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B649-EC74-4E59-9A87-D6BCD716793B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1378-2C14-4C7A-AFF1-8990D7C22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B1378-2C14-4C7A-AFF1-8990D7C22D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23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7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25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17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6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33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32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55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6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2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45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F3E62-143D-4E3E-8F8F-2E177AA0FD97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5BFC07-6CCB-4420-89AD-BCBE49825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7313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Подразделение султанских мамлюков "</a:t>
            </a:r>
            <a:r>
              <a:rPr lang="ru-RU" dirty="0" err="1"/>
              <a:t>хассакийа</a:t>
            </a:r>
            <a:r>
              <a:rPr lang="ru-RU" dirty="0"/>
              <a:t>" в армии </a:t>
            </a:r>
            <a:r>
              <a:rPr lang="ru-RU" dirty="0" err="1"/>
              <a:t>Мамлюкского</a:t>
            </a:r>
            <a:r>
              <a:rPr lang="ru-RU" dirty="0"/>
              <a:t> султаната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1FDA39-2623-425C-AB9F-6968AC99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44" y="430012"/>
            <a:ext cx="5072312" cy="493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F7A1ED-916B-413A-A3BE-3841BD6E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29" y="673873"/>
            <a:ext cx="2859272" cy="49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02BAD9-2C57-4F2B-A746-5FDD1F700022}"/>
              </a:ext>
            </a:extLst>
          </p:cNvPr>
          <p:cNvSpPr txBox="1"/>
          <p:nvPr/>
        </p:nvSpPr>
        <p:spPr>
          <a:xfrm>
            <a:off x="10504503" y="5345212"/>
            <a:ext cx="1276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Выполнил: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1990BF-DECE-48BF-84B7-38E2A4581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45" y="5529878"/>
            <a:ext cx="2066723" cy="4999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56148" y="5779836"/>
            <a:ext cx="222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 курс магистратуры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D23225-AE0A-4CCB-A171-7DFF1E070408}"/>
              </a:ext>
            </a:extLst>
          </p:cNvPr>
          <p:cNvSpPr txBox="1"/>
          <p:nvPr/>
        </p:nvSpPr>
        <p:spPr>
          <a:xfrm>
            <a:off x="4858395" y="5999461"/>
            <a:ext cx="243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Санкт-Петербург 2023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1793" y="5999461"/>
            <a:ext cx="314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НИУ ВШЭ —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33522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подразделения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/>
              <a:t>При ан-</a:t>
            </a:r>
            <a:r>
              <a:rPr lang="ru-RU" sz="1600" dirty="0" err="1" smtClean="0"/>
              <a:t>Насире</a:t>
            </a:r>
            <a:r>
              <a:rPr lang="ru-RU" sz="1600" dirty="0" smtClean="0"/>
              <a:t> Мухаммаде (1293-1294, 1299-1309, </a:t>
            </a:r>
          </a:p>
          <a:p>
            <a:pPr marL="0" indent="0">
              <a:buNone/>
            </a:pPr>
            <a:r>
              <a:rPr lang="ru-RU" sz="1600" dirty="0" smtClean="0"/>
              <a:t>1310-1341) – 40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При ан-</a:t>
            </a:r>
            <a:r>
              <a:rPr lang="ru-RU" sz="1600" dirty="0" err="1" smtClean="0"/>
              <a:t>Насире</a:t>
            </a:r>
            <a:r>
              <a:rPr lang="ru-RU" sz="1600" dirty="0" smtClean="0"/>
              <a:t> </a:t>
            </a:r>
            <a:r>
              <a:rPr lang="ru-RU" sz="1600" dirty="0" err="1" smtClean="0"/>
              <a:t>Фарадже</a:t>
            </a:r>
            <a:r>
              <a:rPr lang="ru-RU" sz="1600" dirty="0" smtClean="0"/>
              <a:t> (1405-1412) – 400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При </a:t>
            </a:r>
            <a:r>
              <a:rPr lang="ru-RU" sz="1600" dirty="0" err="1"/>
              <a:t>Сайф</a:t>
            </a:r>
            <a:r>
              <a:rPr lang="ru-RU" sz="1600" dirty="0"/>
              <a:t> </a:t>
            </a:r>
            <a:r>
              <a:rPr lang="ru-RU" sz="1600" dirty="0" smtClean="0"/>
              <a:t>ад-Дине </a:t>
            </a:r>
            <a:r>
              <a:rPr lang="ru-RU" sz="1600" dirty="0" err="1" smtClean="0"/>
              <a:t>Барсбее</a:t>
            </a:r>
            <a:r>
              <a:rPr lang="ru-RU" sz="1600" dirty="0" smtClean="0"/>
              <a:t> (1422-1438) – 1200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При </a:t>
            </a:r>
            <a:r>
              <a:rPr lang="ru-RU" sz="1600" dirty="0" err="1" smtClean="0"/>
              <a:t>Кансухе</a:t>
            </a:r>
            <a:r>
              <a:rPr lang="ru-RU" sz="1600" dirty="0" smtClean="0"/>
              <a:t> аль-</a:t>
            </a:r>
            <a:r>
              <a:rPr lang="ru-RU" sz="1600" dirty="0" err="1" smtClean="0"/>
              <a:t>Гури</a:t>
            </a:r>
            <a:r>
              <a:rPr lang="ru-RU" sz="1600" dirty="0" smtClean="0"/>
              <a:t> (1501-1516) – 1200 </a:t>
            </a:r>
            <a:r>
              <a:rPr lang="ru-RU" sz="1600" dirty="0" err="1" smtClean="0"/>
              <a:t>хассаки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65" y="1993900"/>
            <a:ext cx="5793935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При своей небольшой численности, подразделение «</a:t>
            </a:r>
            <a:r>
              <a:rPr lang="ru-RU" sz="3200" dirty="0" err="1" smtClean="0"/>
              <a:t>хассакийа</a:t>
            </a:r>
            <a:r>
              <a:rPr lang="ru-RU" sz="3200" dirty="0" smtClean="0"/>
              <a:t>» являлось важным звеном как в военной, так и в административной сферах </a:t>
            </a:r>
            <a:r>
              <a:rPr lang="ru-RU" sz="3200" dirty="0" err="1" smtClean="0"/>
              <a:t>Мамлюкского</a:t>
            </a:r>
            <a:r>
              <a:rPr lang="ru-RU" sz="3200" dirty="0" smtClean="0"/>
              <a:t> султаната;</a:t>
            </a:r>
          </a:p>
          <a:p>
            <a:r>
              <a:rPr lang="ru-RU" sz="3200" dirty="0" smtClean="0"/>
              <a:t>Подразделение отличалось самым лучшим оснащением во всей </a:t>
            </a:r>
            <a:r>
              <a:rPr lang="ru-RU" sz="3200" dirty="0" err="1" smtClean="0"/>
              <a:t>Мамлюкской</a:t>
            </a:r>
            <a:r>
              <a:rPr lang="ru-RU" sz="3200" dirty="0" smtClean="0"/>
              <a:t> армии;</a:t>
            </a:r>
          </a:p>
          <a:p>
            <a:r>
              <a:rPr lang="ru-RU" sz="3200" dirty="0" smtClean="0"/>
              <a:t>Ведомства «</a:t>
            </a:r>
            <a:r>
              <a:rPr lang="ru-RU" sz="3200" dirty="0" err="1" smtClean="0"/>
              <a:t>хассакийа</a:t>
            </a:r>
            <a:r>
              <a:rPr lang="ru-RU" sz="3200" dirty="0" smtClean="0"/>
              <a:t>» играли важную роль в жизни султана.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09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 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ru-RU" sz="9600" dirty="0" smtClean="0"/>
              <a:t>Источники:</a:t>
            </a:r>
          </a:p>
          <a:p>
            <a:pPr algn="just"/>
            <a:r>
              <a:rPr lang="en-US" sz="9600" dirty="0">
                <a:latin typeface="Corbel" panose="020B0503020204020204" pitchFamily="34" charset="0"/>
              </a:rPr>
              <a:t>al-</a:t>
            </a:r>
            <a:r>
              <a:rPr lang="en-US" sz="9600" dirty="0" err="1">
                <a:latin typeface="Corbel" panose="020B0503020204020204" pitchFamily="34" charset="0"/>
              </a:rPr>
              <a:t>Maqrizi</a:t>
            </a:r>
            <a:r>
              <a:rPr lang="en-US" sz="9600" dirty="0">
                <a:latin typeface="Corbel" panose="020B0503020204020204" pitchFamily="34" charset="0"/>
              </a:rPr>
              <a:t> (1840). Histoire des sultans </a:t>
            </a:r>
            <a:r>
              <a:rPr lang="en-US" sz="9600" dirty="0" err="1">
                <a:latin typeface="Corbel" panose="020B0503020204020204" pitchFamily="34" charset="0"/>
              </a:rPr>
              <a:t>mamlouks</a:t>
            </a:r>
            <a:r>
              <a:rPr lang="en-US" sz="9600" dirty="0">
                <a:latin typeface="Corbel" panose="020B0503020204020204" pitchFamily="34" charset="0"/>
              </a:rPr>
              <a:t>, de </a:t>
            </a:r>
            <a:r>
              <a:rPr lang="en-US" sz="9600" dirty="0" err="1">
                <a:latin typeface="Corbel" panose="020B0503020204020204" pitchFamily="34" charset="0"/>
              </a:rPr>
              <a:t>l'Égypte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écrite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en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arabe</a:t>
            </a:r>
            <a:r>
              <a:rPr lang="en-US" sz="9600" dirty="0">
                <a:latin typeface="Corbel" panose="020B0503020204020204" pitchFamily="34" charset="0"/>
              </a:rPr>
              <a:t> (in French and Latin). Vol. 1, part 1. Translator: Étienne Marc </a:t>
            </a:r>
            <a:r>
              <a:rPr lang="en-US" sz="9600" dirty="0" err="1">
                <a:latin typeface="Corbel" panose="020B0503020204020204" pitchFamily="34" charset="0"/>
              </a:rPr>
              <a:t>Quatremère</a:t>
            </a:r>
            <a:r>
              <a:rPr lang="en-US" sz="9600" dirty="0">
                <a:latin typeface="Corbel" panose="020B0503020204020204" pitchFamily="34" charset="0"/>
              </a:rPr>
              <a:t>. Paris: Oriental Translation Fund of Great Britain and </a:t>
            </a:r>
            <a:r>
              <a:rPr lang="en-US" sz="9600" dirty="0" smtClean="0">
                <a:latin typeface="Corbel" panose="020B0503020204020204" pitchFamily="34" charset="0"/>
              </a:rPr>
              <a:t>Ireland;</a:t>
            </a:r>
          </a:p>
          <a:p>
            <a:pPr algn="just"/>
            <a:r>
              <a:rPr lang="en-US" sz="9600" dirty="0" err="1" smtClean="0">
                <a:latin typeface="Corbel" panose="020B0503020204020204" pitchFamily="34" charset="0"/>
              </a:rPr>
              <a:t>Ghars</a:t>
            </a:r>
            <a:r>
              <a:rPr lang="en-US" sz="9600" dirty="0" smtClean="0">
                <a:latin typeface="Corbel" panose="020B0503020204020204" pitchFamily="34" charset="0"/>
              </a:rPr>
              <a:t> </a:t>
            </a:r>
            <a:r>
              <a:rPr lang="en-US" sz="9600" dirty="0">
                <a:latin typeface="Corbel" panose="020B0503020204020204" pitchFamily="34" charset="0"/>
              </a:rPr>
              <a:t>al-Din </a:t>
            </a:r>
            <a:r>
              <a:rPr lang="en-US" sz="9600" dirty="0" err="1">
                <a:latin typeface="Corbel" panose="020B0503020204020204" pitchFamily="34" charset="0"/>
              </a:rPr>
              <a:t>Khalīl</a:t>
            </a:r>
            <a:r>
              <a:rPr lang="en-US" sz="9600" dirty="0">
                <a:latin typeface="Corbel" panose="020B0503020204020204" pitchFamily="34" charset="0"/>
              </a:rPr>
              <a:t> ibn </a:t>
            </a:r>
            <a:r>
              <a:rPr lang="en-US" sz="9600" dirty="0" err="1">
                <a:latin typeface="Corbel" panose="020B0503020204020204" pitchFamily="34" charset="0"/>
              </a:rPr>
              <a:t>Shāhīn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Zāhirī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Kitāb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Zubdat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Kashf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Mamālik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Bayān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Ṭuruq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wa</a:t>
            </a:r>
            <a:r>
              <a:rPr lang="en-US" sz="9600" dirty="0">
                <a:latin typeface="Corbel" panose="020B0503020204020204" pitchFamily="34" charset="0"/>
              </a:rPr>
              <a:t>-al-</a:t>
            </a:r>
            <a:r>
              <a:rPr lang="en-US" sz="9600" dirty="0" err="1">
                <a:latin typeface="Corbel" panose="020B0503020204020204" pitchFamily="34" charset="0"/>
              </a:rPr>
              <a:t>Masālik</a:t>
            </a:r>
            <a:r>
              <a:rPr lang="en-US" sz="9600" dirty="0">
                <a:latin typeface="Corbel" panose="020B0503020204020204" pitchFamily="34" charset="0"/>
              </a:rPr>
              <a:t> [</a:t>
            </a:r>
            <a:r>
              <a:rPr lang="ru-RU" sz="9600" dirty="0"/>
              <a:t>Книга сливок реестра областей с разъяснением дорог и путей]. </a:t>
            </a:r>
            <a:r>
              <a:rPr lang="en-US" sz="9600" dirty="0">
                <a:latin typeface="Corbel" panose="020B0503020204020204" pitchFamily="34" charset="0"/>
              </a:rPr>
              <a:t>Paris: Ernest </a:t>
            </a:r>
            <a:r>
              <a:rPr lang="en-US" sz="9600" dirty="0" err="1">
                <a:latin typeface="Corbel" panose="020B0503020204020204" pitchFamily="34" charset="0"/>
              </a:rPr>
              <a:t>Leroux</a:t>
            </a:r>
            <a:r>
              <a:rPr lang="en-US" sz="9600" dirty="0">
                <a:latin typeface="Corbel" panose="020B0503020204020204" pitchFamily="34" charset="0"/>
              </a:rPr>
              <a:t>, 1894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r>
              <a:rPr lang="en-US" sz="9600" dirty="0" smtClean="0">
                <a:latin typeface="Corbel" panose="020B0503020204020204" pitchFamily="34" charset="0"/>
              </a:rPr>
              <a:t>Ibn </a:t>
            </a:r>
            <a:r>
              <a:rPr lang="en-US" sz="9600" dirty="0" err="1">
                <a:latin typeface="Corbel" panose="020B0503020204020204" pitchFamily="34" charset="0"/>
              </a:rPr>
              <a:t>Iyās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Muḥammad</a:t>
            </a:r>
            <a:r>
              <a:rPr lang="en-US" sz="9600" dirty="0">
                <a:latin typeface="Corbel" panose="020B0503020204020204" pitchFamily="34" charset="0"/>
              </a:rPr>
              <a:t> ibn </a:t>
            </a:r>
            <a:r>
              <a:rPr lang="en-US" sz="9600" dirty="0" err="1">
                <a:latin typeface="Corbel" panose="020B0503020204020204" pitchFamily="34" charset="0"/>
              </a:rPr>
              <a:t>Aḥmad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Kitāb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taʾrīkh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Miṣr</a:t>
            </a:r>
            <a:r>
              <a:rPr lang="en-US" sz="9600" dirty="0">
                <a:latin typeface="Corbel" panose="020B0503020204020204" pitchFamily="34" charset="0"/>
              </a:rPr>
              <a:t> bi-al-</a:t>
            </a:r>
            <a:r>
              <a:rPr lang="en-US" sz="9600" dirty="0" err="1">
                <a:latin typeface="Corbel" panose="020B0503020204020204" pitchFamily="34" charset="0"/>
              </a:rPr>
              <a:t>badāʾiʿ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Zuhūr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Waqāʾiʿ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Duhūr</a:t>
            </a:r>
            <a:r>
              <a:rPr lang="en-US" sz="9600" dirty="0">
                <a:latin typeface="Corbel" panose="020B0503020204020204" pitchFamily="34" charset="0"/>
              </a:rPr>
              <a:t> [</a:t>
            </a:r>
            <a:r>
              <a:rPr lang="ru-RU" sz="9600" dirty="0"/>
              <a:t>Книга истории Египта, известной редкими цветами среди событий эпохи]. </a:t>
            </a:r>
            <a:r>
              <a:rPr lang="en-US" sz="9600" dirty="0" err="1">
                <a:latin typeface="Corbel" panose="020B0503020204020204" pitchFamily="34" charset="0"/>
              </a:rPr>
              <a:t>Būlāq</a:t>
            </a:r>
            <a:r>
              <a:rPr lang="en-US" sz="9600" dirty="0">
                <a:latin typeface="Corbel" panose="020B0503020204020204" pitchFamily="34" charset="0"/>
              </a:rPr>
              <a:t>: al-</a:t>
            </a:r>
            <a:r>
              <a:rPr lang="en-US" sz="9600" dirty="0" err="1">
                <a:latin typeface="Corbel" panose="020B0503020204020204" pitchFamily="34" charset="0"/>
              </a:rPr>
              <a:t>Maṭbaʿah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Kubrā</a:t>
            </a:r>
            <a:r>
              <a:rPr lang="en-US" sz="9600" dirty="0">
                <a:latin typeface="Corbel" panose="020B0503020204020204" pitchFamily="34" charset="0"/>
              </a:rPr>
              <a:t> al-’</a:t>
            </a:r>
            <a:r>
              <a:rPr lang="en-US" sz="9600" dirty="0" err="1">
                <a:latin typeface="Corbel" panose="020B0503020204020204" pitchFamily="34" charset="0"/>
              </a:rPr>
              <a:t>Amīriyyah</a:t>
            </a:r>
            <a:r>
              <a:rPr lang="en-US" sz="9600" dirty="0">
                <a:latin typeface="Corbel" panose="020B0503020204020204" pitchFamily="34" charset="0"/>
              </a:rPr>
              <a:t>, 1893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r>
              <a:rPr lang="en-US" sz="9600" dirty="0" smtClean="0">
                <a:latin typeface="Corbel" panose="020B0503020204020204" pitchFamily="34" charset="0"/>
              </a:rPr>
              <a:t>al-</a:t>
            </a:r>
            <a:r>
              <a:rPr lang="en-US" sz="9600" dirty="0" err="1" smtClean="0">
                <a:latin typeface="Corbel" panose="020B0503020204020204" pitchFamily="34" charset="0"/>
              </a:rPr>
              <a:t>Qalqashandī</a:t>
            </a:r>
            <a:r>
              <a:rPr lang="en-US" sz="9600" dirty="0">
                <a:latin typeface="Corbel" panose="020B0503020204020204" pitchFamily="34" charset="0"/>
              </a:rPr>
              <a:t>, </a:t>
            </a:r>
            <a:r>
              <a:rPr lang="en-US" sz="9600" dirty="0" err="1">
                <a:latin typeface="Corbel" panose="020B0503020204020204" pitchFamily="34" charset="0"/>
              </a:rPr>
              <a:t>Shihāb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Dīn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Aḥmad</a:t>
            </a:r>
            <a:r>
              <a:rPr lang="en-US" sz="9600" dirty="0">
                <a:latin typeface="Corbel" panose="020B0503020204020204" pitchFamily="34" charset="0"/>
              </a:rPr>
              <a:t> ibn ‘</a:t>
            </a:r>
            <a:r>
              <a:rPr lang="en-US" sz="9600" dirty="0" err="1">
                <a:latin typeface="Corbel" panose="020B0503020204020204" pitchFamily="34" charset="0"/>
              </a:rPr>
              <a:t>Alī</a:t>
            </a:r>
            <a:r>
              <a:rPr lang="en-US" sz="9600" dirty="0">
                <a:latin typeface="Corbel" panose="020B0503020204020204" pitchFamily="34" charset="0"/>
              </a:rPr>
              <a:t>. </a:t>
            </a:r>
            <a:r>
              <a:rPr lang="en-US" sz="9600" dirty="0" err="1">
                <a:latin typeface="Corbel" panose="020B0503020204020204" pitchFamily="34" charset="0"/>
              </a:rPr>
              <a:t>Ṣubḥ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A‘shā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fī</a:t>
            </a:r>
            <a:r>
              <a:rPr lang="en-US" sz="9600" dirty="0">
                <a:latin typeface="Corbel" panose="020B0503020204020204" pitchFamily="34" charset="0"/>
              </a:rPr>
              <a:t> </a:t>
            </a:r>
            <a:r>
              <a:rPr lang="en-US" sz="9600" dirty="0" err="1">
                <a:latin typeface="Corbel" panose="020B0503020204020204" pitchFamily="34" charset="0"/>
              </a:rPr>
              <a:t>Ṣinā‘at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Inshā</a:t>
            </a:r>
            <a:r>
              <a:rPr lang="en-US" sz="9600" dirty="0">
                <a:latin typeface="Corbel" panose="020B0503020204020204" pitchFamily="34" charset="0"/>
              </a:rPr>
              <a:t>’. [</a:t>
            </a:r>
            <a:r>
              <a:rPr lang="ru-RU" sz="9600" dirty="0"/>
              <a:t>Книга зари для подслеповатого в искусстве писания]. </a:t>
            </a:r>
            <a:r>
              <a:rPr lang="en-US" sz="9600" dirty="0">
                <a:latin typeface="Corbel" panose="020B0503020204020204" pitchFamily="34" charset="0"/>
              </a:rPr>
              <a:t>Cairo: al-</a:t>
            </a:r>
            <a:r>
              <a:rPr lang="en-US" sz="9600" dirty="0" err="1">
                <a:latin typeface="Corbel" panose="020B0503020204020204" pitchFamily="34" charset="0"/>
              </a:rPr>
              <a:t>Maṭbaʿah</a:t>
            </a:r>
            <a:r>
              <a:rPr lang="en-US" sz="9600" dirty="0">
                <a:latin typeface="Corbel" panose="020B0503020204020204" pitchFamily="34" charset="0"/>
              </a:rPr>
              <a:t> al-</a:t>
            </a:r>
            <a:r>
              <a:rPr lang="en-US" sz="9600" dirty="0" err="1">
                <a:latin typeface="Corbel" panose="020B0503020204020204" pitchFamily="34" charset="0"/>
              </a:rPr>
              <a:t>Amīrīyah</a:t>
            </a:r>
            <a:r>
              <a:rPr lang="en-US" sz="9600" dirty="0">
                <a:latin typeface="Corbel" panose="020B0503020204020204" pitchFamily="34" charset="0"/>
              </a:rPr>
              <a:t>, 1913-1919</a:t>
            </a:r>
            <a:r>
              <a:rPr lang="en-US" sz="9600" dirty="0" smtClean="0"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rbel" panose="020B0503020204020204" pitchFamily="34" charset="0"/>
            </a:endParaRPr>
          </a:p>
          <a:p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использованных источников 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Литература:</a:t>
            </a:r>
          </a:p>
          <a:p>
            <a:pPr algn="just"/>
            <a:r>
              <a:rPr lang="en-US" sz="3200" dirty="0" err="1" smtClean="0">
                <a:latin typeface="Corbel" panose="020B0503020204020204" pitchFamily="34" charset="0"/>
              </a:rPr>
              <a:t>Ayalon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D. Studies on the Structure of the </a:t>
            </a:r>
            <a:r>
              <a:rPr lang="en-US" sz="3200" dirty="0" err="1">
                <a:latin typeface="Corbel" panose="020B0503020204020204" pitchFamily="34" charset="0"/>
              </a:rPr>
              <a:t>Mamluk</a:t>
            </a:r>
            <a:r>
              <a:rPr lang="en-US" sz="3200" dirty="0">
                <a:latin typeface="Corbel" panose="020B0503020204020204" pitchFamily="34" charset="0"/>
              </a:rPr>
              <a:t> Army—I // Bulletin of the School of Oriental and African Studies, 1953. Vol. 15(2). P. </a:t>
            </a:r>
            <a:r>
              <a:rPr lang="en-US" sz="3200" dirty="0" smtClean="0">
                <a:latin typeface="Corbel" panose="020B0503020204020204" pitchFamily="34" charset="0"/>
              </a:rPr>
              <a:t>2</a:t>
            </a:r>
            <a:r>
              <a:rPr lang="ru-RU" sz="3200" dirty="0" smtClean="0">
                <a:latin typeface="Corbel" panose="020B0503020204020204" pitchFamily="34" charset="0"/>
              </a:rPr>
              <a:t>1</a:t>
            </a:r>
            <a:r>
              <a:rPr lang="en-US" sz="3200" dirty="0" smtClean="0">
                <a:latin typeface="Corbel" panose="020B0503020204020204" pitchFamily="34" charset="0"/>
              </a:rPr>
              <a:t>3-2</a:t>
            </a:r>
            <a:r>
              <a:rPr lang="ru-RU" sz="3200" dirty="0" smtClean="0">
                <a:latin typeface="Corbel" panose="020B0503020204020204" pitchFamily="34" charset="0"/>
              </a:rPr>
              <a:t>16</a:t>
            </a:r>
            <a:r>
              <a:rPr lang="en-US" sz="3200" dirty="0" smtClean="0">
                <a:latin typeface="Corbel" panose="020B0503020204020204" pitchFamily="34" charset="0"/>
              </a:rPr>
              <a:t>.</a:t>
            </a:r>
            <a:endParaRPr lang="ru-RU" sz="3200" dirty="0" smtClean="0">
              <a:latin typeface="Corbel" panose="020B0503020204020204" pitchFamily="34" charset="0"/>
            </a:endParaRPr>
          </a:p>
          <a:p>
            <a:pPr algn="just"/>
            <a:r>
              <a:rPr lang="en-US" sz="3200" dirty="0" smtClean="0">
                <a:latin typeface="Corbel" panose="020B0503020204020204" pitchFamily="34" charset="0"/>
              </a:rPr>
              <a:t>Nicolle D</a:t>
            </a:r>
            <a:r>
              <a:rPr lang="en-US" sz="3200" dirty="0">
                <a:latin typeface="Corbel" panose="020B0503020204020204" pitchFamily="34" charset="0"/>
              </a:rPr>
              <a:t>., McBride A. The </a:t>
            </a:r>
            <a:r>
              <a:rPr lang="en-US" sz="3200" dirty="0" err="1">
                <a:latin typeface="Corbel" panose="020B0503020204020204" pitchFamily="34" charset="0"/>
              </a:rPr>
              <a:t>Mamluks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1250–1517 </a:t>
            </a:r>
            <a:r>
              <a:rPr lang="en-US" sz="3200" dirty="0">
                <a:latin typeface="Corbel" panose="020B0503020204020204" pitchFamily="34" charset="0"/>
              </a:rPr>
              <a:t>// Osprey </a:t>
            </a:r>
            <a:r>
              <a:rPr lang="en-US" sz="3200" dirty="0" smtClean="0">
                <a:latin typeface="Corbel" panose="020B0503020204020204" pitchFamily="34" charset="0"/>
              </a:rPr>
              <a:t>Publishing, 1993. P. 10, 26, 28, 32, 36, 46.</a:t>
            </a:r>
          </a:p>
          <a:p>
            <a:pPr algn="just"/>
            <a:r>
              <a:rPr lang="en-US" sz="3200" dirty="0" err="1" smtClean="0">
                <a:latin typeface="Corbel" panose="020B0503020204020204" pitchFamily="34" charset="0"/>
              </a:rPr>
              <a:t>Milwright</a:t>
            </a:r>
            <a:r>
              <a:rPr lang="en-US" sz="3200" dirty="0" smtClean="0">
                <a:latin typeface="Corbel" panose="020B0503020204020204" pitchFamily="34" charset="0"/>
              </a:rPr>
              <a:t> Marcus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dirty="0" smtClean="0">
                <a:latin typeface="Corbel" panose="020B0503020204020204" pitchFamily="34" charset="0"/>
              </a:rPr>
              <a:t>The </a:t>
            </a:r>
            <a:r>
              <a:rPr lang="en-US" sz="3200" dirty="0">
                <a:latin typeface="Corbel" panose="020B0503020204020204" pitchFamily="34" charset="0"/>
              </a:rPr>
              <a:t>Cup of the </a:t>
            </a:r>
            <a:r>
              <a:rPr lang="en-US" sz="3200" dirty="0" err="1">
                <a:latin typeface="Corbel" panose="020B0503020204020204" pitchFamily="34" charset="0"/>
              </a:rPr>
              <a:t>Sāqī</a:t>
            </a:r>
            <a:r>
              <a:rPr lang="en-US" sz="3200" dirty="0">
                <a:latin typeface="Corbel" panose="020B0503020204020204" pitchFamily="34" charset="0"/>
              </a:rPr>
              <a:t>: Origins of an Emblem of the </a:t>
            </a:r>
            <a:r>
              <a:rPr lang="en-US" sz="3200" dirty="0" err="1">
                <a:latin typeface="Corbel" panose="020B0503020204020204" pitchFamily="34" charset="0"/>
              </a:rPr>
              <a:t>Mamluk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 smtClean="0">
                <a:latin typeface="Corbel" panose="020B0503020204020204" pitchFamily="34" charset="0"/>
              </a:rPr>
              <a:t>Khāṣṣakiyya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smtClean="0">
                <a:latin typeface="Corbel" panose="020B0503020204020204" pitchFamily="34" charset="0"/>
              </a:rPr>
              <a:t>// ARAM, 1997-1998. P. 196-198.</a:t>
            </a:r>
          </a:p>
          <a:p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5907" y="1885434"/>
            <a:ext cx="6760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899" y="2755899"/>
            <a:ext cx="4594199" cy="344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5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Цель – выявить роль подразделения «</a:t>
            </a:r>
            <a:r>
              <a:rPr lang="ru-RU" sz="12800" dirty="0" err="1" smtClean="0"/>
              <a:t>хассакийа</a:t>
            </a:r>
            <a:r>
              <a:rPr lang="ru-RU" sz="12800" dirty="0" smtClean="0"/>
              <a:t>» в армии </a:t>
            </a:r>
            <a:r>
              <a:rPr lang="ru-RU" sz="12800" dirty="0" err="1" smtClean="0"/>
              <a:t>Мамлюкского</a:t>
            </a:r>
            <a:r>
              <a:rPr lang="ru-RU" sz="12800" dirty="0" smtClean="0"/>
              <a:t> султаната.</a:t>
            </a:r>
          </a:p>
          <a:p>
            <a:pPr marL="0" indent="0">
              <a:buNone/>
            </a:pPr>
            <a:r>
              <a:rPr lang="ru-RU" sz="12800" dirty="0" smtClean="0"/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Определить </a:t>
            </a:r>
            <a:r>
              <a:rPr lang="ru-RU" sz="12800" dirty="0"/>
              <a:t>функции подразделения «</a:t>
            </a:r>
            <a:r>
              <a:rPr lang="ru-RU" sz="12800" dirty="0" err="1"/>
              <a:t>хассакийа</a:t>
            </a:r>
            <a:r>
              <a:rPr lang="ru-RU" sz="12800" dirty="0"/>
              <a:t>» </a:t>
            </a:r>
            <a:r>
              <a:rPr lang="ru-RU" sz="12800" dirty="0" smtClean="0"/>
              <a:t> в структуре </a:t>
            </a:r>
            <a:r>
              <a:rPr lang="ru-RU" sz="12800" dirty="0" err="1" smtClean="0"/>
              <a:t>мамлюкского</a:t>
            </a:r>
            <a:r>
              <a:rPr lang="ru-RU" sz="12800" dirty="0" smtClean="0"/>
              <a:t> войска.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Какие ведомства входили в подразделения «</a:t>
            </a:r>
            <a:r>
              <a:rPr lang="ru-RU" sz="12800" dirty="0" err="1" smtClean="0"/>
              <a:t>хассакийа</a:t>
            </a:r>
            <a:r>
              <a:rPr lang="ru-RU" sz="12800" dirty="0" smtClean="0"/>
              <a:t>»?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 экипировались члены подразделения?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800" dirty="0" smtClean="0"/>
              <a:t>Какова была численность подразделения?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Методы:</a:t>
            </a:r>
          </a:p>
          <a:p>
            <a:r>
              <a:rPr lang="ru-RU" sz="4000" dirty="0" smtClean="0"/>
              <a:t>Исторический</a:t>
            </a:r>
          </a:p>
          <a:p>
            <a:r>
              <a:rPr lang="ru-RU" sz="4000" dirty="0" smtClean="0"/>
              <a:t>Структурно-функциональный</a:t>
            </a:r>
          </a:p>
          <a:p>
            <a:r>
              <a:rPr lang="ru-RU" sz="4000" dirty="0" smtClean="0"/>
              <a:t>Биографический</a:t>
            </a:r>
          </a:p>
          <a:p>
            <a:r>
              <a:rPr lang="ru-RU" sz="4000" dirty="0" smtClean="0"/>
              <a:t>Метод работы с источниками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2435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подразделения «</a:t>
            </a:r>
            <a:r>
              <a:rPr lang="ru-RU" dirty="0" err="1"/>
              <a:t>хассакийа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dirty="0" smtClean="0"/>
              <a:t>Сопровождали </a:t>
            </a:r>
            <a:r>
              <a:rPr lang="ru-RU" sz="1700" dirty="0"/>
              <a:t>султана в его часы уединения (вне служебных </a:t>
            </a:r>
            <a:r>
              <a:rPr lang="ru-RU" sz="1700" dirty="0" smtClean="0"/>
              <a:t>обязанностей);</a:t>
            </a:r>
          </a:p>
          <a:p>
            <a:r>
              <a:rPr lang="ru-RU" sz="1700" dirty="0" smtClean="0"/>
              <a:t>Несли </a:t>
            </a:r>
            <a:r>
              <a:rPr lang="ru-RU" sz="1700" dirty="0" err="1"/>
              <a:t>махмаль</a:t>
            </a:r>
            <a:r>
              <a:rPr lang="ru-RU" sz="1700" dirty="0"/>
              <a:t> (паланкин с покрывалом и другими дарами для Каабы</a:t>
            </a:r>
            <a:r>
              <a:rPr lang="ru-RU" sz="1700" dirty="0" smtClean="0"/>
              <a:t>);</a:t>
            </a:r>
          </a:p>
          <a:p>
            <a:r>
              <a:rPr lang="ru-RU" sz="1700" dirty="0" smtClean="0"/>
              <a:t>Им </a:t>
            </a:r>
            <a:r>
              <a:rPr lang="ru-RU" sz="1700" dirty="0"/>
              <a:t>поручалось доставлять губернаторам почетные одежды, подтверждающие их </a:t>
            </a:r>
            <a:r>
              <a:rPr lang="ru-RU" sz="1700" dirty="0" smtClean="0"/>
              <a:t>назначение; </a:t>
            </a:r>
          </a:p>
          <a:p>
            <a:r>
              <a:rPr lang="ru-RU" sz="1700" dirty="0"/>
              <a:t>О</a:t>
            </a:r>
            <a:r>
              <a:rPr lang="ru-RU" sz="1700" dirty="0" smtClean="0"/>
              <a:t>тправляли </a:t>
            </a:r>
            <a:r>
              <a:rPr lang="ru-RU" sz="1700" dirty="0"/>
              <a:t>с политическими </a:t>
            </a:r>
            <a:r>
              <a:rPr lang="ru-RU" sz="1700" dirty="0" smtClean="0"/>
              <a:t>миссиями;</a:t>
            </a:r>
          </a:p>
          <a:p>
            <a:r>
              <a:rPr lang="ru-RU" sz="1700" dirty="0" smtClean="0"/>
              <a:t>Назначали </a:t>
            </a:r>
            <a:r>
              <a:rPr lang="ru-RU" sz="1700" dirty="0"/>
              <a:t>губернаторами Сирии и отправляли арестовывать и заключать в тюрьму мятежных эмиров и губернаторов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90" y="3792205"/>
            <a:ext cx="6144317" cy="27419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7907" y="5608305"/>
            <a:ext cx="3835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Инкрустированная </a:t>
            </a:r>
            <a:r>
              <a:rPr lang="ru-RU" sz="1200" dirty="0"/>
              <a:t>серебром </a:t>
            </a:r>
            <a:r>
              <a:rPr lang="ru-RU" sz="1200" dirty="0" err="1"/>
              <a:t>мамлюкская</a:t>
            </a:r>
            <a:r>
              <a:rPr lang="ru-RU" sz="1200" dirty="0"/>
              <a:t> бронзовая чаша конца XIII или начала XIV </a:t>
            </a:r>
            <a:r>
              <a:rPr lang="ru-RU" sz="1200" dirty="0" smtClean="0"/>
              <a:t>века, </a:t>
            </a:r>
            <a:r>
              <a:rPr lang="ru-RU" sz="1200" dirty="0"/>
              <a:t>включает в себя самые известные изображения </a:t>
            </a:r>
            <a:r>
              <a:rPr lang="ru-RU" sz="1200" dirty="0" err="1"/>
              <a:t>мамлюкских</a:t>
            </a:r>
            <a:r>
              <a:rPr lang="ru-RU" sz="1200" dirty="0"/>
              <a:t> </a:t>
            </a:r>
            <a:r>
              <a:rPr lang="ru-RU" sz="1200" dirty="0" smtClean="0"/>
              <a:t>пехотинцев </a:t>
            </a:r>
            <a:r>
              <a:rPr lang="ru-RU" sz="1200" dirty="0"/>
              <a:t>этого периода, </a:t>
            </a:r>
            <a:r>
              <a:rPr lang="ru-RU" sz="1200" dirty="0" smtClean="0"/>
              <a:t>один </a:t>
            </a:r>
            <a:r>
              <a:rPr lang="ru-RU" sz="1200" dirty="0"/>
              <a:t>из которых находится в полном </a:t>
            </a:r>
            <a:r>
              <a:rPr lang="ru-RU" sz="1200" dirty="0" smtClean="0"/>
              <a:t>вооружении. Музей Лувра, Париж.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3992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подразделения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</a:t>
            </a:r>
            <a:r>
              <a:rPr lang="ru-RU" dirty="0"/>
              <a:t>аль-</a:t>
            </a:r>
            <a:r>
              <a:rPr lang="ru-RU" dirty="0" err="1"/>
              <a:t>Макризи</a:t>
            </a:r>
            <a:r>
              <a:rPr lang="ru-RU" dirty="0"/>
              <a:t>, корпус </a:t>
            </a:r>
            <a:r>
              <a:rPr lang="ru-RU" dirty="0" err="1"/>
              <a:t>хассакийа</a:t>
            </a:r>
            <a:r>
              <a:rPr lang="ru-RU" dirty="0"/>
              <a:t> впервые упоминается в 1278 году во время правления султана аль-Малика ас-Саида </a:t>
            </a:r>
            <a:r>
              <a:rPr lang="ru-RU" dirty="0" err="1"/>
              <a:t>Берке</a:t>
            </a:r>
            <a:r>
              <a:rPr lang="ru-RU" dirty="0"/>
              <a:t> Хана (1277-1279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Символ </a:t>
            </a:r>
            <a:r>
              <a:rPr lang="ru-RU" dirty="0"/>
              <a:t>чаши, который использовал султан Аль-</a:t>
            </a:r>
            <a:r>
              <a:rPr lang="ru-RU" dirty="0" err="1"/>
              <a:t>Адиль</a:t>
            </a:r>
            <a:r>
              <a:rPr lang="ru-RU" dirty="0"/>
              <a:t> </a:t>
            </a:r>
            <a:r>
              <a:rPr lang="ru-RU" dirty="0" err="1"/>
              <a:t>Китбуга</a:t>
            </a:r>
            <a:r>
              <a:rPr lang="ru-RU" dirty="0"/>
              <a:t> (1294-1296) на своем </a:t>
            </a:r>
            <a:r>
              <a:rPr lang="ru-RU" dirty="0" err="1"/>
              <a:t>эмиральном</a:t>
            </a:r>
            <a:r>
              <a:rPr lang="ru-RU" dirty="0"/>
              <a:t> </a:t>
            </a:r>
            <a:r>
              <a:rPr lang="ru-RU" dirty="0" smtClean="0"/>
              <a:t>знамени.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21" y="3339175"/>
            <a:ext cx="3598820" cy="3067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57" y="3339175"/>
            <a:ext cx="3175356" cy="3067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09" y="5206820"/>
            <a:ext cx="2952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Герб</a:t>
            </a:r>
            <a:r>
              <a:rPr lang="en-US" sz="1200" dirty="0" smtClean="0"/>
              <a:t> </a:t>
            </a:r>
            <a:r>
              <a:rPr lang="ru-RU" sz="1200" dirty="0" smtClean="0"/>
              <a:t>султана Аль-</a:t>
            </a:r>
            <a:r>
              <a:rPr lang="ru-RU" sz="1200" dirty="0" err="1" smtClean="0"/>
              <a:t>Адиля</a:t>
            </a:r>
            <a:r>
              <a:rPr lang="ru-RU" sz="1200" dirty="0" smtClean="0"/>
              <a:t> </a:t>
            </a:r>
            <a:r>
              <a:rPr lang="ru-RU" sz="1200" dirty="0" err="1" smtClean="0"/>
              <a:t>Китбуга</a:t>
            </a:r>
            <a:r>
              <a:rPr lang="ru-RU" sz="1200" dirty="0" smtClean="0"/>
              <a:t>. Изображение взято </a:t>
            </a:r>
            <a:r>
              <a:rPr lang="ru-RU" sz="1200" dirty="0"/>
              <a:t>с основания инкрустированного латунного подсвечника, изготовленного по заказу </a:t>
            </a:r>
            <a:r>
              <a:rPr lang="ru-RU" sz="1200" dirty="0" err="1"/>
              <a:t>Китбуги</a:t>
            </a:r>
            <a:r>
              <a:rPr lang="ru-RU" sz="1200" dirty="0"/>
              <a:t>. Художественная галерея </a:t>
            </a:r>
            <a:r>
              <a:rPr lang="ru-RU" sz="1200" dirty="0" err="1"/>
              <a:t>Уолтерса</a:t>
            </a:r>
            <a:r>
              <a:rPr lang="ru-RU" sz="1200" dirty="0"/>
              <a:t>, Балтимор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17113" y="5473699"/>
            <a:ext cx="2358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Монета с изображением чаши, выпущенная во время правления последнего султана династии </a:t>
            </a:r>
            <a:r>
              <a:rPr lang="ru-RU" sz="1200" dirty="0" err="1"/>
              <a:t>Бахритов</a:t>
            </a:r>
            <a:r>
              <a:rPr lang="ru-RU" sz="1200" dirty="0"/>
              <a:t> Ас-</a:t>
            </a:r>
            <a:r>
              <a:rPr lang="ru-RU" sz="1200" dirty="0" err="1"/>
              <a:t>Салиха</a:t>
            </a:r>
            <a:r>
              <a:rPr lang="ru-RU" sz="1200" dirty="0"/>
              <a:t> </a:t>
            </a:r>
            <a:r>
              <a:rPr lang="ru-RU" sz="1200" dirty="0" err="1"/>
              <a:t>Хаджжи</a:t>
            </a:r>
            <a:r>
              <a:rPr lang="ru-RU" sz="1200" dirty="0"/>
              <a:t> II (1382, 1389-1390)</a:t>
            </a:r>
          </a:p>
        </p:txBody>
      </p:sp>
    </p:spTree>
    <p:extLst>
      <p:ext uri="{BB962C8B-B14F-4D97-AF65-F5344CB8AC3E}">
        <p14:creationId xmlns:p14="http://schemas.microsoft.com/office/powerpoint/2010/main" xmlns="" val="177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Ведомства в подразделении «</a:t>
            </a:r>
            <a:r>
              <a:rPr lang="ru-RU" dirty="0" err="1" smtClean="0"/>
              <a:t>хассакийа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700" dirty="0" err="1"/>
              <a:t>Хассакийа</a:t>
            </a:r>
            <a:r>
              <a:rPr lang="ru-RU" sz="1700" dirty="0"/>
              <a:t> были султанскими мамлюками </a:t>
            </a:r>
            <a:r>
              <a:rPr lang="ru-RU" sz="1700" dirty="0" smtClean="0"/>
              <a:t>и </a:t>
            </a:r>
            <a:r>
              <a:rPr lang="ru-RU" sz="1700" dirty="0"/>
              <a:t>принадлежали </a:t>
            </a:r>
            <a:r>
              <a:rPr lang="ru-RU" sz="1700" dirty="0" smtClean="0"/>
              <a:t>к корпусу </a:t>
            </a:r>
            <a:r>
              <a:rPr lang="ru-RU" sz="1700" dirty="0" err="1" smtClean="0"/>
              <a:t>джулбан</a:t>
            </a:r>
            <a:r>
              <a:rPr lang="ru-RU" sz="1700" dirty="0" smtClean="0"/>
              <a:t>;</a:t>
            </a:r>
          </a:p>
          <a:p>
            <a:r>
              <a:rPr lang="ru-RU" sz="1700" dirty="0" smtClean="0"/>
              <a:t>Среди </a:t>
            </a:r>
            <a:r>
              <a:rPr lang="ru-RU" sz="1700" dirty="0" err="1"/>
              <a:t>хассакийа</a:t>
            </a:r>
            <a:r>
              <a:rPr lang="ru-RU" sz="1700" dirty="0"/>
              <a:t> </a:t>
            </a:r>
            <a:r>
              <a:rPr lang="ru-RU" sz="1700" dirty="0" smtClean="0"/>
              <a:t>было небольшое </a:t>
            </a:r>
            <a:r>
              <a:rPr lang="ru-RU" sz="1700" dirty="0"/>
              <a:t>количество мужчин, которые не только не входили в ряды </a:t>
            </a:r>
            <a:r>
              <a:rPr lang="ru-RU" sz="1700" dirty="0" err="1"/>
              <a:t>джулбан</a:t>
            </a:r>
            <a:r>
              <a:rPr lang="ru-RU" sz="1700" dirty="0"/>
              <a:t> или </a:t>
            </a:r>
            <a:r>
              <a:rPr lang="ru-RU" sz="1700" dirty="0" smtClean="0"/>
              <a:t>султанских </a:t>
            </a:r>
            <a:r>
              <a:rPr lang="ru-RU" sz="1700" dirty="0"/>
              <a:t>мамлюков, но и вообще не были </a:t>
            </a:r>
            <a:r>
              <a:rPr lang="ru-RU" sz="1700" dirty="0" smtClean="0"/>
              <a:t>мамлюками;</a:t>
            </a:r>
          </a:p>
          <a:p>
            <a:r>
              <a:rPr lang="ru-RU" sz="1700" dirty="0" smtClean="0"/>
              <a:t>В подразделении «</a:t>
            </a:r>
            <a:r>
              <a:rPr lang="ru-RU" sz="1700" dirty="0" err="1" smtClean="0"/>
              <a:t>хассакийа</a:t>
            </a:r>
            <a:r>
              <a:rPr lang="ru-RU" sz="1700" dirty="0" smtClean="0"/>
              <a:t>» было несколько ведомств:</a:t>
            </a:r>
          </a:p>
          <a:p>
            <a:r>
              <a:rPr lang="ru-RU" sz="1700" dirty="0"/>
              <a:t>Дегустатор еды </a:t>
            </a:r>
            <a:r>
              <a:rPr lang="ru-RU" sz="1700" dirty="0" smtClean="0"/>
              <a:t>султана </a:t>
            </a:r>
            <a:r>
              <a:rPr lang="ar-SA" sz="1700" dirty="0" smtClean="0"/>
              <a:t>(جاشنكير)</a:t>
            </a:r>
            <a:r>
              <a:rPr lang="ru-RU" sz="1700" dirty="0" smtClean="0"/>
              <a:t>, </a:t>
            </a:r>
            <a:r>
              <a:rPr lang="ru-RU" sz="1700" dirty="0"/>
              <a:t>хранитель </a:t>
            </a:r>
            <a:r>
              <a:rPr lang="ru-RU" sz="1700" dirty="0" smtClean="0"/>
              <a:t>обуви</a:t>
            </a:r>
            <a:r>
              <a:rPr lang="ru-RU" sz="1700" dirty="0"/>
              <a:t> </a:t>
            </a:r>
            <a:r>
              <a:rPr lang="ar-SA" sz="1700" dirty="0" smtClean="0"/>
              <a:t>(بشمقدار)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2" y="3530481"/>
            <a:ext cx="2979464" cy="2540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597" y="6070600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Виночерпий </a:t>
            </a:r>
            <a:r>
              <a:rPr lang="ar-SA" dirty="0" smtClean="0"/>
              <a:t>(ساق)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90" y="3527786"/>
            <a:ext cx="2443096" cy="2542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563" y="6077982"/>
            <a:ext cx="332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Хранитель чернильницы </a:t>
            </a:r>
            <a:r>
              <a:rPr lang="ar-SA" dirty="0" smtClean="0"/>
              <a:t>(دوادار)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465" y="3479800"/>
            <a:ext cx="3042337" cy="27583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52035" y="6053520"/>
            <a:ext cx="328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Мастер для игры в </a:t>
            </a:r>
            <a:r>
              <a:rPr lang="ru-RU" dirty="0" smtClean="0"/>
              <a:t>поло </a:t>
            </a:r>
            <a:r>
              <a:rPr lang="ar-SA" dirty="0" smtClean="0"/>
              <a:t>(جكندار)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2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Ведомства в подразделении «</a:t>
            </a:r>
            <a:r>
              <a:rPr lang="ru-RU" dirty="0" err="1"/>
              <a:t>хассакийа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868" y="2099819"/>
            <a:ext cx="3424932" cy="44247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517" y="6514126"/>
            <a:ext cx="245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Хранитель </a:t>
            </a:r>
            <a:r>
              <a:rPr lang="ru-RU" dirty="0" smtClean="0"/>
              <a:t>лука </a:t>
            </a:r>
            <a:r>
              <a:rPr lang="ar-SA" dirty="0" smtClean="0"/>
              <a:t>(بندقدار)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86" y="2102332"/>
            <a:ext cx="4651137" cy="44222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86190" y="6524575"/>
            <a:ext cx="261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Хранитель </a:t>
            </a:r>
            <a:r>
              <a:rPr lang="ru-RU" dirty="0" smtClean="0"/>
              <a:t>меча </a:t>
            </a:r>
            <a:r>
              <a:rPr lang="ar-SA" dirty="0" smtClean="0"/>
              <a:t>(سلاحدار)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592" y="3812314"/>
            <a:ext cx="3162741" cy="2886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62516" y="6488668"/>
            <a:ext cx="2132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Камердинер </a:t>
            </a:r>
            <a:r>
              <a:rPr lang="ar-SA" dirty="0" smtClean="0"/>
              <a:t>(جمدار)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6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ЭКИПИРОВКА ПОДРАЗДЕЛЕНИЯ «ХАССАКИЙА»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11" y="1795744"/>
            <a:ext cx="6680888" cy="5062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20099" y="5657671"/>
            <a:ext cx="2406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Кавалерия, </a:t>
            </a:r>
            <a:r>
              <a:rPr lang="ru-RU" dirty="0" smtClean="0"/>
              <a:t>1300-1350: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Хассаки</a:t>
            </a:r>
            <a:endParaRPr lang="ru-RU" dirty="0" smtClean="0"/>
          </a:p>
          <a:p>
            <a:r>
              <a:rPr lang="ru-RU" dirty="0" smtClean="0"/>
              <a:t>2. Мамлюк </a:t>
            </a:r>
            <a:r>
              <a:rPr lang="ru-RU" dirty="0"/>
              <a:t>эмира.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Пехотинец </a:t>
            </a:r>
            <a:r>
              <a:rPr lang="ru-RU" dirty="0" err="1"/>
              <a:t>халка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11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ЭКИПИРОВКА ПОДРАЗДЕЛЕНИЯ «ХАССАКИЙА»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1884622"/>
            <a:ext cx="6423715" cy="4858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2011" y="5542305"/>
            <a:ext cx="3447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Армия мамлюков в 1500-1517 гг</a:t>
            </a:r>
            <a:r>
              <a:rPr lang="ru-RU" dirty="0" smtClean="0"/>
              <a:t>.: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Хассаки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Каранис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Африканский стрелок.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2694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657</TotalTime>
  <Words>755</Words>
  <Application>Microsoft Office PowerPoint</Application>
  <PresentationFormat>Произвольный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Дивиденд</vt:lpstr>
      <vt:lpstr>Подразделение султанских мамлюков "хассакийа" в армии Мамлюкского султаната</vt:lpstr>
      <vt:lpstr>ЦЕЛИ И ЗАДАЧИ</vt:lpstr>
      <vt:lpstr>Методология</vt:lpstr>
      <vt:lpstr>функции подразделения «хассакийа»</vt:lpstr>
      <vt:lpstr>Происхождение подразделения «хассакийа»</vt:lpstr>
      <vt:lpstr>Ведомства в подразделении «хассакийа»</vt:lpstr>
      <vt:lpstr>Ведомства в подразделении «хассакийа»</vt:lpstr>
      <vt:lpstr>ЭКИПИРОВКА ПОДРАЗДЕЛЕНИЯ «ХАССАКИЙА»</vt:lpstr>
      <vt:lpstr>ЭКИПИРОВКА ПОДРАЗДЕЛЕНИЯ «ХАССАКИЙА»</vt:lpstr>
      <vt:lpstr>Численность подразделения «хассакийа»</vt:lpstr>
      <vt:lpstr>ВЫВОДЫ</vt:lpstr>
      <vt:lpstr>Список использованных источников и литературы</vt:lpstr>
      <vt:lpstr>Список использованных источников и литературы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Подразделение султанских мамлюков "хассакийа" в армии Мамлюкского султаната</dc:title>
  <dc:creator>Константин Руссу</dc:creator>
  <cp:lastModifiedBy>1</cp:lastModifiedBy>
  <cp:revision>39</cp:revision>
  <dcterms:created xsi:type="dcterms:W3CDTF">2023-11-13T13:40:16Z</dcterms:created>
  <dcterms:modified xsi:type="dcterms:W3CDTF">2024-05-30T12:17:52Z</dcterms:modified>
</cp:coreProperties>
</file>