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02" autoAdjust="0"/>
  </p:normalViewPr>
  <p:slideViewPr>
    <p:cSldViewPr>
      <p:cViewPr>
        <p:scale>
          <a:sx n="44" d="100"/>
          <a:sy n="44" d="100"/>
        </p:scale>
        <p:origin x="-1032" y="-2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5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5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5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14240" y="4825581"/>
            <a:ext cx="8275619" cy="178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50" b="1" i="0">
                <a:solidFill>
                  <a:srgbClr val="243956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9081" y="5257820"/>
            <a:ext cx="18185936" cy="49504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243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498851" y="168274"/>
            <a:ext cx="15544800" cy="10591891"/>
            <a:chOff x="4312329" y="0"/>
            <a:chExt cx="15791815" cy="11278870"/>
          </a:xfrm>
        </p:grpSpPr>
        <p:sp>
          <p:nvSpPr>
            <p:cNvPr id="4" name="object 4"/>
            <p:cNvSpPr/>
            <p:nvPr/>
          </p:nvSpPr>
          <p:spPr>
            <a:xfrm>
              <a:off x="4312329" y="0"/>
              <a:ext cx="15791815" cy="11278870"/>
            </a:xfrm>
            <a:custGeom>
              <a:avLst/>
              <a:gdLst/>
              <a:ahLst/>
              <a:cxnLst/>
              <a:rect l="l" t="t" r="r" b="b"/>
              <a:pathLst>
                <a:path w="15791815" h="11278870">
                  <a:moveTo>
                    <a:pt x="0" y="11278399"/>
                  </a:moveTo>
                  <a:lnTo>
                    <a:pt x="15791770" y="11278399"/>
                  </a:lnTo>
                  <a:lnTo>
                    <a:pt x="15791770" y="0"/>
                  </a:lnTo>
                  <a:lnTo>
                    <a:pt x="0" y="0"/>
                  </a:lnTo>
                  <a:lnTo>
                    <a:pt x="0" y="112783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550524" y="1323101"/>
              <a:ext cx="0" cy="2289810"/>
            </a:xfrm>
            <a:custGeom>
              <a:avLst/>
              <a:gdLst/>
              <a:ahLst/>
              <a:cxnLst/>
              <a:rect l="l" t="t" r="r" b="b"/>
              <a:pathLst>
                <a:path h="2289810">
                  <a:moveTo>
                    <a:pt x="0" y="2289354"/>
                  </a:moveTo>
                  <a:lnTo>
                    <a:pt x="0" y="0"/>
                  </a:lnTo>
                </a:path>
              </a:pathLst>
            </a:custGeom>
            <a:ln w="1005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89650" y="549275"/>
            <a:ext cx="8275619" cy="532068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0"/>
              </a:spcBef>
            </a:pPr>
            <a:r>
              <a:rPr lang="ru-RU" spc="-10" dirty="0"/>
              <a:t> </a:t>
            </a:r>
            <a:r>
              <a:rPr lang="ru-RU" spc="-10" dirty="0" smtClean="0"/>
              <a:t>Знание </a:t>
            </a:r>
            <a:r>
              <a:rPr lang="ru-RU" spc="-10" dirty="0"/>
              <a:t>- сила: сравнительный анализ современных образовательных систем </a:t>
            </a:r>
            <a:r>
              <a:rPr lang="ru-RU" spc="-10" dirty="0" err="1"/>
              <a:t>джихадистских</a:t>
            </a:r>
            <a:r>
              <a:rPr lang="ru-RU" spc="-10" dirty="0"/>
              <a:t> </a:t>
            </a:r>
            <a:r>
              <a:rPr lang="ru-RU" spc="-10" dirty="0" smtClean="0"/>
              <a:t>правительств</a:t>
            </a:r>
            <a:endParaRPr spc="-10" dirty="0"/>
          </a:p>
        </p:txBody>
      </p:sp>
      <p:sp>
        <p:nvSpPr>
          <p:cNvPr id="7" name="object 7"/>
          <p:cNvSpPr txBox="1"/>
          <p:nvPr/>
        </p:nvSpPr>
        <p:spPr>
          <a:xfrm>
            <a:off x="5904261" y="7254875"/>
            <a:ext cx="8180705" cy="545662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ru-RU" sz="3450" dirty="0" smtClean="0">
                <a:solidFill>
                  <a:srgbClr val="243956"/>
                </a:solidFill>
                <a:latin typeface="Arial Narrow"/>
                <a:cs typeface="Arial Narrow"/>
              </a:rPr>
              <a:t>Аскеров Мир-Али, аспирант НИУ ВШЭ</a:t>
            </a:r>
            <a:endParaRPr sz="3450" dirty="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14240" y="9848570"/>
            <a:ext cx="2590165" cy="3674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300" spc="-10" dirty="0">
                <a:solidFill>
                  <a:srgbClr val="243956"/>
                </a:solidFill>
                <a:latin typeface="Arial Narrow"/>
                <a:cs typeface="Arial Narrow"/>
              </a:rPr>
              <a:t>St. Petersburg, </a:t>
            </a:r>
            <a:r>
              <a:rPr lang="en-US" sz="2300" spc="-10" dirty="0" smtClean="0">
                <a:solidFill>
                  <a:srgbClr val="243956"/>
                </a:solidFill>
                <a:latin typeface="Arial Narrow"/>
                <a:cs typeface="Arial Narrow"/>
              </a:rPr>
              <a:t>2024</a:t>
            </a: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7718" y="1096929"/>
            <a:ext cx="2255428" cy="21812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3498" y="2482511"/>
            <a:ext cx="9200515" cy="904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dirty="0" smtClean="0"/>
              <a:t>Актуальность</a:t>
            </a: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040777" y="3749675"/>
            <a:ext cx="17501870" cy="561435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69900" indent="-457200">
              <a:lnSpc>
                <a:spcPct val="15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Появление на политической карте Ближнего Востока все большего количества </a:t>
            </a:r>
            <a:r>
              <a:rPr lang="ru-RU" sz="3450" b="1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акторов</a:t>
            </a: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 среди </a:t>
            </a:r>
            <a:r>
              <a:rPr lang="ru-RU" sz="3450" b="1" dirty="0" err="1" smtClean="0">
                <a:solidFill>
                  <a:srgbClr val="243956"/>
                </a:solidFill>
                <a:latin typeface="Arial Narrow"/>
                <a:cs typeface="Arial Narrow"/>
              </a:rPr>
              <a:t>джихадистских</a:t>
            </a: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 структур, позиционирующих себя в качестве альтернативных и самостоятельных правительств</a:t>
            </a:r>
          </a:p>
          <a:p>
            <a:pPr marL="469900" indent="-457200">
              <a:lnSpc>
                <a:spcPct val="15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Тренд на переход от глобального джихада к созданию локальных правительств</a:t>
            </a:r>
          </a:p>
          <a:p>
            <a:pPr marL="469900" indent="-457200">
              <a:lnSpc>
                <a:spcPct val="150000"/>
              </a:lnSpc>
              <a:spcBef>
                <a:spcPts val="110"/>
              </a:spcBef>
              <a:buFont typeface="Arial" panose="020B0604020202020204" pitchFamily="34" charset="0"/>
              <a:buChar char="•"/>
            </a:pPr>
            <a:r>
              <a:rPr lang="ru-RU" sz="3450" b="1" dirty="0" smtClean="0">
                <a:solidFill>
                  <a:srgbClr val="243956"/>
                </a:solidFill>
                <a:latin typeface="Arial Narrow"/>
                <a:cs typeface="Arial Narrow"/>
              </a:rPr>
              <a:t>Область образования с одной стороны привлекает высокий уровень внимания со стороны иностранных правительств и международных организаций, а с другой стороны – является одной из важнейших сфер для любого правительства</a:t>
            </a:r>
            <a:endParaRPr lang="ru-RU" sz="2650" dirty="0">
              <a:latin typeface="Arial Narrow"/>
              <a:cs typeface="Arial Narrow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1329" y="3444875"/>
            <a:ext cx="18535798" cy="55662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9255" indent="-377190">
              <a:lnSpc>
                <a:spcPct val="150000"/>
              </a:lnSpc>
              <a:spcBef>
                <a:spcPts val="231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400" dirty="0" smtClean="0"/>
              <a:t>«</a:t>
            </a:r>
            <a:r>
              <a:rPr lang="ru-RU" sz="2400" dirty="0" err="1" smtClean="0"/>
              <a:t>Джихадизм</a:t>
            </a:r>
            <a:r>
              <a:rPr lang="ru-RU" sz="2400" dirty="0" smtClean="0"/>
              <a:t>» - термин </a:t>
            </a:r>
            <a:r>
              <a:rPr lang="ru-RU" sz="2400" dirty="0"/>
              <a:t>применяется к периферийной ветви экстремистской исламской мысли, сторонники которой требуют применения насилия для вытеснения неисламского влияния с традиционно мусульманских земель с целью установления исламского правления в соответствии со своими представлениями о Божественном законе </a:t>
            </a:r>
            <a:r>
              <a:rPr lang="ru-RU" sz="2400" dirty="0" smtClean="0"/>
              <a:t> (</a:t>
            </a:r>
            <a:r>
              <a:rPr lang="ru-RU" sz="2400" dirty="0" err="1"/>
              <a:t>Brachman</a:t>
            </a:r>
            <a:r>
              <a:rPr lang="ru-RU" sz="2400" dirty="0"/>
              <a:t> J. </a:t>
            </a:r>
            <a:r>
              <a:rPr lang="ru-RU" sz="2400" dirty="0" err="1"/>
              <a:t>Global</a:t>
            </a:r>
            <a:r>
              <a:rPr lang="ru-RU" sz="2400" dirty="0"/>
              <a:t> </a:t>
            </a:r>
            <a:r>
              <a:rPr lang="ru-RU" sz="2400" dirty="0" err="1"/>
              <a:t>jihadism</a:t>
            </a:r>
            <a:r>
              <a:rPr lang="ru-RU" sz="2400" dirty="0"/>
              <a:t>: </a:t>
            </a:r>
            <a:r>
              <a:rPr lang="ru-RU" sz="2400" dirty="0" err="1"/>
              <a:t>theory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practice</a:t>
            </a:r>
            <a:r>
              <a:rPr lang="ru-RU" sz="2400" dirty="0"/>
              <a:t>. </a:t>
            </a:r>
            <a:r>
              <a:rPr lang="ru-RU" sz="2400" dirty="0" err="1"/>
              <a:t>London</a:t>
            </a:r>
            <a:r>
              <a:rPr lang="ru-RU" sz="2400" dirty="0"/>
              <a:t> ; </a:t>
            </a:r>
            <a:r>
              <a:rPr lang="ru-RU" sz="2400" dirty="0" err="1"/>
              <a:t>New</a:t>
            </a:r>
            <a:r>
              <a:rPr lang="ru-RU" sz="2400" dirty="0"/>
              <a:t> </a:t>
            </a:r>
            <a:r>
              <a:rPr lang="ru-RU" sz="2400" dirty="0" err="1"/>
              <a:t>York</a:t>
            </a:r>
            <a:r>
              <a:rPr lang="ru-RU" sz="2400" dirty="0"/>
              <a:t>: </a:t>
            </a:r>
            <a:r>
              <a:rPr lang="ru-RU" sz="2400" dirty="0" err="1"/>
              <a:t>Routledge</a:t>
            </a:r>
            <a:r>
              <a:rPr lang="ru-RU" sz="2400" dirty="0"/>
              <a:t>, </a:t>
            </a:r>
            <a:r>
              <a:rPr lang="ru-RU" sz="2400" dirty="0" smtClean="0"/>
              <a:t>2009</a:t>
            </a:r>
            <a:r>
              <a:rPr lang="ru-RU" sz="2400" dirty="0"/>
              <a:t>)</a:t>
            </a:r>
            <a:endParaRPr lang="ru-RU" sz="2400" dirty="0" smtClean="0"/>
          </a:p>
          <a:p>
            <a:pPr marL="389255" lvl="0" indent="-377190" rtl="0">
              <a:lnSpc>
                <a:spcPct val="150000"/>
              </a:lnSpc>
              <a:spcBef>
                <a:spcPts val="231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400" dirty="0" smtClean="0"/>
              <a:t>Глобальный джихад </a:t>
            </a:r>
            <a:r>
              <a:rPr lang="en-US" sz="2400" dirty="0" smtClean="0"/>
              <a:t>vs</a:t>
            </a:r>
            <a:r>
              <a:rPr lang="ru-RU" sz="2400" dirty="0" smtClean="0"/>
              <a:t> Локальное государственное строительство (</a:t>
            </a:r>
            <a:r>
              <a:rPr lang="ru-RU" sz="2400" dirty="0" err="1" smtClean="0"/>
              <a:t>Zelin</a:t>
            </a:r>
            <a:r>
              <a:rPr lang="ru-RU" sz="2400" dirty="0" smtClean="0"/>
              <a:t> </a:t>
            </a:r>
            <a:r>
              <a:rPr lang="ru-RU" sz="2400" dirty="0"/>
              <a:t>A. Y. </a:t>
            </a:r>
            <a:r>
              <a:rPr lang="ru-RU" sz="2400" dirty="0" err="1"/>
              <a:t>Your</a:t>
            </a:r>
            <a:r>
              <a:rPr lang="ru-RU" sz="2400" dirty="0"/>
              <a:t> </a:t>
            </a:r>
            <a:r>
              <a:rPr lang="ru-RU" sz="2400" dirty="0" err="1"/>
              <a:t>sons</a:t>
            </a:r>
            <a:r>
              <a:rPr lang="ru-RU" sz="2400" dirty="0"/>
              <a:t> </a:t>
            </a:r>
            <a:r>
              <a:rPr lang="ru-RU" sz="2400" dirty="0" err="1"/>
              <a:t>are</a:t>
            </a:r>
            <a:r>
              <a:rPr lang="ru-RU" sz="2400" dirty="0"/>
              <a:t> </a:t>
            </a:r>
            <a:r>
              <a:rPr lang="ru-RU" sz="2400" dirty="0" err="1"/>
              <a:t>at</a:t>
            </a:r>
            <a:r>
              <a:rPr lang="ru-RU" sz="2400" dirty="0"/>
              <a:t> </a:t>
            </a:r>
            <a:r>
              <a:rPr lang="ru-RU" sz="2400" dirty="0" err="1"/>
              <a:t>your</a:t>
            </a:r>
            <a:r>
              <a:rPr lang="ru-RU" sz="2400" dirty="0"/>
              <a:t> </a:t>
            </a:r>
            <a:r>
              <a:rPr lang="ru-RU" sz="2400" dirty="0" err="1"/>
              <a:t>service</a:t>
            </a:r>
            <a:r>
              <a:rPr lang="ru-RU" sz="2400" dirty="0"/>
              <a:t>: </a:t>
            </a:r>
            <a:r>
              <a:rPr lang="ru-RU" sz="2400" dirty="0" err="1"/>
              <a:t>Tunisia’s</a:t>
            </a:r>
            <a:r>
              <a:rPr lang="ru-RU" sz="2400" dirty="0"/>
              <a:t> </a:t>
            </a:r>
            <a:r>
              <a:rPr lang="ru-RU" sz="2400" dirty="0" err="1"/>
              <a:t>missionaries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jihad</a:t>
            </a:r>
            <a:r>
              <a:rPr lang="ru-RU" sz="2400" dirty="0"/>
              <a:t>. </a:t>
            </a:r>
            <a:r>
              <a:rPr lang="ru-RU" sz="2400" dirty="0" err="1"/>
              <a:t>New</a:t>
            </a:r>
            <a:r>
              <a:rPr lang="ru-RU" sz="2400" dirty="0"/>
              <a:t> </a:t>
            </a:r>
            <a:r>
              <a:rPr lang="ru-RU" sz="2400" dirty="0" err="1"/>
              <a:t>York</a:t>
            </a:r>
            <a:r>
              <a:rPr lang="ru-RU" sz="2400" dirty="0"/>
              <a:t>: </a:t>
            </a:r>
            <a:r>
              <a:rPr lang="ru-RU" sz="2400" dirty="0" err="1"/>
              <a:t>Columbia</a:t>
            </a:r>
            <a:r>
              <a:rPr lang="ru-RU" sz="2400" dirty="0"/>
              <a:t> </a:t>
            </a:r>
            <a:r>
              <a:rPr lang="ru-RU" sz="2400" dirty="0" err="1"/>
              <a:t>University</a:t>
            </a:r>
            <a:r>
              <a:rPr lang="ru-RU" sz="2400" dirty="0"/>
              <a:t> </a:t>
            </a:r>
            <a:r>
              <a:rPr lang="ru-RU" sz="2400" dirty="0" err="1"/>
              <a:t>Press</a:t>
            </a:r>
            <a:r>
              <a:rPr lang="ru-RU" sz="2400" dirty="0"/>
              <a:t>, 2020</a:t>
            </a:r>
            <a:r>
              <a:rPr lang="ru-RU" sz="2400" dirty="0" smtClean="0"/>
              <a:t>.)</a:t>
            </a:r>
          </a:p>
          <a:p>
            <a:pPr marL="389255" indent="-377190">
              <a:lnSpc>
                <a:spcPct val="150000"/>
              </a:lnSpc>
              <a:spcBef>
                <a:spcPts val="2315"/>
              </a:spcBef>
              <a:buFont typeface="Arial"/>
              <a:buChar char="•"/>
              <a:tabLst>
                <a:tab pos="389255" algn="l"/>
                <a:tab pos="389890" algn="l"/>
              </a:tabLst>
            </a:pPr>
            <a:r>
              <a:rPr lang="ru-RU" sz="2400" dirty="0" smtClean="0"/>
              <a:t>Временная </a:t>
            </a:r>
            <a:r>
              <a:rPr lang="ru-RU" sz="2400" dirty="0"/>
              <a:t>рамка для изучения организаций – с </a:t>
            </a:r>
            <a:r>
              <a:rPr lang="ru-RU" sz="2400" dirty="0" smtClean="0"/>
              <a:t>2011-го </a:t>
            </a:r>
            <a:r>
              <a:rPr lang="ru-RU" sz="2400" dirty="0"/>
              <a:t>по </a:t>
            </a:r>
            <a:r>
              <a:rPr lang="ru-RU" sz="2400" dirty="0" smtClean="0"/>
              <a:t>2023-й </a:t>
            </a:r>
            <a:r>
              <a:rPr lang="ru-RU" sz="2400" dirty="0"/>
              <a:t>года. </a:t>
            </a:r>
            <a:r>
              <a:rPr lang="ru-RU" sz="2400" dirty="0" smtClean="0"/>
              <a:t>(От провозглашения Исламского Эмирата Сомали до последнего года наблюдений)</a:t>
            </a:r>
            <a:r>
              <a:rPr lang="ru-RU" sz="2400" dirty="0"/>
              <a:t/>
            </a:r>
            <a:br>
              <a:rPr lang="ru-RU" sz="2400" dirty="0"/>
            </a:br>
            <a:endParaRPr sz="2300" dirty="0">
              <a:latin typeface="Arial Narrow"/>
              <a:cs typeface="Arial Narrow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1850" y="1726293"/>
            <a:ext cx="9200515" cy="904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dirty="0" err="1" smtClean="0"/>
              <a:t>Операционализация</a:t>
            </a:r>
            <a:r>
              <a:rPr lang="ru-RU" dirty="0" smtClean="0"/>
              <a:t> понятий</a:t>
            </a:r>
            <a:endParaRPr spc="-10" dirty="0"/>
          </a:p>
        </p:txBody>
      </p:sp>
      <p:sp>
        <p:nvSpPr>
          <p:cNvPr id="5" name="object 5"/>
          <p:cNvSpPr/>
          <p:nvPr/>
        </p:nvSpPr>
        <p:spPr>
          <a:xfrm>
            <a:off x="990126" y="1692275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1487" y="4206875"/>
            <a:ext cx="12137390" cy="187230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4160" indent="-252095">
              <a:lnSpc>
                <a:spcPct val="150000"/>
              </a:lnSpc>
              <a:spcBef>
                <a:spcPts val="90"/>
              </a:spcBef>
              <a:buAutoNum type="arabicPeriod"/>
              <a:tabLst>
                <a:tab pos="264795" algn="l"/>
              </a:tabLst>
            </a:pPr>
            <a:r>
              <a:rPr lang="ru-RU" sz="2650" dirty="0" smtClean="0">
                <a:solidFill>
                  <a:schemeClr val="tx2"/>
                </a:solidFill>
                <a:latin typeface="Arial Narrow"/>
                <a:cs typeface="Arial Narrow"/>
              </a:rPr>
              <a:t>Сравнительный кейс-</a:t>
            </a:r>
            <a:r>
              <a:rPr lang="ru-RU" sz="265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стади</a:t>
            </a:r>
            <a:r>
              <a:rPr lang="ru-RU" sz="2650" dirty="0" smtClean="0">
                <a:solidFill>
                  <a:schemeClr val="tx2"/>
                </a:solidFill>
                <a:latin typeface="Arial Narrow"/>
                <a:cs typeface="Arial Narrow"/>
              </a:rPr>
              <a:t>. Кейсы – страны, наблюдения – </a:t>
            </a:r>
            <a:r>
              <a:rPr lang="ru-RU" sz="2650" dirty="0" err="1" smtClean="0">
                <a:solidFill>
                  <a:schemeClr val="tx2"/>
                </a:solidFill>
                <a:latin typeface="Arial Narrow"/>
                <a:cs typeface="Arial Narrow"/>
              </a:rPr>
              <a:t>джихадистские</a:t>
            </a:r>
            <a:r>
              <a:rPr lang="ru-RU" sz="2650" dirty="0" smtClean="0">
                <a:solidFill>
                  <a:schemeClr val="tx2"/>
                </a:solidFill>
                <a:latin typeface="Arial Narrow"/>
                <a:cs typeface="Arial Narrow"/>
              </a:rPr>
              <a:t> правительства</a:t>
            </a:r>
          </a:p>
          <a:p>
            <a:pPr marL="264160" indent="-252095">
              <a:lnSpc>
                <a:spcPct val="150000"/>
              </a:lnSpc>
              <a:spcBef>
                <a:spcPts val="90"/>
              </a:spcBef>
              <a:buAutoNum type="arabicPeriod"/>
              <a:tabLst>
                <a:tab pos="264795" algn="l"/>
              </a:tabLst>
            </a:pPr>
            <a:r>
              <a:rPr lang="ru-RU" sz="2650" dirty="0" smtClean="0">
                <a:solidFill>
                  <a:schemeClr val="tx2"/>
                </a:solidFill>
                <a:latin typeface="Arial Narrow"/>
                <a:cs typeface="Arial Narrow"/>
              </a:rPr>
              <a:t>Углубленные полу-структурированные экспертные интервью</a:t>
            </a:r>
          </a:p>
          <a:p>
            <a:pPr marL="264160" indent="-252095">
              <a:lnSpc>
                <a:spcPct val="150000"/>
              </a:lnSpc>
              <a:spcBef>
                <a:spcPts val="90"/>
              </a:spcBef>
              <a:buAutoNum type="arabicPeriod"/>
              <a:tabLst>
                <a:tab pos="264795" algn="l"/>
              </a:tabLst>
            </a:pPr>
            <a:r>
              <a:rPr lang="ru-RU" sz="2650" dirty="0" smtClean="0">
                <a:solidFill>
                  <a:schemeClr val="tx2"/>
                </a:solidFill>
                <a:latin typeface="Arial Narrow"/>
                <a:cs typeface="Arial Narrow"/>
              </a:rPr>
              <a:t>Критический дискурс анализ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6118" y="2482511"/>
            <a:ext cx="9200515" cy="904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dirty="0" smtClean="0"/>
              <a:t>Методология</a:t>
            </a:r>
            <a:endParaRPr spc="-10" dirty="0"/>
          </a:p>
        </p:txBody>
      </p:sp>
      <p:sp>
        <p:nvSpPr>
          <p:cNvPr id="5" name="object 5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990126" y="1825703"/>
            <a:ext cx="17732375" cy="0"/>
          </a:xfrm>
          <a:custGeom>
            <a:avLst/>
            <a:gdLst/>
            <a:ahLst/>
            <a:cxnLst/>
            <a:rect l="l" t="t" r="r" b="b"/>
            <a:pathLst>
              <a:path w="17732375">
                <a:moveTo>
                  <a:pt x="0" y="0"/>
                </a:moveTo>
                <a:lnTo>
                  <a:pt x="17731816" y="0"/>
                </a:lnTo>
              </a:path>
            </a:pathLst>
          </a:custGeom>
          <a:ln w="10052">
            <a:solidFill>
              <a:srgbClr val="2439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1487" y="483754"/>
            <a:ext cx="988870" cy="9888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2850" y="2606675"/>
            <a:ext cx="1272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tx2"/>
                </a:solidFill>
                <a:latin typeface="+mj-lt"/>
              </a:rPr>
              <a:t>План исследования</a:t>
            </a:r>
            <a:endParaRPr lang="ru-RU" sz="5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0650" y="4054475"/>
            <a:ext cx="15544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+mn-lt"/>
              </a:rPr>
              <a:t>Введение и актуальность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+mn-lt"/>
              </a:rPr>
              <a:t>Обзор литературы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+mn-lt"/>
              </a:rPr>
              <a:t>Данные и методы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+mn-lt"/>
              </a:rPr>
              <a:t>Кейс Исламского Эмирата Афганистан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+mn-lt"/>
              </a:rPr>
              <a:t>Кейс Исламского Эмирата Сомали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+mn-lt"/>
              </a:rPr>
              <a:t>Кейс «Правительства Спасения»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5400" dirty="0" smtClean="0">
                <a:latin typeface="+mn-lt"/>
              </a:rPr>
              <a:t>Выводы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24395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33974" y="4056002"/>
            <a:ext cx="2636150" cy="25481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</TotalTime>
  <Words>182</Words>
  <Application>Microsoft Office PowerPoint</Application>
  <PresentationFormat>Произвольный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 Знание - сила: сравнительный анализ современных образовательных систем джихадистских правительств</vt:lpstr>
      <vt:lpstr>Актуальность</vt:lpstr>
      <vt:lpstr>Операционализация понятий</vt:lpstr>
      <vt:lpstr>Методология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 Леонид Маркович</dc:creator>
  <cp:lastModifiedBy>1</cp:lastModifiedBy>
  <cp:revision>18</cp:revision>
  <dcterms:created xsi:type="dcterms:W3CDTF">2021-02-08T07:54:23Z</dcterms:created>
  <dcterms:modified xsi:type="dcterms:W3CDTF">2024-02-18T13:24:18Z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2021-02-08T00:00:00Z</vt:filetime>
  </property>
</Properties>
</file>