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02" autoAdjust="0"/>
  </p:normalViewPr>
  <p:slideViewPr>
    <p:cSldViewPr>
      <p:cViewPr>
        <p:scale>
          <a:sx n="44" d="100"/>
          <a:sy n="44" d="100"/>
        </p:scale>
        <p:origin x="-408" y="-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50" b="1" i="0">
                <a:solidFill>
                  <a:srgbClr val="24395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50" b="1" i="0">
                <a:solidFill>
                  <a:srgbClr val="24395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50" b="1" i="0">
                <a:solidFill>
                  <a:srgbClr val="24395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14240" y="4825581"/>
            <a:ext cx="8275619" cy="178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750" b="1" i="0">
                <a:solidFill>
                  <a:srgbClr val="24395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9081" y="5257820"/>
            <a:ext cx="18185936" cy="49504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243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498851" y="168274"/>
            <a:ext cx="15544800" cy="10591891"/>
            <a:chOff x="4312329" y="0"/>
            <a:chExt cx="15791815" cy="11278870"/>
          </a:xfrm>
        </p:grpSpPr>
        <p:sp>
          <p:nvSpPr>
            <p:cNvPr id="4" name="object 4"/>
            <p:cNvSpPr/>
            <p:nvPr/>
          </p:nvSpPr>
          <p:spPr>
            <a:xfrm>
              <a:off x="4312329" y="0"/>
              <a:ext cx="15791815" cy="11278870"/>
            </a:xfrm>
            <a:custGeom>
              <a:avLst/>
              <a:gdLst/>
              <a:ahLst/>
              <a:cxnLst/>
              <a:rect l="l" t="t" r="r" b="b"/>
              <a:pathLst>
                <a:path w="15791815" h="11278870">
                  <a:moveTo>
                    <a:pt x="0" y="11278399"/>
                  </a:moveTo>
                  <a:lnTo>
                    <a:pt x="15791770" y="11278399"/>
                  </a:lnTo>
                  <a:lnTo>
                    <a:pt x="15791770" y="0"/>
                  </a:lnTo>
                  <a:lnTo>
                    <a:pt x="0" y="0"/>
                  </a:lnTo>
                  <a:lnTo>
                    <a:pt x="0" y="112783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550524" y="1323101"/>
              <a:ext cx="0" cy="2289810"/>
            </a:xfrm>
            <a:custGeom>
              <a:avLst/>
              <a:gdLst/>
              <a:ahLst/>
              <a:cxnLst/>
              <a:rect l="l" t="t" r="r" b="b"/>
              <a:pathLst>
                <a:path h="2289810">
                  <a:moveTo>
                    <a:pt x="0" y="2289354"/>
                  </a:moveTo>
                  <a:lnTo>
                    <a:pt x="0" y="0"/>
                  </a:lnTo>
                </a:path>
              </a:pathLst>
            </a:custGeom>
            <a:ln w="1005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89650" y="549275"/>
            <a:ext cx="8275619" cy="6205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0"/>
              </a:spcBef>
            </a:pPr>
            <a:r>
              <a:rPr lang="ru-RU" dirty="0"/>
              <a:t>«Дружить нельзя враждовать</a:t>
            </a:r>
            <a:r>
              <a:rPr lang="ru-RU" dirty="0" smtClean="0"/>
              <a:t>»: Возможность </a:t>
            </a:r>
            <a:r>
              <a:rPr lang="ru-RU" dirty="0"/>
              <a:t>стратегического альянса между «Исламскими Государством» и другими исламскими инсургентами </a:t>
            </a:r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5904261" y="7254875"/>
            <a:ext cx="8180705" cy="545662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ru-RU" sz="3450" dirty="0" smtClean="0">
                <a:solidFill>
                  <a:srgbClr val="243956"/>
                </a:solidFill>
                <a:latin typeface="Arial Narrow"/>
                <a:cs typeface="Arial Narrow"/>
              </a:rPr>
              <a:t>Аскеров Мир-Али, аспирант НИУ ВШЭ</a:t>
            </a:r>
            <a:endParaRPr sz="3450" dirty="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14240" y="9848570"/>
            <a:ext cx="2590165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300" spc="-10" dirty="0">
                <a:solidFill>
                  <a:srgbClr val="243956"/>
                </a:solidFill>
                <a:latin typeface="Arial Narrow"/>
                <a:cs typeface="Arial Narrow"/>
              </a:rPr>
              <a:t>St. Petersburg, </a:t>
            </a:r>
            <a:r>
              <a:rPr lang="en-US" sz="230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202</a:t>
            </a:r>
            <a:r>
              <a:rPr lang="ru-RU" sz="230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3</a:t>
            </a:r>
            <a:endParaRPr sz="2300" dirty="0">
              <a:latin typeface="Arial Narrow"/>
              <a:cs typeface="Arial Narrow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7718" y="1096929"/>
            <a:ext cx="2255428" cy="21812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3498" y="2482511"/>
            <a:ext cx="9200515" cy="904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dirty="0" smtClean="0"/>
              <a:t>Актуальность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040777" y="3749675"/>
            <a:ext cx="17501870" cy="561435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69900" indent="-457200">
              <a:lnSpc>
                <a:spcPct val="15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Организация «Исламское государство» (запрещено в РФ) по-прежнему остается одной из наиболее активных международных террористических организаций</a:t>
            </a:r>
          </a:p>
          <a:p>
            <a:pPr marL="469900" indent="-457200">
              <a:lnSpc>
                <a:spcPct val="15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Вопрос возникновения альянсов между ИГ и другими инсургентами крайне слабо изучен в современной академии</a:t>
            </a:r>
          </a:p>
          <a:p>
            <a:pPr marL="469900" indent="-457200">
              <a:lnSpc>
                <a:spcPct val="15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Несмотря на поражение и отсутствии постоянного территориального контроля в Ираке и Сирии, ИГ расширяет своё присутствие в других регионах (главным образом в Африке), где сталкивается с присутствием локальных инсургентских групп</a:t>
            </a:r>
            <a:endParaRPr lang="ru-RU" sz="2650" dirty="0">
              <a:latin typeface="Arial Narrow"/>
              <a:cs typeface="Arial Narrow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329" y="3444875"/>
            <a:ext cx="18535798" cy="55662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9255" indent="-377190">
              <a:lnSpc>
                <a:spcPct val="150000"/>
              </a:lnSpc>
              <a:spcBef>
                <a:spcPts val="231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400" dirty="0" smtClean="0"/>
              <a:t>«</a:t>
            </a:r>
            <a:r>
              <a:rPr lang="ru-RU" sz="2400" dirty="0" err="1" smtClean="0"/>
              <a:t>Джихадизм</a:t>
            </a:r>
            <a:r>
              <a:rPr lang="ru-RU" sz="2400" dirty="0" smtClean="0"/>
              <a:t>» - термин </a:t>
            </a:r>
            <a:r>
              <a:rPr lang="ru-RU" sz="2400" dirty="0"/>
              <a:t>применяется к периферийной ветви экстремистской исламской мысли, сторонники которой требуют применения насилия для вытеснения неисламского влияния с традиционно мусульманских земель с целью установления исламского правления в соответствии со своими представлениями о Божественном законе </a:t>
            </a:r>
            <a:r>
              <a:rPr lang="ru-RU" sz="2400" dirty="0" smtClean="0"/>
              <a:t> (</a:t>
            </a:r>
            <a:r>
              <a:rPr lang="ru-RU" sz="2400" dirty="0" err="1"/>
              <a:t>Brachman</a:t>
            </a:r>
            <a:r>
              <a:rPr lang="ru-RU" sz="2400" dirty="0"/>
              <a:t> J. </a:t>
            </a:r>
            <a:r>
              <a:rPr lang="ru-RU" sz="2400" dirty="0" err="1"/>
              <a:t>Global</a:t>
            </a:r>
            <a:r>
              <a:rPr lang="ru-RU" sz="2400" dirty="0"/>
              <a:t> </a:t>
            </a:r>
            <a:r>
              <a:rPr lang="ru-RU" sz="2400" dirty="0" err="1"/>
              <a:t>jihadism</a:t>
            </a:r>
            <a:r>
              <a:rPr lang="ru-RU" sz="2400" dirty="0"/>
              <a:t>: </a:t>
            </a:r>
            <a:r>
              <a:rPr lang="ru-RU" sz="2400" dirty="0" err="1"/>
              <a:t>theory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practice</a:t>
            </a:r>
            <a:r>
              <a:rPr lang="ru-RU" sz="2400" dirty="0"/>
              <a:t>. </a:t>
            </a:r>
            <a:r>
              <a:rPr lang="ru-RU" sz="2400" dirty="0" err="1"/>
              <a:t>London</a:t>
            </a:r>
            <a:r>
              <a:rPr lang="ru-RU" sz="2400" dirty="0"/>
              <a:t> ; </a:t>
            </a:r>
            <a:r>
              <a:rPr lang="ru-RU" sz="2400" dirty="0" err="1"/>
              <a:t>New</a:t>
            </a:r>
            <a:r>
              <a:rPr lang="ru-RU" sz="2400" dirty="0"/>
              <a:t> </a:t>
            </a:r>
            <a:r>
              <a:rPr lang="ru-RU" sz="2400" dirty="0" err="1"/>
              <a:t>York</a:t>
            </a:r>
            <a:r>
              <a:rPr lang="ru-RU" sz="2400" dirty="0"/>
              <a:t>: </a:t>
            </a:r>
            <a:r>
              <a:rPr lang="ru-RU" sz="2400" dirty="0" err="1"/>
              <a:t>Routledge</a:t>
            </a:r>
            <a:r>
              <a:rPr lang="ru-RU" sz="2400" dirty="0"/>
              <a:t>, </a:t>
            </a:r>
            <a:r>
              <a:rPr lang="ru-RU" sz="2400" dirty="0" smtClean="0"/>
              <a:t>2009</a:t>
            </a:r>
            <a:r>
              <a:rPr lang="ru-RU" sz="2400" dirty="0"/>
              <a:t>)</a:t>
            </a:r>
            <a:endParaRPr lang="ru-RU" sz="2400" dirty="0" smtClean="0"/>
          </a:p>
          <a:p>
            <a:pPr marL="389255" lvl="0" indent="-377190" rtl="0">
              <a:lnSpc>
                <a:spcPct val="150000"/>
              </a:lnSpc>
              <a:spcBef>
                <a:spcPts val="231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400" dirty="0" smtClean="0"/>
              <a:t>Глобальный джихад </a:t>
            </a:r>
            <a:r>
              <a:rPr lang="en-US" sz="2400" dirty="0" smtClean="0"/>
              <a:t>vs</a:t>
            </a:r>
            <a:r>
              <a:rPr lang="ru-RU" sz="2400" dirty="0" smtClean="0"/>
              <a:t> Локальное государственное строительство (</a:t>
            </a:r>
            <a:r>
              <a:rPr lang="ru-RU" sz="2400" dirty="0" err="1" smtClean="0"/>
              <a:t>Zelin</a:t>
            </a:r>
            <a:r>
              <a:rPr lang="ru-RU" sz="2400" dirty="0" smtClean="0"/>
              <a:t> </a:t>
            </a:r>
            <a:r>
              <a:rPr lang="ru-RU" sz="2400" dirty="0"/>
              <a:t>A. Y. </a:t>
            </a:r>
            <a:r>
              <a:rPr lang="ru-RU" sz="2400" dirty="0" err="1"/>
              <a:t>Your</a:t>
            </a:r>
            <a:r>
              <a:rPr lang="ru-RU" sz="2400" dirty="0"/>
              <a:t> </a:t>
            </a:r>
            <a:r>
              <a:rPr lang="ru-RU" sz="2400" dirty="0" err="1"/>
              <a:t>sons</a:t>
            </a:r>
            <a:r>
              <a:rPr lang="ru-RU" sz="2400" dirty="0"/>
              <a:t> </a:t>
            </a:r>
            <a:r>
              <a:rPr lang="ru-RU" sz="2400" dirty="0" err="1"/>
              <a:t>are</a:t>
            </a:r>
            <a:r>
              <a:rPr lang="ru-RU" sz="2400" dirty="0"/>
              <a:t> </a:t>
            </a:r>
            <a:r>
              <a:rPr lang="ru-RU" sz="2400" dirty="0" err="1"/>
              <a:t>at</a:t>
            </a:r>
            <a:r>
              <a:rPr lang="ru-RU" sz="2400" dirty="0"/>
              <a:t> </a:t>
            </a:r>
            <a:r>
              <a:rPr lang="ru-RU" sz="2400" dirty="0" err="1"/>
              <a:t>your</a:t>
            </a:r>
            <a:r>
              <a:rPr lang="ru-RU" sz="2400" dirty="0"/>
              <a:t> </a:t>
            </a:r>
            <a:r>
              <a:rPr lang="ru-RU" sz="2400" dirty="0" err="1"/>
              <a:t>service</a:t>
            </a:r>
            <a:r>
              <a:rPr lang="ru-RU" sz="2400" dirty="0"/>
              <a:t>: </a:t>
            </a:r>
            <a:r>
              <a:rPr lang="ru-RU" sz="2400" dirty="0" err="1"/>
              <a:t>Tunisia’s</a:t>
            </a:r>
            <a:r>
              <a:rPr lang="ru-RU" sz="2400" dirty="0"/>
              <a:t> </a:t>
            </a:r>
            <a:r>
              <a:rPr lang="ru-RU" sz="2400" dirty="0" err="1"/>
              <a:t>missionaries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jihad</a:t>
            </a:r>
            <a:r>
              <a:rPr lang="ru-RU" sz="2400" dirty="0"/>
              <a:t>. </a:t>
            </a:r>
            <a:r>
              <a:rPr lang="ru-RU" sz="2400" dirty="0" err="1"/>
              <a:t>New</a:t>
            </a:r>
            <a:r>
              <a:rPr lang="ru-RU" sz="2400" dirty="0"/>
              <a:t> </a:t>
            </a:r>
            <a:r>
              <a:rPr lang="ru-RU" sz="2400" dirty="0" err="1"/>
              <a:t>York</a:t>
            </a:r>
            <a:r>
              <a:rPr lang="ru-RU" sz="2400" dirty="0"/>
              <a:t>: </a:t>
            </a:r>
            <a:r>
              <a:rPr lang="ru-RU" sz="2400" dirty="0" err="1"/>
              <a:t>Columbia</a:t>
            </a:r>
            <a:r>
              <a:rPr lang="ru-RU" sz="2400" dirty="0"/>
              <a:t> </a:t>
            </a:r>
            <a:r>
              <a:rPr lang="ru-RU" sz="2400" dirty="0" err="1"/>
              <a:t>University</a:t>
            </a:r>
            <a:r>
              <a:rPr lang="ru-RU" sz="2400" dirty="0"/>
              <a:t> </a:t>
            </a:r>
            <a:r>
              <a:rPr lang="ru-RU" sz="2400" dirty="0" err="1"/>
              <a:t>Press</a:t>
            </a:r>
            <a:r>
              <a:rPr lang="ru-RU" sz="2400" dirty="0"/>
              <a:t>, 2020</a:t>
            </a:r>
            <a:r>
              <a:rPr lang="ru-RU" sz="2400" dirty="0" smtClean="0"/>
              <a:t>.)</a:t>
            </a:r>
          </a:p>
          <a:p>
            <a:pPr marL="389255" indent="-377190">
              <a:lnSpc>
                <a:spcPct val="150000"/>
              </a:lnSpc>
              <a:spcBef>
                <a:spcPts val="231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400" dirty="0" smtClean="0"/>
              <a:t>Временная </a:t>
            </a:r>
            <a:r>
              <a:rPr lang="ru-RU" sz="2400" dirty="0"/>
              <a:t>рамка для изучения организаций – с </a:t>
            </a:r>
            <a:r>
              <a:rPr lang="ru-RU" sz="2400" dirty="0" smtClean="0"/>
              <a:t>2014-го </a:t>
            </a:r>
            <a:r>
              <a:rPr lang="ru-RU" sz="2400" dirty="0"/>
              <a:t>по </a:t>
            </a:r>
            <a:r>
              <a:rPr lang="ru-RU" sz="2400" dirty="0" smtClean="0"/>
              <a:t>2022-й </a:t>
            </a:r>
            <a:r>
              <a:rPr lang="ru-RU" sz="2400" dirty="0"/>
              <a:t>года. </a:t>
            </a:r>
            <a:r>
              <a:rPr lang="ru-RU" sz="2400" dirty="0" smtClean="0"/>
              <a:t>(От провозглашения халифата до последнего года наблюдений)</a:t>
            </a:r>
            <a:r>
              <a:rPr lang="ru-RU" sz="2400" dirty="0"/>
              <a:t/>
            </a:r>
            <a:br>
              <a:rPr lang="ru-RU" sz="2400" dirty="0"/>
            </a:br>
            <a:endParaRPr sz="23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1850" y="1726293"/>
            <a:ext cx="9200515" cy="904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dirty="0" err="1" smtClean="0"/>
              <a:t>Операционализация</a:t>
            </a:r>
            <a:r>
              <a:rPr lang="ru-RU" dirty="0" smtClean="0"/>
              <a:t> понятий</a:t>
            </a:r>
            <a:endParaRPr spc="-10" dirty="0"/>
          </a:p>
        </p:txBody>
      </p:sp>
      <p:sp>
        <p:nvSpPr>
          <p:cNvPr id="5" name="object 5"/>
          <p:cNvSpPr/>
          <p:nvPr/>
        </p:nvSpPr>
        <p:spPr>
          <a:xfrm>
            <a:off x="990126" y="1692275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1487" y="4206875"/>
            <a:ext cx="12137390" cy="124777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4160" indent="-252095">
              <a:lnSpc>
                <a:spcPct val="150000"/>
              </a:lnSpc>
              <a:spcBef>
                <a:spcPts val="90"/>
              </a:spcBef>
              <a:buAutoNum type="arabicPeriod"/>
              <a:tabLst>
                <a:tab pos="264795" algn="l"/>
              </a:tabLst>
            </a:pPr>
            <a:r>
              <a:rPr lang="ru-RU" sz="2650" dirty="0" smtClean="0">
                <a:solidFill>
                  <a:schemeClr val="tx2"/>
                </a:solidFill>
                <a:latin typeface="Arial Narrow"/>
                <a:cs typeface="Arial Narrow"/>
              </a:rPr>
              <a:t>Сравнительный кейс-</a:t>
            </a:r>
            <a:r>
              <a:rPr lang="ru-RU" sz="265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стади</a:t>
            </a:r>
            <a:r>
              <a:rPr lang="ru-RU" sz="2650" dirty="0" smtClean="0">
                <a:solidFill>
                  <a:schemeClr val="tx2"/>
                </a:solidFill>
                <a:latin typeface="Arial Narrow"/>
                <a:cs typeface="Arial Narrow"/>
              </a:rPr>
              <a:t>. Кейсы – страны, наблюдения – инсургентские группировки</a:t>
            </a:r>
          </a:p>
          <a:p>
            <a:pPr marL="264160" indent="-252095">
              <a:lnSpc>
                <a:spcPct val="150000"/>
              </a:lnSpc>
              <a:spcBef>
                <a:spcPts val="90"/>
              </a:spcBef>
              <a:buAutoNum type="arabicPeriod"/>
              <a:tabLst>
                <a:tab pos="264795" algn="l"/>
              </a:tabLst>
            </a:pPr>
            <a:r>
              <a:rPr lang="en-US" sz="2650" dirty="0" smtClean="0">
                <a:solidFill>
                  <a:schemeClr val="tx2"/>
                </a:solidFill>
                <a:latin typeface="Arial Narrow"/>
                <a:cs typeface="Arial Narrow"/>
              </a:rPr>
              <a:t>QCA (Qualitative Comparative Analysis) – </a:t>
            </a:r>
            <a:r>
              <a:rPr lang="ru-RU" sz="2650" dirty="0" smtClean="0">
                <a:solidFill>
                  <a:schemeClr val="tx2"/>
                </a:solidFill>
                <a:latin typeface="Arial Narrow"/>
                <a:cs typeface="Arial Narrow"/>
              </a:rPr>
              <a:t>качественный сравнительный анализ</a:t>
            </a:r>
            <a:endParaRPr sz="2650" dirty="0">
              <a:solidFill>
                <a:schemeClr val="tx2"/>
              </a:solidFill>
              <a:latin typeface="Arial Narrow" panose="020B0606020202030204" pitchFamily="34" charset="0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6118" y="2482511"/>
            <a:ext cx="9200515" cy="904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dirty="0" smtClean="0"/>
              <a:t>Методология</a:t>
            </a:r>
            <a:endParaRPr spc="-10" dirty="0"/>
          </a:p>
        </p:txBody>
      </p:sp>
      <p:sp>
        <p:nvSpPr>
          <p:cNvPr id="5" name="object 5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36" y="2905579"/>
            <a:ext cx="19390385" cy="571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126" y="3707071"/>
            <a:ext cx="16798290" cy="54181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9255" indent="-377190">
              <a:lnSpc>
                <a:spcPct val="150000"/>
              </a:lnSpc>
              <a:spcBef>
                <a:spcPts val="229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400" spc="-10" dirty="0" smtClean="0">
                <a:solidFill>
                  <a:srgbClr val="243956"/>
                </a:solidFill>
                <a:latin typeface="Arial Narrow" panose="020B0606020202030204" pitchFamily="34" charset="0"/>
                <a:cs typeface="Arial Narrow"/>
              </a:rPr>
              <a:t>Позитивные и негативные</a:t>
            </a:r>
            <a:endParaRPr lang="en-US" sz="2400" spc="-10" dirty="0">
              <a:solidFill>
                <a:schemeClr val="tx2"/>
              </a:solidFill>
              <a:latin typeface="Arial Narrow" panose="020B0606020202030204" pitchFamily="34" charset="0"/>
              <a:cs typeface="Arial Narrow"/>
            </a:endParaRPr>
          </a:p>
          <a:p>
            <a:pPr marL="389255" indent="-377190">
              <a:lnSpc>
                <a:spcPct val="150000"/>
              </a:lnSpc>
              <a:spcBef>
                <a:spcPts val="229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Разные страны (Сирия, Ирак, Сомали, Мали, Афганистан, Сектор Газа)</a:t>
            </a:r>
          </a:p>
          <a:p>
            <a:pPr marL="389255" indent="-377190">
              <a:lnSpc>
                <a:spcPct val="150000"/>
              </a:lnSpc>
              <a:spcBef>
                <a:spcPts val="229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Период – строго после провозглашения халифата (2014 год)</a:t>
            </a:r>
          </a:p>
          <a:p>
            <a:pPr marL="389255" indent="-377190">
              <a:lnSpc>
                <a:spcPct val="150000"/>
              </a:lnSpc>
              <a:spcBef>
                <a:spcPts val="229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Бригада Льва Седова – пример для не-включения</a:t>
            </a:r>
          </a:p>
          <a:p>
            <a:pPr marL="389255" indent="-377190">
              <a:lnSpc>
                <a:spcPct val="150000"/>
              </a:lnSpc>
              <a:spcBef>
                <a:spcPts val="229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С кем возникали альянсы: </a:t>
            </a:r>
            <a:r>
              <a:rPr lang="ru-RU" sz="2650" spc="-10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Джамаат</a:t>
            </a: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lang="ru-RU" sz="2650" spc="-10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Нусрат</a:t>
            </a: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 аль-</a:t>
            </a:r>
            <a:r>
              <a:rPr lang="ru-RU" sz="2650" spc="-10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Ислям</a:t>
            </a: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lang="ru-RU" sz="2650" spc="-10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валь-Муминин</a:t>
            </a: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 (ДНИМ, Мали), </a:t>
            </a:r>
            <a:r>
              <a:rPr lang="ru-RU" sz="2650" spc="-10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Джейш</a:t>
            </a: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 аль-</a:t>
            </a:r>
            <a:r>
              <a:rPr lang="ru-RU" sz="2650" spc="-10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Ислям</a:t>
            </a: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 (Сектор Газа), </a:t>
            </a:r>
            <a:r>
              <a:rPr lang="ru-RU" sz="2650" spc="-10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Ансар</a:t>
            </a: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 Абу </a:t>
            </a:r>
            <a:r>
              <a:rPr lang="ru-RU" sz="2650" spc="-10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Бакр</a:t>
            </a: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 ас-</a:t>
            </a:r>
            <a:r>
              <a:rPr lang="ru-RU" sz="2650" spc="-10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Сиддик</a:t>
            </a: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 (Сирия, </a:t>
            </a:r>
            <a:r>
              <a:rPr lang="ru-RU" sz="2650" spc="-10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Идлиб</a:t>
            </a: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), Армия мужчин </a:t>
            </a:r>
            <a:r>
              <a:rPr lang="ru-RU" sz="2650" spc="-10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Накшабандийского</a:t>
            </a: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lang="ru-RU" sz="2650" spc="-10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Тариката</a:t>
            </a: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 (Ирак), Группа Абдуллы бин </a:t>
            </a:r>
            <a:r>
              <a:rPr lang="ru-RU" sz="2650" spc="-10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Унейса</a:t>
            </a: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 (Сирия, </a:t>
            </a:r>
            <a:r>
              <a:rPr lang="ru-RU" sz="2650" spc="-10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Дейр-эз-Зор</a:t>
            </a: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)</a:t>
            </a:r>
            <a:endParaRPr lang="en-US" sz="2650" spc="-10" dirty="0">
              <a:solidFill>
                <a:srgbClr val="243956"/>
              </a:solidFill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6118" y="2482511"/>
            <a:ext cx="9200515" cy="904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dirty="0" smtClean="0"/>
              <a:t>Кейсы</a:t>
            </a:r>
            <a:endParaRPr spc="-10" dirty="0"/>
          </a:p>
        </p:txBody>
      </p:sp>
      <p:sp>
        <p:nvSpPr>
          <p:cNvPr id="4" name="object 4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009207" y="819107"/>
            <a:ext cx="566293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spc="-20" dirty="0" smtClean="0">
                <a:solidFill>
                  <a:srgbClr val="243956"/>
                </a:solidFill>
                <a:latin typeface="Arial Narrow"/>
                <a:cs typeface="Arial Narrow"/>
              </a:rPr>
              <a:t>.</a:t>
            </a:r>
            <a:endParaRPr sz="1950" dirty="0">
              <a:latin typeface="Arial Narrow"/>
              <a:cs typeface="Arial Narrow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041650" y="1825703"/>
            <a:ext cx="8275619" cy="1784350"/>
          </a:xfrm>
        </p:spPr>
        <p:txBody>
          <a:bodyPr/>
          <a:lstStyle/>
          <a:p>
            <a:r>
              <a:rPr lang="ru-RU" dirty="0" smtClean="0"/>
              <a:t>Факторы: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959081" y="3140075"/>
            <a:ext cx="18185936" cy="24929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 smtClean="0"/>
              <a:t>28 факторов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 smtClean="0"/>
              <a:t>Обзор литературы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 smtClean="0"/>
              <a:t>Каждому фактору присваивается номер (в порядке указания 1, 2, 3….)</a:t>
            </a:r>
          </a:p>
          <a:p>
            <a:endParaRPr lang="ru-RU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1342" y="4435475"/>
            <a:ext cx="17369907" cy="404213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lvl="0" rtl="0"/>
            <a:r>
              <a:rPr lang="ru-RU" sz="2800" dirty="0" smtClean="0"/>
              <a:t>1) Самой </a:t>
            </a:r>
            <a:r>
              <a:rPr lang="ru-RU" sz="2800" dirty="0"/>
              <a:t>устойчивой комбинацией факторов является отсутствие личностного конфликта между лидерами филиала «Исламского Государства» и локальных инсургентов, малочисленность локальных группировок, наличие общих врагов среди негосударственных </a:t>
            </a:r>
            <a:r>
              <a:rPr lang="ru-RU" sz="2800" dirty="0" err="1"/>
              <a:t>акторов</a:t>
            </a:r>
            <a:r>
              <a:rPr lang="ru-RU" sz="2800" dirty="0"/>
              <a:t> и идеологическая близость.</a:t>
            </a:r>
          </a:p>
          <a:p>
            <a:pPr lvl="0"/>
            <a:r>
              <a:rPr lang="ru-RU" sz="2800" dirty="0" smtClean="0"/>
              <a:t>2) Тем </a:t>
            </a:r>
            <a:r>
              <a:rPr lang="ru-RU" sz="2800" dirty="0"/>
              <a:t>не менее, идеологическая близость хоть является одним из важнейших факторов, однако не играет определяющей роли.</a:t>
            </a:r>
          </a:p>
          <a:p>
            <a:pPr lvl="0"/>
            <a:r>
              <a:rPr lang="ru-RU" sz="2800" dirty="0" smtClean="0"/>
              <a:t>3) На </a:t>
            </a:r>
            <a:r>
              <a:rPr lang="ru-RU" sz="2800" dirty="0"/>
              <a:t>данный момент продолжает существовать только один случай альянса (в Секторе Газа), несмотря на то, что влиятельность организации значительно снизилась в регионе Ближнего Востока после 2019-го года.</a:t>
            </a:r>
          </a:p>
          <a:p>
            <a:pPr marL="12700">
              <a:lnSpc>
                <a:spcPct val="150000"/>
              </a:lnSpc>
              <a:spcBef>
                <a:spcPts val="130"/>
              </a:spcBef>
            </a:pPr>
            <a:endParaRPr sz="245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6118" y="2482511"/>
            <a:ext cx="9200515" cy="904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pc="-10" dirty="0" smtClean="0"/>
              <a:t>Вывод</a:t>
            </a:r>
            <a:r>
              <a:rPr lang="ru-RU" spc="-10" dirty="0"/>
              <a:t>ы</a:t>
            </a:r>
            <a:endParaRPr spc="-10" dirty="0"/>
          </a:p>
        </p:txBody>
      </p:sp>
      <p:sp>
        <p:nvSpPr>
          <p:cNvPr id="4" name="object 4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243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33974" y="4056002"/>
            <a:ext cx="2636150" cy="25481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</TotalTime>
  <Words>364</Words>
  <Application>Microsoft Office PowerPoint</Application>
  <PresentationFormat>Произвольный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«Дружить нельзя враждовать»: Возможность стратегического альянса между «Исламскими Государством» и другими исламскими инсургентами </vt:lpstr>
      <vt:lpstr>Актуальность</vt:lpstr>
      <vt:lpstr>Операционализация понятий</vt:lpstr>
      <vt:lpstr>Методология</vt:lpstr>
      <vt:lpstr>Презентация PowerPoint</vt:lpstr>
      <vt:lpstr>Кейсы</vt:lpstr>
      <vt:lpstr>Факторы: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 Леонид Маркович</dc:creator>
  <cp:lastModifiedBy>Мир</cp:lastModifiedBy>
  <cp:revision>16</cp:revision>
  <dcterms:created xsi:type="dcterms:W3CDTF">2021-02-08T07:54:23Z</dcterms:created>
  <dcterms:modified xsi:type="dcterms:W3CDTF">2023-11-15T10:06:08Z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2021-02-08T00:00:00Z</vt:filetime>
  </property>
</Properties>
</file>