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2" r:id="rId1"/>
  </p:sldMasterIdLst>
  <p:sldIdLst>
    <p:sldId id="256" r:id="rId2"/>
    <p:sldId id="277" r:id="rId3"/>
    <p:sldId id="278" r:id="rId4"/>
    <p:sldId id="279" r:id="rId5"/>
    <p:sldId id="280" r:id="rId6"/>
    <p:sldId id="281" r:id="rId7"/>
    <p:sldId id="283" r:id="rId8"/>
    <p:sldId id="259" r:id="rId9"/>
    <p:sldId id="284" r:id="rId10"/>
    <p:sldId id="271" r:id="rId11"/>
    <p:sldId id="275" r:id="rId12"/>
    <p:sldId id="285" r:id="rId13"/>
    <p:sldId id="261" r:id="rId14"/>
    <p:sldId id="286" r:id="rId15"/>
    <p:sldId id="287" r:id="rId16"/>
    <p:sldId id="288" r:id="rId17"/>
    <p:sldId id="269" r:id="rId18"/>
    <p:sldId id="289" r:id="rId19"/>
    <p:sldId id="270" r:id="rId20"/>
    <p:sldId id="290" r:id="rId21"/>
    <p:sldId id="294" r:id="rId22"/>
    <p:sldId id="268" r:id="rId23"/>
    <p:sldId id="273" r:id="rId24"/>
    <p:sldId id="276" r:id="rId25"/>
    <p:sldId id="291" r:id="rId26"/>
    <p:sldId id="274" r:id="rId27"/>
    <p:sldId id="292" r:id="rId28"/>
    <p:sldId id="293" r:id="rId29"/>
    <p:sldId id="282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2091"/>
    <p:restoredTop sz="94497"/>
  </p:normalViewPr>
  <p:slideViewPr>
    <p:cSldViewPr snapToGrid="0">
      <p:cViewPr varScale="1">
        <p:scale>
          <a:sx n="83" d="100"/>
          <a:sy n="83" d="100"/>
        </p:scale>
        <p:origin x="-331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CEB27-15F2-424F-9584-5537FDD2AB62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EC152-9564-FE4F-AE6B-0B80160C7B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7735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CEB27-15F2-424F-9584-5537FDD2AB62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EC152-9564-FE4F-AE6B-0B80160C7B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3985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CEB27-15F2-424F-9584-5537FDD2AB62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EC152-9564-FE4F-AE6B-0B80160C7B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9865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CEB27-15F2-424F-9584-5537FDD2AB62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EC152-9564-FE4F-AE6B-0B80160C7B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7952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CEB27-15F2-424F-9584-5537FDD2AB62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EC152-9564-FE4F-AE6B-0B80160C7B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0676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CEB27-15F2-424F-9584-5537FDD2AB62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EC152-9564-FE4F-AE6B-0B80160C7B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55060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CEB27-15F2-424F-9584-5537FDD2AB62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EC152-9564-FE4F-AE6B-0B80160C7B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2022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CEB27-15F2-424F-9584-5537FDD2AB62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EC152-9564-FE4F-AE6B-0B80160C7B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74697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CEB27-15F2-424F-9584-5537FDD2AB62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EC152-9564-FE4F-AE6B-0B80160C7B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07704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CEB27-15F2-424F-9584-5537FDD2AB62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EC152-9564-FE4F-AE6B-0B80160C7B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37914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CEB27-15F2-424F-9584-5537FDD2AB62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EC152-9564-FE4F-AE6B-0B80160C7B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30591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E2CEB27-15F2-424F-9584-5537FDD2AB62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B49EC152-9564-FE4F-AE6B-0B80160C7B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97835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55830"/>
            <a:ext cx="9219414" cy="545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17A5413-F46D-6683-18A8-CC9D35CEB151}"/>
              </a:ext>
            </a:extLst>
          </p:cNvPr>
          <p:cNvSpPr txBox="1"/>
          <p:nvPr/>
        </p:nvSpPr>
        <p:spPr>
          <a:xfrm>
            <a:off x="9344231" y="1937083"/>
            <a:ext cx="2763547" cy="3453063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ru-RU" sz="2800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НУГ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Армия и военные традиции в политике, обществе и культуре арабских стран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40883" y="1207951"/>
            <a:ext cx="40164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Асалия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Амира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(НИУ ВШЭ СПБ)</a:t>
            </a:r>
          </a:p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aaasaliya@edu.hse.ru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2611225" y="4873658"/>
            <a:ext cx="14068845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Доклад подготовлен в ходе проведения исследования (23–00–027 «Армия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 военные  традиции в политике, обществе и культуре арабских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стран») в рамках программы «Научный фонд  Национального исследовательского 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университета «Высшая школа экономики» (НИУ ВШЭ)»</a:t>
            </a:r>
            <a:r>
              <a:rPr lang="ru-RU" sz="1600" dirty="0" smtClean="0"/>
              <a:t>.</a:t>
            </a:r>
          </a:p>
          <a:p>
            <a:endParaRPr lang="ru-RU" sz="900" dirty="0"/>
          </a:p>
        </p:txBody>
      </p:sp>
      <p:sp>
        <p:nvSpPr>
          <p:cNvPr id="12" name="TextBox 11"/>
          <p:cNvSpPr txBox="1"/>
          <p:nvPr/>
        </p:nvSpPr>
        <p:spPr>
          <a:xfrm>
            <a:off x="1904213" y="2620652"/>
            <a:ext cx="5863473" cy="1200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Образ войны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в современной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живописи </a:t>
            </a:r>
            <a:endParaRPr lang="en-US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Ближнего Востока:</a:t>
            </a:r>
            <a:endParaRPr lang="en-US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вопросы историографии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499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xmlns="" id="{C162DF2A-64D1-4AA9-BA42-8A4063EADE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xmlns="" id="{5D7C1373-63AF-4A75-909E-990E053566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2">
            <a:extLst>
              <a:ext uri="{FF2B5EF4-FFF2-40B4-BE49-F238E27FC236}">
                <a16:creationId xmlns:a16="http://schemas.microsoft.com/office/drawing/2014/main" xmlns="" id="{5BDAAE7A-177F-4691-8F07-36CBBA6113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79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BF82D1D-28BC-4216-A1EA-F7D9C6D1AA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0A1DC48-C242-4442-822C-570436B809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68577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5F3B3B-B47F-E1EE-CD79-667A8FEA8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91" y="1796372"/>
            <a:ext cx="1286934" cy="29557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НУГ</a:t>
            </a:r>
            <a:r>
              <a:rPr lang="ru-RU" sz="2000" spc="-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Армия и военные традиции в политике, обществе и культуре арабских </a:t>
            </a: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тран</a:t>
            </a: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2000" spc="-1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EE1E601-7AD3-0CD9-E354-301A426C185F}"/>
              </a:ext>
            </a:extLst>
          </p:cNvPr>
          <p:cNvSpPr txBox="1"/>
          <p:nvPr/>
        </p:nvSpPr>
        <p:spPr>
          <a:xfrm>
            <a:off x="1413787" y="368438"/>
            <a:ext cx="10270200" cy="873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800" b="1" dirty="0" smtClean="0">
                <a:solidFill>
                  <a:srgbClr val="00000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Монумент Свободы</a:t>
            </a:r>
          </a:p>
          <a:p>
            <a:pPr algn="ctr">
              <a:lnSpc>
                <a:spcPct val="150000"/>
              </a:lnSpc>
            </a:pPr>
            <a:r>
              <a:rPr lang="ru-RU" dirty="0" smtClean="0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Воздвигнут в Багдаде в 1960 г. в честь революции 1958 года</a:t>
            </a:r>
            <a:endParaRPr lang="en-GB" sz="1800" dirty="0">
              <a:solidFill>
                <a:srgbClr val="00000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10712" y="6053328"/>
            <a:ext cx="5285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Джавад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Салим. Монумент Свободы.  1960 г. Багдад, площадь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Аль-тахрир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19438" y="1920241"/>
            <a:ext cx="6491722" cy="3648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75283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xmlns="" id="{C162DF2A-64D1-4AA9-BA42-8A4063EADE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xmlns="" id="{5D7C1373-63AF-4A75-909E-990E053566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2">
            <a:extLst>
              <a:ext uri="{FF2B5EF4-FFF2-40B4-BE49-F238E27FC236}">
                <a16:creationId xmlns:a16="http://schemas.microsoft.com/office/drawing/2014/main" xmlns="" id="{5BDAAE7A-177F-4691-8F07-36CBBA6113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79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BF82D1D-28BC-4216-A1EA-F7D9C6D1AA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0A1DC48-C242-4442-822C-570436B809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68577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5F3B3B-B47F-E1EE-CD79-667A8FEA8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91" y="1796372"/>
            <a:ext cx="1286934" cy="29557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НУГ</a:t>
            </a:r>
            <a:r>
              <a:rPr lang="ru-RU" sz="2000" spc="-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Армия и военные традиции в политике, обществе и культуре арабских </a:t>
            </a: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тран</a:t>
            </a: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2000" spc="-1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EE1E601-7AD3-0CD9-E354-301A426C185F}"/>
              </a:ext>
            </a:extLst>
          </p:cNvPr>
          <p:cNvSpPr txBox="1"/>
          <p:nvPr/>
        </p:nvSpPr>
        <p:spPr>
          <a:xfrm>
            <a:off x="1413787" y="368438"/>
            <a:ext cx="1027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Арка Победы</a:t>
            </a:r>
            <a:endParaRPr lang="ru-RU" sz="1800" b="1" dirty="0" smtClean="0">
              <a:solidFill>
                <a:srgbClr val="00000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dirty="0" smtClean="0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1989 г. Символ провозглашенной Саддамом Хусейном победы Ирака в ирано-иракской войне.</a:t>
            </a:r>
            <a:endParaRPr lang="en-GB" sz="1800" dirty="0">
              <a:solidFill>
                <a:srgbClr val="00000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45736" y="5952744"/>
            <a:ext cx="5285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Арка Победы. 1989 г. Багдад.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5013" y="1478384"/>
            <a:ext cx="6390195" cy="4258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75283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xmlns="" id="{C162DF2A-64D1-4AA9-BA42-8A4063EADE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xmlns="" id="{5D7C1373-63AF-4A75-909E-990E053566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2">
            <a:extLst>
              <a:ext uri="{FF2B5EF4-FFF2-40B4-BE49-F238E27FC236}">
                <a16:creationId xmlns:a16="http://schemas.microsoft.com/office/drawing/2014/main" xmlns="" id="{5BDAAE7A-177F-4691-8F07-36CBBA6113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79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BF82D1D-28BC-4216-A1EA-F7D9C6D1AA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0A1DC48-C242-4442-822C-570436B809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68577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5F3B3B-B47F-E1EE-CD79-667A8FEA8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91" y="1796372"/>
            <a:ext cx="1286934" cy="29557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НУГ</a:t>
            </a:r>
            <a:r>
              <a:rPr lang="ru-RU" sz="2000" spc="-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Армия и военные традиции в политике, обществе и культуре арабских </a:t>
            </a: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тран</a:t>
            </a: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2000" spc="-1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EE1E601-7AD3-0CD9-E354-301A426C185F}"/>
              </a:ext>
            </a:extLst>
          </p:cNvPr>
          <p:cNvSpPr txBox="1"/>
          <p:nvPr/>
        </p:nvSpPr>
        <p:spPr>
          <a:xfrm>
            <a:off x="6336652" y="6101824"/>
            <a:ext cx="6373940" cy="587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smtClean="0">
                <a:effectLst/>
              </a:rPr>
              <a:t> </a:t>
            </a:r>
            <a:endParaRPr lang="en-GB" sz="1600" dirty="0">
              <a:solidFill>
                <a:srgbClr val="00000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A90FD74-3B62-9DDC-881A-5A25BAB8B0BC}"/>
              </a:ext>
            </a:extLst>
          </p:cNvPr>
          <p:cNvSpPr txBox="1"/>
          <p:nvPr/>
        </p:nvSpPr>
        <p:spPr>
          <a:xfrm>
            <a:off x="1001824" y="6179438"/>
            <a:ext cx="5395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1600" dirty="0" smtClean="0">
                <a:latin typeface="Times New Roman" pitchFamily="18" charset="0"/>
                <a:cs typeface="Times New Roman" pitchFamily="18" charset="0"/>
              </a:rPr>
              <a:t>Джа́бра Ибрахи́м Джа́бра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(1919-1994)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7127" y="628399"/>
            <a:ext cx="3707236" cy="5380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3949831" y="197963"/>
            <a:ext cx="526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1983 год- монография «Корни иракского искусства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98294" y="820131"/>
            <a:ext cx="3878707" cy="5132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7183225" y="6136849"/>
            <a:ext cx="32804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«Корни иракского искусства», 1983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409007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xmlns="" id="{C162DF2A-64D1-4AA9-BA42-8A4063EADE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xmlns="" id="{5D7C1373-63AF-4A75-909E-990E053566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2">
            <a:extLst>
              <a:ext uri="{FF2B5EF4-FFF2-40B4-BE49-F238E27FC236}">
                <a16:creationId xmlns:a16="http://schemas.microsoft.com/office/drawing/2014/main" xmlns="" id="{5BDAAE7A-177F-4691-8F07-36CBBA6113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79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Фаик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Хасан (1914-1992)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тттттт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BF82D1D-28BC-4216-A1EA-F7D9C6D1AA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0A1DC48-C242-4442-822C-570436B809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68577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5F3B3B-B47F-E1EE-CD79-667A8FEA8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91" y="1796372"/>
            <a:ext cx="1286934" cy="29557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НУГ</a:t>
            </a:r>
            <a:r>
              <a:rPr lang="ru-RU" sz="2000" spc="-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Армия и военные традиции в политике, обществе и культуре арабских </a:t>
            </a: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тран</a:t>
            </a: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2000" spc="-1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EE1E601-7AD3-0CD9-E354-301A426C185F}"/>
              </a:ext>
            </a:extLst>
          </p:cNvPr>
          <p:cNvSpPr txBox="1"/>
          <p:nvPr/>
        </p:nvSpPr>
        <p:spPr>
          <a:xfrm>
            <a:off x="1798303" y="142489"/>
            <a:ext cx="8385620" cy="873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Фаик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Хасан (1914-1992) </a:t>
            </a:r>
          </a:p>
          <a:p>
            <a:pPr algn="ctr">
              <a:lnSpc>
                <a:spcPct val="150000"/>
              </a:lnSpc>
            </a:pPr>
            <a:endParaRPr lang="en-GB" b="1" dirty="0">
              <a:solidFill>
                <a:srgbClr val="00000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01A1ECB-E0AF-28D6-BECA-B9C8162C60E1}"/>
              </a:ext>
            </a:extLst>
          </p:cNvPr>
          <p:cNvSpPr txBox="1"/>
          <p:nvPr/>
        </p:nvSpPr>
        <p:spPr>
          <a:xfrm>
            <a:off x="404889" y="4755585"/>
            <a:ext cx="4853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Фаик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Хасан (1914-1992)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655AB6D-3B1A-127C-049E-84EEEAF4BF72}"/>
              </a:ext>
            </a:extLst>
          </p:cNvPr>
          <p:cNvSpPr txBox="1"/>
          <p:nvPr/>
        </p:nvSpPr>
        <p:spPr>
          <a:xfrm>
            <a:off x="1336030" y="1100813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60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endParaRPr lang="ru-RU" sz="160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5496" y="810704"/>
            <a:ext cx="2608934" cy="3887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42062" y="857840"/>
            <a:ext cx="3526852" cy="2830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41066" y="848412"/>
            <a:ext cx="3421928" cy="2790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8644379" y="3770722"/>
            <a:ext cx="2611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Без названия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Фаик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Хасан, Ирак, 1975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94549" y="3799002"/>
            <a:ext cx="2553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Без названия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Фаик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Хасан, Ирак, 1988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067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xmlns="" id="{C162DF2A-64D1-4AA9-BA42-8A4063EADE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xmlns="" id="{5D7C1373-63AF-4A75-909E-990E053566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2">
            <a:extLst>
              <a:ext uri="{FF2B5EF4-FFF2-40B4-BE49-F238E27FC236}">
                <a16:creationId xmlns:a16="http://schemas.microsoft.com/office/drawing/2014/main" xmlns="" id="{5BDAAE7A-177F-4691-8F07-36CBBA6113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79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BF82D1D-28BC-4216-A1EA-F7D9C6D1AA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0A1DC48-C242-4442-822C-570436B809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68577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5F3B3B-B47F-E1EE-CD79-667A8FEA8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91" y="1796372"/>
            <a:ext cx="1286934" cy="29557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НУГ</a:t>
            </a:r>
            <a:r>
              <a:rPr lang="ru-RU" sz="2000" spc="-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Армия и военные традиции в политике, обществе и культуре арабских </a:t>
            </a: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тран</a:t>
            </a: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2000" spc="-1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EE1E601-7AD3-0CD9-E354-301A426C185F}"/>
              </a:ext>
            </a:extLst>
          </p:cNvPr>
          <p:cNvSpPr txBox="1"/>
          <p:nvPr/>
        </p:nvSpPr>
        <p:spPr>
          <a:xfrm>
            <a:off x="6336652" y="6101824"/>
            <a:ext cx="6373940" cy="587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smtClean="0">
                <a:effectLst/>
              </a:rPr>
              <a:t> </a:t>
            </a:r>
            <a:endParaRPr lang="en-GB" sz="1600" dirty="0">
              <a:solidFill>
                <a:srgbClr val="00000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66268" y="207391"/>
            <a:ext cx="269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Низар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Салим (1925-1982)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53526" y="6042581"/>
            <a:ext cx="35733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«Современное искусство Ирака», 1977</a:t>
            </a:r>
            <a:endParaRPr lang="ru-RU" sz="1600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01493" y="1055803"/>
            <a:ext cx="5679242" cy="4489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09007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xmlns="" id="{C162DF2A-64D1-4AA9-BA42-8A4063EADE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xmlns="" id="{5D7C1373-63AF-4A75-909E-990E053566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2">
            <a:extLst>
              <a:ext uri="{FF2B5EF4-FFF2-40B4-BE49-F238E27FC236}">
                <a16:creationId xmlns:a16="http://schemas.microsoft.com/office/drawing/2014/main" xmlns="" id="{5BDAAE7A-177F-4691-8F07-36CBBA6113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79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BF82D1D-28BC-4216-A1EA-F7D9C6D1AA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0A1DC48-C242-4442-822C-570436B809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68577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5F3B3B-B47F-E1EE-CD79-667A8FEA8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91" y="1796372"/>
            <a:ext cx="1286934" cy="29557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НУГ</a:t>
            </a:r>
            <a:r>
              <a:rPr lang="ru-RU" sz="2000" spc="-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Армия и военные традиции в политике, обществе и культуре арабских </a:t>
            </a: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тран</a:t>
            </a: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2000" spc="-1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EE1E601-7AD3-0CD9-E354-301A426C185F}"/>
              </a:ext>
            </a:extLst>
          </p:cNvPr>
          <p:cNvSpPr txBox="1"/>
          <p:nvPr/>
        </p:nvSpPr>
        <p:spPr>
          <a:xfrm>
            <a:off x="6336652" y="6101824"/>
            <a:ext cx="6373940" cy="587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smtClean="0">
                <a:effectLst/>
              </a:rPr>
              <a:t> </a:t>
            </a:r>
            <a:endParaRPr lang="en-GB" sz="1600" dirty="0">
              <a:solidFill>
                <a:srgbClr val="00000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74416" y="5731497"/>
            <a:ext cx="4986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Фаик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Хасан, «Страница истории», 1977.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Масло, холст.</a:t>
            </a:r>
            <a:endParaRPr lang="ru-RU" sz="1600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1214438"/>
            <a:ext cx="6096000" cy="442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09007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xmlns="" id="{C162DF2A-64D1-4AA9-BA42-8A4063EADE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xmlns="" id="{5D7C1373-63AF-4A75-909E-990E053566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2">
            <a:extLst>
              <a:ext uri="{FF2B5EF4-FFF2-40B4-BE49-F238E27FC236}">
                <a16:creationId xmlns:a16="http://schemas.microsoft.com/office/drawing/2014/main" xmlns="" id="{5BDAAE7A-177F-4691-8F07-36CBBA6113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79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BF82D1D-28BC-4216-A1EA-F7D9C6D1AA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0A1DC48-C242-4442-822C-570436B809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68577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5F3B3B-B47F-E1EE-CD79-667A8FEA8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91" y="1796372"/>
            <a:ext cx="1286934" cy="29557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НУГ</a:t>
            </a:r>
            <a:r>
              <a:rPr lang="ru-RU" sz="2000" spc="-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Армия и военные традиции в политике, обществе и культуре арабских </a:t>
            </a: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тран</a:t>
            </a: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2000" spc="-1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EE1E601-7AD3-0CD9-E354-301A426C185F}"/>
              </a:ext>
            </a:extLst>
          </p:cNvPr>
          <p:cNvSpPr txBox="1"/>
          <p:nvPr/>
        </p:nvSpPr>
        <p:spPr>
          <a:xfrm>
            <a:off x="6336652" y="6101824"/>
            <a:ext cx="6373940" cy="587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smtClean="0">
                <a:effectLst/>
              </a:rPr>
              <a:t> </a:t>
            </a:r>
            <a:endParaRPr lang="en-GB" sz="1600" dirty="0">
              <a:solidFill>
                <a:srgbClr val="00000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46137" y="6363060"/>
            <a:ext cx="5524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Мухаммад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Ариф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«Восстановление мира в Курдистане», 1977 г.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34057" y="743694"/>
            <a:ext cx="2977068" cy="5488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4779390" y="160256"/>
            <a:ext cx="3048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Мухаммад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Ариф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(1937-2009)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007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xmlns="" id="{C162DF2A-64D1-4AA9-BA42-8A4063EADE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xmlns="" id="{5D7C1373-63AF-4A75-909E-990E053566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2">
            <a:extLst>
              <a:ext uri="{FF2B5EF4-FFF2-40B4-BE49-F238E27FC236}">
                <a16:creationId xmlns:a16="http://schemas.microsoft.com/office/drawing/2014/main" xmlns="" id="{5BDAAE7A-177F-4691-8F07-36CBBA6113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79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BF82D1D-28BC-4216-A1EA-F7D9C6D1AA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0A1DC48-C242-4442-822C-570436B809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68577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5F3B3B-B47F-E1EE-CD79-667A8FEA8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91" y="1796372"/>
            <a:ext cx="1286934" cy="29557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НУГ</a:t>
            </a:r>
            <a:r>
              <a:rPr lang="ru-RU" sz="2000" spc="-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Армия и военные традиции в политике, обществе и культуре арабских </a:t>
            </a: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тран</a:t>
            </a: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2000" spc="-1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EE1E601-7AD3-0CD9-E354-301A426C185F}"/>
              </a:ext>
            </a:extLst>
          </p:cNvPr>
          <p:cNvSpPr txBox="1"/>
          <p:nvPr/>
        </p:nvSpPr>
        <p:spPr>
          <a:xfrm>
            <a:off x="6297105" y="2774163"/>
            <a:ext cx="5631062" cy="94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«Современное иракское искусство: происхождение и развитие» (2008)</a:t>
            </a:r>
            <a:r>
              <a:rPr lang="ru-RU" sz="1600" dirty="0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lang="en-GB" sz="1600" dirty="0">
              <a:solidFill>
                <a:srgbClr val="00000A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A90FD74-3B62-9DDC-881A-5A25BAB8B0BC}"/>
              </a:ext>
            </a:extLst>
          </p:cNvPr>
          <p:cNvSpPr txBox="1"/>
          <p:nvPr/>
        </p:nvSpPr>
        <p:spPr>
          <a:xfrm>
            <a:off x="1001824" y="6179438"/>
            <a:ext cx="5395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Кассим</a:t>
            </a:r>
            <a:r>
              <a:rPr lang="ru-RU" sz="1600" dirty="0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Саад</a:t>
            </a:r>
            <a:r>
              <a:rPr lang="vi-VN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род. в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19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61 г.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83323" y="0"/>
            <a:ext cx="8656900" cy="2480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8152" y="1501204"/>
            <a:ext cx="4725513" cy="472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09007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xmlns="" id="{C162DF2A-64D1-4AA9-BA42-8A4063EADE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xmlns="" id="{5D7C1373-63AF-4A75-909E-990E053566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2">
            <a:extLst>
              <a:ext uri="{FF2B5EF4-FFF2-40B4-BE49-F238E27FC236}">
                <a16:creationId xmlns:a16="http://schemas.microsoft.com/office/drawing/2014/main" xmlns="" id="{5BDAAE7A-177F-4691-8F07-36CBBA6113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79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BF82D1D-28BC-4216-A1EA-F7D9C6D1AA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0A1DC48-C242-4442-822C-570436B809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68577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5F3B3B-B47F-E1EE-CD79-667A8FEA8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91" y="1796372"/>
            <a:ext cx="1286934" cy="29557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НУГ</a:t>
            </a:r>
            <a:r>
              <a:rPr lang="ru-RU" sz="2000" spc="-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Армия и военные традиции в политике, обществе и культуре арабских </a:t>
            </a: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тран</a:t>
            </a: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2000" spc="-1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EE1E601-7AD3-0CD9-E354-301A426C185F}"/>
              </a:ext>
            </a:extLst>
          </p:cNvPr>
          <p:cNvSpPr txBox="1"/>
          <p:nvPr/>
        </p:nvSpPr>
        <p:spPr>
          <a:xfrm>
            <a:off x="2735612" y="398607"/>
            <a:ext cx="6373940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Нада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Шабут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(род. в 1962 г.) </a:t>
            </a:r>
            <a:r>
              <a:rPr lang="ru-RU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lang="en-GB" dirty="0">
              <a:solidFill>
                <a:srgbClr val="00000A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07380" y="1150071"/>
            <a:ext cx="4096333" cy="513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09007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xmlns="" id="{C162DF2A-64D1-4AA9-BA42-8A4063EADE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xmlns="" id="{5D7C1373-63AF-4A75-909E-990E053566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2">
            <a:extLst>
              <a:ext uri="{FF2B5EF4-FFF2-40B4-BE49-F238E27FC236}">
                <a16:creationId xmlns:a16="http://schemas.microsoft.com/office/drawing/2014/main" xmlns="" id="{5BDAAE7A-177F-4691-8F07-36CBBA6113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79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BF82D1D-28BC-4216-A1EA-F7D9C6D1AA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0A1DC48-C242-4442-822C-570436B809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68577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5F3B3B-B47F-E1EE-CD79-667A8FEA8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91" y="1796372"/>
            <a:ext cx="1286934" cy="29557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НУГ</a:t>
            </a:r>
            <a:r>
              <a:rPr lang="ru-RU" sz="2000" spc="-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Армия и военные традиции в политике, обществе и культуре арабских </a:t>
            </a: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тран</a:t>
            </a: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2000" spc="-1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EE1E601-7AD3-0CD9-E354-301A426C185F}"/>
              </a:ext>
            </a:extLst>
          </p:cNvPr>
          <p:cNvSpPr txBox="1"/>
          <p:nvPr/>
        </p:nvSpPr>
        <p:spPr>
          <a:xfrm>
            <a:off x="1413787" y="368438"/>
            <a:ext cx="10270200" cy="873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52095">
              <a:lnSpc>
                <a:spcPct val="150000"/>
              </a:lnSpc>
              <a:buFont typeface="Arial" pitchFamily="34" charset="0"/>
              <a:buChar char="•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en-GB" sz="1800" dirty="0">
              <a:solidFill>
                <a:srgbClr val="00000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15184" y="2377440"/>
            <a:ext cx="3621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Диа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’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аль-‘Аззави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(род. в 1939 г.)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7016" y="148590"/>
            <a:ext cx="6218237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8055864" y="3081528"/>
            <a:ext cx="29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Рафа</a:t>
            </a:r>
            <a:r>
              <a:rPr lang="ru-RU" dirty="0" smtClean="0"/>
              <a:t> </a:t>
            </a:r>
            <a:r>
              <a:rPr lang="ru-RU" dirty="0" err="1" smtClean="0"/>
              <a:t>ан-Насири</a:t>
            </a:r>
            <a:r>
              <a:rPr lang="ru-RU" dirty="0" smtClean="0"/>
              <a:t> (1940-2013)</a:t>
            </a:r>
            <a:endParaRPr lang="ru-RU" dirty="0"/>
          </a:p>
        </p:txBody>
      </p:sp>
      <p:pic>
        <p:nvPicPr>
          <p:cNvPr id="9218" name="Picture 2" descr="https://uploads8.wikiart.org/temp/3ef45ad4-a9e9-49a4-82bc-e6d361bab058.jpg!Portrai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53655" y="132016"/>
            <a:ext cx="3810000" cy="2895601"/>
          </a:xfrm>
          <a:prstGeom prst="rect">
            <a:avLst/>
          </a:prstGeom>
          <a:noFill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4129" y="2742988"/>
            <a:ext cx="5767959" cy="3413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2331720" y="6211669"/>
            <a:ext cx="4641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Рафа</a:t>
            </a:r>
            <a:r>
              <a:rPr lang="ru-RU" dirty="0" smtClean="0"/>
              <a:t> </a:t>
            </a:r>
            <a:r>
              <a:rPr lang="ru-RU" dirty="0" err="1" smtClean="0"/>
              <a:t>ан-Насири</a:t>
            </a:r>
            <a:r>
              <a:rPr lang="ru-RU" dirty="0" smtClean="0"/>
              <a:t>, «Молитвы за Багдад», 1984</a:t>
            </a:r>
          </a:p>
          <a:p>
            <a:r>
              <a:rPr lang="ru-RU" dirty="0" smtClean="0"/>
              <a:t>Акрил, холст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5283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xmlns="" id="{C162DF2A-64D1-4AA9-BA42-8A4063EADE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xmlns="" id="{5D7C1373-63AF-4A75-909E-990E053566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2">
            <a:extLst>
              <a:ext uri="{FF2B5EF4-FFF2-40B4-BE49-F238E27FC236}">
                <a16:creationId xmlns:a16="http://schemas.microsoft.com/office/drawing/2014/main" xmlns="" id="{5BDAAE7A-177F-4691-8F07-36CBBA6113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79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BF82D1D-28BC-4216-A1EA-F7D9C6D1AA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0A1DC48-C242-4442-822C-570436B809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68577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5F3B3B-B47F-E1EE-CD79-667A8FEA8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91" y="1796372"/>
            <a:ext cx="1286934" cy="29557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НУГ</a:t>
            </a:r>
            <a:r>
              <a:rPr lang="ru-RU" sz="2000" spc="-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Армия и военные традиции в политике, обществе и культуре арабских </a:t>
            </a: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тран</a:t>
            </a: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2000" spc="-1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EE1E601-7AD3-0CD9-E354-301A426C185F}"/>
              </a:ext>
            </a:extLst>
          </p:cNvPr>
          <p:cNvSpPr txBox="1"/>
          <p:nvPr/>
        </p:nvSpPr>
        <p:spPr>
          <a:xfrm>
            <a:off x="1353312" y="758952"/>
            <a:ext cx="10125456" cy="54938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indent="252095" algn="ctr">
              <a:lnSpc>
                <a:spcPct val="15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Батальный жанр – это «жанр изобразительного искусства, связанный с изображением битв, военных походов, ратных подвигов, разнообразных боевых действий и эпизодов военной жизни»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indent="252095"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Образы:</a:t>
            </a:r>
          </a:p>
          <a:p>
            <a:pPr indent="252095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образ войска и  солдат;</a:t>
            </a:r>
          </a:p>
          <a:p>
            <a:pPr indent="252095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образ правителя-воина;</a:t>
            </a:r>
          </a:p>
          <a:p>
            <a:pPr indent="252095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образ героя;</a:t>
            </a:r>
          </a:p>
          <a:p>
            <a:pPr indent="252095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образ врага;</a:t>
            </a:r>
          </a:p>
          <a:p>
            <a:pPr indent="252095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изображение победы, пленных и др.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indent="252095">
              <a:lnSpc>
                <a:spcPct val="150000"/>
              </a:lnSpc>
              <a:buFont typeface="Arial" pitchFamily="34" charset="0"/>
              <a:buChar char="•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indent="252095">
              <a:lnSpc>
                <a:spcPct val="150000"/>
              </a:lnSpc>
              <a:buFont typeface="Arial" pitchFamily="34" charset="0"/>
              <a:buChar char="•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en-GB" sz="1800" dirty="0">
              <a:solidFill>
                <a:srgbClr val="00000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0152" y="2624328"/>
            <a:ext cx="4915815" cy="3648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7254240" y="6206764"/>
            <a:ext cx="5065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Эмиль Шайб. Египетская кавалерия, 1845.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from the Anne S.K. Brown Military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Collection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283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xmlns="" id="{C162DF2A-64D1-4AA9-BA42-8A4063EADE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xmlns="" id="{5D7C1373-63AF-4A75-909E-990E053566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2">
            <a:extLst>
              <a:ext uri="{FF2B5EF4-FFF2-40B4-BE49-F238E27FC236}">
                <a16:creationId xmlns:a16="http://schemas.microsoft.com/office/drawing/2014/main" xmlns="" id="{5BDAAE7A-177F-4691-8F07-36CBBA6113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79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BF82D1D-28BC-4216-A1EA-F7D9C6D1AA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0A1DC48-C242-4442-822C-570436B809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68577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5F3B3B-B47F-E1EE-CD79-667A8FEA8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91" y="1796372"/>
            <a:ext cx="1286934" cy="29557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НУГ</a:t>
            </a:r>
            <a:r>
              <a:rPr lang="ru-RU" sz="2000" spc="-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Армия и военные традиции в политике, обществе и культуре арабских </a:t>
            </a: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тран</a:t>
            </a: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2000" spc="-1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EE1E601-7AD3-0CD9-E354-301A426C185F}"/>
              </a:ext>
            </a:extLst>
          </p:cNvPr>
          <p:cNvSpPr txBox="1"/>
          <p:nvPr/>
        </p:nvSpPr>
        <p:spPr>
          <a:xfrm>
            <a:off x="0" y="5912439"/>
            <a:ext cx="6373940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Нада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Шабут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(род. в 1962 г.) </a:t>
            </a:r>
            <a:r>
              <a:rPr lang="ru-RU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lang="en-GB" dirty="0">
              <a:solidFill>
                <a:srgbClr val="00000A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2780" y="775167"/>
            <a:ext cx="4096333" cy="513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5618281" y="935611"/>
            <a:ext cx="612584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2006 – статья  «Свободное искусство оккупации: образы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нового Ирака»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2007 – монография «Арабское современное искусство: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формирование эстетики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2013 – статья «Цена вторжения США в Ирак в 2003 году»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2013 – статья «Багдад, арабская столица культуры 2013»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2015 – статья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Диа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’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аль-‘Аззави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Баллады Стране черноты»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9007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xmlns="" id="{C162DF2A-64D1-4AA9-BA42-8A4063EADE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xmlns="" id="{5D7C1373-63AF-4A75-909E-990E053566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2">
            <a:extLst>
              <a:ext uri="{FF2B5EF4-FFF2-40B4-BE49-F238E27FC236}">
                <a16:creationId xmlns:a16="http://schemas.microsoft.com/office/drawing/2014/main" xmlns="" id="{5BDAAE7A-177F-4691-8F07-36CBBA6113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79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BF82D1D-28BC-4216-A1EA-F7D9C6D1AA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0A1DC48-C242-4442-822C-570436B809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68577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5F3B3B-B47F-E1EE-CD79-667A8FEA8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91" y="1796372"/>
            <a:ext cx="1286934" cy="29557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НУГ</a:t>
            </a:r>
            <a:r>
              <a:rPr lang="ru-RU" sz="2000" spc="-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Армия и военные традиции в политике, обществе и культуре арабских </a:t>
            </a: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тран</a:t>
            </a: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2000" spc="-1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EE1E601-7AD3-0CD9-E354-301A426C185F}"/>
              </a:ext>
            </a:extLst>
          </p:cNvPr>
          <p:cNvSpPr txBox="1"/>
          <p:nvPr/>
        </p:nvSpPr>
        <p:spPr>
          <a:xfrm>
            <a:off x="1413787" y="368438"/>
            <a:ext cx="10270200" cy="873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52095">
              <a:lnSpc>
                <a:spcPct val="150000"/>
              </a:lnSpc>
              <a:buFont typeface="Arial" pitchFamily="34" charset="0"/>
              <a:buChar char="•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en-GB" sz="1800" dirty="0">
              <a:solidFill>
                <a:srgbClr val="00000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05656" y="612648"/>
            <a:ext cx="3968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Диа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’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аль-‘Аззави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(род. в 1939 г.)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9472" y="1666494"/>
            <a:ext cx="6218237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2331720" y="62116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5283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xmlns="" id="{C162DF2A-64D1-4AA9-BA42-8A4063EADE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xmlns="" id="{5D7C1373-63AF-4A75-909E-990E053566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2">
            <a:extLst>
              <a:ext uri="{FF2B5EF4-FFF2-40B4-BE49-F238E27FC236}">
                <a16:creationId xmlns:a16="http://schemas.microsoft.com/office/drawing/2014/main" xmlns="" id="{5BDAAE7A-177F-4691-8F07-36CBBA6113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79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BF82D1D-28BC-4216-A1EA-F7D9C6D1AA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0A1DC48-C242-4442-822C-570436B809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68577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5F3B3B-B47F-E1EE-CD79-667A8FEA8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91" y="1796372"/>
            <a:ext cx="1286934" cy="29557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НУГ</a:t>
            </a:r>
            <a:r>
              <a:rPr lang="ru-RU" sz="2000" spc="-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Армия и военные традиции в политике, обществе и культуре арабских </a:t>
            </a: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тран</a:t>
            </a: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2000" spc="-1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A90FD74-3B62-9DDC-881A-5A25BAB8B0BC}"/>
              </a:ext>
            </a:extLst>
          </p:cNvPr>
          <p:cNvSpPr txBox="1"/>
          <p:nvPr/>
        </p:nvSpPr>
        <p:spPr>
          <a:xfrm>
            <a:off x="3386805" y="6047462"/>
            <a:ext cx="539529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Диа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’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аль-‘Аззави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. «Трагедия </a:t>
            </a:r>
            <a:r>
              <a:rPr lang="ru-RU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Кербеллы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», 1966</a:t>
            </a:r>
          </a:p>
          <a:p>
            <a:pPr algn="ctr"/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Китайские чернила, бумага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3342" y="771077"/>
            <a:ext cx="7538497" cy="5013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09007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xmlns="" id="{C162DF2A-64D1-4AA9-BA42-8A4063EADE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xmlns="" id="{5D7C1373-63AF-4A75-909E-990E053566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2">
            <a:extLst>
              <a:ext uri="{FF2B5EF4-FFF2-40B4-BE49-F238E27FC236}">
                <a16:creationId xmlns:a16="http://schemas.microsoft.com/office/drawing/2014/main" xmlns="" id="{5BDAAE7A-177F-4691-8F07-36CBBA6113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79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BF82D1D-28BC-4216-A1EA-F7D9C6D1AA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0A1DC48-C242-4442-822C-570436B809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68577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5F3B3B-B47F-E1EE-CD79-667A8FEA8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91" y="1796372"/>
            <a:ext cx="1286934" cy="29557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НУГ</a:t>
            </a:r>
            <a:r>
              <a:rPr lang="ru-RU" sz="2000" spc="-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Армия и военные традиции в политике, обществе и культуре арабских </a:t>
            </a: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тран</a:t>
            </a: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2000" spc="-1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A90FD74-3B62-9DDC-881A-5A25BAB8B0BC}"/>
              </a:ext>
            </a:extLst>
          </p:cNvPr>
          <p:cNvSpPr txBox="1"/>
          <p:nvPr/>
        </p:nvSpPr>
        <p:spPr>
          <a:xfrm>
            <a:off x="3386805" y="6047462"/>
            <a:ext cx="539529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Диа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’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аль-‘Аззави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. «День </a:t>
            </a:r>
            <a:r>
              <a:rPr lang="ru-RU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Ашура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», 1969</a:t>
            </a:r>
          </a:p>
          <a:p>
            <a:pPr algn="ctr"/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Холст, масло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0970" y="502920"/>
            <a:ext cx="4122605" cy="5502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09007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xmlns="" id="{C162DF2A-64D1-4AA9-BA42-8A4063EADE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xmlns="" id="{5D7C1373-63AF-4A75-909E-990E053566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2">
            <a:extLst>
              <a:ext uri="{FF2B5EF4-FFF2-40B4-BE49-F238E27FC236}">
                <a16:creationId xmlns:a16="http://schemas.microsoft.com/office/drawing/2014/main" xmlns="" id="{5BDAAE7A-177F-4691-8F07-36CBBA6113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79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BF82D1D-28BC-4216-A1EA-F7D9C6D1AA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0A1DC48-C242-4442-822C-570436B809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68577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5F3B3B-B47F-E1EE-CD79-667A8FEA8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91" y="1796372"/>
            <a:ext cx="1286934" cy="29557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НУГ</a:t>
            </a:r>
            <a:r>
              <a:rPr lang="ru-RU" sz="2000" spc="-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Армия и военные традиции в политике, обществе и культуре арабских </a:t>
            </a: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тран</a:t>
            </a: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2000" spc="-1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A90FD74-3B62-9DDC-881A-5A25BAB8B0BC}"/>
              </a:ext>
            </a:extLst>
          </p:cNvPr>
          <p:cNvSpPr txBox="1"/>
          <p:nvPr/>
        </p:nvSpPr>
        <p:spPr>
          <a:xfrm>
            <a:off x="3386805" y="6047462"/>
            <a:ext cx="539529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Диа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’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аль-‘Аззави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. «Газа», 2002</a:t>
            </a:r>
          </a:p>
          <a:p>
            <a:pPr algn="ctr"/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Китайские чернила, бумага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0736" y="790738"/>
            <a:ext cx="6906768" cy="493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09007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xmlns="" id="{C162DF2A-64D1-4AA9-BA42-8A4063EADE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xmlns="" id="{5D7C1373-63AF-4A75-909E-990E053566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2">
            <a:extLst>
              <a:ext uri="{FF2B5EF4-FFF2-40B4-BE49-F238E27FC236}">
                <a16:creationId xmlns:a16="http://schemas.microsoft.com/office/drawing/2014/main" xmlns="" id="{5BDAAE7A-177F-4691-8F07-36CBBA6113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79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BF82D1D-28BC-4216-A1EA-F7D9C6D1AA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0A1DC48-C242-4442-822C-570436B809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68577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5F3B3B-B47F-E1EE-CD79-667A8FEA8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91" y="1796372"/>
            <a:ext cx="1286934" cy="29557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НУГ</a:t>
            </a:r>
            <a:r>
              <a:rPr lang="ru-RU" sz="2000" spc="-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Армия и военные традиции в политике, обществе и культуре арабских </a:t>
            </a: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тран</a:t>
            </a: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2000" spc="-1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EE1E601-7AD3-0CD9-E354-301A426C185F}"/>
              </a:ext>
            </a:extLst>
          </p:cNvPr>
          <p:cNvSpPr txBox="1"/>
          <p:nvPr/>
        </p:nvSpPr>
        <p:spPr>
          <a:xfrm>
            <a:off x="2735612" y="398607"/>
            <a:ext cx="63739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Исис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Нусаир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(род. в 1967 г.) </a:t>
            </a:r>
            <a:r>
              <a:rPr lang="ru-RU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lang="en-GB" dirty="0">
              <a:solidFill>
                <a:srgbClr val="00000A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0796" y="1305306"/>
            <a:ext cx="3164607" cy="3815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2532888" y="5102352"/>
            <a:ext cx="13765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Исис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Нусаир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68696" y="1371600"/>
            <a:ext cx="48227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2013 - статья «Культурные издержки военного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вторжения в Ирак  США в 2003 году: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беседа с искусствоведом Надой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Шабут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007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xmlns="" id="{C162DF2A-64D1-4AA9-BA42-8A4063EADE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xmlns="" id="{5D7C1373-63AF-4A75-909E-990E053566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2">
            <a:extLst>
              <a:ext uri="{FF2B5EF4-FFF2-40B4-BE49-F238E27FC236}">
                <a16:creationId xmlns:a16="http://schemas.microsoft.com/office/drawing/2014/main" xmlns="" id="{5BDAAE7A-177F-4691-8F07-36CBBA6113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79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оо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BF82D1D-28BC-4216-A1EA-F7D9C6D1AA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0A1DC48-C242-4442-822C-570436B809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68577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5F3B3B-B47F-E1EE-CD79-667A8FEA8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91" y="1796372"/>
            <a:ext cx="1286934" cy="29557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НУГ</a:t>
            </a:r>
            <a:r>
              <a:rPr lang="ru-RU" sz="2000" spc="-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Армия и военные традиции в политике, обществе и культуре арабских </a:t>
            </a: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тран</a:t>
            </a: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2000" spc="-1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EE1E601-7AD3-0CD9-E354-301A426C185F}"/>
              </a:ext>
            </a:extLst>
          </p:cNvPr>
          <p:cNvSpPr txBox="1"/>
          <p:nvPr/>
        </p:nvSpPr>
        <p:spPr>
          <a:xfrm>
            <a:off x="700555" y="450734"/>
            <a:ext cx="10270200" cy="1750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52095" algn="ctr"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Палестинское искусство</a:t>
            </a:r>
          </a:p>
          <a:p>
            <a:pPr indent="252095">
              <a:lnSpc>
                <a:spcPct val="150000"/>
              </a:lnSpc>
              <a:buFont typeface="Arial" pitchFamily="34" charset="0"/>
              <a:buChar char="•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indent="252095">
              <a:lnSpc>
                <a:spcPct val="150000"/>
              </a:lnSpc>
              <a:buFont typeface="Arial" pitchFamily="34" charset="0"/>
              <a:buChar char="•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en-GB" sz="1800" dirty="0">
              <a:solidFill>
                <a:srgbClr val="00000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4952" y="2715768"/>
            <a:ext cx="6754157" cy="58477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«ИСКУССТВО СОПРОТИВЛЕНИЯ»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04380" y="5301163"/>
            <a:ext cx="81071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Александр Федорович Бердников (род. в 1949) и Сердюк Елена Анатольевна (род. в 1951)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rot="16200000" flipH="1">
            <a:off x="4942332" y="3653028"/>
            <a:ext cx="1581912" cy="10972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rot="5400000">
            <a:off x="6396228" y="3653028"/>
            <a:ext cx="1600200" cy="11704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5283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xmlns="" id="{C162DF2A-64D1-4AA9-BA42-8A4063EADE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xmlns="" id="{5D7C1373-63AF-4A75-909E-990E053566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2">
            <a:extLst>
              <a:ext uri="{FF2B5EF4-FFF2-40B4-BE49-F238E27FC236}">
                <a16:creationId xmlns:a16="http://schemas.microsoft.com/office/drawing/2014/main" xmlns="" id="{5BDAAE7A-177F-4691-8F07-36CBBA6113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79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BF82D1D-28BC-4216-A1EA-F7D9C6D1AA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0A1DC48-C242-4442-822C-570436B809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68577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5F3B3B-B47F-E1EE-CD79-667A8FEA8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91" y="1796372"/>
            <a:ext cx="1286934" cy="29557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НУГ</a:t>
            </a:r>
            <a:r>
              <a:rPr lang="ru-RU" sz="2000" spc="-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Армия и военные традиции в политике, обществе и культуре арабских </a:t>
            </a: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тран</a:t>
            </a: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2000" spc="-1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EE1E601-7AD3-0CD9-E354-301A426C185F}"/>
              </a:ext>
            </a:extLst>
          </p:cNvPr>
          <p:cNvSpPr txBox="1"/>
          <p:nvPr/>
        </p:nvSpPr>
        <p:spPr>
          <a:xfrm>
            <a:off x="2735612" y="170007"/>
            <a:ext cx="6373940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Камаль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Буллата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(1942-2019)</a:t>
            </a:r>
            <a:r>
              <a:rPr lang="ru-RU" dirty="0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lang="en-GB" dirty="0">
              <a:solidFill>
                <a:srgbClr val="00000A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66391" y="1014984"/>
            <a:ext cx="3623583" cy="513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5404104" y="1042417"/>
            <a:ext cx="604312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1971 - статья «Искусство времен палестинской революции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1995- статья «Лицом к лицу: израильские и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палестинские художники»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47088" y="6197620"/>
            <a:ext cx="38525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Отрывок из статьи </a:t>
            </a:r>
            <a:r>
              <a:rPr lang="ru-RU" sz="1400" dirty="0" err="1" smtClean="0"/>
              <a:t>Камаля</a:t>
            </a:r>
            <a:r>
              <a:rPr lang="ru-RU" sz="1400" dirty="0" smtClean="0"/>
              <a:t> </a:t>
            </a:r>
            <a:r>
              <a:rPr lang="ru-RU" sz="1400" dirty="0" err="1" smtClean="0"/>
              <a:t>Буллаты</a:t>
            </a:r>
            <a:r>
              <a:rPr lang="ru-RU" sz="1400" dirty="0" smtClean="0"/>
              <a:t> «Искусство</a:t>
            </a:r>
          </a:p>
          <a:p>
            <a:r>
              <a:rPr lang="ru-RU" sz="1400" dirty="0" smtClean="0"/>
              <a:t> времен палестинской революции», 1971.</a:t>
            </a:r>
            <a:endParaRPr lang="ru-RU" sz="1400" dirty="0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65761" y="2104862"/>
            <a:ext cx="2951843" cy="404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6409944" y="6099048"/>
            <a:ext cx="22049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Бурхан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Каркутли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(1932-2003), 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«Сионистская агрессия», 1975,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бумага, перо.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007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xmlns="" id="{C162DF2A-64D1-4AA9-BA42-8A4063EADE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xmlns="" id="{5D7C1373-63AF-4A75-909E-990E053566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2">
            <a:extLst>
              <a:ext uri="{FF2B5EF4-FFF2-40B4-BE49-F238E27FC236}">
                <a16:creationId xmlns:a16="http://schemas.microsoft.com/office/drawing/2014/main" xmlns="" id="{5BDAAE7A-177F-4691-8F07-36CBBA6113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79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BF82D1D-28BC-4216-A1EA-F7D9C6D1AA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0A1DC48-C242-4442-822C-570436B809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68577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5F3B3B-B47F-E1EE-CD79-667A8FEA8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91" y="1796372"/>
            <a:ext cx="1286934" cy="29557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НУГ</a:t>
            </a:r>
            <a:r>
              <a:rPr lang="ru-RU" sz="2000" spc="-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Армия и военные традиции в политике, обществе и культуре арабских </a:t>
            </a: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тран</a:t>
            </a: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2000" spc="-1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EE1E601-7AD3-0CD9-E354-301A426C185F}"/>
              </a:ext>
            </a:extLst>
          </p:cNvPr>
          <p:cNvSpPr txBox="1"/>
          <p:nvPr/>
        </p:nvSpPr>
        <p:spPr>
          <a:xfrm>
            <a:off x="2735612" y="398607"/>
            <a:ext cx="6373940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Вывод: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dirty="0">
              <a:solidFill>
                <a:srgbClr val="00000A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78024" y="2221992"/>
            <a:ext cx="7562088" cy="230832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рамках данного исследования представлен историографический обзор арабских авторов Ирака и Палестины на тему образов войны в современном искусстве Ближнего Востока. Также были изучены основные современные  иракские произведения искусства, посвященные батальному жанру. Более того, в рамках доклада был исследован основной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дискурс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об искусстве Палестины и Ирака на военную тематику, существующий в современной ближневосточной академической литературе, и создаваемый выходцами из этого региона.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007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xmlns="" id="{C162DF2A-64D1-4AA9-BA42-8A4063EADE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xmlns="" id="{5D7C1373-63AF-4A75-909E-990E053566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2">
            <a:extLst>
              <a:ext uri="{FF2B5EF4-FFF2-40B4-BE49-F238E27FC236}">
                <a16:creationId xmlns:a16="http://schemas.microsoft.com/office/drawing/2014/main" xmlns="" id="{5BDAAE7A-177F-4691-8F07-36CBBA6113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79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BF82D1D-28BC-4216-A1EA-F7D9C6D1AA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0A1DC48-C242-4442-822C-570436B809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68577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5F3B3B-B47F-E1EE-CD79-667A8FEA8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91" y="1796372"/>
            <a:ext cx="1286934" cy="29557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НУГ</a:t>
            </a:r>
            <a:r>
              <a:rPr lang="ru-RU" sz="2000" spc="-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Армия и военные традиции в политике, обществе и культуре арабских </a:t>
            </a: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тран</a:t>
            </a: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2000" spc="-1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EE1E601-7AD3-0CD9-E354-301A426C185F}"/>
              </a:ext>
            </a:extLst>
          </p:cNvPr>
          <p:cNvSpPr txBox="1"/>
          <p:nvPr/>
        </p:nvSpPr>
        <p:spPr>
          <a:xfrm>
            <a:off x="1413787" y="368438"/>
            <a:ext cx="10270200" cy="923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52095" algn="ctr"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Список литературы:</a:t>
            </a:r>
          </a:p>
          <a:p>
            <a:pPr lvl="0" indent="252095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Бердников А.Ф., Сердюк Е.А. Современное искусство арабского народа Палестины. 2-е изд.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М.: "Искусство", 1986. - 223 с. </a:t>
            </a:r>
          </a:p>
          <a:p>
            <a:pPr lvl="0" indent="252095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Богданов А.А. Современное изобразительное искусство Ирака (1900-е - 1970-е годы). Ленинград: Искусство, 1982. – 184 с.</a:t>
            </a:r>
          </a:p>
          <a:p>
            <a:pPr lvl="0" indent="252095">
              <a:lnSpc>
                <a:spcPct val="150000"/>
              </a:lnSpc>
              <a:buFont typeface="+mj-lt"/>
              <a:buAutoNum type="arabicPeriod"/>
            </a:pP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Jabra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J.I. The grass roots of Iraqi art / J.I.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Jabra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. –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Wasit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graphic and Pub, 1983. – 78 p.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252095">
              <a:lnSpc>
                <a:spcPct val="150000"/>
              </a:lnSpc>
              <a:buFont typeface="+mj-lt"/>
              <a:buAutoNum type="arabicPeriod"/>
            </a:pP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Nusair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I., The Cultural Costs of the 2003 US-Led Invasion of Iraq: A Conversation with Art Historian // Feminist Studies. 2013. Vol. 39(1). P. 119-148.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252095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Saad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Q., Contemporary Iraqi art: Origins and development // Scope. 2008. Vol. Art 3. P. 50-54.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252095">
              <a:lnSpc>
                <a:spcPct val="150000"/>
              </a:lnSpc>
              <a:buFont typeface="+mj-lt"/>
              <a:buAutoNum type="arabicPeriod"/>
            </a:pP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Salim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N. Iraq contemporary art. Vol. 1. Painting / N.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Salim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. – Lausanne; Switzerland: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Sartec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1977. – 249 p.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252095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Shabout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N., The “free” art of occupation: images for a new Iraq // Arab Studies Quarterly. 2006. Vol. 28(3/4). P. 41-53.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252095">
              <a:lnSpc>
                <a:spcPct val="150000"/>
              </a:lnSpc>
              <a:buFont typeface="+mj-lt"/>
              <a:buAutoNum type="arabicPeriod"/>
            </a:pP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Shabout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N.,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Historiographic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Invisibilities: The Case of Contemporary Iraqi Art // The International Journal of the Humanities. 2006. Vol. 3(9). P. 53-64.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252095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Shabout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N., Modern Arab Art: Formation of an Arab Aesthetic / N.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Shabout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. – Gainesville: University of Florida Press, 2007. – 240 p.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252095">
              <a:lnSpc>
                <a:spcPct val="150000"/>
              </a:lnSpc>
              <a:buFont typeface="+mj-lt"/>
              <a:buAutoNum type="arabicPeriod"/>
            </a:pP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Shabout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N., Art Without History? Evaluating 'Arab' Art An Introduction // Middle East Studies Association Bulletin. 2008. Vol. 42(1/2). P. 16-18.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252095">
              <a:lnSpc>
                <a:spcPct val="150000"/>
              </a:lnSpc>
              <a:buFont typeface="+mj-lt"/>
              <a:buAutoNum type="arabicPeriod"/>
            </a:pP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Shabout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N., In Between, Fragmented and Disoriented Art Making in Iraq // Middle East Report. 2012. N 263.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. 38-43.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252095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Shabout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N., A Makeover: Baghdad, the 2013 Arab Capital of Culture // Middle East Report. 2013. N 266. P. 26-33.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252095">
              <a:lnSpc>
                <a:spcPct val="150000"/>
              </a:lnSpc>
              <a:buFont typeface="+mj-lt"/>
              <a:buAutoNum type="arabicPeriod"/>
            </a:pP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Shabout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N.,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Dia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Azzawi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: Ballads to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Bilad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al-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Sawad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// Contemporary Practices: Visual Arts from the Middle East. 2015.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Vol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16. P. 42-54.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252095">
              <a:lnSpc>
                <a:spcPct val="150000"/>
              </a:lnSpc>
              <a:buFont typeface="+mj-lt"/>
              <a:buAutoNum type="arabicPeriod"/>
            </a:pP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Kamāl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Bullātat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. Al-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fann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fī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zaman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-al-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thavrat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l’filāsțīnīyat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1971.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252095">
              <a:lnSpc>
                <a:spcPct val="150000"/>
              </a:lnSpc>
              <a:buFont typeface="+mj-lt"/>
              <a:buAutoNum type="arabicPeriod"/>
            </a:pP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Kamāl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Bullātat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. Al-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funūn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-al-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isrā’īlyuna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fī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muvājahat-l’-ghābat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1995.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252095">
              <a:lnSpc>
                <a:spcPct val="150000"/>
              </a:lnSpc>
              <a:buFont typeface="+mj-lt"/>
              <a:buAutoNum type="arabicPeriod"/>
            </a:pPr>
            <a:endParaRPr lang="ru-RU" dirty="0" smtClean="0"/>
          </a:p>
          <a:p>
            <a:pPr indent="252095">
              <a:lnSpc>
                <a:spcPct val="150000"/>
              </a:lnSpc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indent="252095" algn="ctr">
              <a:lnSpc>
                <a:spcPct val="150000"/>
              </a:lnSpc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indent="252095">
              <a:lnSpc>
                <a:spcPct val="150000"/>
              </a:lnSpc>
              <a:buFont typeface="Arial" pitchFamily="34" charset="0"/>
              <a:buChar char="•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indent="252095">
              <a:lnSpc>
                <a:spcPct val="150000"/>
              </a:lnSpc>
              <a:buFont typeface="Arial" pitchFamily="34" charset="0"/>
              <a:buChar char="•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indent="252095">
              <a:lnSpc>
                <a:spcPct val="150000"/>
              </a:lnSpc>
              <a:buFont typeface="Arial" pitchFamily="34" charset="0"/>
              <a:buChar char="•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en-GB" sz="1800" dirty="0">
              <a:solidFill>
                <a:srgbClr val="00000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283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xmlns="" id="{C162DF2A-64D1-4AA9-BA42-8A4063EADE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xmlns="" id="{5D7C1373-63AF-4A75-909E-990E053566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2">
            <a:extLst>
              <a:ext uri="{FF2B5EF4-FFF2-40B4-BE49-F238E27FC236}">
                <a16:creationId xmlns:a16="http://schemas.microsoft.com/office/drawing/2014/main" xmlns="" id="{5BDAAE7A-177F-4691-8F07-36CBBA6113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79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BF82D1D-28BC-4216-A1EA-F7D9C6D1AA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0A1DC48-C242-4442-822C-570436B809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68577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5F3B3B-B47F-E1EE-CD79-667A8FEA8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91" y="1796372"/>
            <a:ext cx="1286934" cy="29557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НУГ</a:t>
            </a:r>
            <a:r>
              <a:rPr lang="ru-RU" sz="2000" spc="-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Армия и военные традиции в политике, обществе и культуре арабских </a:t>
            </a: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тран</a:t>
            </a: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2000" spc="-1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EE1E601-7AD3-0CD9-E354-301A426C185F}"/>
              </a:ext>
            </a:extLst>
          </p:cNvPr>
          <p:cNvSpPr txBox="1"/>
          <p:nvPr/>
        </p:nvSpPr>
        <p:spPr>
          <a:xfrm>
            <a:off x="1353312" y="758952"/>
            <a:ext cx="10125456" cy="54938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indent="252095">
              <a:lnSpc>
                <a:spcPct val="150000"/>
              </a:lnSpc>
              <a:buFont typeface="Arial" pitchFamily="34" charset="0"/>
              <a:buChar char="•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indent="252095">
              <a:lnSpc>
                <a:spcPct val="150000"/>
              </a:lnSpc>
              <a:buFont typeface="Arial" pitchFamily="34" charset="0"/>
              <a:buChar char="•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ru-RU" sz="1800" dirty="0" smtClean="0">
              <a:solidFill>
                <a:srgbClr val="00000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ru-RU" dirty="0" smtClean="0">
              <a:solidFill>
                <a:srgbClr val="00000A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ru-RU" sz="1800" dirty="0" smtClean="0">
              <a:solidFill>
                <a:srgbClr val="00000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ru-RU" dirty="0" smtClean="0">
              <a:solidFill>
                <a:srgbClr val="00000A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ru-RU" sz="1800" dirty="0" smtClean="0">
              <a:solidFill>
                <a:srgbClr val="00000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ru-RU" dirty="0" smtClean="0">
              <a:solidFill>
                <a:srgbClr val="00000A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ru-RU" sz="1800" dirty="0" smtClean="0">
              <a:solidFill>
                <a:srgbClr val="00000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ru-RU" dirty="0" smtClean="0">
              <a:solidFill>
                <a:srgbClr val="00000A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ru-RU" sz="1800" dirty="0" smtClean="0">
              <a:solidFill>
                <a:srgbClr val="00000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ru-RU" dirty="0" smtClean="0">
              <a:solidFill>
                <a:srgbClr val="00000A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en-GB" sz="1800" dirty="0">
              <a:solidFill>
                <a:srgbClr val="00000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80104" y="5776996"/>
            <a:ext cx="5065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Ассирийский рельеф всадника из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Нимруда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Британский музей,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ок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728 г. до н.э.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1486649625_2_-britishmuseumassyrianrelieftwohorsemennimru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1112" y="824750"/>
            <a:ext cx="7148415" cy="4963402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999232" y="237744"/>
            <a:ext cx="6302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Ассирийские барельефы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Нимруда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(примерно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IX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в. до н.э.)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283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xmlns="" id="{C162DF2A-64D1-4AA9-BA42-8A4063EADE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xmlns="" id="{5D7C1373-63AF-4A75-909E-990E053566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2">
            <a:extLst>
              <a:ext uri="{FF2B5EF4-FFF2-40B4-BE49-F238E27FC236}">
                <a16:creationId xmlns:a16="http://schemas.microsoft.com/office/drawing/2014/main" xmlns="" id="{5BDAAE7A-177F-4691-8F07-36CBBA6113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79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BF82D1D-28BC-4216-A1EA-F7D9C6D1AA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0A1DC48-C242-4442-822C-570436B809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68577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5F3B3B-B47F-E1EE-CD79-667A8FEA8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91" y="1796372"/>
            <a:ext cx="1286934" cy="29557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НУГ</a:t>
            </a:r>
            <a:r>
              <a:rPr lang="ru-RU" sz="2000" spc="-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Армия и военные традиции в политике, обществе и культуре арабских </a:t>
            </a: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тран</a:t>
            </a: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2000" spc="-1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EE1E601-7AD3-0CD9-E354-301A426C185F}"/>
              </a:ext>
            </a:extLst>
          </p:cNvPr>
          <p:cNvSpPr txBox="1"/>
          <p:nvPr/>
        </p:nvSpPr>
        <p:spPr>
          <a:xfrm>
            <a:off x="1353312" y="758952"/>
            <a:ext cx="10125456" cy="54938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indent="252095">
              <a:lnSpc>
                <a:spcPct val="150000"/>
              </a:lnSpc>
              <a:buFont typeface="Arial" pitchFamily="34" charset="0"/>
              <a:buChar char="•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indent="252095">
              <a:lnSpc>
                <a:spcPct val="150000"/>
              </a:lnSpc>
              <a:buFont typeface="Arial" pitchFamily="34" charset="0"/>
              <a:buChar char="•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ru-RU" sz="1800" dirty="0" smtClean="0">
              <a:solidFill>
                <a:srgbClr val="00000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ru-RU" dirty="0" smtClean="0">
              <a:solidFill>
                <a:srgbClr val="00000A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ru-RU" sz="1800" dirty="0" smtClean="0">
              <a:solidFill>
                <a:srgbClr val="00000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ru-RU" dirty="0" smtClean="0">
              <a:solidFill>
                <a:srgbClr val="00000A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ru-RU" sz="1800" dirty="0" smtClean="0">
              <a:solidFill>
                <a:srgbClr val="00000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ru-RU" dirty="0" smtClean="0">
              <a:solidFill>
                <a:srgbClr val="00000A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ru-RU" sz="1800" dirty="0" smtClean="0">
              <a:solidFill>
                <a:srgbClr val="00000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ru-RU" dirty="0" smtClean="0">
              <a:solidFill>
                <a:srgbClr val="00000A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ru-RU" sz="1800" dirty="0" smtClean="0">
              <a:solidFill>
                <a:srgbClr val="00000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ru-RU" dirty="0" smtClean="0">
              <a:solidFill>
                <a:srgbClr val="00000A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en-GB" sz="1800" dirty="0">
              <a:solidFill>
                <a:srgbClr val="00000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26664" y="5376672"/>
            <a:ext cx="6903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Фараон Тутанхамон, побеждающий врагов на колеснице (ок.1327 г. до н.э.). Роспись по дереву, Каирский музей.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10696" y="162330"/>
            <a:ext cx="78443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Изображение фараона Тутанхамона, побеждающего врагов на колеснице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ок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1327 г. до н. э.)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5792" y="1519570"/>
            <a:ext cx="8763000" cy="3769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75283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xmlns="" id="{C162DF2A-64D1-4AA9-BA42-8A4063EADE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xmlns="" id="{5D7C1373-63AF-4A75-909E-990E053566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2">
            <a:extLst>
              <a:ext uri="{FF2B5EF4-FFF2-40B4-BE49-F238E27FC236}">
                <a16:creationId xmlns:a16="http://schemas.microsoft.com/office/drawing/2014/main" xmlns="" id="{5BDAAE7A-177F-4691-8F07-36CBBA6113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79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BF82D1D-28BC-4216-A1EA-F7D9C6D1AA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0A1DC48-C242-4442-822C-570436B809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68577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5F3B3B-B47F-E1EE-CD79-667A8FEA8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91" y="1796372"/>
            <a:ext cx="1286934" cy="29557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НУГ</a:t>
            </a:r>
            <a:r>
              <a:rPr lang="ru-RU" sz="2000" spc="-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Армия и военные традиции в политике, обществе и культуре арабских </a:t>
            </a: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тран</a:t>
            </a: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2000" spc="-1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EE1E601-7AD3-0CD9-E354-301A426C185F}"/>
              </a:ext>
            </a:extLst>
          </p:cNvPr>
          <p:cNvSpPr txBox="1"/>
          <p:nvPr/>
        </p:nvSpPr>
        <p:spPr>
          <a:xfrm>
            <a:off x="1353312" y="758952"/>
            <a:ext cx="10125456" cy="54938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indent="252095">
              <a:lnSpc>
                <a:spcPct val="150000"/>
              </a:lnSpc>
              <a:buFont typeface="Arial" pitchFamily="34" charset="0"/>
              <a:buChar char="•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indent="252095">
              <a:lnSpc>
                <a:spcPct val="150000"/>
              </a:lnSpc>
              <a:buFont typeface="Arial" pitchFamily="34" charset="0"/>
              <a:buChar char="•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ru-RU" sz="1800" dirty="0" smtClean="0">
              <a:solidFill>
                <a:srgbClr val="00000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ru-RU" dirty="0" smtClean="0">
              <a:solidFill>
                <a:srgbClr val="00000A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ru-RU" sz="1800" dirty="0" smtClean="0">
              <a:solidFill>
                <a:srgbClr val="00000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ru-RU" dirty="0" smtClean="0">
              <a:solidFill>
                <a:srgbClr val="00000A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ru-RU" sz="1800" dirty="0" smtClean="0">
              <a:solidFill>
                <a:srgbClr val="00000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ru-RU" dirty="0" smtClean="0">
              <a:solidFill>
                <a:srgbClr val="00000A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ru-RU" sz="1800" dirty="0" smtClean="0">
              <a:solidFill>
                <a:srgbClr val="00000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ru-RU" dirty="0" smtClean="0">
              <a:solidFill>
                <a:srgbClr val="00000A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ru-RU" sz="1800" dirty="0" smtClean="0">
              <a:solidFill>
                <a:srgbClr val="00000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ru-RU" dirty="0" smtClean="0">
              <a:solidFill>
                <a:srgbClr val="00000A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en-GB" sz="1800" dirty="0">
              <a:solidFill>
                <a:srgbClr val="00000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85560" y="5685556"/>
            <a:ext cx="5065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Персидская армия под руководством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Хосрова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идёт в бой против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туранской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армии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Афрасияба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Байсангурово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Шах-наме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 (1430</a:t>
            </a:r>
            <a:r>
              <a:rPr lang="ru-RU" sz="1400" dirty="0" smtClean="0"/>
              <a:t>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29184" y="134898"/>
            <a:ext cx="3562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«Шахнаме» (Иран,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XI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вв. н.э.)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24" name="Picture 8" descr="undefin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57985" y="881189"/>
            <a:ext cx="3213927" cy="4861243"/>
          </a:xfrm>
          <a:prstGeom prst="rect">
            <a:avLst/>
          </a:prstGeom>
          <a:noFill/>
        </p:spPr>
      </p:pic>
      <p:pic>
        <p:nvPicPr>
          <p:cNvPr id="34826" name="Picture 10" descr="undefin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3335" y="914400"/>
            <a:ext cx="2614257" cy="4727448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1581912" y="5660136"/>
            <a:ext cx="4270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Обложка издания XVII века. Кожа украшена золотом и орнаментом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283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xmlns="" id="{C162DF2A-64D1-4AA9-BA42-8A4063EADE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xmlns="" id="{5D7C1373-63AF-4A75-909E-990E053566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2">
            <a:extLst>
              <a:ext uri="{FF2B5EF4-FFF2-40B4-BE49-F238E27FC236}">
                <a16:creationId xmlns:a16="http://schemas.microsoft.com/office/drawing/2014/main" xmlns="" id="{5BDAAE7A-177F-4691-8F07-36CBBA6113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79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BF82D1D-28BC-4216-A1EA-F7D9C6D1AA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0A1DC48-C242-4442-822C-570436B809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68577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5F3B3B-B47F-E1EE-CD79-667A8FEA8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91" y="1796372"/>
            <a:ext cx="1286934" cy="29557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НУГ</a:t>
            </a:r>
            <a:r>
              <a:rPr lang="ru-RU" sz="2000" spc="-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Армия и военные традиции в политике, обществе и культуре арабских </a:t>
            </a: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тран</a:t>
            </a: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2000" spc="-1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EE1E601-7AD3-0CD9-E354-301A426C185F}"/>
              </a:ext>
            </a:extLst>
          </p:cNvPr>
          <p:cNvSpPr txBox="1"/>
          <p:nvPr/>
        </p:nvSpPr>
        <p:spPr>
          <a:xfrm>
            <a:off x="1353312" y="758952"/>
            <a:ext cx="10125456" cy="54938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indent="252095">
              <a:lnSpc>
                <a:spcPct val="150000"/>
              </a:lnSpc>
              <a:buFont typeface="Arial" pitchFamily="34" charset="0"/>
              <a:buChar char="•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indent="252095">
              <a:lnSpc>
                <a:spcPct val="150000"/>
              </a:lnSpc>
              <a:buFont typeface="Arial" pitchFamily="34" charset="0"/>
              <a:buChar char="•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ru-RU" sz="1800" dirty="0" smtClean="0">
              <a:solidFill>
                <a:srgbClr val="00000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ru-RU" dirty="0" smtClean="0">
              <a:solidFill>
                <a:srgbClr val="00000A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ru-RU" sz="1800" dirty="0" smtClean="0">
              <a:solidFill>
                <a:srgbClr val="00000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ru-RU" dirty="0" smtClean="0">
              <a:solidFill>
                <a:srgbClr val="00000A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ru-RU" sz="1800" dirty="0" smtClean="0">
              <a:solidFill>
                <a:srgbClr val="00000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ru-RU" dirty="0" smtClean="0">
              <a:solidFill>
                <a:srgbClr val="00000A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ru-RU" sz="1800" dirty="0" smtClean="0">
              <a:solidFill>
                <a:srgbClr val="00000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ru-RU" dirty="0" smtClean="0">
              <a:solidFill>
                <a:srgbClr val="00000A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ru-RU" sz="1800" dirty="0" smtClean="0">
              <a:solidFill>
                <a:srgbClr val="00000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ru-RU" dirty="0" smtClean="0">
              <a:solidFill>
                <a:srgbClr val="00000A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en-GB" sz="1800" dirty="0">
              <a:solidFill>
                <a:srgbClr val="00000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59296" y="5667268"/>
            <a:ext cx="5065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Мехмед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Бурсави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Победа Селима I над 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кызылбашами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1523 г.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72568" y="153186"/>
            <a:ext cx="4930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Хюнер-наме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 (Османская Империя,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XVI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в.)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Мехмед Бурсави. Победа Селима I над кызылбашами, H. 1523, f. 205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39179" y="1033589"/>
            <a:ext cx="3609363" cy="4471099"/>
          </a:xfrm>
          <a:prstGeom prst="rect">
            <a:avLst/>
          </a:prstGeom>
          <a:noFill/>
        </p:spPr>
      </p:pic>
      <p:pic>
        <p:nvPicPr>
          <p:cNvPr id="33796" name="Picture 4" descr="Битва при Мохаче (1526), H. 1524, f. 256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47010" y="1009419"/>
            <a:ext cx="2707869" cy="4449549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956816" y="5550408"/>
            <a:ext cx="31301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Неизвестен. Битва при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Мохаче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1526 г.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283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xmlns="" id="{C162DF2A-64D1-4AA9-BA42-8A4063EADE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xmlns="" id="{5D7C1373-63AF-4A75-909E-990E053566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2">
            <a:extLst>
              <a:ext uri="{FF2B5EF4-FFF2-40B4-BE49-F238E27FC236}">
                <a16:creationId xmlns:a16="http://schemas.microsoft.com/office/drawing/2014/main" xmlns="" id="{5BDAAE7A-177F-4691-8F07-36CBBA6113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79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BF82D1D-28BC-4216-A1EA-F7D9C6D1AA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0A1DC48-C242-4442-822C-570436B809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68577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5F3B3B-B47F-E1EE-CD79-667A8FEA8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91" y="1796372"/>
            <a:ext cx="1286934" cy="29557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НУГ</a:t>
            </a:r>
            <a:r>
              <a:rPr lang="ru-RU" sz="2000" spc="-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Армия и военные традиции в политике, обществе и культуре арабских </a:t>
            </a: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тран</a:t>
            </a: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2000" spc="-1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EE1E601-7AD3-0CD9-E354-301A426C185F}"/>
              </a:ext>
            </a:extLst>
          </p:cNvPr>
          <p:cNvSpPr txBox="1"/>
          <p:nvPr/>
        </p:nvSpPr>
        <p:spPr>
          <a:xfrm>
            <a:off x="1413787" y="368438"/>
            <a:ext cx="102702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52095" algn="ctr">
              <a:lnSpc>
                <a:spcPct val="150000"/>
              </a:lnSpc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indent="252095" algn="ctr">
              <a:lnSpc>
                <a:spcPct val="150000"/>
              </a:lnSpc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indent="252095">
              <a:lnSpc>
                <a:spcPct val="150000"/>
              </a:lnSpc>
              <a:buFont typeface="Arial" pitchFamily="34" charset="0"/>
              <a:buChar char="•"/>
            </a:pPr>
            <a:r>
              <a:rPr lang="ru-RU" dirty="0" smtClean="0"/>
              <a:t>Конец </a:t>
            </a:r>
            <a:r>
              <a:rPr lang="en-US" dirty="0" smtClean="0"/>
              <a:t>XVI</a:t>
            </a:r>
            <a:r>
              <a:rPr lang="ru-RU" dirty="0" smtClean="0"/>
              <a:t> века, </a:t>
            </a:r>
            <a:r>
              <a:rPr lang="en-US" dirty="0" smtClean="0"/>
              <a:t>XVII</a:t>
            </a:r>
            <a:r>
              <a:rPr lang="ru-RU" dirty="0" smtClean="0"/>
              <a:t> век- изображения батальных сцен приобретают популярность как в ближневосточной миниатюре (в искусстве </a:t>
            </a:r>
            <a:r>
              <a:rPr lang="ru-RU" dirty="0" err="1" smtClean="0"/>
              <a:t>Сефевидов</a:t>
            </a:r>
            <a:r>
              <a:rPr lang="ru-RU" dirty="0" smtClean="0"/>
              <a:t>, Великих Монголов, Османской империи), так и в европейской монументальной и станковой живописи.</a:t>
            </a:r>
          </a:p>
          <a:p>
            <a:pPr indent="252095">
              <a:lnSpc>
                <a:spcPct val="150000"/>
              </a:lnSpc>
              <a:buFont typeface="Arial" pitchFamily="34" charset="0"/>
              <a:buChar char="•"/>
            </a:pPr>
            <a:r>
              <a:rPr lang="ru-RU" b="1" dirty="0" smtClean="0"/>
              <a:t>Тема войны в мировом изобразительном искусстве всегда была актуальна!</a:t>
            </a:r>
          </a:p>
          <a:p>
            <a:pPr indent="252095">
              <a:lnSpc>
                <a:spcPct val="150000"/>
              </a:lnSpc>
              <a:buFont typeface="Arial" pitchFamily="34" charset="0"/>
              <a:buChar char="•"/>
            </a:pPr>
            <a:r>
              <a:rPr lang="ru-RU" dirty="0" smtClean="0"/>
              <a:t>Особая актуализация, переосмысление и появление новых образов и символов войны в художественной культуре произошло в ХХ веке, что было связано с подъемом национально-освободительных настроений арабских народов.</a:t>
            </a:r>
          </a:p>
          <a:p>
            <a:pPr indent="252095">
              <a:lnSpc>
                <a:spcPct val="150000"/>
              </a:lnSpc>
              <a:buFont typeface="Arial" pitchFamily="34" charset="0"/>
              <a:buChar char="•"/>
            </a:pPr>
            <a:r>
              <a:rPr lang="ru-RU" dirty="0" smtClean="0"/>
              <a:t>В данном докладе образ войны будет  включать в себя батальные сюжеты, посвященные теме борьбы арабских народов за свою независимость!</a:t>
            </a:r>
          </a:p>
          <a:p>
            <a:pPr indent="252095">
              <a:lnSpc>
                <a:spcPct val="150000"/>
              </a:lnSpc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indent="252095">
              <a:lnSpc>
                <a:spcPct val="150000"/>
              </a:lnSpc>
              <a:buFont typeface="Arial" pitchFamily="34" charset="0"/>
              <a:buChar char="•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en-GB" sz="1800" dirty="0">
              <a:solidFill>
                <a:srgbClr val="00000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283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xmlns="" id="{C162DF2A-64D1-4AA9-BA42-8A4063EADE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xmlns="" id="{5D7C1373-63AF-4A75-909E-990E053566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2">
            <a:extLst>
              <a:ext uri="{FF2B5EF4-FFF2-40B4-BE49-F238E27FC236}">
                <a16:creationId xmlns:a16="http://schemas.microsoft.com/office/drawing/2014/main" xmlns="" id="{5BDAAE7A-177F-4691-8F07-36CBBA6113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79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BF82D1D-28BC-4216-A1EA-F7D9C6D1AA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0A1DC48-C242-4442-822C-570436B809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68577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5F3B3B-B47F-E1EE-CD79-667A8FEA8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91" y="1796372"/>
            <a:ext cx="1286934" cy="29557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НУГ</a:t>
            </a:r>
            <a:r>
              <a:rPr lang="ru-RU" sz="2000" spc="-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Армия и военные традиции в политике, обществе и культуре арабских </a:t>
            </a: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тран</a:t>
            </a: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2000" spc="-1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EE1E601-7AD3-0CD9-E354-301A426C185F}"/>
              </a:ext>
            </a:extLst>
          </p:cNvPr>
          <p:cNvSpPr txBox="1"/>
          <p:nvPr/>
        </p:nvSpPr>
        <p:spPr>
          <a:xfrm>
            <a:off x="6336652" y="6101824"/>
            <a:ext cx="6373940" cy="587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smtClean="0">
                <a:effectLst/>
              </a:rPr>
              <a:t> </a:t>
            </a:r>
            <a:endParaRPr lang="en-GB" sz="1600" dirty="0">
              <a:solidFill>
                <a:srgbClr val="00000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A90FD74-3B62-9DDC-881A-5A25BAB8B0BC}"/>
              </a:ext>
            </a:extLst>
          </p:cNvPr>
          <p:cNvSpPr txBox="1"/>
          <p:nvPr/>
        </p:nvSpPr>
        <p:spPr>
          <a:xfrm>
            <a:off x="3169988" y="146283"/>
            <a:ext cx="5395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Джа́бра Ибрахи́м Джа́бра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(1919-1994)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82999" y="713241"/>
            <a:ext cx="3707236" cy="5380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4213783" y="6174557"/>
            <a:ext cx="397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1974 г. – монография «</a:t>
            </a:r>
            <a:r>
              <a:rPr lang="ru-RU" dirty="0" err="1" smtClean="0"/>
              <a:t>Джавад</a:t>
            </a:r>
            <a:r>
              <a:rPr lang="ru-RU" dirty="0" smtClean="0"/>
              <a:t> Салим»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9007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xmlns="" id="{C162DF2A-64D1-4AA9-BA42-8A4063EADE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xmlns="" id="{5D7C1373-63AF-4A75-909E-990E053566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2">
            <a:extLst>
              <a:ext uri="{FF2B5EF4-FFF2-40B4-BE49-F238E27FC236}">
                <a16:creationId xmlns:a16="http://schemas.microsoft.com/office/drawing/2014/main" xmlns="" id="{5BDAAE7A-177F-4691-8F07-36CBBA6113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79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BF82D1D-28BC-4216-A1EA-F7D9C6D1AA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0A1DC48-C242-4442-822C-570436B809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68577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5F3B3B-B47F-E1EE-CD79-667A8FEA8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91" y="1796372"/>
            <a:ext cx="1286934" cy="29557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НУГ</a:t>
            </a:r>
            <a:r>
              <a:rPr lang="ru-RU" sz="2000" spc="-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Армия и военные традиции в политике, обществе и культуре арабских </a:t>
            </a: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тран</a:t>
            </a:r>
            <a:r>
              <a:rPr lang="ru-RU" sz="200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2000" spc="-1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EE1E601-7AD3-0CD9-E354-301A426C185F}"/>
              </a:ext>
            </a:extLst>
          </p:cNvPr>
          <p:cNvSpPr txBox="1"/>
          <p:nvPr/>
        </p:nvSpPr>
        <p:spPr>
          <a:xfrm>
            <a:off x="6336652" y="6101824"/>
            <a:ext cx="6373940" cy="587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 smtClean="0">
                <a:effectLst/>
              </a:rPr>
              <a:t> </a:t>
            </a:r>
            <a:endParaRPr lang="en-GB" sz="1600" dirty="0">
              <a:solidFill>
                <a:srgbClr val="00000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A90FD74-3B62-9DDC-881A-5A25BAB8B0BC}"/>
              </a:ext>
            </a:extLst>
          </p:cNvPr>
          <p:cNvSpPr txBox="1"/>
          <p:nvPr/>
        </p:nvSpPr>
        <p:spPr>
          <a:xfrm>
            <a:off x="3688463" y="579916"/>
            <a:ext cx="5395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Дж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авад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Салим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(1919-19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61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06772" y="188536"/>
            <a:ext cx="6231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Талантливый иракский художник первой половины XX века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https://upload.wikimedia.org/wikipedia/commons/1/10/Joad_salem_sel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23208" y="1168925"/>
            <a:ext cx="4186739" cy="52990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9007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амка">
  <a:themeElements>
    <a:clrScheme name="Рамка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Рамка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Рамка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rame" id="{F226E7A2-7162-461C-9490-D27D9DC04E43}" vid="{18A1B607-7BAE-46D6-8090-545AC7BDD73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{E5794310-8262-4B45-A94B-08C9B96ABB1A}tf10001124</Template>
  <TotalTime>11870</TotalTime>
  <Words>1685</Words>
  <Application>Microsoft Macintosh PowerPoint</Application>
  <PresentationFormat>Произвольный</PresentationFormat>
  <Paragraphs>222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Рамка</vt:lpstr>
      <vt:lpstr>Слайд 1</vt:lpstr>
      <vt:lpstr>НУГ «Армия и военные традиции в политике, обществе и культуре арабских  стран»</vt:lpstr>
      <vt:lpstr>НУГ «Армия и военные традиции в политике, обществе и культуре арабских  стран»</vt:lpstr>
      <vt:lpstr>НУГ «Армия и военные традиции в политике, обществе и культуре арабских  стран»</vt:lpstr>
      <vt:lpstr>НУГ «Армия и военные традиции в политике, обществе и культуре арабских  стран»</vt:lpstr>
      <vt:lpstr>НУГ «Армия и военные традиции в политике, обществе и культуре арабских  стран»</vt:lpstr>
      <vt:lpstr>НУГ «Армия и военные традиции в политике, обществе и культуре арабских  стран»</vt:lpstr>
      <vt:lpstr>НУГ «Армия и военные традиции в политике, обществе и культуре арабских  стран»</vt:lpstr>
      <vt:lpstr>НУГ «Армия и военные традиции в политике, обществе и культуре арабских  стран»</vt:lpstr>
      <vt:lpstr>НУГ «Армия и военные традиции в политике, обществе и культуре арабских  стран»</vt:lpstr>
      <vt:lpstr>НУГ «Армия и военные традиции в политике, обществе и культуре арабских  стран»</vt:lpstr>
      <vt:lpstr>НУГ «Армия и военные традиции в политике, обществе и культуре арабских  стран»</vt:lpstr>
      <vt:lpstr>НУГ «Армия и военные традиции в политике, обществе и культуре арабских  стран»</vt:lpstr>
      <vt:lpstr>НУГ «Армия и военные традиции в политике, обществе и культуре арабских  стран»</vt:lpstr>
      <vt:lpstr>НУГ «Армия и военные традиции в политике, обществе и культуре арабских  стран»</vt:lpstr>
      <vt:lpstr>НУГ «Армия и военные традиции в политике, обществе и культуре арабских  стран»</vt:lpstr>
      <vt:lpstr>НУГ «Армия и военные традиции в политике, обществе и культуре арабских  стран»</vt:lpstr>
      <vt:lpstr>НУГ «Армия и военные традиции в политике, обществе и культуре арабских  стран»</vt:lpstr>
      <vt:lpstr>НУГ «Армия и военные традиции в политике, обществе и культуре арабских  стран»</vt:lpstr>
      <vt:lpstr>НУГ «Армия и военные традиции в политике, обществе и культуре арабских  стран»</vt:lpstr>
      <vt:lpstr>НУГ «Армия и военные традиции в политике, обществе и культуре арабских  стран»</vt:lpstr>
      <vt:lpstr>НУГ «Армия и военные традиции в политике, обществе и культуре арабских  стран»</vt:lpstr>
      <vt:lpstr>НУГ «Армия и военные традиции в политике, обществе и культуре арабских  стран»</vt:lpstr>
      <vt:lpstr>НУГ «Армия и военные традиции в политике, обществе и культуре арабских  стран»</vt:lpstr>
      <vt:lpstr>НУГ «Армия и военные традиции в политике, обществе и культуре арабских  стран»</vt:lpstr>
      <vt:lpstr>НУГ «Армия и военные традиции в политике, обществе и культуре арабских  стран»</vt:lpstr>
      <vt:lpstr>НУГ «Армия и военные традиции в политике, обществе и культуре арабских  стран»</vt:lpstr>
      <vt:lpstr>НУГ «Армия и военные традиции в политике, обществе и культуре арабских  стран»</vt:lpstr>
      <vt:lpstr>НУГ «Армия и военные традиции в политике, обществе и культуре арабских  стран»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Джихад как личная обязанность каждого мусульманина в толковании средневекового арабского законоведа Ибн ан-Наххаса (ум. в 1411 г.).</dc:title>
  <dc:creator>O365</dc:creator>
  <cp:lastModifiedBy>1</cp:lastModifiedBy>
  <cp:revision>11</cp:revision>
  <dcterms:created xsi:type="dcterms:W3CDTF">2023-02-10T19:48:40Z</dcterms:created>
  <dcterms:modified xsi:type="dcterms:W3CDTF">2023-11-17T19:47:49Z</dcterms:modified>
</cp:coreProperties>
</file>