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60" r:id="rId5"/>
    <p:sldId id="261" r:id="rId6"/>
    <p:sldId id="269" r:id="rId7"/>
    <p:sldId id="264" r:id="rId8"/>
    <p:sldId id="262" r:id="rId9"/>
    <p:sldId id="263" r:id="rId10"/>
    <p:sldId id="265" r:id="rId11"/>
    <p:sldId id="266" r:id="rId12"/>
    <p:sldId id="267" r:id="rId13"/>
    <p:sldId id="258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A66"/>
    <a:srgbClr val="F0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0"/>
  </p:normalViewPr>
  <p:slideViewPr>
    <p:cSldViewPr snapToGrid="0" snapToObjects="1">
      <p:cViewPr>
        <p:scale>
          <a:sx n="106" d="100"/>
          <a:sy n="106" d="100"/>
        </p:scale>
        <p:origin x="79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F7AD-EE8B-6B43-A0EB-29F37D8C4F20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8892-2770-D844-B7F7-D4C2C898F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8892-2770-D844-B7F7-D4C2C898FD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5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3AED5-9E21-6640-867E-33400CDC7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77390F-D5A2-E44B-A33C-A375EB21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850CA-699D-1947-84C4-18EDCE80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28C10-D8C4-4644-B9FF-27F12503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CFB91-1EBA-F846-BC2B-789F1DF5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6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E951C-37C0-F94C-AAF8-FCD10092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00F2F-9342-CE45-8084-70BFB96F7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6D58F-AFF3-1E4A-970E-B08FE0A7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7D62F-EF65-1B46-A00F-45FAEBB0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ED4CA-B48F-6147-87A1-A01727AD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D4BB6-A822-6749-9845-8370DA46C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F0F99E-9D87-CE4F-A5D1-601A813B2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0A371-EBCA-C241-9E24-E3863F80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7398B-B84D-494F-A215-C8BAEDF9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0A642-9215-4446-9532-FF16B093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52FD5-F31A-2F43-87D2-43A024A3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2515A-8A56-1142-BA33-464E4D09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C15C0-4F8D-724C-A1BD-1CAD9CC0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3F13F-395F-D548-A0D6-BE2F1B0D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FC3F2-8542-3143-9A95-89B9DF7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1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E267-09B6-1F4F-B86B-BAAB2D0D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409F87-0295-3F4B-904A-EFC92BA22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D7037-D2CF-DD45-9393-D88E8E54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5530F-41EE-5F4B-885B-6F2D5341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4E96-3798-694B-A5E8-A6FA732F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6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58435-4B56-B247-8BCD-BDDDC50E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7AC01-29FC-0F43-A2AB-B95F824EA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FDC731-B14F-0E44-9A50-AD3DF3681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235D56-3A63-D54A-BF75-BA925A05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9CE0B4-0DAB-3C42-B9D5-25304EAC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15991-E57F-A747-B417-7F78A427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1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31B9B-96B3-AC48-BD52-0454FABA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26782-4218-EC42-A68F-1A6BE2627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2893EE-A871-1F43-921C-0A1F7E5F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E1F883-8F02-434D-B23D-0E1DB87A2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FE91E5-EF3E-5944-B2D9-314DA8FC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4371F4-9171-A641-BFCA-E929398B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19076B-0D7D-8140-A7C5-CFF890F1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C86B3A-4882-7D49-9849-03344245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3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8F36B-EB2F-7E49-BB39-6FA1D6363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75CC18-3A32-0F4E-BA58-C66FE43AD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EF2FF8-2B07-7B48-8C3E-FAB4F2A1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1A743C-DB32-4849-BB38-928442FB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5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D24A3F-9EEC-D648-98E8-8F35FB65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7A679E-8FBA-584F-895F-FAF859C6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99DBCA-4DFD-664A-A71D-54771FFE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3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C332E-0ECC-DC42-938C-ADC61684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FAC6C-019E-1143-BC4B-90D6B0EC2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CB783-9F5A-9A4A-8418-DCA571C9B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98E3E-8FD4-0E49-8920-39195979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B82C40-BB46-1340-8D69-53739A9D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4F155D-D3EB-7445-B95F-EBB7CF49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9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4FDD3-B5B3-9E45-A765-F178A8F6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478A53-3DA2-A64D-91D6-F784325406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9DD97-A28A-374A-9ADC-314FF8EB5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45A85B-003E-1E44-8142-0A9E2164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AACC3-C4FA-1E45-A7DA-1D2A7DD58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104CCD-1BD5-EE4A-9C17-E2F7C17C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5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423E1-7353-2B41-99AD-C7733AC7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1BA430-3FCE-DE4E-99C3-582215BC1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E1C0E-E458-EF45-AA1D-D7AF1ABB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1F76-5FD6-2549-A026-5A38789BFB08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044DE-BFC3-5D49-AAEA-4E519A40A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072ED-947C-8D43-9C7B-D1A45BEDE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9EC1-E058-D141-ADA3-BCADD3302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5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nmuj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nmujed.com/5p_t1-dirasa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nmujed.com/5p_t1-dirasa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99890A-974E-CE4D-8347-DE77A380A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Выполнила: Назарова Элина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3B0A51-690D-8542-94C3-04AD3918B65E}"/>
              </a:ext>
            </a:extLst>
          </p:cNvPr>
          <p:cNvSpPr/>
          <p:nvPr/>
        </p:nvSpPr>
        <p:spPr>
          <a:xfrm>
            <a:off x="-142875" y="7303257"/>
            <a:ext cx="259630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17862396-49B2-4447-B6F2-900F508E9241}"/>
              </a:ext>
            </a:extLst>
          </p:cNvPr>
          <p:cNvSpPr/>
          <p:nvPr/>
        </p:nvSpPr>
        <p:spPr>
          <a:xfrm>
            <a:off x="1524000" y="1193488"/>
            <a:ext cx="9144000" cy="4220079"/>
          </a:xfrm>
          <a:prstGeom prst="round2Diag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FEBD4-C097-0B4B-8212-DAB1206D3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5885" y="2870200"/>
            <a:ext cx="798023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Franklin Gothic Medium" panose="020B0603020102020204" pitchFamily="34" charset="0"/>
                <a:cs typeface="APPLE CHANCERY" panose="03020702040506060504" pitchFamily="66" charset="-79"/>
              </a:rPr>
              <a:t>Военно-патриотическое воспитание </a:t>
            </a:r>
            <a:br>
              <a:rPr lang="ru-RU" sz="3600" b="1" dirty="0">
                <a:latin typeface="Franklin Gothic Medium" panose="020B0603020102020204" pitchFamily="34" charset="0"/>
                <a:cs typeface="APPLE CHANCERY" panose="03020702040506060504" pitchFamily="66" charset="-79"/>
              </a:rPr>
            </a:br>
            <a:r>
              <a:rPr lang="ru-RU" sz="3600" b="1" dirty="0">
                <a:latin typeface="Franklin Gothic Medium" panose="020B0603020102020204" pitchFamily="34" charset="0"/>
                <a:cs typeface="APPLE CHANCERY" panose="03020702040506060504" pitchFamily="66" charset="-79"/>
              </a:rPr>
              <a:t>в египетских школах:</a:t>
            </a:r>
            <a:br>
              <a:rPr lang="en-US" sz="2800" b="1" dirty="0">
                <a:latin typeface="Franklin Gothic Medium" panose="020B0603020102020204" pitchFamily="34" charset="0"/>
                <a:cs typeface="APPLE CHANCERY" panose="03020702040506060504" pitchFamily="66" charset="-79"/>
              </a:rPr>
            </a:br>
            <a:r>
              <a:rPr lang="ru-RU" sz="28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  <a:t> </a:t>
            </a:r>
            <a:r>
              <a:rPr lang="ru-RU" sz="24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  <a:t>по материалам учебников  по истории и обществознанию</a:t>
            </a:r>
            <a:br>
              <a:rPr lang="ru-RU" sz="20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</a:br>
            <a:br>
              <a:rPr lang="ru-RU" sz="20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</a:br>
            <a:r>
              <a:rPr lang="ru-RU" sz="28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  <a:t>Назарова Элина, </a:t>
            </a:r>
            <a:br>
              <a:rPr lang="ru-RU" sz="28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</a:br>
            <a:r>
              <a:rPr lang="ru-RU" sz="28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  <a:t>3 курс НИУ ВШЭ СПб</a:t>
            </a:r>
            <a:br>
              <a:rPr lang="ru-RU" sz="24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</a:br>
            <a:br>
              <a:rPr lang="en-US" sz="2000" dirty="0">
                <a:latin typeface="Franklin Gothic Medium Cond" panose="020B0606030402020204" pitchFamily="34" charset="0"/>
                <a:cs typeface="Apple Chancery" panose="03020702040506060504" pitchFamily="66" charset="-79"/>
              </a:rPr>
            </a:br>
            <a:endParaRPr lang="ru-RU" sz="2800" dirty="0">
              <a:latin typeface="Franklin Gothic Medium Cond" panose="020B0606030402020204" pitchFamily="34" charset="0"/>
              <a:cs typeface="Apple Chancery" panose="03020702040506060504" pitchFamily="66" charset="-79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D39521-8E38-B047-9DF6-BD5E48139267}"/>
              </a:ext>
            </a:extLst>
          </p:cNvPr>
          <p:cNvSpPr/>
          <p:nvPr/>
        </p:nvSpPr>
        <p:spPr>
          <a:xfrm>
            <a:off x="1733550" y="5828020"/>
            <a:ext cx="893445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+mj-lt"/>
                <a:cs typeface="Futura Medium" panose="020B0602020204020303" pitchFamily="34" charset="-79"/>
              </a:rPr>
              <a:t>Доклад подготовлен в ходе проведения исследования (23–00–027 «Армия и военные традиции в политике, обществе и культуре арабских стран») в рамках Программы «</a:t>
            </a:r>
            <a:r>
              <a:rPr lang="ru-RU" sz="1200" dirty="0" err="1">
                <a:latin typeface="+mj-lt"/>
                <a:cs typeface="Futura Medium" panose="020B0602020204020303" pitchFamily="34" charset="-79"/>
              </a:rPr>
              <a:t>Научныи</a:t>
            </a:r>
            <a:r>
              <a:rPr lang="ru-RU" sz="1200" dirty="0">
                <a:latin typeface="+mj-lt"/>
                <a:cs typeface="Futura Medium" panose="020B0602020204020303" pitchFamily="34" charset="-79"/>
              </a:rPr>
              <a:t>̆ фонд Национального исследовательского университета «Высшая школа экономики» (НИУ ВШЭ)» </a:t>
            </a:r>
            <a:endParaRPr lang="ru-RU" sz="3600" dirty="0">
              <a:effectLst/>
              <a:latin typeface="+mj-lt"/>
              <a:cs typeface="Futura Medium" panose="020B0602020204020303" pitchFamily="34" charset="-79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AE7FB-142D-E940-AA4A-E2E02410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77" y="-68569"/>
            <a:ext cx="4638063" cy="46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562C9D-53FB-2F4A-9114-BD1C1473498D}"/>
              </a:ext>
            </a:extLst>
          </p:cNvPr>
          <p:cNvSpPr/>
          <p:nvPr/>
        </p:nvSpPr>
        <p:spPr>
          <a:xfrm>
            <a:off x="1663962" y="668191"/>
            <a:ext cx="6096000" cy="740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3200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2. Важность достижения мира</a:t>
            </a:r>
            <a:endParaRPr lang="ru-RU" sz="3200" dirty="0"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>
            <a:extLst>
              <a:ext uri="{FF2B5EF4-FFF2-40B4-BE49-F238E27FC236}">
                <a16:creationId xmlns:a16="http://schemas.microsoft.com/office/drawing/2014/main" id="{8E4A9E52-7406-EE4B-91C7-47590E46AB67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85272A-82ED-A649-AF58-897CDBC48F35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DCC131-0FF1-1241-9630-FE106CCAD5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86" y="1853244"/>
            <a:ext cx="9796991" cy="1299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F3B11F-9140-B34A-ACAE-5E5C827FC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21" y="1765984"/>
            <a:ext cx="538481" cy="4352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3716CD-6EAF-0F4B-A7C1-85AE17948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577" y="2991752"/>
            <a:ext cx="518990" cy="4195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2600A2-CC03-444A-9E97-C63125017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69552" y="0"/>
            <a:ext cx="3322448" cy="33224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DDCA47-02A5-9744-8B10-01CA13EE02E2}"/>
              </a:ext>
            </a:extLst>
          </p:cNvPr>
          <p:cNvSpPr/>
          <p:nvPr/>
        </p:nvSpPr>
        <p:spPr>
          <a:xfrm>
            <a:off x="3530081" y="3131398"/>
            <a:ext cx="6096000" cy="5739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Jamīlat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Ghaṭis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Al-Ahmar Abdullah 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Ākharūn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05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Kit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āb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 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Ta’rīkh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Awwal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Thanāwī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[</a:t>
            </a:r>
            <a:r>
              <a:rPr lang="ru-RU" sz="1050" b="1" dirty="0">
                <a:latin typeface="+mj-lt"/>
                <a:ea typeface="Times New Roman" panose="02020603050405020304" pitchFamily="18" charset="0"/>
              </a:rPr>
              <a:t>Учебник по истории</a:t>
            </a:r>
            <a:r>
              <a:rPr lang="en-US" sz="105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050" b="1" dirty="0">
                <a:latin typeface="+mj-lt"/>
                <a:ea typeface="Times New Roman" panose="02020603050405020304" pitchFamily="18" charset="0"/>
              </a:rPr>
              <a:t>первый класс средней школы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] Al-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Qāhirah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050" dirty="0" err="1">
                <a:latin typeface="+mj-lt"/>
                <a:ea typeface="Times New Roman" panose="02020603050405020304" pitchFamily="18" charset="0"/>
              </a:rPr>
              <a:t>Taʻlīm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, 2022.</a:t>
            </a:r>
            <a:r>
              <a:rPr lang="ru-RU" sz="105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050" dirty="0">
                <a:latin typeface="+mj-lt"/>
                <a:ea typeface="Times New Roman" panose="02020603050405020304" pitchFamily="18" charset="0"/>
              </a:rPr>
              <a:t>– Pp. 51</a:t>
            </a:r>
            <a:endParaRPr lang="ru-RU" sz="14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971D6B-147C-9C40-AEE7-0FF9FC32B0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2" y="4210032"/>
            <a:ext cx="7110200" cy="2108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9E58F-EF04-ED46-9176-D9011ACE136B}"/>
              </a:ext>
            </a:extLst>
          </p:cNvPr>
          <p:cNvSpPr txBox="1"/>
          <p:nvPr/>
        </p:nvSpPr>
        <p:spPr>
          <a:xfrm>
            <a:off x="8448779" y="4940961"/>
            <a:ext cx="347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Medium" panose="020B0603020102020204" pitchFamily="34" charset="0"/>
              </a:rPr>
              <a:t>Международный День мира – 21 сентября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8361EB7-ED9D-3147-8D7A-CD0036EDC44A}"/>
              </a:ext>
            </a:extLst>
          </p:cNvPr>
          <p:cNvCxnSpPr/>
          <p:nvPr/>
        </p:nvCxnSpPr>
        <p:spPr>
          <a:xfrm>
            <a:off x="1263316" y="5462337"/>
            <a:ext cx="344864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C01C5A4-9CFD-D24F-9CD1-F171128B3ED9}"/>
              </a:ext>
            </a:extLst>
          </p:cNvPr>
          <p:cNvCxnSpPr>
            <a:cxnSpLocks/>
          </p:cNvCxnSpPr>
          <p:nvPr/>
        </p:nvCxnSpPr>
        <p:spPr>
          <a:xfrm>
            <a:off x="5871411" y="5735053"/>
            <a:ext cx="19489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337B7A7-9CEB-8B4D-9B48-EA56D5030D96}"/>
              </a:ext>
            </a:extLst>
          </p:cNvPr>
          <p:cNvSpPr/>
          <p:nvPr/>
        </p:nvSpPr>
        <p:spPr>
          <a:xfrm>
            <a:off x="1663961" y="643198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Amy </a:t>
            </a:r>
            <a:r>
              <a:rPr lang="en-US" sz="10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Sarkiss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Social Studies - Egypt - Land and Civilization. - Giza, Egypt: Sphinx Publishing Company, 2022.  – Pp. 4</a:t>
            </a:r>
            <a:r>
              <a:rPr lang="ru-RU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endParaRPr lang="ru-RU" sz="1000" dirty="0">
              <a:latin typeface="+mj-lt"/>
              <a:ea typeface="Times New Roman" panose="02020603050405020304" pitchFamily="18" charset="0"/>
            </a:endParaRPr>
          </a:p>
          <a:p>
            <a:r>
              <a:rPr lang="en-US" sz="1000" dirty="0">
                <a:latin typeface="+mj-lt"/>
                <a:ea typeface="Times New Roman" panose="02020603050405020304" pitchFamily="18" charset="0"/>
              </a:rPr>
              <a:t> </a:t>
            </a:r>
            <a:endParaRPr lang="ru-RU" sz="1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9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F0B427-2E92-EA44-BDCA-0CFD910DB50C}"/>
              </a:ext>
            </a:extLst>
          </p:cNvPr>
          <p:cNvSpPr/>
          <p:nvPr/>
        </p:nvSpPr>
        <p:spPr>
          <a:xfrm>
            <a:off x="1268675" y="1568995"/>
            <a:ext cx="9963987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3. </a:t>
            </a:r>
            <a:r>
              <a:rPr lang="ru-RU" sz="2800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Необходимость объединения народа перед лицом врага;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стратегическое планирование войны;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latin typeface="+mj-lt"/>
              </a:rPr>
              <a:t>важность политической и военной коммуникации между Египтом и странами мира 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A1BCD6F3-2ABF-0244-A728-5397F8C9DFC8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6A4C91-7562-D241-9F8C-C25AD89952D0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DD22D0-544E-E843-8FFE-7376EE78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69552" y="0"/>
            <a:ext cx="3322448" cy="3322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804FF2-DB3A-5348-8146-D811B5D116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97" y="3970825"/>
            <a:ext cx="9553163" cy="13559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5D27E5-B63D-2B4E-9043-68FEDCC5D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69" y="3535553"/>
            <a:ext cx="538481" cy="4352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5D3C54-87C0-8242-9CF4-186E53367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7584" y="5215812"/>
            <a:ext cx="538481" cy="4352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949A4B-8333-2040-93A3-898BCCD30EAD}"/>
              </a:ext>
            </a:extLst>
          </p:cNvPr>
          <p:cNvSpPr/>
          <p:nvPr/>
        </p:nvSpPr>
        <p:spPr>
          <a:xfrm>
            <a:off x="1002243" y="5513516"/>
            <a:ext cx="10174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Amy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Sarkiss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Social Studies - Egypt - Land and Civilization. - Giza, Egypt: Sphinx Publishing Company, 2022.  –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Pp. 4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5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+mj-lt"/>
                <a:ea typeface="Times New Roman" panose="02020603050405020304" pitchFamily="18" charset="0"/>
              </a:rPr>
              <a:t> </a:t>
            </a:r>
            <a:endParaRPr lang="ru-RU" sz="12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3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C4DDF3-DF25-FB46-A53D-1E0D649F5A4C}"/>
              </a:ext>
            </a:extLst>
          </p:cNvPr>
          <p:cNvSpPr/>
          <p:nvPr/>
        </p:nvSpPr>
        <p:spPr>
          <a:xfrm>
            <a:off x="1210484" y="1402953"/>
            <a:ext cx="9507673" cy="174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4. Обязанность наследования патриотических качеств из поколения в поколение</a:t>
            </a:r>
            <a:endParaRPr lang="ru-RU" sz="2800" dirty="0"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232D458D-E382-E742-81B4-256561F2CD8A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F95235-A2DB-EE45-B874-8A1BA5483176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769E86-7AA5-774D-9822-E97073BAA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73724" y="0"/>
            <a:ext cx="3322448" cy="33224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744649-4FB2-BA4B-BB1D-364BEFD50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26" y="2764769"/>
            <a:ext cx="9692733" cy="20931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0CA83-51C5-7F44-8C07-BB459F5AE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205" y="2764769"/>
            <a:ext cx="538481" cy="4352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DC1629-FBB7-5F40-9CB4-5FD5E5539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0051" y="4640248"/>
            <a:ext cx="538481" cy="435272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DC5E53B-8578-4740-AF6D-5E33E715273D}"/>
              </a:ext>
            </a:extLst>
          </p:cNvPr>
          <p:cNvCxnSpPr/>
          <p:nvPr/>
        </p:nvCxnSpPr>
        <p:spPr>
          <a:xfrm flipH="1">
            <a:off x="2141317" y="2764769"/>
            <a:ext cx="1620455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72BFF9-8F0E-D24B-9F8A-F2F9D3D3C5BF}"/>
              </a:ext>
            </a:extLst>
          </p:cNvPr>
          <p:cNvSpPr/>
          <p:nvPr/>
        </p:nvSpPr>
        <p:spPr>
          <a:xfrm>
            <a:off x="2494218" y="4788550"/>
            <a:ext cx="8093242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Muḥammad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Burh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n al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Ibr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h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m ibn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ʿ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Umar 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khar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ū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Kit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āb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 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Ta’rīkh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Thānī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Thanāwī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. Al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Taram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Awwal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. [Учебник по истории, второй класс средней школы, первый семестр.] 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Al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Q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hirah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Ta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ʻ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l</a:t>
            </a:r>
            <a:r>
              <a:rPr lang="ru-RU" sz="11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m</a:t>
            </a:r>
            <a:r>
              <a:rPr lang="ru-RU" sz="1100" dirty="0">
                <a:latin typeface="+mj-lt"/>
                <a:ea typeface="Times New Roman" panose="02020603050405020304" pitchFamily="18" charset="0"/>
              </a:rPr>
              <a:t>, 2023. – </a:t>
            </a:r>
            <a:r>
              <a:rPr lang="en-US" sz="1100" dirty="0">
                <a:latin typeface="+mj-lt"/>
                <a:ea typeface="Times New Roman" panose="02020603050405020304" pitchFamily="18" charset="0"/>
              </a:rPr>
              <a:t>Pp. 98.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F3D75-F2BA-2746-9A30-58B286A67949}"/>
              </a:ext>
            </a:extLst>
          </p:cNvPr>
          <p:cNvSpPr txBox="1"/>
          <p:nvPr/>
        </p:nvSpPr>
        <p:spPr>
          <a:xfrm>
            <a:off x="3867745" y="1368572"/>
            <a:ext cx="7446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Franklin Gothic Medium" panose="020B0603020102020204" pitchFamily="34" charset="0"/>
              </a:rPr>
              <a:t>Выводы </a:t>
            </a:r>
          </a:p>
          <a:p>
            <a:pPr algn="ctr"/>
            <a:endParaRPr lang="ru-RU" sz="2400" dirty="0">
              <a:latin typeface="+mj-lt"/>
            </a:endParaRPr>
          </a:p>
          <a:p>
            <a:pPr algn="ctr"/>
            <a:r>
              <a:rPr lang="ru-RU" sz="2400" dirty="0">
                <a:latin typeface="+mj-lt"/>
              </a:rPr>
              <a:t>Тем самым, изучив актуальные материалы, по которым ведется образовательный процесс в Египте, можно выстроить образ детей и подростков с высоким военно-патриотическим духом. А воспитываемые качества, выделенные в настоящем исследовании в военно-патриотические блоки, переходят из поколения в поколение через образовательную литературу</a:t>
            </a:r>
          </a:p>
          <a:p>
            <a:pPr algn="ctr"/>
            <a:endParaRPr lang="ru-RU" sz="2400" dirty="0">
              <a:latin typeface="+mj-lt"/>
            </a:endParaRPr>
          </a:p>
          <a:p>
            <a:pPr algn="ctr"/>
            <a:endParaRPr lang="ru-RU" sz="2400" dirty="0">
              <a:latin typeface="+mj-lt"/>
            </a:endParaRPr>
          </a:p>
          <a:p>
            <a:pPr algn="ctr"/>
            <a:endParaRPr lang="ru-RU" sz="2400" dirty="0">
              <a:latin typeface="+mj-lt"/>
            </a:endParaRPr>
          </a:p>
        </p:txBody>
      </p:sp>
      <p:sp>
        <p:nvSpPr>
          <p:cNvPr id="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C4F5451B-0885-F641-BBF3-EC9CFD99B5CE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15509F-A4C3-934F-B63B-F397446F79BF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954359-CA94-414D-A282-E723C4DA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2" y="0"/>
            <a:ext cx="5193883" cy="51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3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03371252-166B-6C43-96BE-CA41A6D1D3AA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07C14B-5A71-844C-9216-9B2C84E45FC5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C4740C-EE90-5447-BE0A-29C9E9AADE2A}"/>
              </a:ext>
            </a:extLst>
          </p:cNvPr>
          <p:cNvSpPr/>
          <p:nvPr/>
        </p:nvSpPr>
        <p:spPr>
          <a:xfrm>
            <a:off x="1374205" y="556611"/>
            <a:ext cx="10052558" cy="5744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125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Amy </a:t>
            </a:r>
            <a:r>
              <a:rPr lang="en-US" sz="1200" dirty="0" err="1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Sarkiss</a:t>
            </a:r>
            <a:r>
              <a:rPr lang="en-US" sz="12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, Social Studies - Egypt - Land and Civilization. - Giza, Egypt: Sphinx Publishing Company, 2022. </a:t>
            </a:r>
            <a:endParaRPr lang="ru-RU" sz="36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Amy </a:t>
            </a:r>
            <a:r>
              <a:rPr lang="en-US" sz="1200" dirty="0" err="1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Sarkiss</a:t>
            </a:r>
            <a:r>
              <a:rPr lang="en-US" sz="12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, Social Studies - Arab World (Land and Civilization). - Giza, Egypt: Sphinx Publishing Company, 2023. </a:t>
            </a:r>
            <a:endParaRPr lang="ru-RU" sz="36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ʻIzz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Dīn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Farraj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Ākharūn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Kifāḥ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Shaʻb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Maṣr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Thānī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al-’I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ʻdādī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[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Борьба Народа Египта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Учебник для второго года средней школы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].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Qāhirah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Taʻlīm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2017.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Muḥammad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Ṣabrī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Maḥsūb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’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Isma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ʻil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Zein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Dīn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Ākharūn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Al-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Dir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al-’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Ijtimāʻiyyah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Jugrāfiyah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ʿĀlam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Ta’rīkh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Maṣr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Ḥadīth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[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Обществознание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География мира и новейшая история Египта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.].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Qāhirah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Taʻlīm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2021.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Yaḥyah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ʻUṭayah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Suleimān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ʻAlī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Aḥmad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al-Jamal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Ākharūn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Al-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Dir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al-’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Ijtimāʻiyyah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Waṭanuna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ʻArabiy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Ẓawāhir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Jugrāfiyah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Ḥaḍārah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’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Isl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āmiyyah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[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Обществознание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Наша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арабская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Р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одина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Географические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явления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и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исламская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цивилизация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.]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Qāhirah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Taʻlīm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2022.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Jamīlat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Ghaṭis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Al-Ahmar Abdullah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Ākharūn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Kit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āb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Ta’rīkh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Awwal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Thanāwī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[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Учебник по истории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первый класс средней школы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]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Qāhirah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Taʻlīm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2022.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Sabah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Ma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ḥ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muud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Muḥammad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ʿAbd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Raḥmān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Suyud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Ākharūn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Kit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āb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Al-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ṭaniyah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Awwal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Thanāwī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[Национальное учебное пособие для первого года средней школы]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Q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hirah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Ta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ʻ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l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m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, 2023.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ʻIman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Abu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ʻUmar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Muḥammad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’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Isma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ʻil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Al-’Ata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Ākharūn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Bina’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Shakhṣiyah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ṭaniyah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Awwal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Thanāwī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[Книга “формирование национального характера” для первого класса старшей школы.]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Q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hirah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Ta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ʻ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l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m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, 2021.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Muḥammad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Burh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n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Ibr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h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m ibn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ʿ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Umar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khar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Kit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āb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Ta’rīkh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Thānī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Thanāwī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Taram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Awwal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. [Учебник по истории, второй класс средней школы, первый семестр.]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Q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hirah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Ta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ʻ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l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m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, 2023.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Muḥammad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Burh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n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D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Ibr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h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m ibn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ʿ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Umar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khar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Kit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āb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Ta’rīkh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Thānī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Thanāwī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Taram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Th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n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 [Учебник по истории, второй класс старшей школы, второй семестр.] 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Q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ā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hirah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Ta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ʻ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l</a:t>
            </a:r>
            <a:r>
              <a:rPr lang="ru-RU" sz="1200" dirty="0" err="1">
                <a:latin typeface="+mj-lt"/>
                <a:ea typeface="Times New Roman" panose="02020603050405020304" pitchFamily="18" charset="0"/>
              </a:rPr>
              <a:t>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m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, 2023.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ʻAṣṣām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Dustūrī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Barns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Aḥmad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Radūn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Kit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āb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Al-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Ta’rīkh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Thālith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Thanāwī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[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Учебник по истории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третий класс старшей школы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.]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Qāhirah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Taʻlīm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2021.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3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24003A-D95F-784B-9E62-A56E75C324A5}"/>
              </a:ext>
            </a:extLst>
          </p:cNvPr>
          <p:cNvSpPr/>
          <p:nvPr/>
        </p:nvSpPr>
        <p:spPr>
          <a:xfrm>
            <a:off x="3867004" y="144875"/>
            <a:ext cx="5361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URL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</a:rPr>
              <a:t>: </a:t>
            </a:r>
            <a:r>
              <a:rPr lang="ru-RU" sz="2800" u="sng" dirty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https://cnmujed.com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</a:rPr>
              <a:t> 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4675C8-9E80-0F4B-AF13-F21A3BFD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33" y="663938"/>
            <a:ext cx="6339901" cy="22121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064AD-DDE8-2545-87B9-33F696BBFADC}"/>
              </a:ext>
            </a:extLst>
          </p:cNvPr>
          <p:cNvSpPr txBox="1"/>
          <p:nvPr/>
        </p:nvSpPr>
        <p:spPr>
          <a:xfrm rot="19161237">
            <a:off x="1142411" y="3874933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Franklin Gothic Medium" panose="020B0603020102020204" pitchFamily="34" charset="0"/>
                <a:ea typeface="Baskerville" panose="02020502070401020303" pitchFamily="18" charset="0"/>
              </a:rPr>
              <a:t>Начальная школа (1-6 классы)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E8BC38-84A2-C94B-A8F1-87F01F69C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47" y="5637233"/>
            <a:ext cx="10963275" cy="12207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C03FDE-2415-5447-80D7-23FEB1EA17F8}"/>
              </a:ext>
            </a:extLst>
          </p:cNvPr>
          <p:cNvSpPr txBox="1"/>
          <p:nvPr/>
        </p:nvSpPr>
        <p:spPr>
          <a:xfrm rot="19139893">
            <a:off x="2776378" y="4043859"/>
            <a:ext cx="39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Franklin Gothic Medium" panose="020B0603020102020204" pitchFamily="34" charset="0"/>
                <a:ea typeface="Baskerville" panose="02020502070401020303" pitchFamily="18" charset="0"/>
              </a:rPr>
              <a:t>Средняя школа (7-9 классы)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F354FF-C9E5-FD40-B885-B3BD0C99333C}"/>
              </a:ext>
            </a:extLst>
          </p:cNvPr>
          <p:cNvSpPr txBox="1"/>
          <p:nvPr/>
        </p:nvSpPr>
        <p:spPr>
          <a:xfrm rot="19167717">
            <a:off x="4063950" y="3917016"/>
            <a:ext cx="450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Franklin Gothic Medium" panose="020B0603020102020204" pitchFamily="34" charset="0"/>
                <a:ea typeface="Baskerville" panose="02020502070401020303" pitchFamily="18" charset="0"/>
              </a:rPr>
              <a:t>Старшая школа (10-12 классы) </a:t>
            </a:r>
          </a:p>
        </p:txBody>
      </p:sp>
      <p:sp>
        <p:nvSpPr>
          <p:cNvPr id="2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F35DD425-9E2C-8C49-AA07-413CE2748638}"/>
              </a:ext>
            </a:extLst>
          </p:cNvPr>
          <p:cNvSpPr/>
          <p:nvPr/>
        </p:nvSpPr>
        <p:spPr>
          <a:xfrm>
            <a:off x="-46387" y="-382382"/>
            <a:ext cx="1228725" cy="8101013"/>
          </a:xfrm>
          <a:prstGeom prst="round2DiagRect">
            <a:avLst/>
          </a:prstGeom>
          <a:gradFill>
            <a:gsLst>
              <a:gs pos="42000">
                <a:schemeClr val="accent4">
                  <a:lumMod val="40000"/>
                  <a:lumOff val="60000"/>
                </a:schemeClr>
              </a:gs>
              <a:gs pos="100000">
                <a:srgbClr val="FFC000"/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6E5CBA-98B6-A34E-ADFF-D71CB1260B08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solidFill>
                  <a:srgbClr val="1A1A1A"/>
                </a:solidFill>
                <a:latin typeface="+mj-lt"/>
                <a:cs typeface="Times New Roman" panose="02020603050405020304" pitchFamily="18" charset="0"/>
              </a:rPr>
              <a:t>НУГ 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«Армия и военные традиции в политике, обществе и культуре арабских стран»</a:t>
            </a:r>
          </a:p>
        </p:txBody>
      </p:sp>
      <p:pic>
        <p:nvPicPr>
          <p:cNvPr id="10" name="Picture 2" descr="Школы египта">
            <a:extLst>
              <a:ext uri="{FF2B5EF4-FFF2-40B4-BE49-F238E27FC236}">
                <a16:creationId xmlns:a16="http://schemas.microsoft.com/office/drawing/2014/main" id="{35B48191-F508-794F-8CEE-A92FD0E8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00" y="3395186"/>
            <a:ext cx="4442754" cy="21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C1A9D8-DC3C-B74C-B78D-985A69C40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39065" y="7983"/>
            <a:ext cx="2223802" cy="225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4BFC7F-3B05-0E4F-BA56-97512009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169304"/>
            <a:ext cx="5362937" cy="546877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000" b="1" dirty="0">
                <a:latin typeface="Franklin Gothic Medium" panose="020B0603020102020204" pitchFamily="34" charset="0"/>
              </a:rPr>
              <a:t>Цель: </a:t>
            </a:r>
            <a:r>
              <a:rPr lang="ru-RU" sz="2400" dirty="0">
                <a:latin typeface="+mj-lt"/>
              </a:rPr>
              <a:t>выявить тематические блоки, связанные с формированием военно-патриотических ориентиров и ценностей у египетских школьников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000" b="1" dirty="0">
                <a:latin typeface="Franklin Gothic Medium" panose="020B0603020102020204" pitchFamily="34" charset="0"/>
              </a:rPr>
              <a:t>Задачи: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latin typeface="+mj-lt"/>
              </a:rPr>
              <a:t>Определить особенности египетских учебников по истории и обществознанию, актуальные для исследования;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latin typeface="+mj-lt"/>
              </a:rPr>
              <a:t>Выявить транслируемые военно-патриотические ценности и структурировать их в тематические блоки</a:t>
            </a:r>
          </a:p>
        </p:txBody>
      </p:sp>
      <p:sp>
        <p:nvSpPr>
          <p:cNvPr id="4" name="Прямоугольник с двумя скругленными противолежащими углами 3">
            <a:extLst>
              <a:ext uri="{FF2B5EF4-FFF2-40B4-BE49-F238E27FC236}">
                <a16:creationId xmlns:a16="http://schemas.microsoft.com/office/drawing/2014/main" id="{A75F2E93-0BC2-7F4F-8412-ABE3ACBC18DD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513A14-2DB8-FD43-90B9-250D547A24B9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FB1774-F4FB-C946-B9E9-571B3DF7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2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37F340-379F-F64F-986B-5BD4AEF5CB22}"/>
              </a:ext>
            </a:extLst>
          </p:cNvPr>
          <p:cNvSpPr txBox="1"/>
          <p:nvPr/>
        </p:nvSpPr>
        <p:spPr>
          <a:xfrm>
            <a:off x="1229853" y="2098464"/>
            <a:ext cx="6957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ranklin Gothic Medium" panose="020B0603020102020204" pitchFamily="34" charset="0"/>
                <a:ea typeface="Baskerville" panose="02020502070401020303" pitchFamily="18" charset="0"/>
              </a:rPr>
              <a:t>Начальная школа (1-6 классы)  </a:t>
            </a:r>
          </a:p>
          <a:p>
            <a:pPr algn="ctr"/>
            <a:r>
              <a:rPr lang="ru-RU" sz="3200" dirty="0">
                <a:latin typeface="Franklin Gothic Medium" panose="020B0603020102020204" pitchFamily="34" charset="0"/>
                <a:ea typeface="Baskerville" panose="02020502070401020303" pitchFamily="18" charset="0"/>
              </a:rPr>
              <a:t>Средняя школа (7-9 классы)</a:t>
            </a:r>
          </a:p>
          <a:p>
            <a:pPr algn="ctr"/>
            <a:r>
              <a:rPr lang="ru-RU" sz="3200" dirty="0">
                <a:latin typeface="Franklin Gothic Medium" panose="020B0603020102020204" pitchFamily="34" charset="0"/>
                <a:ea typeface="Baskerville" panose="02020502070401020303" pitchFamily="18" charset="0"/>
              </a:rPr>
              <a:t>Старшая школа (10-12 </a:t>
            </a:r>
            <a:r>
              <a:rPr lang="ru-RU" sz="3200" dirty="0" err="1">
                <a:latin typeface="Franklin Gothic Medium" panose="020B0603020102020204" pitchFamily="34" charset="0"/>
                <a:ea typeface="Baskerville" panose="02020502070401020303" pitchFamily="18" charset="0"/>
              </a:rPr>
              <a:t>класссы</a:t>
            </a:r>
            <a:r>
              <a:rPr lang="ru-RU" sz="3200" dirty="0">
                <a:latin typeface="Franklin Gothic Medium" panose="020B0603020102020204" pitchFamily="34" charset="0"/>
                <a:ea typeface="Baskerville" panose="02020502070401020303" pitchFamily="18" charset="0"/>
              </a:rPr>
              <a:t>)</a:t>
            </a:r>
          </a:p>
        </p:txBody>
      </p:sp>
      <p:sp>
        <p:nvSpPr>
          <p:cNvPr id="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497E754A-6CCC-2041-AA9E-7CEA8AF69539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B0EA9E-08F8-084F-8F11-862B1D75EE22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C82F34-70C1-3941-913E-0304DD00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2" y="4566648"/>
            <a:ext cx="2113452" cy="22913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57C912-D37A-D74A-AC0F-6AFC717F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188971" y="-259710"/>
            <a:ext cx="2313482" cy="14053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ACE4FE-EF2E-E347-98C7-4EAF0C81D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775" y="0"/>
            <a:ext cx="5818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1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A156C0-6814-3549-8AE8-A21CB5922195}"/>
              </a:ext>
            </a:extLst>
          </p:cNvPr>
          <p:cNvSpPr txBox="1"/>
          <p:nvPr/>
        </p:nvSpPr>
        <p:spPr>
          <a:xfrm>
            <a:off x="2641616" y="135386"/>
            <a:ext cx="816369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Franklin Gothic Demi" panose="020B0603020102020204" pitchFamily="34" charset="0"/>
                <a:ea typeface="Baskerville" panose="02020502070401020303" pitchFamily="18" charset="0"/>
              </a:rPr>
              <a:t>Особенности учебников,</a:t>
            </a:r>
          </a:p>
          <a:p>
            <a:pPr algn="ctr"/>
            <a:r>
              <a:rPr lang="ru-RU" sz="2400" b="1" dirty="0">
                <a:latin typeface="Franklin Gothic Demi" panose="020B0603020102020204" pitchFamily="34" charset="0"/>
                <a:ea typeface="Baskerville" panose="02020502070401020303" pitchFamily="18" charset="0"/>
              </a:rPr>
              <a:t> актуальные для исследования</a:t>
            </a:r>
            <a:r>
              <a:rPr lang="ru-RU" sz="2000" b="1" dirty="0">
                <a:latin typeface="Franklin Gothic Demi" panose="020B0603020102020204" pitchFamily="34" charset="0"/>
                <a:ea typeface="Baskerville" panose="02020502070401020303" pitchFamily="18" charset="0"/>
              </a:rPr>
              <a:t>:</a:t>
            </a:r>
          </a:p>
          <a:p>
            <a:pPr algn="ctr"/>
            <a:endParaRPr lang="ru-RU" sz="20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ru-RU" dirty="0">
                <a:latin typeface="+mj-lt"/>
                <a:ea typeface="Baskerville" panose="02020502070401020303" pitchFamily="18" charset="0"/>
              </a:rPr>
              <a:t>В начале каждой главы представлены планируемые результаты, </a:t>
            </a:r>
            <a:r>
              <a:rPr lang="ru-RU" b="1" dirty="0">
                <a:highlight>
                  <a:srgbClr val="FCDA66"/>
                </a:highlight>
                <a:latin typeface="Franklin Gothic Medium" panose="020B0603020102020204" pitchFamily="34" charset="0"/>
                <a:ea typeface="Baskerville" panose="02020502070401020303" pitchFamily="18" charset="0"/>
              </a:rPr>
              <a:t>уроки и ценности</a:t>
            </a:r>
            <a:r>
              <a:rPr lang="ru-RU" dirty="0">
                <a:latin typeface="+mj-lt"/>
                <a:ea typeface="Baskerville" panose="02020502070401020303" pitchFamily="18" charset="0"/>
              </a:rPr>
              <a:t>, которые должны быть усвоены учеником</a:t>
            </a:r>
          </a:p>
          <a:p>
            <a:pPr algn="ctr"/>
            <a:endParaRPr lang="ru-RU" sz="2400" dirty="0">
              <a:latin typeface="+mj-lt"/>
              <a:ea typeface="Baskerville" panose="02020502070401020303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8556C007-7C9E-4B45-8A82-137E7EB1A593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0C7152-094E-AC4C-87D8-E45B5C09F4B0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F57F71-E62A-7648-8D36-B2FC24E6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10672" y="-255833"/>
            <a:ext cx="2113452" cy="22913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BD58B1-B245-D242-9BF5-B484728C6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24" y="1895694"/>
            <a:ext cx="8947552" cy="44737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C33BAA-943C-4443-B113-837DE3CF9264}"/>
              </a:ext>
            </a:extLst>
          </p:cNvPr>
          <p:cNvSpPr/>
          <p:nvPr/>
        </p:nvSpPr>
        <p:spPr>
          <a:xfrm>
            <a:off x="10057154" y="3646119"/>
            <a:ext cx="201542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highlight>
                  <a:srgbClr val="FCDA66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конце урока я смогу: </a:t>
            </a:r>
          </a:p>
          <a:p>
            <a:pPr algn="just"/>
            <a:endParaRPr lang="ru-RU" sz="1400" dirty="0">
              <a:highlight>
                <a:srgbClr val="FCDA66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buSzPts val="1000"/>
              <a:tabLst>
                <a:tab pos="457200" algn="l"/>
              </a:tabLs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Узнать о некоторых воинах, которые вел Египет;</a:t>
            </a:r>
          </a:p>
          <a:p>
            <a:pPr lvl="0" fontAlgn="base"/>
            <a:endParaRPr lang="ru-RU" sz="1200" dirty="0">
              <a:latin typeface="+mj-lt"/>
            </a:endParaRPr>
          </a:p>
          <a:p>
            <a:pPr lvl="0" fontAlgn="base"/>
            <a:r>
              <a:rPr lang="ru-RU" sz="1200" dirty="0">
                <a:latin typeface="+mj-lt"/>
              </a:rPr>
              <a:t>Обосновывать важность достижения мира;</a:t>
            </a:r>
          </a:p>
          <a:p>
            <a:pPr lvl="0" fontAlgn="base"/>
            <a:endParaRPr lang="ru-RU" sz="1200" dirty="0">
              <a:latin typeface="+mj-lt"/>
            </a:endParaRPr>
          </a:p>
          <a:p>
            <a:pPr lvl="0" fontAlgn="base"/>
            <a:r>
              <a:rPr lang="ru-RU" sz="1200" dirty="0">
                <a:latin typeface="+mj-lt"/>
              </a:rPr>
              <a:t>Доказать (продемонстрировать) способности египетской армии к планированию;</a:t>
            </a:r>
          </a:p>
          <a:p>
            <a:pPr lvl="0" fontAlgn="base"/>
            <a:endParaRPr lang="ru-RU" sz="1200" dirty="0">
              <a:latin typeface="+mj-lt"/>
            </a:endParaRPr>
          </a:p>
          <a:p>
            <a:pPr lvl="0" fontAlgn="base"/>
            <a:r>
              <a:rPr lang="ru-RU" sz="1200" dirty="0">
                <a:latin typeface="+mj-lt"/>
              </a:rPr>
              <a:t>…</a:t>
            </a: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ru-RU" sz="1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67F7D8-F024-6A4C-8D66-74E2F418DD65}"/>
              </a:ext>
            </a:extLst>
          </p:cNvPr>
          <p:cNvSpPr/>
          <p:nvPr/>
        </p:nvSpPr>
        <p:spPr>
          <a:xfrm>
            <a:off x="1261202" y="6345407"/>
            <a:ext cx="8342936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125"/>
              </a:spcAft>
            </a:pPr>
            <a:r>
              <a:rPr lang="en-US" sz="1100" dirty="0">
                <a:solidFill>
                  <a:srgbClr val="2D2D2D"/>
                </a:solidFill>
                <a:ea typeface="Times New Roman" panose="02020603050405020304" pitchFamily="18" charset="0"/>
              </a:rPr>
              <a:t>Amy </a:t>
            </a:r>
            <a:r>
              <a:rPr lang="en-US" sz="1100" dirty="0" err="1">
                <a:solidFill>
                  <a:srgbClr val="2D2D2D"/>
                </a:solidFill>
                <a:ea typeface="Times New Roman" panose="02020603050405020304" pitchFamily="18" charset="0"/>
              </a:rPr>
              <a:t>Sarkiss</a:t>
            </a:r>
            <a:r>
              <a:rPr lang="en-US" sz="1100" dirty="0">
                <a:solidFill>
                  <a:srgbClr val="2D2D2D"/>
                </a:solidFill>
                <a:ea typeface="Times New Roman" panose="02020603050405020304" pitchFamily="18" charset="0"/>
              </a:rPr>
              <a:t>, Social Studies - Egypt - Land and Civilization. - Giza, Egypt: Sphinx Publishing Company, 2022.</a:t>
            </a:r>
            <a:r>
              <a:rPr lang="ru-RU" sz="1100" dirty="0">
                <a:solidFill>
                  <a:srgbClr val="2D2D2D"/>
                </a:solidFill>
                <a:ea typeface="Times New Roman" panose="02020603050405020304" pitchFamily="18" charset="0"/>
              </a:rPr>
              <a:t> – </a:t>
            </a:r>
            <a:r>
              <a:rPr lang="en-US" sz="1100" dirty="0">
                <a:solidFill>
                  <a:srgbClr val="2D2D2D"/>
                </a:solidFill>
                <a:ea typeface="Times New Roman" panose="02020603050405020304" pitchFamily="18" charset="0"/>
              </a:rPr>
              <a:t>Pp. 43</a:t>
            </a:r>
            <a:r>
              <a:rPr lang="ru-RU" sz="1100" dirty="0">
                <a:solidFill>
                  <a:srgbClr val="2D2D2D"/>
                </a:solidFill>
                <a:ea typeface="Times New Roman" panose="02020603050405020304" pitchFamily="18" charset="0"/>
              </a:rPr>
              <a:t>.</a:t>
            </a:r>
            <a:r>
              <a:rPr lang="en-US" sz="1100" dirty="0">
                <a:solidFill>
                  <a:srgbClr val="2D2D2D"/>
                </a:solidFill>
                <a:ea typeface="Times New Roman" panose="02020603050405020304" pitchFamily="18" charset="0"/>
              </a:rPr>
              <a:t> URL: </a:t>
            </a:r>
            <a:r>
              <a:rPr lang="en-US" sz="1100" u="sng" dirty="0">
                <a:solidFill>
                  <a:srgbClr val="000000"/>
                </a:solidFill>
                <a:ea typeface="Times New Roman" panose="02020603050405020304" pitchFamily="18" charset="0"/>
                <a:hlinkClick r:id="rId4"/>
              </a:rPr>
              <a:t>https://cnmujed.com/5p_t1-dirasat/</a:t>
            </a:r>
            <a:r>
              <a:rPr lang="en-US" sz="1100" u="sng" dirty="0">
                <a:solidFill>
                  <a:srgbClr val="0563C1"/>
                </a:solidFill>
                <a:ea typeface="Times New Roman" panose="02020603050405020304" pitchFamily="18" charset="0"/>
              </a:rPr>
              <a:t> </a:t>
            </a:r>
            <a:endParaRPr lang="ru-RU" sz="2000" b="1" dirty="0"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FCE677-6D58-374A-8426-1FF3C56D0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27561" y="3737714"/>
            <a:ext cx="753152" cy="8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E4A67A-8334-764B-B36A-C26287204C69}"/>
              </a:ext>
            </a:extLst>
          </p:cNvPr>
          <p:cNvSpPr/>
          <p:nvPr/>
        </p:nvSpPr>
        <p:spPr>
          <a:xfrm>
            <a:off x="3463089" y="216281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ea typeface="Baskerville" panose="02020502070401020303" pitchFamily="18" charset="0"/>
              </a:rPr>
              <a:t>Воспитываемые нравственные ориентиры подкрепляются </a:t>
            </a:r>
            <a:r>
              <a:rPr lang="ru-RU" sz="2800" dirty="0">
                <a:highlight>
                  <a:srgbClr val="FCDA66"/>
                </a:highlight>
                <a:latin typeface="Franklin Gothic Medium" panose="020B0603020102020204" pitchFamily="34" charset="0"/>
                <a:ea typeface="Baskerville" panose="02020502070401020303" pitchFamily="18" charset="0"/>
              </a:rPr>
              <a:t>конкретными примерами</a:t>
            </a:r>
            <a:endParaRPr lang="ru-RU" sz="2800" dirty="0">
              <a:highlight>
                <a:srgbClr val="FCDA66"/>
              </a:highlight>
              <a:ea typeface="Baskerville" panose="02020502070401020303" pitchFamily="18" charset="0"/>
            </a:endParaRPr>
          </a:p>
          <a:p>
            <a:pPr algn="ctr"/>
            <a:endParaRPr lang="ru-RU" sz="2800" dirty="0">
              <a:ea typeface="Baskerville" panose="02020502070401020303" pitchFamily="18" charset="0"/>
            </a:endParaRPr>
          </a:p>
          <a:p>
            <a:pPr algn="ctr"/>
            <a:r>
              <a:rPr lang="ru-RU" sz="2800" dirty="0">
                <a:ea typeface="Baskerville" panose="02020502070401020303" pitchFamily="18" charset="0"/>
              </a:rPr>
              <a:t>Использование различных </a:t>
            </a:r>
            <a:r>
              <a:rPr lang="ru-RU" sz="2800" dirty="0">
                <a:highlight>
                  <a:srgbClr val="FCDA66"/>
                </a:highlight>
                <a:latin typeface="Franklin Gothic Medium" panose="020B0603020102020204" pitchFamily="34" charset="0"/>
                <a:ea typeface="Baskerville" panose="02020502070401020303" pitchFamily="18" charset="0"/>
              </a:rPr>
              <a:t>приемов изложения материала</a:t>
            </a:r>
            <a:r>
              <a:rPr lang="ru-RU" sz="2800" dirty="0">
                <a:ea typeface="Baskerville" panose="02020502070401020303" pitchFamily="18" charset="0"/>
              </a:rPr>
              <a:t>: обращения к читателю, рассказ от третьего лица, прямые цитаты и т.д.</a:t>
            </a:r>
          </a:p>
        </p:txBody>
      </p:sp>
      <p:sp>
        <p:nvSpPr>
          <p:cNvPr id="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D4D2A7E2-B4D4-F047-83E2-91F785DE13FC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89A7D-92E7-D14D-852C-C5DBED36BD47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E504F2-6BD6-8346-A3C4-249FFBB4395B}"/>
              </a:ext>
            </a:extLst>
          </p:cNvPr>
          <p:cNvSpPr/>
          <p:nvPr/>
        </p:nvSpPr>
        <p:spPr>
          <a:xfrm>
            <a:off x="2458452" y="465814"/>
            <a:ext cx="8105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Franklin Gothic Demi" panose="020B0603020102020204" pitchFamily="34" charset="0"/>
                <a:ea typeface="Baskerville" panose="02020502070401020303" pitchFamily="18" charset="0"/>
              </a:rPr>
              <a:t>Особенности учебников,</a:t>
            </a:r>
          </a:p>
          <a:p>
            <a:pPr algn="ctr"/>
            <a:r>
              <a:rPr lang="ru-RU" sz="3600" b="1" dirty="0">
                <a:latin typeface="Franklin Gothic Demi" panose="020B0603020102020204" pitchFamily="34" charset="0"/>
                <a:ea typeface="Baskerville" panose="02020502070401020303" pitchFamily="18" charset="0"/>
              </a:rPr>
              <a:t> актуальные для исследования</a:t>
            </a:r>
            <a:r>
              <a:rPr lang="ru-RU" sz="3200" b="1" dirty="0">
                <a:latin typeface="Franklin Gothic Demi" panose="020B0603020102020204" pitchFamily="34" charset="0"/>
                <a:ea typeface="Baskerville" panose="02020502070401020303" pitchFamily="18" charset="0"/>
              </a:rPr>
              <a:t>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3FC6D8-EC34-304D-A150-AB0DF8E3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82263" y="0"/>
            <a:ext cx="3709737" cy="3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F7F87-2FEC-C54C-AC6E-6A7F088424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96" y="266700"/>
            <a:ext cx="9712007" cy="40757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CA6BD5-A662-7140-BA6C-02752CE6988F}"/>
              </a:ext>
            </a:extLst>
          </p:cNvPr>
          <p:cNvSpPr/>
          <p:nvPr/>
        </p:nvSpPr>
        <p:spPr>
          <a:xfrm>
            <a:off x="1898275" y="5248591"/>
            <a:ext cx="7893957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125"/>
              </a:spcAft>
            </a:pPr>
            <a:r>
              <a:rPr lang="en-US" sz="16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Amy </a:t>
            </a:r>
            <a:r>
              <a:rPr lang="en-US" sz="1600" dirty="0" err="1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Sarkiss</a:t>
            </a:r>
            <a:r>
              <a:rPr lang="en-US" sz="16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, Social Studies - Egypt - Land and Civilization. - Giza, Egypt: Sphinx Publishing Company, 2022.</a:t>
            </a:r>
            <a:r>
              <a:rPr lang="ru-RU" sz="16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 – </a:t>
            </a:r>
            <a:r>
              <a:rPr lang="en-US" sz="16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Pp. 43</a:t>
            </a:r>
            <a:r>
              <a:rPr lang="ru-RU" sz="16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2D2D2D"/>
                </a:solidFill>
                <a:latin typeface="+mj-lt"/>
                <a:ea typeface="Times New Roman" panose="02020603050405020304" pitchFamily="18" charset="0"/>
              </a:rPr>
              <a:t> URL: </a:t>
            </a:r>
            <a:r>
              <a:rPr lang="en-US" sz="1600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hlinkClick r:id="rId3"/>
              </a:rPr>
              <a:t>https://cnmujed.com/5p_t1-dirasat/</a:t>
            </a:r>
            <a:r>
              <a:rPr lang="en-US" sz="1600" u="sng" dirty="0">
                <a:solidFill>
                  <a:srgbClr val="0563C1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lang="ru-RU" sz="32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52AF91-DED0-6543-9677-0AB2E1508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32" y="441220"/>
            <a:ext cx="828989" cy="6700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DC5A2F-95A4-1648-9D7E-1E0967D2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7305" y="4456015"/>
            <a:ext cx="828989" cy="6700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B7B8A5-2135-BA4C-B94A-2C6B473AB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507" y="4456015"/>
            <a:ext cx="2113452" cy="229135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04D4BCDD-C51E-C949-8148-62F3D684C355}"/>
              </a:ext>
            </a:extLst>
          </p:cNvPr>
          <p:cNvSpPr/>
          <p:nvPr/>
        </p:nvSpPr>
        <p:spPr>
          <a:xfrm>
            <a:off x="10363199" y="-767443"/>
            <a:ext cx="1534885" cy="153488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2D3A762-CFC9-8B4E-AB32-F8B5AE5FBDBA}"/>
              </a:ext>
            </a:extLst>
          </p:cNvPr>
          <p:cNvCxnSpPr/>
          <p:nvPr/>
        </p:nvCxnSpPr>
        <p:spPr>
          <a:xfrm flipH="1">
            <a:off x="7598664" y="1517904"/>
            <a:ext cx="232257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4D6CBC-25C1-364C-872B-455565B61391}"/>
              </a:ext>
            </a:extLst>
          </p:cNvPr>
          <p:cNvCxnSpPr>
            <a:cxnSpLocks/>
          </p:cNvCxnSpPr>
          <p:nvPr/>
        </p:nvCxnSpPr>
        <p:spPr>
          <a:xfrm flipH="1">
            <a:off x="3444240" y="2304573"/>
            <a:ext cx="6806184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0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9A8769-72C7-4846-9BDB-BDA89937B29C}"/>
              </a:ext>
            </a:extLst>
          </p:cNvPr>
          <p:cNvSpPr/>
          <p:nvPr/>
        </p:nvSpPr>
        <p:spPr>
          <a:xfrm>
            <a:off x="1630048" y="646913"/>
            <a:ext cx="6096000" cy="5011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rgbClr val="0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Тематические блоки: </a:t>
            </a:r>
            <a:endParaRPr lang="ru-RU" sz="5400" dirty="0"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защиты Родины;</a:t>
            </a:r>
            <a:endParaRPr lang="ru-RU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Терпимость в интересах мира;</a:t>
            </a:r>
            <a:endParaRPr lang="ru-RU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Единение, проявление героизма и бесстрашия перед лицом врага;</a:t>
            </a:r>
            <a:endParaRPr lang="ru-RU" sz="3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 важности </a:t>
            </a:r>
            <a:r>
              <a:rPr lang="ru-RU" sz="2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поколенческих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связей в деле защиты Родины;</a:t>
            </a:r>
            <a:endParaRPr lang="ru-RU" sz="3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25FF1A25-C8C9-2043-A48C-DF07C7D9D58D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8DECEF-46B2-AF4E-80CA-98F5A6C251A8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7172" name="Picture 4" descr="Egypt, egy, HD phone wallpaper | Peakpx">
            <a:extLst>
              <a:ext uri="{FF2B5EF4-FFF2-40B4-BE49-F238E27FC236}">
                <a16:creationId xmlns:a16="http://schemas.microsoft.com/office/drawing/2014/main" id="{017573B7-C39A-E64C-AA56-2CBAA548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5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1B8D51-9DD3-AB4C-9A10-610E00D17F9C}"/>
              </a:ext>
            </a:extLst>
          </p:cNvPr>
          <p:cNvSpPr/>
          <p:nvPr/>
        </p:nvSpPr>
        <p:spPr>
          <a:xfrm>
            <a:off x="1374205" y="0"/>
            <a:ext cx="7315200" cy="332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AutoNum type="arabicPeriod"/>
            </a:pPr>
            <a:r>
              <a:rPr lang="ru-RU" sz="3200" b="1" dirty="0">
                <a:solidFill>
                  <a:srgbClr val="000000"/>
                </a:solidFill>
                <a:latin typeface="Franklin Gothic Demi" panose="020B0603020102020204" pitchFamily="34" charset="0"/>
                <a:ea typeface="Times New Roman" panose="02020603050405020304" pitchFamily="18" charset="0"/>
                <a:cs typeface="FUTURA MEDIUM" panose="020B0602020204020303" pitchFamily="34" charset="-79"/>
              </a:rPr>
              <a:t> Необходимость защиты Родины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осознание высокой опасности иностранной оккупации на различных исторических примерах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проявления бесстрашия, мужества, героизма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D86847BC-49AA-5F41-9A05-348A11070A24}"/>
              </a:ext>
            </a:extLst>
          </p:cNvPr>
          <p:cNvSpPr/>
          <p:nvPr/>
        </p:nvSpPr>
        <p:spPr>
          <a:xfrm>
            <a:off x="-46387" y="-382382"/>
            <a:ext cx="1068109" cy="810101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3CD5BB-72E8-E44D-909B-32BC8EB1CF94}"/>
              </a:ext>
            </a:extLst>
          </p:cNvPr>
          <p:cNvSpPr/>
          <p:nvPr/>
        </p:nvSpPr>
        <p:spPr>
          <a:xfrm rot="16200000">
            <a:off x="-2384091" y="2884898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НУГ «Армия и военные традиции в политике, обществе и культуре арабских стран»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264F5E-0BC7-9043-8792-10276E4716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77" y="2471213"/>
            <a:ext cx="9500288" cy="2691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12A53D-9E69-E740-8004-C40C3710F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869552" y="0"/>
            <a:ext cx="3322448" cy="3322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748129-8AC4-F543-99A9-20CA7B2EA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449" y="2314937"/>
            <a:ext cx="607825" cy="491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139037-9857-6148-BC47-608E1BD5D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467" y="5162309"/>
            <a:ext cx="595893" cy="4816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1863DF-77CD-E742-81EF-5A498281AF18}"/>
              </a:ext>
            </a:extLst>
          </p:cNvPr>
          <p:cNvSpPr/>
          <p:nvPr/>
        </p:nvSpPr>
        <p:spPr>
          <a:xfrm>
            <a:off x="3988951" y="5643989"/>
            <a:ext cx="6096000" cy="8901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ʻIzz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Dīn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Farraj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Ākharūn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Kifāḥ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Shaʻb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Maṣr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li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Ṣaff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Thānī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al-’I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ʻdādī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. [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Борьба Народа Египта</a:t>
            </a:r>
            <a:r>
              <a:rPr lang="en-US" sz="1200" b="1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ru-RU" sz="1200" b="1" dirty="0">
                <a:latin typeface="+mj-lt"/>
                <a:ea typeface="Times New Roman" panose="02020603050405020304" pitchFamily="18" charset="0"/>
              </a:rPr>
              <a:t>Учебник для второго года средней школы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].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Qāhirah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Wizarat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Tarbiyah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wa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al-</a:t>
            </a:r>
            <a:r>
              <a:rPr lang="en-US" sz="1200" dirty="0" err="1">
                <a:latin typeface="+mj-lt"/>
                <a:ea typeface="Times New Roman" panose="02020603050405020304" pitchFamily="18" charset="0"/>
              </a:rPr>
              <a:t>Taʻlīm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, 2017.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 –</a:t>
            </a:r>
            <a:r>
              <a:rPr lang="en-US" sz="1200" dirty="0">
                <a:latin typeface="+mj-lt"/>
                <a:ea typeface="Times New Roman" panose="02020603050405020304" pitchFamily="18" charset="0"/>
              </a:rPr>
              <a:t> Pp</a:t>
            </a:r>
            <a:r>
              <a:rPr lang="ru-RU" sz="1200" dirty="0">
                <a:latin typeface="+mj-lt"/>
                <a:ea typeface="Times New Roman" panose="02020603050405020304" pitchFamily="18" charset="0"/>
              </a:rPr>
              <a:t>. 25</a:t>
            </a:r>
            <a:endParaRPr lang="ru-RU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83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1359</Words>
  <Application>Microsoft Macintosh PowerPoint</Application>
  <PresentationFormat>Широкоэкранный</PresentationFormat>
  <Paragraphs>84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Baskerville</vt:lpstr>
      <vt:lpstr>Calibri</vt:lpstr>
      <vt:lpstr>Calibri Light</vt:lpstr>
      <vt:lpstr>Franklin Gothic Demi</vt:lpstr>
      <vt:lpstr>Franklin Gothic Medium</vt:lpstr>
      <vt:lpstr>Franklin Gothic Medium Cond</vt:lpstr>
      <vt:lpstr>Symbol</vt:lpstr>
      <vt:lpstr>Times New Roman</vt:lpstr>
      <vt:lpstr>Тема Office</vt:lpstr>
      <vt:lpstr>Военно-патриотическое воспитание  в египетских школах:  по материалам учебников  по истории и обществознанию  Назарова Элина,  3 курс НИУ ВШЭ СПб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Военно-патриотическое воспитание в египетских школах: по материалам учебников  по истории и обществознанию. </dc:title>
  <dc:creator>Элина Назарова</dc:creator>
  <cp:lastModifiedBy>Элина Назарова</cp:lastModifiedBy>
  <cp:revision>8</cp:revision>
  <dcterms:created xsi:type="dcterms:W3CDTF">2023-11-09T12:21:00Z</dcterms:created>
  <dcterms:modified xsi:type="dcterms:W3CDTF">2023-11-15T14:03:29Z</dcterms:modified>
</cp:coreProperties>
</file>