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Lato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Lato-bold.fntdata"/><Relationship Id="rId16" Type="http://schemas.openxmlformats.org/officeDocument/2006/relationships/font" Target="fonts/Lato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Lato-boldItalic.fntdata"/><Relationship Id="rId6" Type="http://schemas.openxmlformats.org/officeDocument/2006/relationships/slide" Target="slides/slide1.xml"/><Relationship Id="rId18" Type="http://schemas.openxmlformats.org/officeDocument/2006/relationships/font" Target="fonts/La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9a5b586c06_2_9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g29a5b586c06_2_9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9a5b586c06_2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29a5b586c06_2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9a5b586c06_2_9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29a5b586c06_2_9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9a5b586c06_2_8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g29a5b586c06_2_8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29a5b586c06_2_8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9a5b586c06_2_6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29a5b586c06_2_6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9a5b586c06_2_7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29a5b586c06_2_7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9a5b586c06_2_6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29a5b586c06_2_6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9a5b586c06_2_4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29a5b586c06_2_4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04c47f405605c08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604c47f405605c08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604c47f405605c08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9a5b586c06_2_1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29a5b586c06_2_1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29a5b586c06_2_1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-width-bg">
  <p:cSld name="Full-width-bg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52" name="Google Shape;52;p13"/>
          <p:cNvSpPr txBox="1"/>
          <p:nvPr/>
        </p:nvSpPr>
        <p:spPr>
          <a:xfrm>
            <a:off x="8353047" y="4784659"/>
            <a:ext cx="612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-  </a:t>
            </a:r>
            <a:fld id="{00000000-1234-1234-1234-123412341234}" type="slidenum">
              <a:rPr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sz="900">
              <a:solidFill>
                <a:srgbClr val="75707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53" name="Google Shape;53;p13"/>
          <p:cNvCxnSpPr/>
          <p:nvPr/>
        </p:nvCxnSpPr>
        <p:spPr>
          <a:xfrm rot="10800000">
            <a:off x="8966017" y="4795934"/>
            <a:ext cx="0" cy="183000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">
  <p:cSld name="Diseño personalizado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/>
        </p:nvSpPr>
        <p:spPr>
          <a:xfrm>
            <a:off x="8353047" y="4784659"/>
            <a:ext cx="612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-</a:t>
            </a:r>
            <a:fld id="{00000000-1234-1234-1234-123412341234}" type="slidenum">
              <a:rPr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sz="900">
              <a:solidFill>
                <a:srgbClr val="75707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57" name="Google Shape;57;p14"/>
          <p:cNvCxnSpPr/>
          <p:nvPr/>
        </p:nvCxnSpPr>
        <p:spPr>
          <a:xfrm rot="10800000">
            <a:off x="8966017" y="4795934"/>
            <a:ext cx="0" cy="183000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seño personalizado">
  <p:cSld name="2_Diseño personalizado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/>
          <p:nvPr>
            <p:ph idx="2" type="pic"/>
          </p:nvPr>
        </p:nvSpPr>
        <p:spPr>
          <a:xfrm>
            <a:off x="0" y="-1"/>
            <a:ext cx="3046500" cy="2571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60" name="Google Shape;60;p15"/>
          <p:cNvSpPr/>
          <p:nvPr>
            <p:ph idx="3" type="pic"/>
          </p:nvPr>
        </p:nvSpPr>
        <p:spPr>
          <a:xfrm>
            <a:off x="6086168" y="-1"/>
            <a:ext cx="3059400" cy="2571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61" name="Google Shape;61;p15"/>
          <p:cNvSpPr/>
          <p:nvPr>
            <p:ph idx="4" type="pic"/>
          </p:nvPr>
        </p:nvSpPr>
        <p:spPr>
          <a:xfrm>
            <a:off x="3048001" y="2571749"/>
            <a:ext cx="3046500" cy="2571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62" name="Google Shape;62;p15"/>
          <p:cNvSpPr txBox="1"/>
          <p:nvPr/>
        </p:nvSpPr>
        <p:spPr>
          <a:xfrm>
            <a:off x="8353047" y="4784659"/>
            <a:ext cx="612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-  </a:t>
            </a:r>
            <a:fld id="{00000000-1234-1234-1234-123412341234}" type="slidenum">
              <a:rPr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sz="900">
              <a:solidFill>
                <a:srgbClr val="75707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63" name="Google Shape;63;p15"/>
          <p:cNvCxnSpPr/>
          <p:nvPr/>
        </p:nvCxnSpPr>
        <p:spPr>
          <a:xfrm rot="10800000">
            <a:off x="8966017" y="4795934"/>
            <a:ext cx="0" cy="183000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-slide-right">
  <p:cSld name="Half-slide-righ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66" name="Google Shape;66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ta-slide">
  <p:cSld name="data-slid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/>
          <p:nvPr>
            <p:ph idx="2" type="pic"/>
          </p:nvPr>
        </p:nvSpPr>
        <p:spPr>
          <a:xfrm>
            <a:off x="5236257" y="0"/>
            <a:ext cx="39078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69" name="Google Shape;69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/>
        </p:nvSpPr>
        <p:spPr>
          <a:xfrm>
            <a:off x="8353047" y="4784659"/>
            <a:ext cx="612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-  </a:t>
            </a:r>
            <a:fld id="{00000000-1234-1234-1234-123412341234}" type="slidenum">
              <a:rPr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sz="900">
              <a:solidFill>
                <a:srgbClr val="75707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71" name="Google Shape;71;p17"/>
          <p:cNvCxnSpPr/>
          <p:nvPr/>
        </p:nvCxnSpPr>
        <p:spPr>
          <a:xfrm rot="10800000">
            <a:off x="8966017" y="4795934"/>
            <a:ext cx="0" cy="183000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ts-with-image">
  <p:cSld name="Facts-with-imag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/>
          <p:nvPr>
            <p:ph idx="2" type="pic"/>
          </p:nvPr>
        </p:nvSpPr>
        <p:spPr>
          <a:xfrm>
            <a:off x="3064531" y="1547018"/>
            <a:ext cx="2996700" cy="35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74" name="Google Shape;74;p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/>
        </p:nvSpPr>
        <p:spPr>
          <a:xfrm>
            <a:off x="8353047" y="4784659"/>
            <a:ext cx="612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-  </a:t>
            </a:r>
            <a:fld id="{00000000-1234-1234-1234-123412341234}" type="slidenum">
              <a:rPr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sz="900">
              <a:solidFill>
                <a:srgbClr val="75707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76" name="Google Shape;76;p18"/>
          <p:cNvCxnSpPr/>
          <p:nvPr/>
        </p:nvCxnSpPr>
        <p:spPr>
          <a:xfrm rot="10800000">
            <a:off x="8966017" y="4795934"/>
            <a:ext cx="0" cy="183000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eño personalizado">
  <p:cSld name="1_Diseño personalizado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/>
          <p:nvPr>
            <p:ph idx="2" type="pic"/>
          </p:nvPr>
        </p:nvSpPr>
        <p:spPr>
          <a:xfrm>
            <a:off x="0" y="1342102"/>
            <a:ext cx="4704900" cy="3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79" name="Google Shape;79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0" name="Google Shape;80;p19"/>
          <p:cNvSpPr txBox="1"/>
          <p:nvPr/>
        </p:nvSpPr>
        <p:spPr>
          <a:xfrm>
            <a:off x="8353047" y="4784659"/>
            <a:ext cx="612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-</a:t>
            </a:r>
            <a:fld id="{00000000-1234-1234-1234-123412341234}" type="slidenum">
              <a:rPr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sz="900">
              <a:solidFill>
                <a:srgbClr val="75707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81" name="Google Shape;81;p19"/>
          <p:cNvCxnSpPr/>
          <p:nvPr/>
        </p:nvCxnSpPr>
        <p:spPr>
          <a:xfrm rot="10800000">
            <a:off x="8966017" y="4795934"/>
            <a:ext cx="0" cy="183000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/>
          <p:nvPr/>
        </p:nvSpPr>
        <p:spPr>
          <a:xfrm>
            <a:off x="8121684" y="-7219"/>
            <a:ext cx="1029600" cy="1061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7" name="Google Shape;87;p20"/>
          <p:cNvSpPr txBox="1"/>
          <p:nvPr/>
        </p:nvSpPr>
        <p:spPr>
          <a:xfrm>
            <a:off x="8143382" y="160795"/>
            <a:ext cx="1000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88" name="Google Shape;88;p20"/>
          <p:cNvSpPr txBox="1"/>
          <p:nvPr>
            <p:ph type="ctrTitle"/>
          </p:nvPr>
        </p:nvSpPr>
        <p:spPr>
          <a:xfrm>
            <a:off x="4810475" y="1121400"/>
            <a:ext cx="4033800" cy="29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20"/>
              <a:buFont typeface="Georgia"/>
              <a:buNone/>
            </a:pPr>
            <a:r>
              <a:rPr lang="ru" sz="3620"/>
              <a:t>Роль атабеков в политической системе государства мамлюков. </a:t>
            </a:r>
            <a:endParaRPr sz="362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20"/>
              <a:buFont typeface="Georgia"/>
              <a:buNone/>
            </a:pPr>
            <a:r>
              <a:t/>
            </a:r>
            <a:endParaRPr sz="3620"/>
          </a:p>
        </p:txBody>
      </p:sp>
      <p:sp>
        <p:nvSpPr>
          <p:cNvPr id="89" name="Google Shape;89;p20"/>
          <p:cNvSpPr txBox="1"/>
          <p:nvPr>
            <p:ph idx="1" type="subTitle"/>
          </p:nvPr>
        </p:nvSpPr>
        <p:spPr>
          <a:xfrm>
            <a:off x="4446650" y="3664850"/>
            <a:ext cx="4360200" cy="13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" sz="1300"/>
              <a:t>Антропова К.А.</a:t>
            </a:r>
            <a:endParaRPr sz="1300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" sz="1300"/>
              <a:t> Национальный Исследовательский Университет </a:t>
            </a:r>
            <a:endParaRPr sz="1300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" sz="1300"/>
              <a:t>«Высшая Школа Экономики», г. Санкт-Петербург</a:t>
            </a:r>
            <a:endParaRPr sz="13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300"/>
          </a:p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/>
          </a:p>
        </p:txBody>
      </p:sp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266" y="160800"/>
            <a:ext cx="3439310" cy="49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0"/>
          <p:cNvSpPr txBox="1"/>
          <p:nvPr/>
        </p:nvSpPr>
        <p:spPr>
          <a:xfrm rot="5400000">
            <a:off x="6260175" y="2292675"/>
            <a:ext cx="51912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НУГ «Армия и военные традиции в политике, обществе и культуре арабских стран»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/>
          <p:nvPr/>
        </p:nvSpPr>
        <p:spPr>
          <a:xfrm>
            <a:off x="7260667" y="1268016"/>
            <a:ext cx="1936500" cy="388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0" name="Google Shape;190;p29"/>
          <p:cNvSpPr txBox="1"/>
          <p:nvPr>
            <p:ph type="title"/>
          </p:nvPr>
        </p:nvSpPr>
        <p:spPr>
          <a:xfrm>
            <a:off x="275200" y="-663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eorgia"/>
              <a:buNone/>
            </a:pPr>
            <a:r>
              <a:rPr lang="ru" u="sng"/>
              <a:t>Источники и литература: </a:t>
            </a:r>
            <a:endParaRPr u="sng"/>
          </a:p>
        </p:txBody>
      </p:sp>
      <p:pic>
        <p:nvPicPr>
          <p:cNvPr id="191" name="Google Shape;19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5365" y="1754606"/>
            <a:ext cx="2781720" cy="339651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9"/>
          <p:cNvSpPr txBox="1"/>
          <p:nvPr/>
        </p:nvSpPr>
        <p:spPr>
          <a:xfrm>
            <a:off x="-123375" y="927900"/>
            <a:ext cx="7109100" cy="43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eorgia"/>
              <a:buAutoNum type="arabicPeriod"/>
            </a:pPr>
            <a:r>
              <a:rPr lang="ru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Ибн Таг̣рӣ Бирдӣ, Абӯ ал-Мах̣āсин Йӯсуф. Ан-Нуджӯм аз-зāхира фӣ мулӯк Мис̣р ва-л-К̣āхира [[Книга, подобная] блестящим звездам, о владыках Египта и Каира]. Под ред. М.Х̣. Шамс ад-Дӣна. Бейрут: Дāр ал-Кутуб ал-Иՙлмӣйа, 1992. 15 т.</a:t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92100" lvl="0" marL="457200" rtl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eorgia"/>
              <a:buAutoNum type="arabicPeriod"/>
            </a:pPr>
            <a:r>
              <a:rPr lang="ru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Ибн Таг̣рӣ Бирдӣ, Абӯ ал-Мах̣āсин Йӯсуф. Ан-Нуджӯм аз-зāхира фӣ мулӯк Мис̣р ва-л-К̣āхира [[Книга, подобная] блестящим звездам, о владыках Египта и Каира]. Под ред. М.Х̣. Шамс ад-Дӣна. Бейрут: Дāр ал-Кутуб ал-Иՙлмӣйа, 1992. 16 т.</a:t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921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eorgia"/>
              <a:buAutoNum type="arabicPeriod"/>
            </a:pPr>
            <a:r>
              <a:rPr lang="ru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Ибн Ийāс, Мух̣аммад б. Ах̣мад ал-Х̣анафӣ. Бадā’и‛ аз-зухӯр фӣ вак̣ā’и‛ ад[1]духӯр [Редкие цветы среди событий эпохи]. Под ред. М.Мус̣тафы. Лейпциг, Стамбул, Штутгарт: Франц Штайнер Ферлаг, 1931-1975. 6 т.</a:t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92100" lvl="0" marL="457200" rtl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eorgia"/>
              <a:buAutoNum type="arabicPeriod"/>
            </a:pPr>
            <a:r>
              <a:rPr lang="ru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Ayalon D. Studies on the Structure of the Mamluk Army – I // Bulletin of the School of Oriental and African Studies. 1953. Vol. 15. № 2.</a:t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92100" lvl="0" marL="457200" rtl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eorgia"/>
              <a:buAutoNum type="arabicPeriod"/>
            </a:pPr>
            <a:r>
              <a:rPr lang="ru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Ayalon D. Studies of the Structure of the Mamluk Army – II // Bulletin of the School of Oriental and African Studies. 1953. Vol. 15. № 3.</a:t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92100" lvl="0" marL="457200" rtl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eorgia"/>
              <a:buAutoNum type="arabicPeriod"/>
            </a:pPr>
            <a:r>
              <a:rPr lang="ru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Ayalon D. Studies of the Structure of the Mamluk – III // Bulletin of the School of Oriental and African Studies. 1954. Vol. 16. № 1.</a:t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92100" lvl="0" marL="457200" rtl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eorgia"/>
              <a:buAutoNum type="arabicPeriod"/>
            </a:pPr>
            <a:r>
              <a:rPr lang="ru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Ayalon D. The Circassians in the Mamluk Kingdom // Journal of the American Oriental Society. 1949. Vol. 69. </a:t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92100" lvl="0" marL="457200" rtl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eorgia"/>
              <a:buAutoNum type="arabicPeriod"/>
            </a:pPr>
            <a:r>
              <a:rPr lang="ru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Holt P.M. The Position and Power of the Mamluk Sultan // Bulletin of the School of Oriental and African Studies, University of London. 1975. Vol. 38. P. 237-249.</a:t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92100" lvl="0" marL="457200" rtl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eorgia"/>
              <a:buAutoNum type="arabicPeriod"/>
            </a:pPr>
            <a:r>
              <a:rPr lang="ru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Илюшина М.Ю. Реконфигурация военно-политической элиты в государстве мамлюков Бурджи (1382–1517): атабек и давадар // Арабский и  исламский мир в Средние века: от Иберийского полуострова до Средней Азии. М.: Институт востоковедения РАН, 2021. С. 68-82.</a:t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39" l="0" r="0" t="129"/>
          <a:stretch/>
        </p:blipFill>
        <p:spPr>
          <a:xfrm>
            <a:off x="4572000" y="164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97" name="Google Shape;97;p21"/>
          <p:cNvSpPr txBox="1"/>
          <p:nvPr/>
        </p:nvSpPr>
        <p:spPr>
          <a:xfrm>
            <a:off x="640776" y="132812"/>
            <a:ext cx="35727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100" u="sng">
                <a:solidFill>
                  <a:srgbClr val="011627"/>
                </a:solidFill>
                <a:latin typeface="Georgia"/>
                <a:ea typeface="Georgia"/>
                <a:cs typeface="Georgia"/>
                <a:sym typeface="Georgia"/>
              </a:rPr>
              <a:t>Цель:</a:t>
            </a:r>
            <a:endParaRPr sz="1100" u="sng"/>
          </a:p>
        </p:txBody>
      </p:sp>
      <p:sp>
        <p:nvSpPr>
          <p:cNvPr id="98" name="Google Shape;98;p21"/>
          <p:cNvSpPr/>
          <p:nvPr/>
        </p:nvSpPr>
        <p:spPr>
          <a:xfrm>
            <a:off x="635365" y="919256"/>
            <a:ext cx="35835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11627"/>
                </a:solidFill>
                <a:latin typeface="Georgia"/>
                <a:ea typeface="Georgia"/>
                <a:cs typeface="Georgia"/>
                <a:sym typeface="Georgia"/>
              </a:rPr>
              <a:t>Определить значимость должности атабека в системе престолонаследия при Бурджитах</a:t>
            </a:r>
            <a:endParaRPr b="0" i="0" u="none" cap="none" strike="noStrike">
              <a:solidFill>
                <a:srgbClr val="01162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11627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9" name="Google Shape;99;p21"/>
          <p:cNvSpPr/>
          <p:nvPr/>
        </p:nvSpPr>
        <p:spPr>
          <a:xfrm>
            <a:off x="5502150" y="178175"/>
            <a:ext cx="27117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u="sng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Задачи:</a:t>
            </a:r>
            <a:endParaRPr sz="1100" u="sng"/>
          </a:p>
        </p:txBody>
      </p:sp>
      <p:sp>
        <p:nvSpPr>
          <p:cNvPr id="100" name="Google Shape;100;p21"/>
          <p:cNvSpPr/>
          <p:nvPr/>
        </p:nvSpPr>
        <p:spPr>
          <a:xfrm>
            <a:off x="3892390" y="4142882"/>
            <a:ext cx="1000500" cy="100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1" name="Google Shape;101;p21"/>
          <p:cNvSpPr/>
          <p:nvPr/>
        </p:nvSpPr>
        <p:spPr>
          <a:xfrm>
            <a:off x="5184618" y="1095956"/>
            <a:ext cx="7761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01</a:t>
            </a:r>
            <a:endParaRPr sz="1100"/>
          </a:p>
        </p:txBody>
      </p:sp>
      <p:sp>
        <p:nvSpPr>
          <p:cNvPr id="102" name="Google Shape;102;p21"/>
          <p:cNvSpPr txBox="1"/>
          <p:nvPr/>
        </p:nvSpPr>
        <p:spPr>
          <a:xfrm>
            <a:off x="6304781" y="1095947"/>
            <a:ext cx="25089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Определить функции и полномочия атабеков в Султанате мамлюков в период правления династии Бурджи;</a:t>
            </a:r>
            <a:r>
              <a:rPr b="1" lang="ru"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1100"/>
          </a:p>
        </p:txBody>
      </p:sp>
      <p:sp>
        <p:nvSpPr>
          <p:cNvPr id="103" name="Google Shape;103;p21"/>
          <p:cNvSpPr/>
          <p:nvPr/>
        </p:nvSpPr>
        <p:spPr>
          <a:xfrm>
            <a:off x="6011610" y="1357852"/>
            <a:ext cx="34200" cy="2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4" name="Google Shape;104;p21"/>
          <p:cNvSpPr/>
          <p:nvPr/>
        </p:nvSpPr>
        <p:spPr>
          <a:xfrm>
            <a:off x="5184618" y="2013725"/>
            <a:ext cx="7761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02</a:t>
            </a:r>
            <a:endParaRPr sz="1100"/>
          </a:p>
        </p:txBody>
      </p:sp>
      <p:sp>
        <p:nvSpPr>
          <p:cNvPr id="105" name="Google Shape;105;p21"/>
          <p:cNvSpPr txBox="1"/>
          <p:nvPr/>
        </p:nvSpPr>
        <p:spPr>
          <a:xfrm>
            <a:off x="6256981" y="2123891"/>
            <a:ext cx="25089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Рассмотреть периоды смены султанов в государстве мамлюков в черкесский период;</a:t>
            </a:r>
            <a:endParaRPr sz="1100"/>
          </a:p>
        </p:txBody>
      </p:sp>
      <p:sp>
        <p:nvSpPr>
          <p:cNvPr id="106" name="Google Shape;106;p21"/>
          <p:cNvSpPr/>
          <p:nvPr/>
        </p:nvSpPr>
        <p:spPr>
          <a:xfrm>
            <a:off x="6011610" y="2275621"/>
            <a:ext cx="34200" cy="2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7" name="Google Shape;107;p21"/>
          <p:cNvSpPr/>
          <p:nvPr/>
        </p:nvSpPr>
        <p:spPr>
          <a:xfrm>
            <a:off x="5184618" y="2961519"/>
            <a:ext cx="7761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03</a:t>
            </a:r>
            <a:endParaRPr sz="1100"/>
          </a:p>
        </p:txBody>
      </p:sp>
      <p:sp>
        <p:nvSpPr>
          <p:cNvPr id="108" name="Google Shape;108;p21"/>
          <p:cNvSpPr txBox="1"/>
          <p:nvPr/>
        </p:nvSpPr>
        <p:spPr>
          <a:xfrm>
            <a:off x="6304781" y="3080110"/>
            <a:ext cx="25089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Выявить закономерность передачи трона среди мамлюков бурджитской династии. </a:t>
            </a:r>
            <a:endParaRPr sz="1100"/>
          </a:p>
        </p:txBody>
      </p:sp>
      <p:sp>
        <p:nvSpPr>
          <p:cNvPr id="109" name="Google Shape;109;p21"/>
          <p:cNvSpPr/>
          <p:nvPr/>
        </p:nvSpPr>
        <p:spPr>
          <a:xfrm>
            <a:off x="6011610" y="3223414"/>
            <a:ext cx="34200" cy="2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0" name="Google Shape;110;p21"/>
          <p:cNvSpPr/>
          <p:nvPr/>
        </p:nvSpPr>
        <p:spPr>
          <a:xfrm>
            <a:off x="5184618" y="3971783"/>
            <a:ext cx="7761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11" name="Google Shape;111;p21"/>
          <p:cNvSpPr txBox="1"/>
          <p:nvPr/>
        </p:nvSpPr>
        <p:spPr>
          <a:xfrm rot="5400000">
            <a:off x="6260175" y="2292675"/>
            <a:ext cx="51912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575757"/>
                </a:solidFill>
                <a:latin typeface="Lato"/>
                <a:ea typeface="Lato"/>
                <a:cs typeface="Lato"/>
                <a:sym typeface="Lato"/>
              </a:rPr>
              <a:t>НУГ «Армия и военные традиции в политике, обществе и культуре арабских стран»</a:t>
            </a:r>
            <a:endParaRPr>
              <a:solidFill>
                <a:srgbClr val="575757"/>
              </a:solidFill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675" y="1763125"/>
            <a:ext cx="2244749" cy="313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/>
          <p:nvPr/>
        </p:nvSpPr>
        <p:spPr>
          <a:xfrm>
            <a:off x="5335403" y="1"/>
            <a:ext cx="3808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9" name="Google Shape;119;p22"/>
          <p:cNvSpPr/>
          <p:nvPr/>
        </p:nvSpPr>
        <p:spPr>
          <a:xfrm>
            <a:off x="6093357" y="267398"/>
            <a:ext cx="1000500" cy="100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0" name="Google Shape;120;p22"/>
          <p:cNvSpPr txBox="1"/>
          <p:nvPr/>
        </p:nvSpPr>
        <p:spPr>
          <a:xfrm>
            <a:off x="115775" y="564800"/>
            <a:ext cx="3641400" cy="40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Должность атабека была самой высокой в политической иерархии государства мамлюков после султана. Его функции часто изменялись в зависимости от политической обстановки и не ограничивались только командованием армией. Был посредником между мамлюками и султаном. </a:t>
            </a:r>
            <a:endParaRPr b="1" sz="900">
              <a:solidFill>
                <a:srgbClr val="75707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Некоторые атабеки  </a:t>
            </a:r>
            <a:r>
              <a:rPr b="1"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умерли</a:t>
            </a:r>
            <a:r>
              <a:rPr b="1"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 собственной смертью, кто-то снимался с должности в силу преклонного возраста/болезни. Есть примеры перехода в должность  наместника Сирии (Тагри Бирди был атабеков в 1407-1411; Дамирдаш ал-Мухаммади был атабеков в 1411-1412 и др.) Чаще погибали в ходе фракционной борьбы или были арестованы из-за участия в мятежах против султана (Кара Дамирдаш ал-Ахмади был атабеков в 1389 - мятеж против Баркука; Йашбек аш-Ша‘бани был атабеков в 1405-1407, поднял мятеж против ан-Насира Фараджа и тд)</a:t>
            </a:r>
            <a:endParaRPr b="1" sz="900">
              <a:solidFill>
                <a:srgbClr val="75707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В</a:t>
            </a:r>
            <a:r>
              <a:rPr b="1"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 бурджитский период частой практикой стал переход власти от бывшего султана к его атабеку, это происходило после гибели правителя или в ходе восстаний, которые мог организовать сам атабек. </a:t>
            </a:r>
            <a:endParaRPr b="1" sz="900">
              <a:solidFill>
                <a:srgbClr val="75707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1" name="Google Shape;121;p22"/>
          <p:cNvSpPr txBox="1"/>
          <p:nvPr/>
        </p:nvSpPr>
        <p:spPr>
          <a:xfrm rot="5400000">
            <a:off x="6260175" y="2292675"/>
            <a:ext cx="51912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НУГ «Армия и военные традиции в политике, обществе и культуре арабских стран»</a:t>
            </a:r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7650" y="564800"/>
            <a:ext cx="3109225" cy="434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/>
        </p:nvSpPr>
        <p:spPr>
          <a:xfrm>
            <a:off x="124250" y="0"/>
            <a:ext cx="5670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u="sng">
                <a:solidFill>
                  <a:schemeClr val="dk1"/>
                </a:solidFill>
              </a:rPr>
              <a:t>Султаны династии Бурджи</a:t>
            </a:r>
            <a:endParaRPr u="sng"/>
          </a:p>
        </p:txBody>
      </p:sp>
      <p:sp>
        <p:nvSpPr>
          <p:cNvPr id="128" name="Google Shape;128;p23"/>
          <p:cNvSpPr txBox="1"/>
          <p:nvPr/>
        </p:nvSpPr>
        <p:spPr>
          <a:xfrm>
            <a:off x="-47800" y="704175"/>
            <a:ext cx="4532700" cy="3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1)</a:t>
            </a: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аз-Захир Баркук  (1382–1389; 1390–1399), </a:t>
            </a:r>
            <a:r>
              <a:rPr b="1" lang="ru" sz="1200" u="sng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атабек: </a:t>
            </a: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1378-1382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2)ан-Насир Фарадж (1399-1405; 1405-1412)</a:t>
            </a: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i="1"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сын аз-Захира Баркука </a:t>
            </a:r>
            <a:endParaRPr i="1" sz="1200">
              <a:solidFill>
                <a:schemeClr val="dk1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3)</a:t>
            </a: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Халиф ал-Муста‘ин (07.05.1412-07.11.1412)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4)ал-Му’аййад Шайх (1412-1421) </a:t>
            </a:r>
            <a:r>
              <a:rPr b="1" lang="ru" sz="1200" u="sng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атабек</a:t>
            </a: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: </a:t>
            </a: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июль-ноябрь 1412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5)ал-Музаффар Ахмад (14.01 1421-29.08.1421) </a:t>
            </a:r>
            <a:r>
              <a:rPr i="1"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сын </a:t>
            </a:r>
            <a:r>
              <a:rPr i="1"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ал-Му’аййада</a:t>
            </a:r>
            <a:r>
              <a:rPr i="1"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 Шайха</a:t>
            </a:r>
            <a:endParaRPr i="1" sz="1200">
              <a:solidFill>
                <a:schemeClr val="dk1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6)</a:t>
            </a: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аз-Захир Татар (29.08.1421-30.11.1421)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7)ас-Салих Мухаммад (1421-1422) </a:t>
            </a:r>
            <a:r>
              <a:rPr i="1"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сын аз-Захира Татара</a:t>
            </a:r>
            <a:endParaRPr i="1" sz="1200">
              <a:solidFill>
                <a:schemeClr val="dk1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8)</a:t>
            </a: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ал-Ашраф Барсбай (1422 - 1438)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9)ал-‘Азиз Йусуф (07.06.1438-09.09.1438) </a:t>
            </a:r>
            <a:r>
              <a:rPr i="1"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сын ал-Ашрафа Барсбая</a:t>
            </a:r>
            <a:endParaRPr i="1" sz="1200">
              <a:solidFill>
                <a:schemeClr val="dk1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10)</a:t>
            </a: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аз-Захир Джакмак (1438 -1453), </a:t>
            </a:r>
            <a:r>
              <a:rPr b="1" lang="ru" sz="1200" u="sng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атабек:</a:t>
            </a: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 1435-1438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11)ал-Мансур ‘Усман (1 февраля - 16 марта 1453) </a:t>
            </a:r>
            <a:r>
              <a:rPr i="1"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сын аз-Захира Джакмака</a:t>
            </a:r>
            <a:endParaRPr i="1" sz="1200">
              <a:solidFill>
                <a:schemeClr val="dk1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12)</a:t>
            </a: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ал-Ашраф Инал (1453-1461), </a:t>
            </a:r>
            <a:r>
              <a:rPr b="1" lang="ru" sz="1200" u="sng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атабек </a:t>
            </a: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1455-1453</a:t>
            </a:r>
            <a:endParaRPr sz="11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29" name="Google Shape;129;p23"/>
          <p:cNvSpPr txBox="1"/>
          <p:nvPr/>
        </p:nvSpPr>
        <p:spPr>
          <a:xfrm>
            <a:off x="4303250" y="704175"/>
            <a:ext cx="4732500" cy="41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13) 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ал-Му’аййад Ахмад (25.02.1461-28.06.1461) </a:t>
            </a:r>
            <a:r>
              <a:rPr i="1"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сын ал-Ашрафа Инала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ru" sz="1200" u="sng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b="1" lang="ru" sz="1200" u="sng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атабек: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20-22.03 1453 г + 1458-1461. 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14) 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аз-Захир Хушкадам (1461-1467), </a:t>
            </a:r>
            <a:r>
              <a:rPr b="1" lang="ru" sz="1200" u="sng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атабек: 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25.02.1461-28.06.1461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15) аз-Захир Йалбай (09.10.1467-04.12.1467),</a:t>
            </a:r>
            <a:r>
              <a:rPr b="1" lang="ru" sz="1200" u="sng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атабек: 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1466 - 1467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16) аз-Захир Тамурбуга (04.12.1467 - 30.01.1468), </a:t>
            </a:r>
            <a:r>
              <a:rPr b="1" lang="ru" sz="1200" u="sng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атабек: 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09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.10.1467-04.12.1467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17) ал-Ашраф Каитбай  (1468-1496), </a:t>
            </a:r>
            <a:r>
              <a:rPr b="1" lang="ru" sz="1200" u="sng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атабек: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04.12.1467-30.01.1468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18) 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ан-Насир Мухаммад (1496-1497; 1497-1498)</a:t>
            </a:r>
            <a:r>
              <a:rPr i="1"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сын ал-Ашрафа Каитбая</a:t>
            </a:r>
            <a:endParaRPr i="1" sz="12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19) 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ал-Ашраф Кансух Хамсуми’а (01.02.1497-04.02-1497), </a:t>
            </a:r>
            <a:r>
              <a:rPr b="1" lang="ru" sz="1200" u="sng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атабек: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1496-1497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20) 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аз-Захир Кансух (1498-1500)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21) 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ал-Ашраф Джанбулат (1500-1501), </a:t>
            </a:r>
            <a:r>
              <a:rPr b="1" lang="ru" sz="1200" u="sng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атабек: 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1499-1500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22)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ал-‘Адил Туманбай  (09.01.1501-19.04.1501)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23)ал-Ашраф Кансух ал-Гури (1501-1516)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24)ал-Ашраф Туманбай (11.10.1516-14.04.1517)</a:t>
            </a:r>
            <a:endParaRPr sz="150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/>
          <p:nvPr/>
        </p:nvSpPr>
        <p:spPr>
          <a:xfrm>
            <a:off x="0" y="2308150"/>
            <a:ext cx="3474300" cy="2847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5" name="Google Shape;135;p24"/>
          <p:cNvSpPr/>
          <p:nvPr/>
        </p:nvSpPr>
        <p:spPr>
          <a:xfrm>
            <a:off x="4915575" y="1421675"/>
            <a:ext cx="3839400" cy="33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11627"/>
              </a:buClr>
              <a:buSzPts val="1600"/>
              <a:buFont typeface="Georgia"/>
              <a:buChar char="●"/>
            </a:pPr>
            <a:r>
              <a:rPr lang="ru" sz="1600">
                <a:solidFill>
                  <a:srgbClr val="011627"/>
                </a:solidFill>
                <a:latin typeface="Georgia"/>
                <a:ea typeface="Georgia"/>
                <a:cs typeface="Georgia"/>
                <a:sym typeface="Georgia"/>
              </a:rPr>
              <a:t>Власть от ал-Музаффара Ахмада и ас-Салиха Мухаммада не перешла к тем, кто занимал при них должность атабека, следующими правителями становились регенты.</a:t>
            </a:r>
            <a:endParaRPr sz="1600">
              <a:solidFill>
                <a:srgbClr val="01162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11627"/>
              </a:buClr>
              <a:buSzPts val="1600"/>
              <a:buFont typeface="Georgia"/>
              <a:buChar char="●"/>
            </a:pPr>
            <a:r>
              <a:rPr lang="ru" sz="1600">
                <a:solidFill>
                  <a:srgbClr val="011627"/>
                </a:solidFill>
                <a:latin typeface="Georgia"/>
                <a:ea typeface="Georgia"/>
                <a:cs typeface="Georgia"/>
                <a:sym typeface="Georgia"/>
              </a:rPr>
              <a:t>Были случаи, когда данную должность совмещали с постом атабека, например, ал-Му’аййад Шайх, аз-Захир Джакмак и Джанибек ас-Суфи (арестован по приказу Барсбая).</a:t>
            </a:r>
            <a:endParaRPr sz="1600">
              <a:solidFill>
                <a:srgbClr val="01162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11627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6" name="Google Shape;136;p24"/>
          <p:cNvSpPr txBox="1"/>
          <p:nvPr>
            <p:ph type="title"/>
          </p:nvPr>
        </p:nvSpPr>
        <p:spPr>
          <a:xfrm>
            <a:off x="401800" y="484100"/>
            <a:ext cx="5169900" cy="13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73"/>
              <a:buFont typeface="Georgia"/>
              <a:buNone/>
            </a:pPr>
            <a:r>
              <a:rPr lang="ru" sz="1816"/>
              <a:t>Переход власти к сыновьям-наследникам был временем фракционной борьбы, когда кандидаты на пост султана расширяли сети своих союзников и избавлялись от соперников</a:t>
            </a:r>
            <a:r>
              <a:rPr lang="ru" sz="1816"/>
              <a:t>.</a:t>
            </a:r>
            <a:endParaRPr sz="1816"/>
          </a:p>
        </p:txBody>
      </p:sp>
      <p:sp>
        <p:nvSpPr>
          <p:cNvPr id="137" name="Google Shape;137;p24"/>
          <p:cNvSpPr txBox="1"/>
          <p:nvPr/>
        </p:nvSpPr>
        <p:spPr>
          <a:xfrm rot="5400000">
            <a:off x="6260175" y="2292675"/>
            <a:ext cx="51912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НУГ «Армия и военные традиции в политике, обществе и культуре арабских стран»</a:t>
            </a:r>
            <a:endParaRPr/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9950" y="2097900"/>
            <a:ext cx="2844575" cy="263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 txBox="1"/>
          <p:nvPr/>
        </p:nvSpPr>
        <p:spPr>
          <a:xfrm>
            <a:off x="1292225" y="46706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Медная монета с гербом Баркука</a:t>
            </a:r>
            <a:endParaRPr sz="10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/>
          <p:nvPr/>
        </p:nvSpPr>
        <p:spPr>
          <a:xfrm>
            <a:off x="4571991" y="2571750"/>
            <a:ext cx="4572000" cy="2584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5" name="Google Shape;145;p25"/>
          <p:cNvSpPr/>
          <p:nvPr/>
        </p:nvSpPr>
        <p:spPr>
          <a:xfrm>
            <a:off x="200775" y="2971042"/>
            <a:ext cx="3483600" cy="14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Период правления сына ал-Ашрафа Барсбая ал-‘Азиза Йусуфа продлился пару месяцев, после чего султаном стал атабек аз-Захир Джакмак; После правления аз-Захира Джакмака, на короткий промежуток власть получает его сын Усман, а позже султаном становится атабек ал-Ашраф Инал.</a:t>
            </a:r>
            <a:endParaRPr sz="1300"/>
          </a:p>
        </p:txBody>
      </p:sp>
      <p:sp>
        <p:nvSpPr>
          <p:cNvPr id="146" name="Google Shape;146;p25"/>
          <p:cNvSpPr/>
          <p:nvPr/>
        </p:nvSpPr>
        <p:spPr>
          <a:xfrm rot="-5400000">
            <a:off x="858735" y="2577744"/>
            <a:ext cx="39900" cy="31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7" name="Google Shape;147;p25"/>
          <p:cNvSpPr txBox="1"/>
          <p:nvPr/>
        </p:nvSpPr>
        <p:spPr>
          <a:xfrm>
            <a:off x="200775" y="1186350"/>
            <a:ext cx="40452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Султанам наследует их атабек, либо немедленно (если нет сына-наследника), либо через небольшой промежуток времени (если был наследник).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48" name="Google Shape;148;p25"/>
          <p:cNvSpPr txBox="1"/>
          <p:nvPr/>
        </p:nvSpPr>
        <p:spPr>
          <a:xfrm rot="5400000">
            <a:off x="6260175" y="2292675"/>
            <a:ext cx="51912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НУГ «Армия и военные традиции в политике, обществе и культуре арабских стран»</a:t>
            </a:r>
            <a:endParaRPr/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075" y="105925"/>
            <a:ext cx="1858474" cy="192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5975" y="2416910"/>
            <a:ext cx="3199549" cy="245466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 txBox="1"/>
          <p:nvPr/>
        </p:nvSpPr>
        <p:spPr>
          <a:xfrm>
            <a:off x="4496075" y="47885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202122"/>
                </a:solidFill>
                <a:highlight>
                  <a:srgbClr val="575757"/>
                </a:highlight>
              </a:rPr>
              <a:t>Гробница султана Инала в составе комплекса эмира Куркумаса</a:t>
            </a:r>
            <a:endParaRPr sz="800">
              <a:highlight>
                <a:srgbClr val="575757"/>
              </a:highlight>
            </a:endParaRPr>
          </a:p>
        </p:txBody>
      </p:sp>
      <p:sp>
        <p:nvSpPr>
          <p:cNvPr id="152" name="Google Shape;152;p25"/>
          <p:cNvSpPr txBox="1"/>
          <p:nvPr/>
        </p:nvSpPr>
        <p:spPr>
          <a:xfrm>
            <a:off x="6767313" y="1945425"/>
            <a:ext cx="1858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202122"/>
                </a:solidFill>
                <a:highlight>
                  <a:srgbClr val="FFFFFF"/>
                </a:highlight>
              </a:rPr>
              <a:t>Динар султана Джакмака</a:t>
            </a:r>
            <a:endParaRPr sz="7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/>
          <p:nvPr/>
        </p:nvSpPr>
        <p:spPr>
          <a:xfrm>
            <a:off x="4582716" y="2571750"/>
            <a:ext cx="4572000" cy="2584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8" name="Google Shape;158;p26"/>
          <p:cNvSpPr txBox="1"/>
          <p:nvPr/>
        </p:nvSpPr>
        <p:spPr>
          <a:xfrm>
            <a:off x="76475" y="1441800"/>
            <a:ext cx="3278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Он  был одновременно сыном султана и его атабеком, он получал данное назначение дважды,  первый раз он был на посту атабека в течение двух дней в 1453г., ал-Ашраф Инал отменил решение о назначении своего сына Ахмада атабеком.  Несколько лет спустя Инал повторно назначает его на эту должность. </a:t>
            </a:r>
            <a:endParaRPr/>
          </a:p>
        </p:txBody>
      </p:sp>
      <p:sp>
        <p:nvSpPr>
          <p:cNvPr id="159" name="Google Shape;159;p26"/>
          <p:cNvSpPr txBox="1"/>
          <p:nvPr/>
        </p:nvSpPr>
        <p:spPr>
          <a:xfrm rot="5400000">
            <a:off x="6260175" y="2292675"/>
            <a:ext cx="51912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НУГ «Армия и военные традиции в политике, обществе и культуре арабских стран»</a:t>
            </a:r>
            <a:endParaRPr/>
          </a:p>
        </p:txBody>
      </p:sp>
      <p:pic>
        <p:nvPicPr>
          <p:cNvPr id="160" name="Google Shape;1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0244" y="1441800"/>
            <a:ext cx="4957556" cy="34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6"/>
          <p:cNvSpPr txBox="1"/>
          <p:nvPr/>
        </p:nvSpPr>
        <p:spPr>
          <a:xfrm>
            <a:off x="4582725" y="4858800"/>
            <a:ext cx="4224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/>
              <a:t>Вид на комплекс Султана Инала работы Дэвида Робертса, 1839 г.</a:t>
            </a:r>
            <a:endParaRPr sz="900"/>
          </a:p>
        </p:txBody>
      </p:sp>
      <p:sp>
        <p:nvSpPr>
          <p:cNvPr id="162" name="Google Shape;162;p26"/>
          <p:cNvSpPr txBox="1"/>
          <p:nvPr/>
        </p:nvSpPr>
        <p:spPr>
          <a:xfrm>
            <a:off x="76475" y="740800"/>
            <a:ext cx="5609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Исключительное место в данном случае занимает эпизод передачи власти от ал-Ашрафа Инала его сыну Ахмаду: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/>
          <p:nvPr/>
        </p:nvSpPr>
        <p:spPr>
          <a:xfrm>
            <a:off x="5335403" y="1"/>
            <a:ext cx="3808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9" name="Google Shape;169;p27"/>
          <p:cNvSpPr/>
          <p:nvPr/>
        </p:nvSpPr>
        <p:spPr>
          <a:xfrm>
            <a:off x="6093357" y="267398"/>
            <a:ext cx="1000500" cy="100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0" name="Google Shape;170;p27"/>
          <p:cNvSpPr txBox="1"/>
          <p:nvPr/>
        </p:nvSpPr>
        <p:spPr>
          <a:xfrm>
            <a:off x="617900" y="927375"/>
            <a:ext cx="3572400" cy="3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После смерти Хушкадама к власти приходит аз-Захир Йалбай, который занимал пост атабека, далее трон переходит к его атабеку аз-Захиру Тамурбуге. Данный период стал своего рода переходным этапом, когда другие политические игроки усиливали свои позиции. </a:t>
            </a:r>
            <a:endParaRPr b="1" sz="900">
              <a:solidFill>
                <a:srgbClr val="75707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Стали султанами согласно негласному правилу, которое заключалось в том, что атабек сменял султана на его посту. </a:t>
            </a:r>
            <a:endParaRPr b="1" sz="900">
              <a:solidFill>
                <a:srgbClr val="75707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ru" sz="900">
                <a:solidFill>
                  <a:srgbClr val="757070"/>
                </a:solidFill>
                <a:latin typeface="Georgia"/>
                <a:ea typeface="Georgia"/>
                <a:cs typeface="Georgia"/>
                <a:sym typeface="Georgia"/>
              </a:rPr>
              <a:t>Тамурбуга не успел за короткий период правления предыдущего султана заручиться достаточной поддержкой, чтобы обеспечить себе сильную позицию, поэтому против него поднимается мятеж. И в итоге султаном становится ал-Ашраф Каитбай, который был назначен атабеком при Тамурбуге, что формально давало ему еще большее преимущество в борьбе за трон.</a:t>
            </a:r>
            <a:endParaRPr b="1" sz="900">
              <a:solidFill>
                <a:srgbClr val="75707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1" name="Google Shape;171;p27"/>
          <p:cNvSpPr txBox="1"/>
          <p:nvPr/>
        </p:nvSpPr>
        <p:spPr>
          <a:xfrm rot="5400000">
            <a:off x="6260175" y="2292675"/>
            <a:ext cx="51912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НУГ «Армия и военные традиции в политике, обществе и культуре арабских стран»</a:t>
            </a:r>
            <a:endParaRPr/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25" y="192250"/>
            <a:ext cx="3142200" cy="479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/>
          <p:nvPr/>
        </p:nvSpPr>
        <p:spPr>
          <a:xfrm>
            <a:off x="6083709" y="2571751"/>
            <a:ext cx="3060300" cy="2571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405000" spcFirstLastPara="1" rIns="40500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Значимость роли атабека в системе передачи власти в государстве мамлюков в черкесский период подтверждается действиями султана ал-Ашрафа Инала, когда он назначает его атабеком с намерениями передать трон своему сыну </a:t>
            </a:r>
            <a:endParaRPr sz="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28"/>
          <p:cNvSpPr/>
          <p:nvPr/>
        </p:nvSpPr>
        <p:spPr>
          <a:xfrm>
            <a:off x="3038167" y="-1843"/>
            <a:ext cx="3048000" cy="2571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405000" spcFirstLastPara="1" rIns="40500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u="sng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Выводы</a:t>
            </a:r>
            <a:endParaRPr sz="2900" u="sng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Переход власти от султана к атабеку был частым, но данная должность не была гарантом победы в фракционной борьбе</a:t>
            </a:r>
            <a:endParaRPr sz="7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 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0" name="Google Shape;180;p28"/>
          <p:cNvSpPr/>
          <p:nvPr/>
        </p:nvSpPr>
        <p:spPr>
          <a:xfrm>
            <a:off x="0" y="2571750"/>
            <a:ext cx="3332100" cy="2571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405000" spcFirstLastPara="1" rIns="40500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Переход власти от султана к атабеку стал своего рода негласным правилом, что ярче всего проявляется в назначениях Йалбая, Тамурбуги тп.Если у предыдущего султана был сын-наследник, то его правление становилось переходным этапом, после которого власть все же переходила атабеку, так к власти пришли аз-Захир Джакмак, ал-Ашраф Инал и аз-Захир Хушкадам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1" name="Google Shape;181;p28"/>
          <p:cNvSpPr txBox="1"/>
          <p:nvPr/>
        </p:nvSpPr>
        <p:spPr>
          <a:xfrm rot="5400000">
            <a:off x="6355575" y="2388075"/>
            <a:ext cx="519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25" y="-1850"/>
            <a:ext cx="3048000" cy="257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3700" y="0"/>
            <a:ext cx="3060301" cy="257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5700" y="2571900"/>
            <a:ext cx="3048000" cy="25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