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2" r:id="rId6"/>
    <p:sldId id="277" r:id="rId7"/>
    <p:sldId id="286" r:id="rId8"/>
    <p:sldId id="274" r:id="rId9"/>
    <p:sldId id="288" r:id="rId10"/>
    <p:sldId id="289" r:id="rId11"/>
    <p:sldId id="287" r:id="rId12"/>
    <p:sldId id="284" r:id="rId13"/>
    <p:sldId id="290" r:id="rId14"/>
    <p:sldId id="291" r:id="rId15"/>
    <p:sldId id="285" r:id="rId1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F16"/>
    <a:srgbClr val="0E2D69"/>
    <a:srgbClr val="7D4EBB"/>
    <a:srgbClr val="96628C"/>
    <a:srgbClr val="333333"/>
    <a:srgbClr val="029C63"/>
    <a:srgbClr val="11A0D7"/>
    <a:srgbClr val="E61F3D"/>
    <a:srgbClr val="CD5A5A"/>
    <a:srgbClr val="FFD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2"/>
    <p:restoredTop sz="94646"/>
  </p:normalViewPr>
  <p:slideViewPr>
    <p:cSldViewPr snapToGrid="0" snapToObjects="1">
      <p:cViewPr>
        <p:scale>
          <a:sx n="110" d="100"/>
          <a:sy n="110" d="100"/>
        </p:scale>
        <p:origin x="920" y="3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11/13/23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0752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11/13/23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sbondarenko@edu.hse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джихада в трактатах ас-Сулами (ум. в 1106 г.) и Ибн ан-Наххаса (ум. в 1411 г.)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Институт востоковедения и африканистики 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2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9542" y="4890410"/>
            <a:ext cx="4269934" cy="1084269"/>
          </a:xfrm>
        </p:spPr>
        <p:txBody>
          <a:bodyPr>
            <a:normAutofit fontScale="25000" lnSpcReduction="20000"/>
          </a:bodyPr>
          <a:lstStyle/>
          <a:p>
            <a:pPr algn="r" defTabSz="828007">
              <a:spcBef>
                <a:spcPts val="1109"/>
              </a:spcBef>
              <a:spcAft>
                <a:spcPts val="554"/>
              </a:spcAft>
            </a:pPr>
            <a: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Бондаренко В.С.</a:t>
            </a:r>
            <a:b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fr-FR" sz="6000" u="sng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vsbondarenko@edu.hse.ru</a:t>
            </a:r>
            <a:br>
              <a:rPr lang="fr-FR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Национальный исследовательский университет </a:t>
            </a:r>
            <a:b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«Высшая школа экономики» — Санкт-Петербург </a:t>
            </a:r>
            <a:b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6000" kern="1200" baseline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Бакалавриат, 5 курс</a:t>
            </a:r>
            <a:endParaRPr lang="ru-RU" sz="60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90F21-E7A9-87EA-6ACE-116E2CBE3AC4}"/>
              </a:ext>
            </a:extLst>
          </p:cNvPr>
          <p:cNvSpPr txBox="1"/>
          <p:nvPr/>
        </p:nvSpPr>
        <p:spPr>
          <a:xfrm>
            <a:off x="872524" y="4710094"/>
            <a:ext cx="5386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Доклад подготовлен в ходе проведения исследования (23–00–027 «Армия и военные традиции в политике, обществе и культуре арабских стран») в рамках программы «Научный фонд Национального исследовательского университета «Высшая школа экономики» (НИУ ВШЭ)».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искусство, стена, в помещении, Изобразитель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AD473-DA6E-997B-E77E-2A296763E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36646" t="12521" r="30642" b="63517"/>
          <a:stretch/>
        </p:blipFill>
        <p:spPr>
          <a:xfrm>
            <a:off x="-968827" y="28469"/>
            <a:ext cx="14457437" cy="14025769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E517-ED8B-0241-AB87-BE49B315E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  <a:p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7EEC438-59D1-CEAB-86BB-D1D375079A61}"/>
              </a:ext>
            </a:extLst>
          </p:cNvPr>
          <p:cNvSpPr txBox="1">
            <a:spLocks/>
          </p:cNvSpPr>
          <p:nvPr/>
        </p:nvSpPr>
        <p:spPr>
          <a:xfrm>
            <a:off x="1436914" y="1389733"/>
            <a:ext cx="9318171" cy="777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 литературы</a:t>
            </a:r>
            <a:endParaRPr lang="ru-RU" sz="3600" b="1" dirty="0">
              <a:solidFill>
                <a:srgbClr val="0E2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3E773-839D-1C72-C557-F80F9FFD3589}"/>
              </a:ext>
            </a:extLst>
          </p:cNvPr>
          <p:cNvSpPr txBox="1"/>
          <p:nvPr/>
        </p:nvSpPr>
        <p:spPr>
          <a:xfrm>
            <a:off x="595086" y="2166758"/>
            <a:ext cx="11103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Afsaruddin</a:t>
            </a:r>
            <a:r>
              <a:rPr lang="en-US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Striving in the Path of God: Jihad and Martyrdom in Islamic Thought. New York: Oxford University Press, 2013. – 384 pp. </a:t>
            </a: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Christie </a:t>
            </a:r>
            <a:r>
              <a:rPr lang="en-US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The book of the Jihad of ‘Ali ibn Tahir al- </a:t>
            </a:r>
            <a:r>
              <a:rPr lang="en-US" sz="20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Sulami</a:t>
            </a:r>
            <a:r>
              <a:rPr lang="en-US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London: Routledge, 2017. – 426pp. </a:t>
            </a: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Cook D. Understanding Jihad. CA: University of California Press, 2005. – 269 pp.</a:t>
            </a:r>
            <a:endParaRPr lang="ru-RU" sz="2000" dirty="0">
              <a:ln>
                <a:noFill/>
              </a:ln>
              <a:solidFill>
                <a:srgbClr val="070F16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Ibn al-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Naḥḥās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Mashāri</a:t>
            </a:r>
            <a:r>
              <a:rPr lang="ar-SA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 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ashwā</a:t>
            </a:r>
            <a:r>
              <a:rPr lang="it-IT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</a:t>
            </a:r>
            <a:r>
              <a:rPr lang="it-IT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il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ā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maṣāri</a:t>
            </a:r>
            <a:r>
              <a:rPr lang="ar-SA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 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</a:t>
            </a:r>
            <a:r>
              <a:rPr lang="ar-SA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‘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ushshāq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wa-muthīr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gharām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ilā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dā</a:t>
            </a:r>
            <a:r>
              <a:rPr lang="da-DK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 al-sal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ām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[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Осуществление страстных желаний гибели любящих </a:t>
            </a:r>
            <a:r>
              <a:rPr lang="pt-PT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[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Бога</a:t>
            </a:r>
            <a:r>
              <a:rPr lang="pt-PT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 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возбуждение влечения к обители мира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],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ed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s-ES_tradnl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Ah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̣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mad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b.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Ibrāhīm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Beirut: Dā</a:t>
            </a:r>
            <a:r>
              <a:rPr lang="it-IT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</a:t>
            </a:r>
            <a:r>
              <a:rPr lang="it-IT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al- 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Bashā’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ir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al-Islāmīya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1990. - 1228 c. </a:t>
            </a:r>
            <a:endParaRPr lang="ru-RU" sz="2000" dirty="0">
              <a:ln>
                <a:noFill/>
              </a:ln>
              <a:solidFill>
                <a:srgbClr val="070F16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Muḥammad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b. ‘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Abd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al-Raḥmān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al-Sakhāwi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̄.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Al-Ḍaw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al-lāmi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 fī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a‘yān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al-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qarn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al-tāsi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’[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Яркий свет людей девятого века</a:t>
            </a:r>
            <a:r>
              <a:rPr lang="fr-FR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]. </a:t>
            </a:r>
            <a:r>
              <a:rPr lang="ru-RU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Beirut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Dār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err="1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al-Jīl</a:t>
            </a:r>
            <a:r>
              <a:rPr lang="ru-RU" sz="2000" dirty="0">
                <a:ln>
                  <a:noFill/>
                </a:ln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2017. – 3473 с. </a:t>
            </a:r>
            <a:endParaRPr lang="ru-RU" sz="2000" dirty="0">
              <a:ln>
                <a:noFill/>
              </a:ln>
              <a:solidFill>
                <a:srgbClr val="070F16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Коран / пер. и </a:t>
            </a:r>
            <a:r>
              <a:rPr lang="ru-RU" sz="20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И.Ю. Крачковского; АН СССР, Ин-т востоковедения. – 2-е изд. М.: Наука, 1986. – 727 с.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Райли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-Смит Д. История крестовых походов.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Пер. с англ. Е. </a:t>
            </a:r>
            <a:r>
              <a:rPr lang="ru-RU" sz="20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Дорман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М.: Крон-Пресс, 1998. – 495 с. </a:t>
            </a:r>
            <a:endParaRPr lang="ru-RU" sz="2000" dirty="0">
              <a:ln>
                <a:noFill/>
              </a:ln>
              <a:solidFill>
                <a:srgbClr val="070F16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7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искусство, стена, в помещении, Изобразитель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325782-6D4F-AC70-B8B4-9D898251B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35984" t="37963" r="29855" b="36072"/>
          <a:stretch/>
        </p:blipFill>
        <p:spPr>
          <a:xfrm>
            <a:off x="-272152" y="0"/>
            <a:ext cx="12736304" cy="1365504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7EEC438-59D1-CEAB-86BB-D1D375079A61}"/>
              </a:ext>
            </a:extLst>
          </p:cNvPr>
          <p:cNvSpPr txBox="1">
            <a:spLocks/>
          </p:cNvSpPr>
          <p:nvPr/>
        </p:nvSpPr>
        <p:spPr>
          <a:xfrm>
            <a:off x="1288832" y="3040487"/>
            <a:ext cx="9318171" cy="777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E2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6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61" y="2759635"/>
            <a:ext cx="4607701" cy="777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en-GB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выявить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различия осмысления концепции джихада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трактатах ас-Сулами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(ум. в 1106 г.) и Ибн ан-Наххаса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ум. в 1411 г.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b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41935"/>
            <a:ext cx="5502008" cy="4368654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70000"/>
              </a:lnSpc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исторический контекст, повлиявший на написание трактатов ас-Сулами и Ибн ан-Наххаса</a:t>
            </a:r>
            <a:r>
              <a:rPr lang="en-GB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Охарактеризовать ключевые тенденции осмысления джихада в трактатах «</a:t>
            </a:r>
            <a:r>
              <a:rPr lang="en-GB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itāb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al-Jihād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Mashāri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al-ashwāq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ilā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maṣāri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-‘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ushshāq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wa-muthīr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al-gharām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ilā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dār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al-salām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GB" sz="2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ru-RU" sz="2600" dirty="0">
                <a:solidFill>
                  <a:srgbClr val="070F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6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опоставить </a:t>
            </a:r>
            <a:r>
              <a:rPr lang="ru-RU" sz="26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концепции джихада в трактатах Ибн ан-Наххаса и ас-Сулами. 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2023" y="548800"/>
            <a:ext cx="1901825" cy="408109"/>
          </a:xfrm>
        </p:spPr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560D-ED59-26B2-CDBC-F5BFDCE380A5}"/>
              </a:ext>
            </a:extLst>
          </p:cNvPr>
          <p:cNvSpPr txBox="1"/>
          <p:nvPr/>
        </p:nvSpPr>
        <p:spPr>
          <a:xfrm>
            <a:off x="66525" y="5741257"/>
            <a:ext cx="11854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*В настоящей работе используется метод романизации ALA-LC (англ. American Library Association — Library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Congress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для осуществления транслитерации. Подробно метод описан в работе «ALA-LC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romanization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transliteration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schemes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non-Roman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scripts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опубликованной Библиотекой Конгресса</a:t>
            </a:r>
            <a:r>
              <a:rPr lang="en-GB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GB" sz="800" dirty="0">
                <a:effectLst/>
              </a:rPr>
              <a:t>  </a:t>
            </a:r>
            <a:endParaRPr lang="ru-RU" sz="8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укописный текст, текст, письмо, чернила&#10;&#10;Автоматически созданное описание">
            <a:extLst>
              <a:ext uri="{FF2B5EF4-FFF2-40B4-BE49-F238E27FC236}">
                <a16:creationId xmlns:a16="http://schemas.microsoft.com/office/drawing/2014/main" id="{B4BABD2F-8E1E-99B1-ECA1-45D25CBD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06" y="1686235"/>
            <a:ext cx="5194347" cy="3814598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ABE1F6DB-2C79-0F40-985F-DB8180BAF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Исторический контекст и описание трудов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248A15-8E7E-BC4A-A1F2-4446573B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1229292"/>
            <a:ext cx="5510102" cy="12083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Али ибн Тахир ас-Сулами</a:t>
            </a:r>
            <a:r>
              <a:rPr lang="ru-RU" sz="5400" dirty="0">
                <a:effectLst/>
              </a:rPr>
              <a:t> </a:t>
            </a:r>
            <a:endParaRPr lang="ru-RU" sz="5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3053" y="3015343"/>
            <a:ext cx="5386308" cy="82731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Стремительное завоевание крестоносцами Сирии, начавшееся в 1096 году.</a:t>
            </a:r>
            <a:r>
              <a:rPr lang="ru-RU" sz="1400" dirty="0">
                <a:solidFill>
                  <a:srgbClr val="070F16"/>
                </a:solidFill>
                <a:effectLst/>
              </a:rPr>
              <a:t> </a:t>
            </a:r>
            <a:endParaRPr lang="ru-RU" sz="1400" dirty="0">
              <a:solidFill>
                <a:srgbClr val="070F1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4EB8B-F3C6-032E-9BAC-C66E02C21833}"/>
              </a:ext>
            </a:extLst>
          </p:cNvPr>
          <p:cNvSpPr txBox="1"/>
          <p:nvPr/>
        </p:nvSpPr>
        <p:spPr>
          <a:xfrm>
            <a:off x="7337473" y="5747282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рукописи 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GB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1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itāb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al-Jihād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ас-Сулами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45612-E954-B83A-FCFA-2E07D7DFC188}"/>
              </a:ext>
            </a:extLst>
          </p:cNvPr>
          <p:cNvSpPr txBox="1"/>
          <p:nvPr/>
        </p:nvSpPr>
        <p:spPr>
          <a:xfrm>
            <a:off x="440647" y="4577731"/>
            <a:ext cx="5005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ас-Сулами написал трактат «</a:t>
            </a:r>
            <a:r>
              <a:rPr lang="en-GB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itāb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al-Jihād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 В своем труде правовед призывал мусульман к джихаду. </a:t>
            </a:r>
            <a:r>
              <a:rPr lang="ru-RU" sz="2000" dirty="0">
                <a:solidFill>
                  <a:srgbClr val="0E2D69"/>
                </a:solidFill>
                <a:effectLst/>
              </a:rPr>
              <a:t> </a:t>
            </a:r>
            <a:endParaRPr lang="ru-RU" sz="2000" dirty="0">
              <a:solidFill>
                <a:srgbClr val="0E2D69"/>
              </a:solidFill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CA809E2-3621-5517-2883-7BAF18E446C6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flipH="1">
            <a:off x="2943608" y="3842657"/>
            <a:ext cx="2352599" cy="735074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5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E1F6DB-2C79-0F40-985F-DB8180BAF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C9B4C-151F-204A-9B26-BE1838EFB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D81CA-2715-AB4B-A575-27FBCE550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Исторический контекст и описание трудов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248A15-8E7E-BC4A-A1F2-4446573B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" y="1017717"/>
            <a:ext cx="5177592" cy="164177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</a:pPr>
            <a:r>
              <a:rPr lang="ru-RU" sz="5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Ибн ан-Наххас</a:t>
            </a:r>
            <a:endParaRPr lang="ru-RU" sz="54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9A9C6-69C4-5447-8A46-A98387532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285" y="2475026"/>
            <a:ext cx="5568715" cy="7872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Нападения монголов и крестоносцев на территорию мусульман в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XV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в. 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588059-EAEC-241D-F315-5EAF5FE84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34"/>
          <a:stretch/>
        </p:blipFill>
        <p:spPr>
          <a:xfrm>
            <a:off x="8155358" y="1293576"/>
            <a:ext cx="3135121" cy="4671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237E7-36C2-E5DB-AC64-1BF23CC6673F}"/>
              </a:ext>
            </a:extLst>
          </p:cNvPr>
          <p:cNvSpPr txBox="1"/>
          <p:nvPr/>
        </p:nvSpPr>
        <p:spPr>
          <a:xfrm>
            <a:off x="8015047" y="5965448"/>
            <a:ext cx="3415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Mashāri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al-ashwāq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ilā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maṣāri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-‘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ushshāq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wa-muthīr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al-gharām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ilā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dār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al-salām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Ибн ан-Наххас</a:t>
            </a:r>
            <a:r>
              <a:rPr lang="ru-RU" sz="1400" dirty="0">
                <a:solidFill>
                  <a:srgbClr val="070F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70F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2B22E-E206-AF76-8AC9-F8CE67B1FD35}"/>
              </a:ext>
            </a:extLst>
          </p:cNvPr>
          <p:cNvSpPr txBox="1"/>
          <p:nvPr/>
        </p:nvSpPr>
        <p:spPr>
          <a:xfrm>
            <a:off x="2279154" y="3904011"/>
            <a:ext cx="5355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E2D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Ибн ан-Наххас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написал свой трактат «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Mashāri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ashwāq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ilā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maṣāri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-‘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ushshāq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wa-muthīr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al-gharām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ilā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dār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al-salām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000" dirty="0">
                <a:solidFill>
                  <a:srgbClr val="0E2D6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посвящена в первую очередь военной составляющей джихада. </a:t>
            </a:r>
            <a:endParaRPr lang="ru-RU" sz="1050" dirty="0">
              <a:solidFill>
                <a:srgbClr val="0E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1F2C88B-2F40-D005-25BC-9315262085A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311643" y="3262310"/>
            <a:ext cx="1645397" cy="64170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3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Ключевые тенденции осмысления джихада: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5089188" cy="345179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b="1" u="sng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Ас-Сулами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«Поставьте джихад против ваших душ выше джихада против ваших врагов, ибо воистину ваши души являются для вас большими врагами, чем ваши человеческие враги» 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Christie</a:t>
            </a:r>
            <a:r>
              <a:rPr lang="ru-RU" sz="20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2017, стр. 55].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9892" y="2379663"/>
            <a:ext cx="5383968" cy="378890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>
                <a:solidFill>
                  <a:srgbClr val="070F16"/>
                </a:solidFill>
                <a:effectLst/>
                <a:latin typeface="TimesNewRomanPSMT"/>
              </a:rPr>
              <a:t>Ибн ан-Наххас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070F16"/>
                </a:solidFill>
                <a:effectLst/>
                <a:latin typeface="TimesNewRomanPSMT"/>
              </a:rPr>
              <a:t>Один человек пришел к Посланнику Аллаха и спросил его о поклонении равном джихаду. Посланник Аллаха сказал: “Я не нахожу ничего подобного.” Затем он сказал: “Когда </a:t>
            </a:r>
            <a:r>
              <a:rPr lang="ru-RU" sz="2200" dirty="0" err="1">
                <a:solidFill>
                  <a:srgbClr val="070F16"/>
                </a:solidFill>
                <a:effectLst/>
                <a:latin typeface="TimesNewRomanPSMT"/>
              </a:rPr>
              <a:t>муджахид</a:t>
            </a:r>
            <a:r>
              <a:rPr lang="ru-RU" sz="2200" dirty="0">
                <a:solidFill>
                  <a:srgbClr val="070F16"/>
                </a:solidFill>
                <a:effectLst/>
                <a:latin typeface="TimesNewRomanPSMT"/>
              </a:rPr>
              <a:t> уходит (на войну), сможешь ли ты войти в мечеть и непрерывно совершать молитву и держать пост без отдыха?” Человек воскликнул: “А кто сможет это?”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Ibn al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de-DE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ḥḥās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̣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mad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Ibrahim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1990, стр. 149]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2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Ключевые тенденции осмысления джихада</a:t>
            </a:r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D4E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Правила ведения наступательного и оборонительного джихада</a:t>
            </a:r>
            <a:endParaRPr lang="ru-RU" dirty="0">
              <a:solidFill>
                <a:srgbClr val="7D4EBB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314" y="2379662"/>
            <a:ext cx="5612795" cy="393743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Ас-Сулами</a:t>
            </a:r>
            <a:r>
              <a:rPr lang="en-GB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Наступательный джихад</a:t>
            </a:r>
          </a:p>
          <a:p>
            <a:pPr algn="just">
              <a:spcBef>
                <a:spcPts val="0"/>
              </a:spcBef>
            </a:pPr>
            <a:endParaRPr lang="ru-RU" sz="2000" u="sng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усульмане под предводительством правителя обязаны совершать военные компании на территорию врага раз в год. 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fard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̣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al-kifāya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فرض الكفاية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 =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fard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̣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-‘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ayn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فرض العين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just"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Оборонительный джихад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u="sng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fard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̣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-‘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ayn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فرض العين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=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fard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̣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al-kifāya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فرض الكفاية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8718" y="2379663"/>
            <a:ext cx="5383968" cy="39374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70F16"/>
                </a:solidFill>
                <a:effectLst/>
                <a:latin typeface="TimesNewRomanPSMT"/>
              </a:rPr>
              <a:t>Ибн ан-Наххас</a:t>
            </a:r>
            <a:r>
              <a:rPr lang="en-GB" sz="2400" b="1" dirty="0">
                <a:solidFill>
                  <a:srgbClr val="070F16"/>
                </a:solidFill>
                <a:effectLst/>
                <a:latin typeface="TimesNewRomanPSMT"/>
              </a:rPr>
              <a:t>:</a:t>
            </a:r>
            <a:endParaRPr lang="ru-RU" sz="2400" b="1" dirty="0">
              <a:solidFill>
                <a:srgbClr val="070F16"/>
              </a:solidFill>
              <a:effectLst/>
              <a:latin typeface="TimesNewRomanPSM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Наступательный джихад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u="sng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70F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000" dirty="0">
                <a:solidFill>
                  <a:srgbClr val="070F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000" dirty="0">
                <a:solidFill>
                  <a:srgbClr val="070F1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70F1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Оборонительный джихад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u="sng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fard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̣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-‘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ayn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فرض العين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u="sng" dirty="0">
              <a:solidFill>
                <a:srgbClr val="070F16"/>
              </a:solidFill>
              <a:effectLst/>
              <a:latin typeface="TimesNewRomanPSM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Сравнение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B464D-84E5-73BB-A8DF-2050CD30180B}"/>
              </a:ext>
            </a:extLst>
          </p:cNvPr>
          <p:cNvSpPr txBox="1"/>
          <p:nvPr/>
        </p:nvSpPr>
        <p:spPr>
          <a:xfrm>
            <a:off x="309117" y="2117573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HSE Sans" panose="02000000000000000000" pitchFamily="2" charset="0"/>
              </a:rPr>
              <a:t>Правитель!</a:t>
            </a:r>
          </a:p>
        </p:txBody>
      </p:sp>
    </p:spTree>
    <p:extLst>
      <p:ext uri="{BB962C8B-B14F-4D97-AF65-F5344CB8AC3E}">
        <p14:creationId xmlns:p14="http://schemas.microsoft.com/office/powerpoint/2010/main" val="22932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689" y="1425773"/>
            <a:ext cx="9435216" cy="77702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7D4EB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Кто может принять участие в военном джихаде</a:t>
            </a:r>
            <a:endParaRPr lang="ru-RU" dirty="0">
              <a:solidFill>
                <a:srgbClr val="7D4EBB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086" y="2368178"/>
            <a:ext cx="6005811" cy="39374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Ас-Сулами</a:t>
            </a:r>
            <a:r>
              <a:rPr lang="en-GB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70F16"/>
                </a:solidFill>
                <a:effectLst/>
                <a:latin typeface="TimesNewRomanPSMT"/>
              </a:rPr>
              <a:t>Ибн ан-Наххас</a:t>
            </a:r>
            <a:r>
              <a:rPr lang="en-GB" sz="2000" b="1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Джихад является обязательством</a:t>
            </a:r>
            <a:r>
              <a:rPr lang="en-GB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свободных, взрослых и здравомыслящих мужчин, при условии, что они не страдают от серьезного заболевания.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джихада 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освобождаются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женщины, дети, рабы, безумные и тяжело больные.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Сравнение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819A2-EB56-AD49-3ED9-0513E0B703F2}"/>
              </a:ext>
            </a:extLst>
          </p:cNvPr>
          <p:cNvSpPr txBox="1"/>
          <p:nvPr/>
        </p:nvSpPr>
        <p:spPr>
          <a:xfrm>
            <a:off x="1279432" y="3371072"/>
            <a:ext cx="202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HSE Sans" panose="02000000000000000000" pitchFamily="2" charset="0"/>
              </a:rPr>
              <a:t>Женщины</a:t>
            </a:r>
            <a:endParaRPr lang="ru-RU" sz="1000" b="1" dirty="0">
              <a:solidFill>
                <a:srgbClr val="C00000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66F2D-CEBB-E72A-0781-73464929EA1A}"/>
              </a:ext>
            </a:extLst>
          </p:cNvPr>
          <p:cNvSpPr txBox="1"/>
          <p:nvPr/>
        </p:nvSpPr>
        <p:spPr>
          <a:xfrm>
            <a:off x="275771" y="4325179"/>
            <a:ext cx="403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E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«…нам навязаны убийства и сражения, а целомудренным женщинам - ведение домашнего хозяйства.»</a:t>
            </a:r>
            <a:r>
              <a:rPr lang="ru-RU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GB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Christie</a:t>
            </a:r>
            <a:r>
              <a:rPr lang="ru-RU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2017, стр. 100]</a:t>
            </a:r>
            <a:r>
              <a:rPr lang="ru-RU" dirty="0">
                <a:solidFill>
                  <a:srgbClr val="0E2D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E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C7B4871-5D9D-0BD4-0E14-C094CA6AE21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289869" y="3955847"/>
            <a:ext cx="3388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F8056D4-B561-BEBA-9670-138C45DE825F}"/>
              </a:ext>
            </a:extLst>
          </p:cNvPr>
          <p:cNvCxnSpPr>
            <a:cxnSpLocks/>
            <a:stCxn id="9" idx="0"/>
            <a:endCxn id="16" idx="2"/>
          </p:cNvCxnSpPr>
          <p:nvPr/>
        </p:nvCxnSpPr>
        <p:spPr>
          <a:xfrm flipV="1">
            <a:off x="2289869" y="2710051"/>
            <a:ext cx="516957" cy="66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CD7B57-6520-86D0-482E-348FA73385DB}"/>
              </a:ext>
            </a:extLst>
          </p:cNvPr>
          <p:cNvSpPr txBox="1"/>
          <p:nvPr/>
        </p:nvSpPr>
        <p:spPr>
          <a:xfrm>
            <a:off x="1800781" y="2340719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Ибн ан-Наххас - да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5CD1B56-4658-7751-EDE4-3A5CA1F23B7D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>
            <a:off x="2293257" y="5525508"/>
            <a:ext cx="10063" cy="595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AD38B6-CA99-673E-BB7F-EA97D34B9490}"/>
              </a:ext>
            </a:extLst>
          </p:cNvPr>
          <p:cNvSpPr txBox="1"/>
          <p:nvPr/>
        </p:nvSpPr>
        <p:spPr>
          <a:xfrm>
            <a:off x="1444751" y="6120945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Ас-Сулами - нет</a:t>
            </a:r>
          </a:p>
        </p:txBody>
      </p:sp>
    </p:spTree>
    <p:extLst>
      <p:ext uri="{BB962C8B-B14F-4D97-AF65-F5344CB8AC3E}">
        <p14:creationId xmlns:p14="http://schemas.microsoft.com/office/powerpoint/2010/main" val="25632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7EDCDEA-227D-1CD6-2D15-10D598C8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06208"/>
              </p:ext>
            </p:extLst>
          </p:nvPr>
        </p:nvGraphicFramePr>
        <p:xfrm>
          <a:off x="213120" y="247346"/>
          <a:ext cx="11765759" cy="638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438">
                  <a:extLst>
                    <a:ext uri="{9D8B030D-6E8A-4147-A177-3AD203B41FA5}">
                      <a16:colId xmlns:a16="http://schemas.microsoft.com/office/drawing/2014/main" val="3089531350"/>
                    </a:ext>
                  </a:extLst>
                </a:gridCol>
                <a:gridCol w="4254401">
                  <a:extLst>
                    <a:ext uri="{9D8B030D-6E8A-4147-A177-3AD203B41FA5}">
                      <a16:colId xmlns:a16="http://schemas.microsoft.com/office/drawing/2014/main" val="1027511638"/>
                    </a:ext>
                  </a:extLst>
                </a:gridCol>
                <a:gridCol w="3921920">
                  <a:extLst>
                    <a:ext uri="{9D8B030D-6E8A-4147-A177-3AD203B41FA5}">
                      <a16:colId xmlns:a16="http://schemas.microsoft.com/office/drawing/2014/main" val="74309535"/>
                    </a:ext>
                  </a:extLst>
                </a:gridCol>
              </a:tblGrid>
              <a:tr h="1232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ln>
                            <a:solidFill>
                              <a:srgbClr val="7D4EBB">
                                <a:alpha val="36164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Мотивационные приемы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ас-Сулами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Ибн ан-Наххас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37710"/>
                  </a:ext>
                </a:extLst>
              </a:tr>
              <a:tr h="1299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Пренебрежение обязанностями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Разобщенность мусульман - это наказание, постигшее их от Аллаха за пренебрежение джихадом и другие грехи.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82069"/>
                  </a:ext>
                </a:extLst>
              </a:tr>
              <a:tr h="2198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Страшные последствия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«Если вы не выступите, накажет вас Аллах мучительным наказанием и заменит вас другим народом. А вы ни в чем не причините Ему вреда: ведь Аллах мощен над всякой вещью!» [Крачковский 1986, стр. 137].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01124"/>
                  </a:ext>
                </a:extLst>
              </a:tr>
              <a:tr h="1632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боевые трофеи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принять участие в исполнении великого пророчества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посмертные награды.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боевые трофеи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посмертные награды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богатство, еда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гурии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6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5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укописный текст, текст, письмо, чернила&#10;&#10;Автоматически созданное описание">
            <a:extLst>
              <a:ext uri="{FF2B5EF4-FFF2-40B4-BE49-F238E27FC236}">
                <a16:creationId xmlns:a16="http://schemas.microsoft.com/office/drawing/2014/main" id="{B38A1937-E3D7-600E-0A3D-E90FACF6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100000"/>
                    </a14:imgEffect>
                    <a14:imgEffect>
                      <a14:sharpenSoften amount="-32000"/>
                    </a14:imgEffect>
                    <a14:imgEffect>
                      <a14:saturation sat="102000"/>
                    </a14:imgEffect>
                    <a14:imgEffect>
                      <a14:brightnessContrast bright="6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6114" y="-1133021"/>
            <a:ext cx="12308114" cy="9038771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ОП востоковедение 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SE Sans" panose="02000000000000000000"/>
              </a:rPr>
              <a:t>Концепция джихада в трактатах ас-Сулами (ум. в 1106 г.) и Ибн ан-Наххаса (ум. в 1411 г.)</a:t>
            </a:r>
            <a:endParaRPr lang="ru-RU" sz="10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E517-ED8B-0241-AB87-BE49B315E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Санкт-Петербург,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  <a:p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73C7958E-CBB9-C1D8-FEB4-2857D9A59EF4}"/>
              </a:ext>
            </a:extLst>
          </p:cNvPr>
          <p:cNvSpPr txBox="1">
            <a:spLocks/>
          </p:cNvSpPr>
          <p:nvPr/>
        </p:nvSpPr>
        <p:spPr>
          <a:xfrm>
            <a:off x="1436914" y="1389733"/>
            <a:ext cx="9318171" cy="777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E2D6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endParaRPr lang="ru-RU" dirty="0">
              <a:solidFill>
                <a:srgbClr val="0E2D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3FF1D-BAAE-A00E-EDFF-B7195AF61FD3}"/>
              </a:ext>
            </a:extLst>
          </p:cNvPr>
          <p:cNvSpPr txBox="1"/>
          <p:nvPr/>
        </p:nvSpPr>
        <p:spPr>
          <a:xfrm>
            <a:off x="846968" y="2327053"/>
            <a:ext cx="10498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070F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2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рактаты ас-Сулами и Ибн ан-Наххаса сыграли большую роль в осмыслении концепции джихада. Несмотря на то, что оба законоведа принадлежали к </a:t>
            </a:r>
            <a:r>
              <a:rPr lang="ru-RU" sz="2200" dirty="0" err="1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шафиитскому</a:t>
            </a:r>
            <a:r>
              <a:rPr lang="ru-RU" sz="22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мазхабу, в их трудах присутствовали расхождения</a:t>
            </a:r>
            <a:r>
              <a:rPr lang="ru-RU" sz="2200" dirty="0">
                <a:solidFill>
                  <a:srgbClr val="070F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</a:t>
            </a:r>
            <a:r>
              <a:rPr lang="ru-RU" sz="22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анные работы были написаны для привлечения людей к практике джихада и отражали процесс радикализации идей военного джихада. </a:t>
            </a:r>
            <a:endParaRPr lang="ru-RU" sz="2200" dirty="0">
              <a:solidFill>
                <a:srgbClr val="070F1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rgbClr val="070F1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070F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Подобные материалы являются вполне эффективным инструментом риторики о нормативности насилия, направленного против немусульман.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6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1308</Words>
  <Application>Microsoft Macintosh PowerPoint</Application>
  <PresentationFormat>Широкоэкранный</PresentationFormat>
  <Paragraphs>122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HSE Sans</vt:lpstr>
      <vt:lpstr>Times New Roman</vt:lpstr>
      <vt:lpstr>TimesNewRomanPSMT</vt:lpstr>
      <vt:lpstr>Wingdings</vt:lpstr>
      <vt:lpstr>Office Theme</vt:lpstr>
      <vt:lpstr>Концепция джихада в трактатах ас-Сулами (ум. в 1106 г.) и Ибн ан-Наххаса (ум. в 1411 г.)</vt:lpstr>
      <vt:lpstr>Цель: выявить различия осмысления концепции джихада в трактатах ас-Сулами (ум. в 1106 г.) и Ибн ан-Наххаса (ум. в 1411 г.). </vt:lpstr>
      <vt:lpstr>Али ибн Тахир ас-Сулами </vt:lpstr>
      <vt:lpstr>Ибн ан-Наххас</vt:lpstr>
      <vt:lpstr>Ключевые тенденции осмысления джихада:</vt:lpstr>
      <vt:lpstr>1) Правила ведения наступательного и оборонительного джихада</vt:lpstr>
      <vt:lpstr>2) Кто может принять участие в военном джихаде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s</cp:lastModifiedBy>
  <cp:revision>29</cp:revision>
  <cp:lastPrinted>2021-11-11T13:08:42Z</cp:lastPrinted>
  <dcterms:created xsi:type="dcterms:W3CDTF">2021-11-11T08:52:47Z</dcterms:created>
  <dcterms:modified xsi:type="dcterms:W3CDTF">2023-11-13T20:25:14Z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