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2" r:id="rId1"/>
  </p:sldMasterIdLst>
  <p:sldIdLst>
    <p:sldId id="256" r:id="rId2"/>
    <p:sldId id="259" r:id="rId3"/>
    <p:sldId id="269" r:id="rId4"/>
    <p:sldId id="260" r:id="rId5"/>
    <p:sldId id="261" r:id="rId6"/>
    <p:sldId id="272" r:id="rId7"/>
    <p:sldId id="270" r:id="rId8"/>
    <p:sldId id="271" r:id="rId9"/>
    <p:sldId id="275" r:id="rId10"/>
    <p:sldId id="268" r:id="rId11"/>
    <p:sldId id="273" r:id="rId12"/>
    <p:sldId id="276" r:id="rId13"/>
    <p:sldId id="27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2091"/>
    <p:restoredTop sz="94497"/>
  </p:normalViewPr>
  <p:slideViewPr>
    <p:cSldViewPr snapToGrid="0">
      <p:cViewPr varScale="1">
        <p:scale>
          <a:sx n="83" d="100"/>
          <a:sy n="83" d="100"/>
        </p:scale>
        <p:origin x="-331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CEB27-15F2-424F-9584-5537FDD2AB62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C152-9564-FE4F-AE6B-0B80160C7B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7735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CEB27-15F2-424F-9584-5537FDD2AB62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C152-9564-FE4F-AE6B-0B80160C7B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3985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CEB27-15F2-424F-9584-5537FDD2AB62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C152-9564-FE4F-AE6B-0B80160C7B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89865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CEB27-15F2-424F-9584-5537FDD2AB62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C152-9564-FE4F-AE6B-0B80160C7B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7952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CEB27-15F2-424F-9584-5537FDD2AB62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C152-9564-FE4F-AE6B-0B80160C7B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0676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CEB27-15F2-424F-9584-5537FDD2AB62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C152-9564-FE4F-AE6B-0B80160C7B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5060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CEB27-15F2-424F-9584-5537FDD2AB62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C152-9564-FE4F-AE6B-0B80160C7B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2022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CEB27-15F2-424F-9584-5537FDD2AB62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C152-9564-FE4F-AE6B-0B80160C7B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4697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CEB27-15F2-424F-9584-5537FDD2AB62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C152-9564-FE4F-AE6B-0B80160C7B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7704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CEB27-15F2-424F-9584-5537FDD2AB62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C152-9564-FE4F-AE6B-0B80160C7B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7914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CEB27-15F2-424F-9584-5537FDD2AB62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C152-9564-FE4F-AE6B-0B80160C7B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0591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E2CEB27-15F2-424F-9584-5537FDD2AB62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B49EC152-9564-FE4F-AE6B-0B80160C7B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7835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6781C4C-A9F6-3C2B-CC5D-59AE7DBE53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2648870"/>
            <a:ext cx="8113589" cy="156026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Развитие иракского современного искусства в контексте военно-политических событий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u-RU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17A5413-F46D-6683-18A8-CC9D35CEB151}"/>
              </a:ext>
            </a:extLst>
          </p:cNvPr>
          <p:cNvSpPr txBox="1"/>
          <p:nvPr/>
        </p:nvSpPr>
        <p:spPr>
          <a:xfrm>
            <a:off x="9344231" y="1937083"/>
            <a:ext cx="2763547" cy="345306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ru-RU" sz="28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НУГ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Армия и военные традиции в политике, обществе и культуре арабских стран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7C1A29A-5447-4F9D-CC88-D0A6AEFFBC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6304548"/>
            <a:ext cx="3588168" cy="409073"/>
          </a:xfrm>
        </p:spPr>
        <p:txBody>
          <a:bodyPr>
            <a:normAutofit/>
          </a:bodyPr>
          <a:lstStyle/>
          <a:p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Асалия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Амира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БВВ-201С,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курс </a:t>
            </a:r>
          </a:p>
        </p:txBody>
      </p:sp>
    </p:spTree>
    <p:extLst>
      <p:ext uri="{BB962C8B-B14F-4D97-AF65-F5344CB8AC3E}">
        <p14:creationId xmlns:p14="http://schemas.microsoft.com/office/powerpoint/2010/main" xmlns="" val="4224996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8">
            <a:extLst>
              <a:ext uri="{FF2B5EF4-FFF2-40B4-BE49-F238E27FC236}">
                <a16:creationId xmlns:a16="http://schemas.microsoft.com/office/drawing/2014/main" xmlns="" id="{C162DF2A-64D1-4AA9-BA42-8A4063EADE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xmlns="" id="{5D7C1373-63AF-4A75-909E-990E053566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9" name="Rectangle 12">
            <a:extLst>
              <a:ext uri="{FF2B5EF4-FFF2-40B4-BE49-F238E27FC236}">
                <a16:creationId xmlns:a16="http://schemas.microsoft.com/office/drawing/2014/main" xmlns="" id="{5BDAAE7A-177F-4691-8F07-36CBBA6113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79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BF82D1D-28BC-4216-A1EA-F7D9C6D1AA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60A1DC48-C242-4442-822C-570436B809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68577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85F3B3B-B47F-E1EE-CD79-667A8FEA8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91" y="1796372"/>
            <a:ext cx="1286934" cy="295575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ru-RU" sz="2000" spc="-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НУГ</a:t>
            </a:r>
            <a:r>
              <a:rPr lang="ru-RU" sz="2000" spc="-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sz="2000" spc="-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Армия и военные традиции в политике, обществе и культуре арабских </a:t>
            </a:r>
            <a:r>
              <a:rPr lang="ru-RU" sz="2000" spc="-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spc="-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spc="-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2000" spc="-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тран</a:t>
            </a:r>
            <a:r>
              <a:rPr lang="ru-RU" sz="2000" spc="-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sz="2000" spc="-1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A90FD74-3B62-9DDC-881A-5A25BAB8B0BC}"/>
              </a:ext>
            </a:extLst>
          </p:cNvPr>
          <p:cNvSpPr txBox="1"/>
          <p:nvPr/>
        </p:nvSpPr>
        <p:spPr>
          <a:xfrm>
            <a:off x="3386805" y="6047462"/>
            <a:ext cx="539529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Диа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аль-‘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Аззави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. «Трагедия </a:t>
            </a:r>
            <a:r>
              <a:rPr lang="ru-RU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Кербеллы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», 1966</a:t>
            </a:r>
          </a:p>
          <a:p>
            <a:pPr algn="ctr"/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Китайские чернила, бумага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63342" y="771077"/>
            <a:ext cx="7538497" cy="5013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090077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8">
            <a:extLst>
              <a:ext uri="{FF2B5EF4-FFF2-40B4-BE49-F238E27FC236}">
                <a16:creationId xmlns:a16="http://schemas.microsoft.com/office/drawing/2014/main" xmlns="" id="{C162DF2A-64D1-4AA9-BA42-8A4063EADE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xmlns="" id="{5D7C1373-63AF-4A75-909E-990E053566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9" name="Rectangle 12">
            <a:extLst>
              <a:ext uri="{FF2B5EF4-FFF2-40B4-BE49-F238E27FC236}">
                <a16:creationId xmlns:a16="http://schemas.microsoft.com/office/drawing/2014/main" xmlns="" id="{5BDAAE7A-177F-4691-8F07-36CBBA6113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79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BF82D1D-28BC-4216-A1EA-F7D9C6D1AA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60A1DC48-C242-4442-822C-570436B809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68577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85F3B3B-B47F-E1EE-CD79-667A8FEA8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91" y="1796372"/>
            <a:ext cx="1286934" cy="295575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ru-RU" sz="2000" spc="-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НУГ</a:t>
            </a:r>
            <a:r>
              <a:rPr lang="ru-RU" sz="2000" spc="-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sz="2000" spc="-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Армия и военные традиции в политике, обществе и культуре арабских </a:t>
            </a:r>
            <a:r>
              <a:rPr lang="ru-RU" sz="2000" spc="-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spc="-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spc="-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2000" spc="-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тран</a:t>
            </a:r>
            <a:r>
              <a:rPr lang="ru-RU" sz="2000" spc="-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sz="2000" spc="-1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A90FD74-3B62-9DDC-881A-5A25BAB8B0BC}"/>
              </a:ext>
            </a:extLst>
          </p:cNvPr>
          <p:cNvSpPr txBox="1"/>
          <p:nvPr/>
        </p:nvSpPr>
        <p:spPr>
          <a:xfrm>
            <a:off x="3386805" y="6047462"/>
            <a:ext cx="539529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Диа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аль-‘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Аззави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. «День </a:t>
            </a:r>
            <a:r>
              <a:rPr lang="ru-RU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Ашура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», 1969</a:t>
            </a:r>
          </a:p>
          <a:p>
            <a:pPr algn="ctr"/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Холст, масло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0970" y="502920"/>
            <a:ext cx="4122605" cy="5502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090077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8">
            <a:extLst>
              <a:ext uri="{FF2B5EF4-FFF2-40B4-BE49-F238E27FC236}">
                <a16:creationId xmlns:a16="http://schemas.microsoft.com/office/drawing/2014/main" xmlns="" id="{C162DF2A-64D1-4AA9-BA42-8A4063EADE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xmlns="" id="{5D7C1373-63AF-4A75-909E-990E053566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9" name="Rectangle 12">
            <a:extLst>
              <a:ext uri="{FF2B5EF4-FFF2-40B4-BE49-F238E27FC236}">
                <a16:creationId xmlns:a16="http://schemas.microsoft.com/office/drawing/2014/main" xmlns="" id="{5BDAAE7A-177F-4691-8F07-36CBBA6113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79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BF82D1D-28BC-4216-A1EA-F7D9C6D1AA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60A1DC48-C242-4442-822C-570436B809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68577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85F3B3B-B47F-E1EE-CD79-667A8FEA8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91" y="1796372"/>
            <a:ext cx="1286934" cy="295575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ru-RU" sz="2000" spc="-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НУГ</a:t>
            </a:r>
            <a:r>
              <a:rPr lang="ru-RU" sz="2000" spc="-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sz="2000" spc="-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Армия и военные традиции в политике, обществе и культуре арабских </a:t>
            </a:r>
            <a:r>
              <a:rPr lang="ru-RU" sz="2000" spc="-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spc="-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spc="-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2000" spc="-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тран</a:t>
            </a:r>
            <a:r>
              <a:rPr lang="ru-RU" sz="2000" spc="-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sz="2000" spc="-1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A90FD74-3B62-9DDC-881A-5A25BAB8B0BC}"/>
              </a:ext>
            </a:extLst>
          </p:cNvPr>
          <p:cNvSpPr txBox="1"/>
          <p:nvPr/>
        </p:nvSpPr>
        <p:spPr>
          <a:xfrm>
            <a:off x="3386805" y="6047462"/>
            <a:ext cx="539529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Диа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аль-‘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Аззави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. «Газа», 2002</a:t>
            </a:r>
          </a:p>
          <a:p>
            <a:pPr algn="ctr"/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Китайские чернила, бумага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0736" y="790738"/>
            <a:ext cx="6906768" cy="493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090077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8">
            <a:extLst>
              <a:ext uri="{FF2B5EF4-FFF2-40B4-BE49-F238E27FC236}">
                <a16:creationId xmlns:a16="http://schemas.microsoft.com/office/drawing/2014/main" xmlns="" id="{C162DF2A-64D1-4AA9-BA42-8A4063EADE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xmlns="" id="{5D7C1373-63AF-4A75-909E-990E053566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9" name="Rectangle 12">
            <a:extLst>
              <a:ext uri="{FF2B5EF4-FFF2-40B4-BE49-F238E27FC236}">
                <a16:creationId xmlns:a16="http://schemas.microsoft.com/office/drawing/2014/main" xmlns="" id="{5BDAAE7A-177F-4691-8F07-36CBBA6113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79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BF82D1D-28BC-4216-A1EA-F7D9C6D1AA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60A1DC48-C242-4442-822C-570436B809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68577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85F3B3B-B47F-E1EE-CD79-667A8FEA8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91" y="1796372"/>
            <a:ext cx="1286934" cy="295575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ru-RU" sz="2000" spc="-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НУГ</a:t>
            </a:r>
            <a:r>
              <a:rPr lang="ru-RU" sz="2000" spc="-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sz="2000" spc="-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Армия и военные традиции в политике, обществе и культуре арабских </a:t>
            </a:r>
            <a:r>
              <a:rPr lang="ru-RU" sz="2000" spc="-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spc="-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spc="-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2000" spc="-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тран</a:t>
            </a:r>
            <a:r>
              <a:rPr lang="ru-RU" sz="2000" spc="-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sz="2000" spc="-1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EE1E601-7AD3-0CD9-E354-301A426C185F}"/>
              </a:ext>
            </a:extLst>
          </p:cNvPr>
          <p:cNvSpPr txBox="1"/>
          <p:nvPr/>
        </p:nvSpPr>
        <p:spPr>
          <a:xfrm>
            <a:off x="1413787" y="368438"/>
            <a:ext cx="10270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52095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1986 -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 Художественный центр Саддама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Хусейна</a:t>
            </a:r>
          </a:p>
          <a:p>
            <a:pPr indent="252095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1990-2003 – годы санкций</a:t>
            </a:r>
          </a:p>
          <a:p>
            <a:pPr indent="252095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2003 г. – вторжение США в Ирак</a:t>
            </a:r>
          </a:p>
          <a:p>
            <a:pPr indent="252095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2013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рамках программы ЮНЕСКО Багдад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объявлен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столицей арабской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культуры</a:t>
            </a:r>
          </a:p>
          <a:p>
            <a:pPr indent="252095">
              <a:lnSpc>
                <a:spcPct val="150000"/>
              </a:lnSpc>
              <a:buFont typeface="Arial" pitchFamily="34" charset="0"/>
              <a:buChar char="•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252095">
              <a:lnSpc>
                <a:spcPct val="150000"/>
              </a:lnSpc>
              <a:buFont typeface="Arial" pitchFamily="34" charset="0"/>
              <a:buChar char="•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252095">
              <a:lnSpc>
                <a:spcPct val="150000"/>
              </a:lnSpc>
              <a:buFont typeface="Arial" pitchFamily="34" charset="0"/>
              <a:buChar char="•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en-GB" sz="18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2838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8">
            <a:extLst>
              <a:ext uri="{FF2B5EF4-FFF2-40B4-BE49-F238E27FC236}">
                <a16:creationId xmlns:a16="http://schemas.microsoft.com/office/drawing/2014/main" xmlns="" id="{C162DF2A-64D1-4AA9-BA42-8A4063EADE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xmlns="" id="{5D7C1373-63AF-4A75-909E-990E053566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9" name="Rectangle 12">
            <a:extLst>
              <a:ext uri="{FF2B5EF4-FFF2-40B4-BE49-F238E27FC236}">
                <a16:creationId xmlns:a16="http://schemas.microsoft.com/office/drawing/2014/main" xmlns="" id="{5BDAAE7A-177F-4691-8F07-36CBBA6113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79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BF82D1D-28BC-4216-A1EA-F7D9C6D1AA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60A1DC48-C242-4442-822C-570436B809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68577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85F3B3B-B47F-E1EE-CD79-667A8FEA8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91" y="1796372"/>
            <a:ext cx="1286934" cy="295575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ru-RU" sz="2000" spc="-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НУГ</a:t>
            </a:r>
            <a:r>
              <a:rPr lang="ru-RU" sz="2000" spc="-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sz="2000" spc="-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Армия и военные традиции в политике, обществе и культуре арабских </a:t>
            </a:r>
            <a:r>
              <a:rPr lang="ru-RU" sz="2000" spc="-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spc="-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spc="-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2000" spc="-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тран</a:t>
            </a:r>
            <a:r>
              <a:rPr lang="ru-RU" sz="2000" spc="-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sz="2000" spc="-1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EE1E601-7AD3-0CD9-E354-301A426C185F}"/>
              </a:ext>
            </a:extLst>
          </p:cNvPr>
          <p:cNvSpPr txBox="1"/>
          <p:nvPr/>
        </p:nvSpPr>
        <p:spPr>
          <a:xfrm>
            <a:off x="6336652" y="6101824"/>
            <a:ext cx="6373940" cy="587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Назиха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Салим 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(1927-2008) </a:t>
            </a:r>
            <a:r>
              <a:rPr lang="ru-RU" sz="2400" dirty="0" smtClean="0">
                <a:effectLst/>
              </a:rPr>
              <a:t> </a:t>
            </a:r>
            <a:endParaRPr lang="en-GB" sz="16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A90FD74-3B62-9DDC-881A-5A25BAB8B0BC}"/>
              </a:ext>
            </a:extLst>
          </p:cNvPr>
          <p:cNvSpPr txBox="1"/>
          <p:nvPr/>
        </p:nvSpPr>
        <p:spPr>
          <a:xfrm>
            <a:off x="1001824" y="6179438"/>
            <a:ext cx="5395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Джа́бра </a:t>
            </a: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Ибрахи́м </a:t>
            </a: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Джа́бра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(1919-1994)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7127" y="628399"/>
            <a:ext cx="3707236" cy="5380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62034" y="1159497"/>
            <a:ext cx="3904531" cy="490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090077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8">
            <a:extLst>
              <a:ext uri="{FF2B5EF4-FFF2-40B4-BE49-F238E27FC236}">
                <a16:creationId xmlns:a16="http://schemas.microsoft.com/office/drawing/2014/main" xmlns="" id="{C162DF2A-64D1-4AA9-BA42-8A4063EADE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xmlns="" id="{5D7C1373-63AF-4A75-909E-990E053566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9" name="Rectangle 12">
            <a:extLst>
              <a:ext uri="{FF2B5EF4-FFF2-40B4-BE49-F238E27FC236}">
                <a16:creationId xmlns:a16="http://schemas.microsoft.com/office/drawing/2014/main" xmlns="" id="{5BDAAE7A-177F-4691-8F07-36CBBA6113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79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BF82D1D-28BC-4216-A1EA-F7D9C6D1AA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60A1DC48-C242-4442-822C-570436B809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68577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85F3B3B-B47F-E1EE-CD79-667A8FEA8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91" y="1796372"/>
            <a:ext cx="1286934" cy="295575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ru-RU" sz="2000" spc="-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НУГ</a:t>
            </a:r>
            <a:r>
              <a:rPr lang="ru-RU" sz="2000" spc="-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sz="2000" spc="-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Армия и военные традиции в политике, обществе и культуре арабских </a:t>
            </a:r>
            <a:r>
              <a:rPr lang="ru-RU" sz="2000" spc="-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spc="-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spc="-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2000" spc="-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тран</a:t>
            </a:r>
            <a:r>
              <a:rPr lang="ru-RU" sz="2000" spc="-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sz="2000" spc="-1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EE1E601-7AD3-0CD9-E354-301A426C185F}"/>
              </a:ext>
            </a:extLst>
          </p:cNvPr>
          <p:cNvSpPr txBox="1"/>
          <p:nvPr/>
        </p:nvSpPr>
        <p:spPr>
          <a:xfrm>
            <a:off x="6336652" y="6101824"/>
            <a:ext cx="6373940" cy="587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Нада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Шабут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(род. в 1962 г.) </a:t>
            </a:r>
            <a:r>
              <a:rPr lang="ru-RU" sz="2400" dirty="0" smtClean="0">
                <a:effectLst/>
              </a:rPr>
              <a:t> </a:t>
            </a:r>
            <a:endParaRPr lang="en-GB" sz="16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A90FD74-3B62-9DDC-881A-5A25BAB8B0BC}"/>
              </a:ext>
            </a:extLst>
          </p:cNvPr>
          <p:cNvSpPr txBox="1"/>
          <p:nvPr/>
        </p:nvSpPr>
        <p:spPr>
          <a:xfrm>
            <a:off x="1001824" y="6179438"/>
            <a:ext cx="5395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Кассим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Саад</a:t>
            </a: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род. в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19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61 г.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1019" y="1020436"/>
            <a:ext cx="4725513" cy="472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7590" y="933253"/>
            <a:ext cx="4096333" cy="5134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090077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8">
            <a:extLst>
              <a:ext uri="{FF2B5EF4-FFF2-40B4-BE49-F238E27FC236}">
                <a16:creationId xmlns:a16="http://schemas.microsoft.com/office/drawing/2014/main" xmlns="" id="{C162DF2A-64D1-4AA9-BA42-8A4063EADE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xmlns="" id="{5D7C1373-63AF-4A75-909E-990E053566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9" name="Rectangle 12">
            <a:extLst>
              <a:ext uri="{FF2B5EF4-FFF2-40B4-BE49-F238E27FC236}">
                <a16:creationId xmlns:a16="http://schemas.microsoft.com/office/drawing/2014/main" xmlns="" id="{5BDAAE7A-177F-4691-8F07-36CBBA6113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79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BF82D1D-28BC-4216-A1EA-F7D9C6D1AA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60A1DC48-C242-4442-822C-570436B809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68577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85F3B3B-B47F-E1EE-CD79-667A8FEA8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91" y="1796372"/>
            <a:ext cx="1286934" cy="295575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ru-RU" sz="2000" spc="-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НУГ</a:t>
            </a:r>
            <a:r>
              <a:rPr lang="ru-RU" sz="2000" spc="-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sz="2000" spc="-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Армия и военные традиции в политике, обществе и культуре арабских </a:t>
            </a:r>
            <a:r>
              <a:rPr lang="ru-RU" sz="2000" spc="-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spc="-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spc="-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2000" spc="-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тран</a:t>
            </a:r>
            <a:r>
              <a:rPr lang="ru-RU" sz="2000" spc="-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sz="2000" spc="-1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EE1E601-7AD3-0CD9-E354-301A426C185F}"/>
              </a:ext>
            </a:extLst>
          </p:cNvPr>
          <p:cNvSpPr txBox="1"/>
          <p:nvPr/>
        </p:nvSpPr>
        <p:spPr>
          <a:xfrm>
            <a:off x="1413787" y="368438"/>
            <a:ext cx="10270200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52095" algn="ctr"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1932 г.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– провозглашение формальной независимости Ирака от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Великобритании</a:t>
            </a:r>
          </a:p>
          <a:p>
            <a:pPr indent="252095" algn="ctr">
              <a:lnSpc>
                <a:spcPct val="150000"/>
              </a:lnSpc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indent="252095" algn="ctr">
              <a:lnSpc>
                <a:spcPct val="150000"/>
              </a:lnSpc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indent="252095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1939 – открытие Департамента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живописи в Багдадском институте изящных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искусств</a:t>
            </a:r>
          </a:p>
          <a:p>
            <a:pPr indent="252095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1941 - первый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иракский карикатурщик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Су’ад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Селим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(1918-2001)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открывает «Общество друзей искусства» (</a:t>
            </a:r>
            <a:r>
              <a:rPr lang="ar-SA" dirty="0" smtClean="0">
                <a:latin typeface="Times New Roman" pitchFamily="18" charset="0"/>
                <a:cs typeface="Times New Roman" pitchFamily="18" charset="0"/>
              </a:rPr>
              <a:t>أصدقاء الفن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indent="252095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1941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восстание против британских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оккупантов — подавление восстания —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британская власть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снова восстановлена</a:t>
            </a:r>
          </a:p>
          <a:p>
            <a:pPr indent="252095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Конец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1940-х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политические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социальные волнения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Ираке,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связанные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увеличением иностранного влияния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стране</a:t>
            </a:r>
          </a:p>
          <a:p>
            <a:pPr indent="252095">
              <a:lnSpc>
                <a:spcPct val="150000"/>
              </a:lnSpc>
              <a:buFont typeface="Arial" pitchFamily="34" charset="0"/>
              <a:buChar char="•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252095">
              <a:lnSpc>
                <a:spcPct val="150000"/>
              </a:lnSpc>
              <a:buFont typeface="Arial" pitchFamily="34" charset="0"/>
              <a:buChar char="•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en-GB" sz="18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2838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8">
            <a:extLst>
              <a:ext uri="{FF2B5EF4-FFF2-40B4-BE49-F238E27FC236}">
                <a16:creationId xmlns:a16="http://schemas.microsoft.com/office/drawing/2014/main" xmlns="" id="{C162DF2A-64D1-4AA9-BA42-8A4063EADE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xmlns="" id="{5D7C1373-63AF-4A75-909E-990E053566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9" name="Rectangle 12">
            <a:extLst>
              <a:ext uri="{FF2B5EF4-FFF2-40B4-BE49-F238E27FC236}">
                <a16:creationId xmlns:a16="http://schemas.microsoft.com/office/drawing/2014/main" xmlns="" id="{5BDAAE7A-177F-4691-8F07-36CBBA6113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79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BF82D1D-28BC-4216-A1EA-F7D9C6D1AA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60A1DC48-C242-4442-822C-570436B809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68577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85F3B3B-B47F-E1EE-CD79-667A8FEA8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91" y="1796372"/>
            <a:ext cx="1286934" cy="295575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ru-RU" sz="2000" spc="-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НУГ</a:t>
            </a:r>
            <a:r>
              <a:rPr lang="ru-RU" sz="2000" spc="-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sz="2000" spc="-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Армия и военные традиции в политике, обществе и культуре арабских </a:t>
            </a:r>
            <a:r>
              <a:rPr lang="ru-RU" sz="2000" spc="-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spc="-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spc="-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2000" spc="-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тран</a:t>
            </a:r>
            <a:r>
              <a:rPr lang="ru-RU" sz="2000" spc="-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sz="2000" spc="-1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EE1E601-7AD3-0CD9-E354-301A426C185F}"/>
              </a:ext>
            </a:extLst>
          </p:cNvPr>
          <p:cNvSpPr txBox="1"/>
          <p:nvPr/>
        </p:nvSpPr>
        <p:spPr>
          <a:xfrm>
            <a:off x="412563" y="161343"/>
            <a:ext cx="8385620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/>
              <a:t>«Группа </a:t>
            </a:r>
            <a:r>
              <a:rPr lang="ru-RU" sz="2800" b="1" dirty="0" smtClean="0"/>
              <a:t>Пионеров» (</a:t>
            </a:r>
            <a:r>
              <a:rPr lang="ar-SA" sz="2800" b="1" dirty="0" smtClean="0"/>
              <a:t>جماعة الروّاد</a:t>
            </a:r>
            <a:r>
              <a:rPr lang="ru-RU" sz="2800" b="1" dirty="0" smtClean="0"/>
              <a:t>)</a:t>
            </a:r>
            <a:r>
              <a:rPr lang="ru-RU" sz="2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GB" sz="2800" b="1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01A1ECB-E0AF-28D6-BECA-B9C8162C60E1}"/>
              </a:ext>
            </a:extLst>
          </p:cNvPr>
          <p:cNvSpPr txBox="1"/>
          <p:nvPr/>
        </p:nvSpPr>
        <p:spPr>
          <a:xfrm>
            <a:off x="1526679" y="6197885"/>
            <a:ext cx="4853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Фаик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Хасан (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1914-1992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7C087D1-AC68-3DC2-517E-E4E98D28CEC0}"/>
              </a:ext>
            </a:extLst>
          </p:cNvPr>
          <p:cNvSpPr txBox="1"/>
          <p:nvPr/>
        </p:nvSpPr>
        <p:spPr>
          <a:xfrm>
            <a:off x="8027945" y="6138400"/>
            <a:ext cx="4853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Джавад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Салим (1919-1961)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655AB6D-3B1A-127C-049E-84EEEAF4BF72}"/>
              </a:ext>
            </a:extLst>
          </p:cNvPr>
          <p:cNvSpPr txBox="1"/>
          <p:nvPr/>
        </p:nvSpPr>
        <p:spPr>
          <a:xfrm>
            <a:off x="1336030" y="1100813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1950 г.</a:t>
            </a:r>
            <a:endParaRPr lang="ru-RU" sz="160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endParaRPr lang="ru-RU" sz="160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79323" y="1348033"/>
            <a:ext cx="3254211" cy="4849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7546" y="1338606"/>
            <a:ext cx="3796704" cy="4805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980670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8">
            <a:extLst>
              <a:ext uri="{FF2B5EF4-FFF2-40B4-BE49-F238E27FC236}">
                <a16:creationId xmlns:a16="http://schemas.microsoft.com/office/drawing/2014/main" xmlns="" id="{C162DF2A-64D1-4AA9-BA42-8A4063EADE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xmlns="" id="{5D7C1373-63AF-4A75-909E-990E053566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9" name="Rectangle 12">
            <a:extLst>
              <a:ext uri="{FF2B5EF4-FFF2-40B4-BE49-F238E27FC236}">
                <a16:creationId xmlns:a16="http://schemas.microsoft.com/office/drawing/2014/main" xmlns="" id="{5BDAAE7A-177F-4691-8F07-36CBBA6113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79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BF82D1D-28BC-4216-A1EA-F7D9C6D1AA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60A1DC48-C242-4442-822C-570436B809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68577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85F3B3B-B47F-E1EE-CD79-667A8FEA8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91" y="1796372"/>
            <a:ext cx="1286934" cy="295575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ru-RU" sz="2000" spc="-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НУГ</a:t>
            </a:r>
            <a:r>
              <a:rPr lang="ru-RU" sz="2000" spc="-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sz="2000" spc="-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Армия и военные традиции в политике, обществе и культуре арабских </a:t>
            </a:r>
            <a:r>
              <a:rPr lang="ru-RU" sz="2000" spc="-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spc="-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spc="-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2000" spc="-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тран</a:t>
            </a:r>
            <a:r>
              <a:rPr lang="ru-RU" sz="2000" spc="-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sz="2000" spc="-1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74136" y="5961888"/>
            <a:ext cx="5285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Фаик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Хасан. Фреска «Голубь мира» 1959 г. Багдад, площадь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Аль-терянь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97351" y="146304"/>
            <a:ext cx="4489577" cy="5828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752838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8">
            <a:extLst>
              <a:ext uri="{FF2B5EF4-FFF2-40B4-BE49-F238E27FC236}">
                <a16:creationId xmlns:a16="http://schemas.microsoft.com/office/drawing/2014/main" xmlns="" id="{C162DF2A-64D1-4AA9-BA42-8A4063EADE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xmlns="" id="{5D7C1373-63AF-4A75-909E-990E053566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9" name="Rectangle 12">
            <a:extLst>
              <a:ext uri="{FF2B5EF4-FFF2-40B4-BE49-F238E27FC236}">
                <a16:creationId xmlns:a16="http://schemas.microsoft.com/office/drawing/2014/main" xmlns="" id="{5BDAAE7A-177F-4691-8F07-36CBBA6113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79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BF82D1D-28BC-4216-A1EA-F7D9C6D1AA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60A1DC48-C242-4442-822C-570436B809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68577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85F3B3B-B47F-E1EE-CD79-667A8FEA8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91" y="1796372"/>
            <a:ext cx="1286934" cy="295575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ru-RU" sz="2000" spc="-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НУГ</a:t>
            </a:r>
            <a:r>
              <a:rPr lang="ru-RU" sz="2000" spc="-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sz="2000" spc="-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Армия и военные традиции в политике, обществе и культуре арабских </a:t>
            </a:r>
            <a:r>
              <a:rPr lang="ru-RU" sz="2000" spc="-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spc="-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spc="-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2000" spc="-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тран</a:t>
            </a:r>
            <a:r>
              <a:rPr lang="ru-RU" sz="2000" spc="-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sz="2000" spc="-1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EE1E601-7AD3-0CD9-E354-301A426C185F}"/>
              </a:ext>
            </a:extLst>
          </p:cNvPr>
          <p:cNvSpPr txBox="1"/>
          <p:nvPr/>
        </p:nvSpPr>
        <p:spPr>
          <a:xfrm>
            <a:off x="1413787" y="368438"/>
            <a:ext cx="10270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52095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1958 - монархический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режим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Ираке свергнут</a:t>
            </a:r>
          </a:p>
          <a:p>
            <a:pPr indent="252095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1960-е -  вторая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волна иракского художественного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движения</a:t>
            </a:r>
          </a:p>
          <a:p>
            <a:pPr indent="252095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1968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социалистическая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революция,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власти пришла партия БААС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252095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Конец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1940-х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политические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социальные волнения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Ираке,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связанные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увеличением иностранного влияния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стране</a:t>
            </a:r>
          </a:p>
          <a:p>
            <a:pPr indent="252095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1969 - манифест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группы «Новое видение» (</a:t>
            </a:r>
            <a:r>
              <a:rPr lang="ar-SA" dirty="0" smtClean="0">
                <a:latin typeface="Times New Roman" pitchFamily="18" charset="0"/>
                <a:cs typeface="Times New Roman" pitchFamily="18" charset="0"/>
              </a:rPr>
              <a:t>الرؤيا الجديدة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252095">
              <a:lnSpc>
                <a:spcPct val="150000"/>
              </a:lnSpc>
              <a:buFont typeface="Arial" pitchFamily="34" charset="0"/>
              <a:buChar char="•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en-GB" sz="18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22776" y="6126480"/>
            <a:ext cx="3621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аль-‘Аззави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(род. в 1939 г.)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30640" y="3669030"/>
            <a:ext cx="6218237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752838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8">
            <a:extLst>
              <a:ext uri="{FF2B5EF4-FFF2-40B4-BE49-F238E27FC236}">
                <a16:creationId xmlns:a16="http://schemas.microsoft.com/office/drawing/2014/main" xmlns="" id="{C162DF2A-64D1-4AA9-BA42-8A4063EADE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xmlns="" id="{5D7C1373-63AF-4A75-909E-990E053566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9" name="Rectangle 12">
            <a:extLst>
              <a:ext uri="{FF2B5EF4-FFF2-40B4-BE49-F238E27FC236}">
                <a16:creationId xmlns:a16="http://schemas.microsoft.com/office/drawing/2014/main" xmlns="" id="{5BDAAE7A-177F-4691-8F07-36CBBA6113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79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BF82D1D-28BC-4216-A1EA-F7D9C6D1AA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60A1DC48-C242-4442-822C-570436B809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68577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85F3B3B-B47F-E1EE-CD79-667A8FEA8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91" y="1796372"/>
            <a:ext cx="1286934" cy="295575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ru-RU" sz="2000" spc="-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НУГ</a:t>
            </a:r>
            <a:r>
              <a:rPr lang="ru-RU" sz="2000" spc="-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sz="2000" spc="-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Армия и военные традиции в политике, обществе и культуре арабских </a:t>
            </a:r>
            <a:r>
              <a:rPr lang="ru-RU" sz="2000" spc="-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spc="-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spc="-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2000" spc="-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тран</a:t>
            </a:r>
            <a:r>
              <a:rPr lang="ru-RU" sz="2000" spc="-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sz="2000" spc="-1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EE1E601-7AD3-0CD9-E354-301A426C185F}"/>
              </a:ext>
            </a:extLst>
          </p:cNvPr>
          <p:cNvSpPr txBox="1"/>
          <p:nvPr/>
        </p:nvSpPr>
        <p:spPr>
          <a:xfrm>
            <a:off x="1413787" y="368438"/>
            <a:ext cx="10270200" cy="873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800" b="1" dirty="0" smtClean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Монумент Свободы</a:t>
            </a:r>
          </a:p>
          <a:p>
            <a:pPr algn="ctr">
              <a:lnSpc>
                <a:spcPct val="150000"/>
              </a:lnSpc>
            </a:pPr>
            <a:r>
              <a:rPr lang="ru-RU" dirty="0" smtClean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Воздвигнут в Багдаде в 1960 г. в честь революции 1958 года</a:t>
            </a:r>
            <a:endParaRPr lang="en-GB" sz="18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10712" y="6053328"/>
            <a:ext cx="5285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Джавад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Салим. Монумент Свободы.  1960 г. Багдад, площадь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Аль-тахрир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19438" y="1920241"/>
            <a:ext cx="6491722" cy="3648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752838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8">
            <a:extLst>
              <a:ext uri="{FF2B5EF4-FFF2-40B4-BE49-F238E27FC236}">
                <a16:creationId xmlns:a16="http://schemas.microsoft.com/office/drawing/2014/main" xmlns="" id="{C162DF2A-64D1-4AA9-BA42-8A4063EADE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xmlns="" id="{5D7C1373-63AF-4A75-909E-990E053566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9" name="Rectangle 12">
            <a:extLst>
              <a:ext uri="{FF2B5EF4-FFF2-40B4-BE49-F238E27FC236}">
                <a16:creationId xmlns:a16="http://schemas.microsoft.com/office/drawing/2014/main" xmlns="" id="{5BDAAE7A-177F-4691-8F07-36CBBA6113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79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BF82D1D-28BC-4216-A1EA-F7D9C6D1AA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60A1DC48-C242-4442-822C-570436B809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68577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85F3B3B-B47F-E1EE-CD79-667A8FEA8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91" y="1796372"/>
            <a:ext cx="1286934" cy="295575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ru-RU" sz="2000" spc="-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НУГ</a:t>
            </a:r>
            <a:r>
              <a:rPr lang="ru-RU" sz="2000" spc="-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sz="2000" spc="-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Армия и военные традиции в политике, обществе и культуре арабских </a:t>
            </a:r>
            <a:r>
              <a:rPr lang="ru-RU" sz="2000" spc="-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spc="-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spc="-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2000" spc="-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тран</a:t>
            </a:r>
            <a:r>
              <a:rPr lang="ru-RU" sz="2000" spc="-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sz="2000" spc="-1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EE1E601-7AD3-0CD9-E354-301A426C185F}"/>
              </a:ext>
            </a:extLst>
          </p:cNvPr>
          <p:cNvSpPr txBox="1"/>
          <p:nvPr/>
        </p:nvSpPr>
        <p:spPr>
          <a:xfrm>
            <a:off x="1413787" y="368438"/>
            <a:ext cx="1027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Арка Победы</a:t>
            </a:r>
            <a:endParaRPr lang="ru-RU" sz="1800" b="1" dirty="0" smtClean="0">
              <a:solidFill>
                <a:srgbClr val="00000A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dirty="0" smtClean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1989 г. Символ провозглашенной Саддамом Хусейном победы Ирака в ирано-иракской войне.</a:t>
            </a:r>
            <a:endParaRPr lang="en-GB" sz="18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45736" y="5952744"/>
            <a:ext cx="5285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Арка Победы. 1989 г. Багдад.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5013" y="1478384"/>
            <a:ext cx="6390195" cy="4258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752838240"/>
      </p:ext>
    </p:extLst>
  </p:cSld>
  <p:clrMapOvr>
    <a:masterClrMapping/>
  </p:clrMapOvr>
</p:sld>
</file>

<file path=ppt/theme/theme1.xml><?xml version="1.0" encoding="utf-8"?>
<a:theme xmlns:a="http://schemas.openxmlformats.org/drawingml/2006/main" name="Рамка">
  <a:themeElements>
    <a:clrScheme name="Рамка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Рамка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Рамка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rame" id="{F226E7A2-7162-461C-9490-D27D9DC04E43}" vid="{18A1B607-7BAE-46D6-8090-545AC7BDD73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{E5794310-8262-4B45-A94B-08C9B96ABB1A}tf10001124</Template>
  <TotalTime>1946</TotalTime>
  <Words>518</Words>
  <Application>Microsoft Macintosh PowerPoint</Application>
  <PresentationFormat>Произвольный</PresentationFormat>
  <Paragraphs>56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Рамка</vt:lpstr>
      <vt:lpstr>Развитие иракского современного искусства в контексте военно-политических событий  </vt:lpstr>
      <vt:lpstr>НУГ «Армия и военные традиции в политике, обществе и культуре арабских  стран»</vt:lpstr>
      <vt:lpstr>НУГ «Армия и военные традиции в политике, обществе и культуре арабских  стран»</vt:lpstr>
      <vt:lpstr>НУГ «Армия и военные традиции в политике, обществе и культуре арабских  стран»</vt:lpstr>
      <vt:lpstr>НУГ «Армия и военные традиции в политике, обществе и культуре арабских  стран»</vt:lpstr>
      <vt:lpstr>НУГ «Армия и военные традиции в политике, обществе и культуре арабских  стран»</vt:lpstr>
      <vt:lpstr>НУГ «Армия и военные традиции в политике, обществе и культуре арабских  стран»</vt:lpstr>
      <vt:lpstr>НУГ «Армия и военные традиции в политике, обществе и культуре арабских  стран»</vt:lpstr>
      <vt:lpstr>НУГ «Армия и военные традиции в политике, обществе и культуре арабских  стран»</vt:lpstr>
      <vt:lpstr>НУГ «Армия и военные традиции в политике, обществе и культуре арабских  стран»</vt:lpstr>
      <vt:lpstr>НУГ «Армия и военные традиции в политике, обществе и культуре арабских  стран»</vt:lpstr>
      <vt:lpstr>НУГ «Армия и военные традиции в политике, обществе и культуре арабских  стран»</vt:lpstr>
      <vt:lpstr>НУГ «Армия и военные традиции в политике, обществе и культуре арабских  стран»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Джихад как личная обязанность каждого мусульманина в толковании средневекового арабского законоведа Ибн ан-Наххаса (ум. в 1411 г.). </dc:title>
  <dc:creator>O365</dc:creator>
  <cp:lastModifiedBy>1</cp:lastModifiedBy>
  <cp:revision>7</cp:revision>
  <dcterms:created xsi:type="dcterms:W3CDTF">2023-02-10T19:48:40Z</dcterms:created>
  <dcterms:modified xsi:type="dcterms:W3CDTF">2023-10-27T23:18:29Z</dcterms:modified>
</cp:coreProperties>
</file>