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9"/>
  </p:notesMasterIdLst>
  <p:sldIdLst>
    <p:sldId id="271" r:id="rId5"/>
    <p:sldId id="286" r:id="rId6"/>
    <p:sldId id="287" r:id="rId7"/>
    <p:sldId id="272" r:id="rId8"/>
    <p:sldId id="273" r:id="rId9"/>
    <p:sldId id="274" r:id="rId10"/>
    <p:sldId id="275" r:id="rId11"/>
    <p:sldId id="276" r:id="rId12"/>
    <p:sldId id="277" r:id="rId13"/>
    <p:sldId id="288" r:id="rId14"/>
    <p:sldId id="289" r:id="rId15"/>
    <p:sldId id="292" r:id="rId16"/>
    <p:sldId id="293" r:id="rId17"/>
    <p:sldId id="285" r:id="rId18"/>
  </p:sldIdLst>
  <p:sldSz cx="12192000" cy="6858000"/>
  <p:notesSz cx="6858000" cy="9144000"/>
  <p:defaultTextStyle>
    <a:defPPr lvl="0">
      <a:defRPr lang="en-RU"/>
    </a:defPPr>
    <a:lvl1pPr marL="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25" userDrawn="1">
          <p15:clr>
            <a:srgbClr val="A4A3A4"/>
          </p15:clr>
        </p15:guide>
        <p15:guide id="4" pos="1209" userDrawn="1">
          <p15:clr>
            <a:srgbClr val="A4A3A4"/>
          </p15:clr>
        </p15:guide>
        <p15:guide id="5" pos="2955" userDrawn="1">
          <p15:clr>
            <a:srgbClr val="A4A3A4"/>
          </p15:clr>
        </p15:guide>
        <p15:guide id="6" pos="2071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0" pos="4702" userDrawn="1">
          <p15:clr>
            <a:srgbClr val="A4A3A4"/>
          </p15:clr>
        </p15:guide>
        <p15:guide id="11" pos="5586" userDrawn="1">
          <p15:clr>
            <a:srgbClr val="A4A3A4"/>
          </p15:clr>
        </p15:guide>
        <p15:guide id="12" pos="7333" userDrawn="1">
          <p15:clr>
            <a:srgbClr val="A4A3A4"/>
          </p15:clr>
        </p15:guide>
        <p15:guide id="13" orient="horz" pos="3952" userDrawn="1">
          <p15:clr>
            <a:srgbClr val="A4A3A4"/>
          </p15:clr>
        </p15:guide>
        <p15:guide id="15" pos="6471" userDrawn="1">
          <p15:clr>
            <a:srgbClr val="A4A3A4"/>
          </p15:clr>
        </p15:guide>
        <p15:guide id="16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утьков Юрий Юрьевич" initials="КЮЮ" lastIdx="4" clrIdx="0">
    <p:extLst>
      <p:ext uri="{19B8F6BF-5375-455C-9EA6-DF929625EA0E}">
        <p15:presenceInfo xmlns:p15="http://schemas.microsoft.com/office/powerpoint/2012/main" userId="S::ykutkov@hse.ru::45dbd1ed-eea1-4925-9fa4-5001421b49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9C63"/>
    <a:srgbClr val="96628C"/>
    <a:srgbClr val="11A0D7"/>
    <a:srgbClr val="E61F3D"/>
    <a:srgbClr val="CD5A5A"/>
    <a:srgbClr val="FFD746"/>
    <a:srgbClr val="0E2D69"/>
    <a:srgbClr val="D9D9D9"/>
    <a:srgbClr val="EB681F"/>
    <a:srgbClr val="234A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21501-8AC7-D24B-9BD4-4AB280FA19DE}" v="6" dt="2021-11-26T18:08:21.5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/>
    <p:restoredTop sz="94694"/>
  </p:normalViewPr>
  <p:slideViewPr>
    <p:cSldViewPr snapToGrid="0" snapToObjects="1">
      <p:cViewPr varScale="1">
        <p:scale>
          <a:sx n="107" d="100"/>
          <a:sy n="107" d="100"/>
        </p:scale>
        <p:origin x="1038" y="114"/>
      </p:cViewPr>
      <p:guideLst>
        <p:guide pos="325"/>
        <p:guide pos="1209"/>
        <p:guide pos="2955"/>
        <p:guide pos="2071"/>
        <p:guide pos="3840"/>
        <p:guide pos="4702"/>
        <p:guide pos="5586"/>
        <p:guide pos="7333"/>
        <p:guide orient="horz" pos="3952"/>
        <p:guide pos="6471"/>
        <p:guide orient="horz" pos="9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napToObjects="1">
      <p:cViewPr varScale="1">
        <p:scale>
          <a:sx n="134" d="100"/>
          <a:sy n="134" d="100"/>
        </p:scale>
        <p:origin x="3648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61BF4-8B2C-784B-9959-B59A059012C3}" type="datetimeFigureOut">
              <a:rPr lang="en-RU" smtClean="0"/>
              <a:t>10/07/2023</a:t>
            </a:fld>
            <a:endParaRPr lang="en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48903-8EB5-294E-A216-6B54B0368783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731680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8959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в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328428E-0D3D-6E4B-BAC0-3F63BAF7DB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86CF47C6-D972-9E44-A717-6848F348939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412FEF63-77C0-7C4A-B9BE-4BC0EEEEB78C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C4F550E9-E979-284D-B65F-44E092DD9D0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A39D099-B515-F343-BF7A-A95468DA3860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396B1F99-9711-C64F-A7C9-4F1D89E7F11D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9C21DFE9-C3B2-C54E-9275-7776355F73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5A73F99D-6D58-724E-ADB3-150D9B24F8C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7E89E360-BE39-5041-BAD6-C7B708340A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9" name="Заголовок 31">
            <a:extLst>
              <a:ext uri="{FF2B5EF4-FFF2-40B4-BE49-F238E27FC236}">
                <a16:creationId xmlns:a16="http://schemas.microsoft.com/office/drawing/2014/main" id="{1C20890C-BC1C-0745-9AF3-46700BA27C4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Дополнительная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цветовая гамма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CA2589F7-4500-024F-8E07-D726629A599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Для оформления графиков, таблиц, диаграмм могут потребоваться дополнительные цвета и вы совершенно правы, задавая вопрос, какие цвета использовать и где их взять. Мы предлагаем использовать палитру цветов Вышки для этих целей.</a:t>
            </a:r>
          </a:p>
        </p:txBody>
      </p:sp>
      <p:sp>
        <p:nvSpPr>
          <p:cNvPr id="21" name="Oval 5">
            <a:extLst>
              <a:ext uri="{FF2B5EF4-FFF2-40B4-BE49-F238E27FC236}">
                <a16:creationId xmlns:a16="http://schemas.microsoft.com/office/drawing/2014/main" id="{D2CA403A-98E7-6C42-8F44-30AB6622C802}"/>
              </a:ext>
            </a:extLst>
          </p:cNvPr>
          <p:cNvSpPr/>
          <p:nvPr userDrawn="1"/>
        </p:nvSpPr>
        <p:spPr>
          <a:xfrm>
            <a:off x="5392982" y="1447790"/>
            <a:ext cx="830997" cy="830997"/>
          </a:xfrm>
          <a:prstGeom prst="ellipse">
            <a:avLst/>
          </a:prstGeom>
          <a:solidFill>
            <a:srgbClr val="0E2D69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2" name="Oval 20">
            <a:extLst>
              <a:ext uri="{FF2B5EF4-FFF2-40B4-BE49-F238E27FC236}">
                <a16:creationId xmlns:a16="http://schemas.microsoft.com/office/drawing/2014/main" id="{42ABAA5D-E7AB-6E48-9D43-A48178C9BDD4}"/>
              </a:ext>
            </a:extLst>
          </p:cNvPr>
          <p:cNvSpPr/>
          <p:nvPr userDrawn="1"/>
        </p:nvSpPr>
        <p:spPr>
          <a:xfrm>
            <a:off x="6742925" y="1447790"/>
            <a:ext cx="830997" cy="830997"/>
          </a:xfrm>
          <a:prstGeom prst="ellipse">
            <a:avLst/>
          </a:prstGeom>
          <a:solidFill>
            <a:srgbClr val="234A9B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09F185A-8F67-9C42-A7C5-87E483F4FC19}"/>
              </a:ext>
            </a:extLst>
          </p:cNvPr>
          <p:cNvSpPr/>
          <p:nvPr userDrawn="1"/>
        </p:nvSpPr>
        <p:spPr>
          <a:xfrm>
            <a:off x="8092868" y="1447790"/>
            <a:ext cx="830997" cy="830997"/>
          </a:xfrm>
          <a:prstGeom prst="ellipse">
            <a:avLst/>
          </a:prstGeom>
          <a:solidFill>
            <a:srgbClr val="11A0D7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79AE0F6-4E37-6C4D-AF45-824EEE489A15}"/>
              </a:ext>
            </a:extLst>
          </p:cNvPr>
          <p:cNvSpPr/>
          <p:nvPr userDrawn="1"/>
        </p:nvSpPr>
        <p:spPr>
          <a:xfrm>
            <a:off x="9442811" y="1447790"/>
            <a:ext cx="830997" cy="830997"/>
          </a:xfrm>
          <a:prstGeom prst="ellipse">
            <a:avLst/>
          </a:prstGeom>
          <a:solidFill>
            <a:srgbClr val="029C6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5" name="Oval 26">
            <a:extLst>
              <a:ext uri="{FF2B5EF4-FFF2-40B4-BE49-F238E27FC236}">
                <a16:creationId xmlns:a16="http://schemas.microsoft.com/office/drawing/2014/main" id="{330C0EA4-7FD1-CE4D-AC95-8C484C5AC790}"/>
              </a:ext>
            </a:extLst>
          </p:cNvPr>
          <p:cNvSpPr/>
          <p:nvPr userDrawn="1"/>
        </p:nvSpPr>
        <p:spPr>
          <a:xfrm>
            <a:off x="10792754" y="1447790"/>
            <a:ext cx="830997" cy="830997"/>
          </a:xfrm>
          <a:prstGeom prst="ellipse">
            <a:avLst/>
          </a:prstGeom>
          <a:solidFill>
            <a:srgbClr val="EB681F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6" name="Oval 29">
            <a:extLst>
              <a:ext uri="{FF2B5EF4-FFF2-40B4-BE49-F238E27FC236}">
                <a16:creationId xmlns:a16="http://schemas.microsoft.com/office/drawing/2014/main" id="{4C53CF3D-7EFB-DF4F-8EA6-5644574E9AFB}"/>
              </a:ext>
            </a:extLst>
          </p:cNvPr>
          <p:cNvSpPr/>
          <p:nvPr userDrawn="1"/>
        </p:nvSpPr>
        <p:spPr>
          <a:xfrm>
            <a:off x="5392982" y="2708699"/>
            <a:ext cx="830997" cy="830997"/>
          </a:xfrm>
          <a:prstGeom prst="ellipse">
            <a:avLst/>
          </a:prstGeom>
          <a:solidFill>
            <a:srgbClr val="7D4EB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B42CE88A-E9A3-2A4E-BD50-EB37311F39EC}"/>
              </a:ext>
            </a:extLst>
          </p:cNvPr>
          <p:cNvSpPr/>
          <p:nvPr userDrawn="1"/>
        </p:nvSpPr>
        <p:spPr>
          <a:xfrm>
            <a:off x="6742925" y="2708699"/>
            <a:ext cx="830997" cy="830997"/>
          </a:xfrm>
          <a:prstGeom prst="ellipse">
            <a:avLst/>
          </a:prstGeom>
          <a:solidFill>
            <a:srgbClr val="E61F3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8" name="Oval 34">
            <a:extLst>
              <a:ext uri="{FF2B5EF4-FFF2-40B4-BE49-F238E27FC236}">
                <a16:creationId xmlns:a16="http://schemas.microsoft.com/office/drawing/2014/main" id="{B699EFDF-DB9D-3C4F-9D1F-461508017BDA}"/>
              </a:ext>
            </a:extLst>
          </p:cNvPr>
          <p:cNvSpPr/>
          <p:nvPr userDrawn="1"/>
        </p:nvSpPr>
        <p:spPr>
          <a:xfrm>
            <a:off x="8092868" y="2708699"/>
            <a:ext cx="830997" cy="830997"/>
          </a:xfrm>
          <a:prstGeom prst="ellipse">
            <a:avLst/>
          </a:prstGeom>
          <a:solidFill>
            <a:srgbClr val="FBBA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29" name="Oval 35">
            <a:extLst>
              <a:ext uri="{FF2B5EF4-FFF2-40B4-BE49-F238E27FC236}">
                <a16:creationId xmlns:a16="http://schemas.microsoft.com/office/drawing/2014/main" id="{5DF3131C-EEA1-5446-B567-C9DA0A2A1AFF}"/>
              </a:ext>
            </a:extLst>
          </p:cNvPr>
          <p:cNvSpPr/>
          <p:nvPr userDrawn="1"/>
        </p:nvSpPr>
        <p:spPr>
          <a:xfrm>
            <a:off x="9442811" y="2708699"/>
            <a:ext cx="830997" cy="830997"/>
          </a:xfrm>
          <a:prstGeom prst="ellipse">
            <a:avLst/>
          </a:prstGeom>
          <a:solidFill>
            <a:srgbClr val="7DA0D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0" name="Oval 36">
            <a:extLst>
              <a:ext uri="{FF2B5EF4-FFF2-40B4-BE49-F238E27FC236}">
                <a16:creationId xmlns:a16="http://schemas.microsoft.com/office/drawing/2014/main" id="{6D03B317-B61D-2945-8C0A-A6EBD87ACD07}"/>
              </a:ext>
            </a:extLst>
          </p:cNvPr>
          <p:cNvSpPr/>
          <p:nvPr userDrawn="1"/>
        </p:nvSpPr>
        <p:spPr>
          <a:xfrm>
            <a:off x="10792754" y="2708699"/>
            <a:ext cx="830997" cy="830997"/>
          </a:xfrm>
          <a:prstGeom prst="ellipse">
            <a:avLst/>
          </a:prstGeom>
          <a:solidFill>
            <a:srgbClr val="47A0A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1" name="Oval 37">
            <a:extLst>
              <a:ext uri="{FF2B5EF4-FFF2-40B4-BE49-F238E27FC236}">
                <a16:creationId xmlns:a16="http://schemas.microsoft.com/office/drawing/2014/main" id="{9C0266F1-C0B7-624A-A873-5F2C8801E766}"/>
              </a:ext>
            </a:extLst>
          </p:cNvPr>
          <p:cNvSpPr/>
          <p:nvPr userDrawn="1"/>
        </p:nvSpPr>
        <p:spPr>
          <a:xfrm>
            <a:off x="5392982" y="3969609"/>
            <a:ext cx="830997" cy="830997"/>
          </a:xfrm>
          <a:prstGeom prst="ellipse">
            <a:avLst/>
          </a:prstGeom>
          <a:solidFill>
            <a:srgbClr val="EB8C3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2" name="Oval 38">
            <a:extLst>
              <a:ext uri="{FF2B5EF4-FFF2-40B4-BE49-F238E27FC236}">
                <a16:creationId xmlns:a16="http://schemas.microsoft.com/office/drawing/2014/main" id="{30C0C10E-388C-9843-8270-19D471BD3756}"/>
              </a:ext>
            </a:extLst>
          </p:cNvPr>
          <p:cNvSpPr/>
          <p:nvPr userDrawn="1"/>
        </p:nvSpPr>
        <p:spPr>
          <a:xfrm>
            <a:off x="6742925" y="3969609"/>
            <a:ext cx="830997" cy="830997"/>
          </a:xfrm>
          <a:prstGeom prst="ellipse">
            <a:avLst/>
          </a:prstGeom>
          <a:solidFill>
            <a:srgbClr val="96628C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3" name="Oval 39">
            <a:extLst>
              <a:ext uri="{FF2B5EF4-FFF2-40B4-BE49-F238E27FC236}">
                <a16:creationId xmlns:a16="http://schemas.microsoft.com/office/drawing/2014/main" id="{87047EA3-79D2-8644-A568-E64AA1D7D370}"/>
              </a:ext>
            </a:extLst>
          </p:cNvPr>
          <p:cNvSpPr/>
          <p:nvPr userDrawn="1"/>
        </p:nvSpPr>
        <p:spPr>
          <a:xfrm>
            <a:off x="8092868" y="3969609"/>
            <a:ext cx="830997" cy="830997"/>
          </a:xfrm>
          <a:prstGeom prst="ellipse">
            <a:avLst/>
          </a:prstGeom>
          <a:solidFill>
            <a:srgbClr val="CD5A5A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7F5D1C6B-4E6B-0346-A5DC-C511DB14EFD6}"/>
              </a:ext>
            </a:extLst>
          </p:cNvPr>
          <p:cNvSpPr/>
          <p:nvPr userDrawn="1"/>
        </p:nvSpPr>
        <p:spPr>
          <a:xfrm>
            <a:off x="9442811" y="3969609"/>
            <a:ext cx="830997" cy="830997"/>
          </a:xfrm>
          <a:prstGeom prst="ellipse">
            <a:avLst/>
          </a:prstGeom>
          <a:solidFill>
            <a:srgbClr val="FFD746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EB421DBA-35DE-2C4F-A89E-27F0998EF4E8}"/>
              </a:ext>
            </a:extLst>
          </p:cNvPr>
          <p:cNvSpPr/>
          <p:nvPr userDrawn="1"/>
        </p:nvSpPr>
        <p:spPr>
          <a:xfrm>
            <a:off x="10792754" y="3969609"/>
            <a:ext cx="830997" cy="830997"/>
          </a:xfrm>
          <a:prstGeom prst="ellipse">
            <a:avLst/>
          </a:prstGeom>
          <a:solidFill>
            <a:srgbClr val="CDDD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081BD842-A9A1-5B44-81ED-A97BA390032B}"/>
              </a:ext>
            </a:extLst>
          </p:cNvPr>
          <p:cNvSpPr/>
          <p:nvPr userDrawn="1"/>
        </p:nvSpPr>
        <p:spPr>
          <a:xfrm>
            <a:off x="5392982" y="5249769"/>
            <a:ext cx="830997" cy="830997"/>
          </a:xfrm>
          <a:prstGeom prst="ellipse">
            <a:avLst/>
          </a:prstGeom>
          <a:solidFill>
            <a:srgbClr val="D7EBB4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7" name="Oval 43">
            <a:extLst>
              <a:ext uri="{FF2B5EF4-FFF2-40B4-BE49-F238E27FC236}">
                <a16:creationId xmlns:a16="http://schemas.microsoft.com/office/drawing/2014/main" id="{036EE7D2-A33A-434C-B272-C82E2CDD4D4D}"/>
              </a:ext>
            </a:extLst>
          </p:cNvPr>
          <p:cNvSpPr/>
          <p:nvPr userDrawn="1"/>
        </p:nvSpPr>
        <p:spPr>
          <a:xfrm>
            <a:off x="6742925" y="5249769"/>
            <a:ext cx="830997" cy="830997"/>
          </a:xfrm>
          <a:prstGeom prst="ellipse">
            <a:avLst/>
          </a:prstGeom>
          <a:solidFill>
            <a:srgbClr val="FFDC9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8" name="Oval 44">
            <a:extLst>
              <a:ext uri="{FF2B5EF4-FFF2-40B4-BE49-F238E27FC236}">
                <a16:creationId xmlns:a16="http://schemas.microsoft.com/office/drawing/2014/main" id="{7DD65DA4-F076-C242-813E-8C17DCABCCFB}"/>
              </a:ext>
            </a:extLst>
          </p:cNvPr>
          <p:cNvSpPr/>
          <p:nvPr userDrawn="1"/>
        </p:nvSpPr>
        <p:spPr>
          <a:xfrm>
            <a:off x="8092868" y="5249769"/>
            <a:ext cx="830997" cy="830997"/>
          </a:xfrm>
          <a:prstGeom prst="ellipse">
            <a:avLst/>
          </a:prstGeom>
          <a:solidFill>
            <a:srgbClr val="D7C3F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39" name="Oval 45">
            <a:extLst>
              <a:ext uri="{FF2B5EF4-FFF2-40B4-BE49-F238E27FC236}">
                <a16:creationId xmlns:a16="http://schemas.microsoft.com/office/drawing/2014/main" id="{8A44D99D-BF66-2848-B460-F59D8ECF5690}"/>
              </a:ext>
            </a:extLst>
          </p:cNvPr>
          <p:cNvSpPr/>
          <p:nvPr userDrawn="1"/>
        </p:nvSpPr>
        <p:spPr>
          <a:xfrm>
            <a:off x="9442811" y="5249769"/>
            <a:ext cx="830997" cy="830997"/>
          </a:xfrm>
          <a:prstGeom prst="ellipse">
            <a:avLst/>
          </a:prstGeom>
          <a:solidFill>
            <a:srgbClr val="F6C3C3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40" name="Oval 46">
            <a:extLst>
              <a:ext uri="{FF2B5EF4-FFF2-40B4-BE49-F238E27FC236}">
                <a16:creationId xmlns:a16="http://schemas.microsoft.com/office/drawing/2014/main" id="{9B130CEB-3D74-B647-BA6B-32F7D70FD354}"/>
              </a:ext>
            </a:extLst>
          </p:cNvPr>
          <p:cNvSpPr/>
          <p:nvPr userDrawn="1"/>
        </p:nvSpPr>
        <p:spPr>
          <a:xfrm>
            <a:off x="10792754" y="5249769"/>
            <a:ext cx="830997" cy="830997"/>
          </a:xfrm>
          <a:prstGeom prst="ellipse">
            <a:avLst/>
          </a:prstGeom>
          <a:solidFill>
            <a:srgbClr val="FFF07D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705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A7FA04E4-3213-8F41-B068-4DC2814414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938052A0-3DF0-DC47-B7E0-C20EF981C230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8C6147F0-3CA1-264C-B2B2-F88597196943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2CDF50E-4D58-AF4A-ABFD-140AF88B3681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2171D1-2A5B-7A4A-9760-17CCE51B980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3C71A0C3-CD3E-0748-98E5-6B2507CAB296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9856D01B-EC9A-6047-B7FB-D47084AB3F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83E23342-AC91-354A-9A28-A14FF7BADC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BB1CCE68-8F57-1A41-BC43-633D2EFC801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0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чист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5234703-C735-5D41-99C2-019C7EBECCF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82F59B5-E815-AE43-BAE2-FA594BB42C0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5310809" y="2643809"/>
            <a:ext cx="1570383" cy="157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06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Icon&#10;&#10;Description automatically generated">
            <a:extLst>
              <a:ext uri="{FF2B5EF4-FFF2-40B4-BE49-F238E27FC236}">
                <a16:creationId xmlns:a16="http://schemas.microsoft.com/office/drawing/2014/main" id="{4A1436AC-5F96-2A4F-BFC7-B3442083EBE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11" name="Straight Connector 19">
            <a:extLst>
              <a:ext uri="{FF2B5EF4-FFF2-40B4-BE49-F238E27FC236}">
                <a16:creationId xmlns:a16="http://schemas.microsoft.com/office/drawing/2014/main" id="{067DD2ED-246D-7D41-B51F-FED98BF873F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21">
            <a:extLst>
              <a:ext uri="{FF2B5EF4-FFF2-40B4-BE49-F238E27FC236}">
                <a16:creationId xmlns:a16="http://schemas.microsoft.com/office/drawing/2014/main" id="{68E8C250-D449-A743-8975-B5BFB04D9744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25">
            <a:extLst>
              <a:ext uri="{FF2B5EF4-FFF2-40B4-BE49-F238E27FC236}">
                <a16:creationId xmlns:a16="http://schemas.microsoft.com/office/drawing/2014/main" id="{DD1C71CA-B883-AF42-959D-BCA5690AAA4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4D3A12E-0E10-C441-81D2-C3C1EB6A053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9" name="Straight Connector 59">
            <a:extLst>
              <a:ext uri="{FF2B5EF4-FFF2-40B4-BE49-F238E27FC236}">
                <a16:creationId xmlns:a16="http://schemas.microsoft.com/office/drawing/2014/main" id="{3447008E-4F3B-FC4E-B96D-3927FAE1ED1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Рисунок 23">
            <a:extLst>
              <a:ext uri="{FF2B5EF4-FFF2-40B4-BE49-F238E27FC236}">
                <a16:creationId xmlns:a16="http://schemas.microsoft.com/office/drawing/2014/main" id="{61115A7A-23E5-E442-9551-F72F1CDA57B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684653" y="1447790"/>
            <a:ext cx="4325167" cy="4325107"/>
          </a:xfrm>
          <a:solidFill>
            <a:srgbClr val="D9D9D9"/>
          </a:solidFill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2800" dirty="0">
                <a:solidFill>
                  <a:schemeClr val="tx1"/>
                </a:solidFill>
                <a:latin typeface="HSE Sans" panose="02000000000000000000" pitchFamily="2" charset="0"/>
              </a:rPr>
              <a:t>Чтобы слайд не выглядел пустым, сюда можно поставить иллюстрацию или фотографию</a:t>
            </a:r>
            <a:endParaRPr lang="en-RU" sz="2800">
              <a:solidFill>
                <a:schemeClr val="tx1"/>
              </a:solidFill>
              <a:latin typeface="HSE Sans" panose="02000000000000000000" pitchFamily="2" charset="0"/>
            </a:endParaRPr>
          </a:p>
        </p:txBody>
      </p:sp>
      <p:sp>
        <p:nvSpPr>
          <p:cNvPr id="32" name="Заголовок 31">
            <a:extLst>
              <a:ext uri="{FF2B5EF4-FFF2-40B4-BE49-F238E27FC236}">
                <a16:creationId xmlns:a16="http://schemas.microsoft.com/office/drawing/2014/main" id="{9ED7AA97-D972-DF4F-B662-A65F2A544C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8" y="1447790"/>
            <a:ext cx="524556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36" name="Текст 35">
            <a:extLst>
              <a:ext uri="{FF2B5EF4-FFF2-40B4-BE49-F238E27FC236}">
                <a16:creationId xmlns:a16="http://schemas.microsoft.com/office/drawing/2014/main" id="{69E35E54-2B19-7441-876F-1C6A84F4F1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5245561" cy="3393234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38" name="Текст 37">
            <a:extLst>
              <a:ext uri="{FF2B5EF4-FFF2-40B4-BE49-F238E27FC236}">
                <a16:creationId xmlns:a16="http://schemas.microsoft.com/office/drawing/2014/main" id="{7FB4A275-856E-364D-8AA4-2071AADC6AA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0" name="Текст 39">
            <a:extLst>
              <a:ext uri="{FF2B5EF4-FFF2-40B4-BE49-F238E27FC236}">
                <a16:creationId xmlns:a16="http://schemas.microsoft.com/office/drawing/2014/main" id="{58FBA0EA-8BE0-A643-B258-4E5C3446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41" name="Текст 39">
            <a:extLst>
              <a:ext uri="{FF2B5EF4-FFF2-40B4-BE49-F238E27FC236}">
                <a16:creationId xmlns:a16="http://schemas.microsoft.com/office/drawing/2014/main" id="{0BEC062F-1BEB-DE4C-B7EE-C552C9D45F1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8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FDC66DB8-29BC-5940-A721-40F10021456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DE27C859-478F-3648-8A9D-2C85DBDCAC09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58EA1144-CFD8-1D47-B430-7014F576043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96EDC73C-5A3C-014E-8E52-04CAFCA9B20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5E88681-53A8-3B45-B80A-372EDFB53883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EDA7D8BF-DF37-704F-B77F-7E40752ACE25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5026DBD8-54A3-1446-9D3B-BA2B38460F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E8AA3569-5054-7D47-AB14-BCFB0440D0A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Заголовок 31">
            <a:extLst>
              <a:ext uri="{FF2B5EF4-FFF2-40B4-BE49-F238E27FC236}">
                <a16:creationId xmlns:a16="http://schemas.microsoft.com/office/drawing/2014/main" id="{76942483-EB13-0A4B-8060-DB65024C29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66FAD63B-F743-0F47-BBE3-D773176670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7" y="2379663"/>
            <a:ext cx="11057971" cy="3745092"/>
          </a:xfrm>
        </p:spPr>
        <p:txBody>
          <a:bodyPr lIns="0" tIns="0" rIns="0" numCol="3" spcCol="25200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300" dirty="0">
                <a:latin typeface="HSE Sans" panose="02000000000000000000" pitchFamily="2" charset="0"/>
              </a:rPr>
              <a:t>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 Если текста много, то рекомендуем набирать его в несколько колонок, две или три. 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</a:t>
            </a:r>
          </a:p>
        </p:txBody>
      </p:sp>
      <p:sp>
        <p:nvSpPr>
          <p:cNvPr id="18" name="Текст 39">
            <a:extLst>
              <a:ext uri="{FF2B5EF4-FFF2-40B4-BE49-F238E27FC236}">
                <a16:creationId xmlns:a16="http://schemas.microsoft.com/office/drawing/2014/main" id="{8A048480-30C9-044E-8C2E-0F67398FEE1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18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_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0E78CA68-7A0C-CF41-9AC6-A547FB9EC3B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45DC512A-A23B-B24D-A1F6-6793976867CF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21F91649-DF0F-5F45-A43B-2CED9ACDD04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3137B760-1A50-1845-B7F2-1EF31C71C72B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5ECCF8F-5855-7943-B503-5573887A534D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FB81B23D-CDD8-E64C-9887-3540F7EE1C4B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C2D710AE-3CBE-5940-A7EB-F96132E659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FCC5A33D-0A3C-F140-B745-367744A5F3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5">
            <a:extLst>
              <a:ext uri="{FF2B5EF4-FFF2-40B4-BE49-F238E27FC236}">
                <a16:creationId xmlns:a16="http://schemas.microsoft.com/office/drawing/2014/main" id="{5163BE0A-A745-414A-AF21-D968BD69D2D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lvl="0"/>
            <a:r>
              <a:rPr lang="ru-RU" dirty="0"/>
              <a:t>Небольшие куски текста (13</a:t>
            </a:r>
            <a:r>
              <a:rPr lang="en-US" dirty="0" err="1"/>
              <a:t>pt</a:t>
            </a:r>
            <a:r>
              <a:rPr lang="en-US" dirty="0"/>
              <a:t>) </a:t>
            </a:r>
            <a:r>
              <a:rPr lang="ru-RU" dirty="0"/>
              <a:t>можно набирать в одну колонку, но не делайте колонку на всю ширину экрана. Текст, набранный длинной строкой очень трудно читать, подумайте о тех, кто будет читать вашу презентацию. Старайтесь чтобы в строке было в среднем семь — девять слов. Большее количество слов в строке способствует хорошему сну, но не чтению. Если у вас есть свободное пространство и вы считаете, что текст одинок и ему нужна компания, то поставьте рядом небольшое изображение, которое иллюстрирует ваш текст или дополняет его.</a:t>
            </a: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B3D47CF6-5FC1-2346-8894-A7CC39063D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CD14B8F3-89C2-9F45-809E-D1EAF85AC56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9892" y="2379663"/>
            <a:ext cx="5383968" cy="3451794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3200" dirty="0">
                <a:solidFill>
                  <a:srgbClr val="102D69"/>
                </a:solidFill>
                <a:latin typeface="HSE Sans" panose="02000000000000000000" pitchFamily="2" charset="0"/>
              </a:rPr>
              <a:t>Небольшую фразу, с важной информацией, можно выделить, набрав ее более крупным кеглем, чем обычный  текст. Делать это часто не рекомендуется.</a:t>
            </a:r>
          </a:p>
          <a:p>
            <a:pPr lvl="0"/>
            <a:endParaRPr lang="ru-RU" dirty="0"/>
          </a:p>
        </p:txBody>
      </p:sp>
      <p:sp>
        <p:nvSpPr>
          <p:cNvPr id="24" name="Текст 39">
            <a:extLst>
              <a:ext uri="{FF2B5EF4-FFF2-40B4-BE49-F238E27FC236}">
                <a16:creationId xmlns:a16="http://schemas.microsoft.com/office/drawing/2014/main" id="{3BE4279A-8109-B244-B721-18F10C696B1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5" name="Заголовок 31">
            <a:extLst>
              <a:ext uri="{FF2B5EF4-FFF2-40B4-BE49-F238E27FC236}">
                <a16:creationId xmlns:a16="http://schemas.microsoft.com/office/drawing/2014/main" id="{B32DC3D4-97A5-3E4F-A29B-422D5E3129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79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Icon&#10;&#10;Description automatically generated">
            <a:extLst>
              <a:ext uri="{FF2B5EF4-FFF2-40B4-BE49-F238E27FC236}">
                <a16:creationId xmlns:a16="http://schemas.microsoft.com/office/drawing/2014/main" id="{9E89D752-CAC6-0943-9A3D-4C52DBF50C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8" name="Straight Connector 19">
            <a:extLst>
              <a:ext uri="{FF2B5EF4-FFF2-40B4-BE49-F238E27FC236}">
                <a16:creationId xmlns:a16="http://schemas.microsoft.com/office/drawing/2014/main" id="{64D89E64-93BB-044D-B3D4-8F2679C5CA4C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1">
            <a:extLst>
              <a:ext uri="{FF2B5EF4-FFF2-40B4-BE49-F238E27FC236}">
                <a16:creationId xmlns:a16="http://schemas.microsoft.com/office/drawing/2014/main" id="{D0C3B169-866D-C645-AF76-00F8C2A97E9B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5">
            <a:extLst>
              <a:ext uri="{FF2B5EF4-FFF2-40B4-BE49-F238E27FC236}">
                <a16:creationId xmlns:a16="http://schemas.microsoft.com/office/drawing/2014/main" id="{FDDF48AB-D8AE-0E42-A544-8EA5B8744778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6DF89EC-1E7C-3B40-85F4-6D19A7D29AC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2" name="Straight Connector 59">
            <a:extLst>
              <a:ext uri="{FF2B5EF4-FFF2-40B4-BE49-F238E27FC236}">
                <a16:creationId xmlns:a16="http://schemas.microsoft.com/office/drawing/2014/main" id="{019D6862-BD52-734D-9E19-38C147CA2D2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Текст 37">
            <a:extLst>
              <a:ext uri="{FF2B5EF4-FFF2-40B4-BE49-F238E27FC236}">
                <a16:creationId xmlns:a16="http://schemas.microsoft.com/office/drawing/2014/main" id="{A9BD5ADD-B3F2-C342-82F7-83683F040D2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4F15CBC0-FC8B-744E-95A7-C9863CDC31B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6" name="Текст 39">
            <a:extLst>
              <a:ext uri="{FF2B5EF4-FFF2-40B4-BE49-F238E27FC236}">
                <a16:creationId xmlns:a16="http://schemas.microsoft.com/office/drawing/2014/main" id="{BC3B54AA-A0BD-E646-B3B7-C0E724D26D2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B3F16318-C9C3-B948-A508-4BC53D0B77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9" y="1447790"/>
            <a:ext cx="4322530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</a:t>
            </a:r>
            <a:b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8" name="Текст 35">
            <a:extLst>
              <a:ext uri="{FF2B5EF4-FFF2-40B4-BE49-F238E27FC236}">
                <a16:creationId xmlns:a16="http://schemas.microsoft.com/office/drawing/2014/main" id="{23B3E5FB-BBCE-4149-AD9A-8CAB06CC9FC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  <p:sp>
        <p:nvSpPr>
          <p:cNvPr id="19" name="Текст 35">
            <a:extLst>
              <a:ext uri="{FF2B5EF4-FFF2-40B4-BE49-F238E27FC236}">
                <a16:creationId xmlns:a16="http://schemas.microsoft.com/office/drawing/2014/main" id="{658542D3-7E45-6E46-8039-27C4C43DD61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57965DCA-4776-7546-97FD-A69317A34CF2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1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График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11D7C3EB-CCEB-E142-9753-8B2D75A0A80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527C9F89-51CC-D243-9351-73AB081DB944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F09EE119-6C80-E846-95F9-BB3907664128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6C0A681B-44BF-6A46-98D8-483EF13B9114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65A5D7C-EB12-9D4D-A99A-4B26C81B738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D4C3D74D-BE91-9547-ADCA-ACCE93C18789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3E0AB43B-5E98-6042-A282-C61E0C5A37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7388A8DF-D130-5445-A3F8-F96E1202BA1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02CBC466-1703-7541-94E4-AC76F4E6D9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0" name="Текст 35">
            <a:extLst>
              <a:ext uri="{FF2B5EF4-FFF2-40B4-BE49-F238E27FC236}">
                <a16:creationId xmlns:a16="http://schemas.microsoft.com/office/drawing/2014/main" id="{5812BF3C-1D24-3640-84D2-BFFCA525AE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5897" y="5183249"/>
            <a:ext cx="3934345" cy="553998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Примечания, или любая другая пояснительная или дополнительная информация набираются шрифтом размером 10 </a:t>
            </a:r>
            <a:r>
              <a:rPr lang="en-GB" sz="1000" dirty="0" err="1">
                <a:latin typeface="HSE Sans" panose="02000000000000000000" pitchFamily="2" charset="0"/>
              </a:rPr>
              <a:t>pt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21" name="Диаграмма 7">
            <a:extLst>
              <a:ext uri="{FF2B5EF4-FFF2-40B4-BE49-F238E27FC236}">
                <a16:creationId xmlns:a16="http://schemas.microsoft.com/office/drawing/2014/main" id="{BCBBDD44-9DC9-F74E-979F-120A7BBD4EE1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272097" y="1447790"/>
            <a:ext cx="6371768" cy="4289457"/>
          </a:xfrm>
        </p:spPr>
        <p:txBody>
          <a:bodyPr/>
          <a:lstStyle/>
          <a:p>
            <a:endParaRPr lang="ru-RU"/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7C68DF7B-E804-E44B-83DF-5DC36AF76F4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8" y="1447064"/>
            <a:ext cx="4322762" cy="703205"/>
          </a:xfrm>
        </p:spPr>
        <p:txBody>
          <a:bodyPr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графика. Обратите внимание, что название графика набирается меньшим кеглем, чем заголовок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 (16pt)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8" name="Текст 35">
            <a:extLst>
              <a:ext uri="{FF2B5EF4-FFF2-40B4-BE49-F238E27FC236}">
                <a16:creationId xmlns:a16="http://schemas.microsoft.com/office/drawing/2014/main" id="{89E931D8-2901-A54D-86EA-096E47B818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5898" y="2379663"/>
            <a:ext cx="4322531" cy="239937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889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Цифры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Icon&#10;&#10;Description automatically generated">
            <a:extLst>
              <a:ext uri="{FF2B5EF4-FFF2-40B4-BE49-F238E27FC236}">
                <a16:creationId xmlns:a16="http://schemas.microsoft.com/office/drawing/2014/main" id="{E9A64721-E55E-8749-B29E-51DD895593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7" name="Straight Connector 19">
            <a:extLst>
              <a:ext uri="{FF2B5EF4-FFF2-40B4-BE49-F238E27FC236}">
                <a16:creationId xmlns:a16="http://schemas.microsoft.com/office/drawing/2014/main" id="{B0C162B7-B84F-874A-960E-31F512518C6E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1">
            <a:extLst>
              <a:ext uri="{FF2B5EF4-FFF2-40B4-BE49-F238E27FC236}">
                <a16:creationId xmlns:a16="http://schemas.microsoft.com/office/drawing/2014/main" id="{1CB321BB-9FE3-294F-85D8-AA7DC75CA4AF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25">
            <a:extLst>
              <a:ext uri="{FF2B5EF4-FFF2-40B4-BE49-F238E27FC236}">
                <a16:creationId xmlns:a16="http://schemas.microsoft.com/office/drawing/2014/main" id="{0A610A45-8712-8A45-AFB3-931CF468EC32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0460EF6-ECAD-8941-8132-1B3E005D6067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1" name="Straight Connector 59">
            <a:extLst>
              <a:ext uri="{FF2B5EF4-FFF2-40B4-BE49-F238E27FC236}">
                <a16:creationId xmlns:a16="http://schemas.microsoft.com/office/drawing/2014/main" id="{41AE56A2-5FAA-FD44-AE1A-338E1E304184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37">
            <a:extLst>
              <a:ext uri="{FF2B5EF4-FFF2-40B4-BE49-F238E27FC236}">
                <a16:creationId xmlns:a16="http://schemas.microsoft.com/office/drawing/2014/main" id="{D9986185-6D5E-FD48-A5CA-AF2D5B58A3E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3" name="Текст 39">
            <a:extLst>
              <a:ext uri="{FF2B5EF4-FFF2-40B4-BE49-F238E27FC236}">
                <a16:creationId xmlns:a16="http://schemas.microsoft.com/office/drawing/2014/main" id="{5DBFD327-E3A8-944A-AABF-7D813AD0F1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D206FCE0-05C3-2C45-A7D6-1FC287C017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Заголовок 31">
            <a:extLst>
              <a:ext uri="{FF2B5EF4-FFF2-40B4-BE49-F238E27FC236}">
                <a16:creationId xmlns:a16="http://schemas.microsoft.com/office/drawing/2014/main" id="{3B28B62E-5EE9-834C-9BB6-BD66079B81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897" y="1447790"/>
            <a:ext cx="11057955" cy="777025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2400" b="0" i="0">
                <a:latin typeface="HSE Sans" panose="02000000000000000000" pitchFamily="2" charset="0"/>
              </a:defRPr>
            </a:lvl1pPr>
          </a:lstStyle>
          <a:p>
            <a:r>
              <a:rPr lang="ru-RU" sz="2400" dirty="0">
                <a:solidFill>
                  <a:srgbClr val="102D69"/>
                </a:solidFill>
                <a:latin typeface="HSE Sans" panose="02000000000000000000" pitchFamily="2" charset="0"/>
              </a:rPr>
              <a:t>Заголовок может быть набран в две или три строки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 (24 </a:t>
            </a:r>
            <a:r>
              <a:rPr lang="en-GB" sz="2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2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2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4" name="Текст 35">
            <a:extLst>
              <a:ext uri="{FF2B5EF4-FFF2-40B4-BE49-F238E27FC236}">
                <a16:creationId xmlns:a16="http://schemas.microsoft.com/office/drawing/2014/main" id="{621215DE-C1FD-2B4C-B236-AF679CF906B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5076" y="4103994"/>
            <a:ext cx="2758143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5" name="Текст 35">
            <a:extLst>
              <a:ext uri="{FF2B5EF4-FFF2-40B4-BE49-F238E27FC236}">
                <a16:creationId xmlns:a16="http://schemas.microsoft.com/office/drawing/2014/main" id="{8BC2F90D-0CE0-574C-A7C1-EAA3E6F1AB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047007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6" name="Текст 35">
            <a:extLst>
              <a:ext uri="{FF2B5EF4-FFF2-40B4-BE49-F238E27FC236}">
                <a16:creationId xmlns:a16="http://schemas.microsoft.com/office/drawing/2014/main" id="{239E188B-2696-8A48-9F8A-36223EEF61E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18938" y="4103994"/>
            <a:ext cx="2757612" cy="1569661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300" dirty="0">
                <a:latin typeface="HSE Sans" panose="02000000000000000000" pitchFamily="2" charset="0"/>
              </a:rPr>
              <a:t>Если у вас мало данных, то не переживайте. Сделайте несколько крупных цифр и аккуратные подписи к ним, это позволит подать информацию красиво и аккуратно.</a:t>
            </a:r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379BF4C6-F899-294C-B88E-8363AFBEEC2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076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152</a:t>
            </a:r>
            <a:endParaRPr lang="ru-RU" dirty="0"/>
          </a:p>
        </p:txBody>
      </p:sp>
      <p:sp>
        <p:nvSpPr>
          <p:cNvPr id="29" name="Текст 27">
            <a:extLst>
              <a:ext uri="{FF2B5EF4-FFF2-40B4-BE49-F238E27FC236}">
                <a16:creationId xmlns:a16="http://schemas.microsoft.com/office/drawing/2014/main" id="{DE7F352B-F6D9-B545-A835-443A55956E7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47007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95</a:t>
            </a:r>
            <a:endParaRPr lang="ru-RU" dirty="0"/>
          </a:p>
        </p:txBody>
      </p:sp>
      <p:sp>
        <p:nvSpPr>
          <p:cNvPr id="30" name="Текст 27">
            <a:extLst>
              <a:ext uri="{FF2B5EF4-FFF2-40B4-BE49-F238E27FC236}">
                <a16:creationId xmlns:a16="http://schemas.microsoft.com/office/drawing/2014/main" id="{D1D5AF9F-C1B0-7842-8789-1DB8963D981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518938" y="2710235"/>
            <a:ext cx="2758143" cy="116411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9600">
                <a:latin typeface="HSE Sans" panose="02000000000000000000" pitchFamily="2" charset="0"/>
              </a:defRPr>
            </a:lvl1pPr>
            <a:lvl2pPr>
              <a:defRPr sz="9600">
                <a:latin typeface="HSE Sans" panose="02000000000000000000" pitchFamily="2" charset="0"/>
              </a:defRPr>
            </a:lvl2pPr>
            <a:lvl3pPr>
              <a:defRPr sz="9600">
                <a:latin typeface="HSE Sans" panose="02000000000000000000" pitchFamily="2" charset="0"/>
              </a:defRPr>
            </a:lvl3pPr>
            <a:lvl4pPr>
              <a:defRPr sz="9600">
                <a:latin typeface="HSE Sans" panose="02000000000000000000" pitchFamily="2" charset="0"/>
              </a:defRPr>
            </a:lvl4pPr>
            <a:lvl5pPr>
              <a:defRPr sz="9600">
                <a:latin typeface="HSE Sans" panose="02000000000000000000" pitchFamily="2" charset="0"/>
              </a:defRPr>
            </a:lvl5pPr>
          </a:lstStyle>
          <a:p>
            <a:pPr lvl="0"/>
            <a:r>
              <a:rPr lang="ru-RU" sz="9600" dirty="0">
                <a:solidFill>
                  <a:srgbClr val="102D69"/>
                </a:solidFill>
                <a:latin typeface="HSE Sans" panose="02000000000000000000" pitchFamily="2" charset="0"/>
              </a:rPr>
              <a:t>284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052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C5425806-16DD-844E-927C-26E7143A9E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6" name="Straight Connector 19">
            <a:extLst>
              <a:ext uri="{FF2B5EF4-FFF2-40B4-BE49-F238E27FC236}">
                <a16:creationId xmlns:a16="http://schemas.microsoft.com/office/drawing/2014/main" id="{479746FF-3282-DF46-9D7C-D80431604A55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1">
            <a:extLst>
              <a:ext uri="{FF2B5EF4-FFF2-40B4-BE49-F238E27FC236}">
                <a16:creationId xmlns:a16="http://schemas.microsoft.com/office/drawing/2014/main" id="{51B44297-B0E7-D74D-B291-D39A0D468B42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5">
            <a:extLst>
              <a:ext uri="{FF2B5EF4-FFF2-40B4-BE49-F238E27FC236}">
                <a16:creationId xmlns:a16="http://schemas.microsoft.com/office/drawing/2014/main" id="{0EA4A057-F0CB-E04F-B472-4A1ABFB64C66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764502F5-56EE-354B-A3B1-E79F8B00517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0" name="Straight Connector 59">
            <a:extLst>
              <a:ext uri="{FF2B5EF4-FFF2-40B4-BE49-F238E27FC236}">
                <a16:creationId xmlns:a16="http://schemas.microsoft.com/office/drawing/2014/main" id="{A80E0956-5C10-CC40-A426-CBD2E0C4158E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37">
            <a:extLst>
              <a:ext uri="{FF2B5EF4-FFF2-40B4-BE49-F238E27FC236}">
                <a16:creationId xmlns:a16="http://schemas.microsoft.com/office/drawing/2014/main" id="{6EC59AAD-5962-8D49-BF4D-7DA5D573073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2" name="Текст 39">
            <a:extLst>
              <a:ext uri="{FF2B5EF4-FFF2-40B4-BE49-F238E27FC236}">
                <a16:creationId xmlns:a16="http://schemas.microsoft.com/office/drawing/2014/main" id="{49041ACC-EEF4-D34B-A7DE-87B1AF2ED38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4" name="Текст 39">
            <a:extLst>
              <a:ext uri="{FF2B5EF4-FFF2-40B4-BE49-F238E27FC236}">
                <a16:creationId xmlns:a16="http://schemas.microsoft.com/office/drawing/2014/main" id="{BF93B2CC-81A4-0943-AF6C-C865767929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22">
            <a:extLst>
              <a:ext uri="{FF2B5EF4-FFF2-40B4-BE49-F238E27FC236}">
                <a16:creationId xmlns:a16="http://schemas.microsoft.com/office/drawing/2014/main" id="{51340CB4-0355-3640-A212-F684523CDC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5"/>
            <a:ext cx="11058065" cy="307778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C6F2EA4-CEDC-324C-9C06-8713118041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19" name="Таблица 18">
            <a:extLst>
              <a:ext uri="{FF2B5EF4-FFF2-40B4-BE49-F238E27FC236}">
                <a16:creationId xmlns:a16="http://schemas.microsoft.com/office/drawing/2014/main" id="{7B291085-A9B9-D842-B1A7-96258FAF012C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1984076"/>
            <a:ext cx="11058527" cy="3519576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16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Icon&#10;&#10;Description automatically generated">
            <a:extLst>
              <a:ext uri="{FF2B5EF4-FFF2-40B4-BE49-F238E27FC236}">
                <a16:creationId xmlns:a16="http://schemas.microsoft.com/office/drawing/2014/main" id="{259ABC72-D738-1143-BF2A-D85AE9A4F7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7199" y="464363"/>
            <a:ext cx="448276" cy="448276"/>
          </a:xfrm>
          <a:prstGeom prst="rect">
            <a:avLst/>
          </a:prstGeom>
        </p:spPr>
      </p:pic>
      <p:cxnSp>
        <p:nvCxnSpPr>
          <p:cNvPr id="9" name="Straight Connector 19">
            <a:extLst>
              <a:ext uri="{FF2B5EF4-FFF2-40B4-BE49-F238E27FC236}">
                <a16:creationId xmlns:a16="http://schemas.microsoft.com/office/drawing/2014/main" id="{237A1E42-2FC3-8841-8C41-992C5BC2368D}"/>
              </a:ext>
            </a:extLst>
          </p:cNvPr>
          <p:cNvCxnSpPr>
            <a:cxnSpLocks/>
          </p:cNvCxnSpPr>
          <p:nvPr userDrawn="1"/>
        </p:nvCxnSpPr>
        <p:spPr>
          <a:xfrm>
            <a:off x="329868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21">
            <a:extLst>
              <a:ext uri="{FF2B5EF4-FFF2-40B4-BE49-F238E27FC236}">
                <a16:creationId xmlns:a16="http://schemas.microsoft.com/office/drawing/2014/main" id="{47503EA0-3883-E24D-9EB8-7B6175182929}"/>
              </a:ext>
            </a:extLst>
          </p:cNvPr>
          <p:cNvCxnSpPr>
            <a:cxnSpLocks/>
          </p:cNvCxnSpPr>
          <p:nvPr userDrawn="1"/>
        </p:nvCxnSpPr>
        <p:spPr>
          <a:xfrm>
            <a:off x="6099416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25">
            <a:extLst>
              <a:ext uri="{FF2B5EF4-FFF2-40B4-BE49-F238E27FC236}">
                <a16:creationId xmlns:a16="http://schemas.microsoft.com/office/drawing/2014/main" id="{E0144DF2-9891-324D-B34E-AFA025FBCBF9}"/>
              </a:ext>
            </a:extLst>
          </p:cNvPr>
          <p:cNvCxnSpPr>
            <a:cxnSpLocks/>
          </p:cNvCxnSpPr>
          <p:nvPr userDrawn="1"/>
        </p:nvCxnSpPr>
        <p:spPr>
          <a:xfrm>
            <a:off x="10277081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33F65D6-1072-F140-B6A5-758D7B595A92}"/>
              </a:ext>
            </a:extLst>
          </p:cNvPr>
          <p:cNvSpPr txBox="1"/>
          <p:nvPr userDrawn="1"/>
        </p:nvSpPr>
        <p:spPr>
          <a:xfrm>
            <a:off x="10410201" y="532278"/>
            <a:ext cx="67197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fld id="{32AF94B5-93D7-5247-B727-C7089232F508}" type="slidenum">
              <a:rPr lang="ru-RU" sz="2000" smtClean="0">
                <a:solidFill>
                  <a:srgbClr val="102D69"/>
                </a:solidFill>
                <a:latin typeface="HSE Sans" panose="02000000000000000000" pitchFamily="2" charset="0"/>
              </a:rPr>
              <a:t>‹#›</a:t>
            </a:fld>
            <a:endParaRPr lang="ru-RU" sz="20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cxnSp>
        <p:nvCxnSpPr>
          <p:cNvPr id="13" name="Straight Connector 59">
            <a:extLst>
              <a:ext uri="{FF2B5EF4-FFF2-40B4-BE49-F238E27FC236}">
                <a16:creationId xmlns:a16="http://schemas.microsoft.com/office/drawing/2014/main" id="{5F1F09D4-22FA-7B4B-9488-F8FDDCC2D447}"/>
              </a:ext>
            </a:extLst>
          </p:cNvPr>
          <p:cNvCxnSpPr>
            <a:cxnSpLocks/>
          </p:cNvCxnSpPr>
          <p:nvPr userDrawn="1"/>
        </p:nvCxnSpPr>
        <p:spPr>
          <a:xfrm>
            <a:off x="11643868" y="464363"/>
            <a:ext cx="0" cy="586260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Текст 37">
            <a:extLst>
              <a:ext uri="{FF2B5EF4-FFF2-40B4-BE49-F238E27FC236}">
                <a16:creationId xmlns:a16="http://schemas.microsoft.com/office/drawing/2014/main" id="{44D0326E-FD7A-3541-A998-62A1C30E273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689" y="540904"/>
            <a:ext cx="1901825" cy="415925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000" b="0" i="0">
                <a:latin typeface="HSE Sans" panose="02000000000000000000" pitchFamily="2" charset="0"/>
              </a:defRPr>
            </a:lvl1pPr>
            <a:lvl2pPr marL="4572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2pPr>
            <a:lvl3pPr marL="9144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3pPr>
            <a:lvl4pPr marL="13716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4pPr>
            <a:lvl5pPr marL="1828800" indent="0">
              <a:lnSpc>
                <a:spcPct val="100000"/>
              </a:lnSpc>
              <a:buNone/>
              <a:defRPr sz="1000" b="0" i="0"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0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000" dirty="0">
                <a:latin typeface="HSE Sans" panose="02000000000000000000" pitchFamily="2" charset="0"/>
              </a:rPr>
            </a:br>
            <a:r>
              <a:rPr lang="ru-RU" sz="10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5" name="Текст 39">
            <a:extLst>
              <a:ext uri="{FF2B5EF4-FFF2-40B4-BE49-F238E27FC236}">
                <a16:creationId xmlns:a16="http://schemas.microsoft.com/office/drawing/2014/main" id="{279CCCA0-F959-5245-8321-106D3C5E837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59163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презентации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7" name="Текст 39">
            <a:extLst>
              <a:ext uri="{FF2B5EF4-FFF2-40B4-BE49-F238E27FC236}">
                <a16:creationId xmlns:a16="http://schemas.microsoft.com/office/drawing/2014/main" id="{8B839C6B-8494-8841-9714-4C8F710F840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59892" y="548720"/>
            <a:ext cx="2070100" cy="40810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>
              <a:buNone/>
              <a:defRPr sz="10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000" dirty="0">
                <a:latin typeface="HSE Sans" panose="02000000000000000000" pitchFamily="2" charset="0"/>
              </a:rPr>
              <a:t>Название раздела может быть набрано в две или три строки</a:t>
            </a:r>
            <a:r>
              <a:rPr lang="en-GB" sz="1000" dirty="0">
                <a:latin typeface="HSE Sans" panose="02000000000000000000" pitchFamily="2" charset="0"/>
              </a:rPr>
              <a:t> (10pt)</a:t>
            </a:r>
            <a:endParaRPr lang="ru-RU" sz="1000" dirty="0">
              <a:latin typeface="HSE Sans" panose="02000000000000000000" pitchFamily="2" charset="0"/>
            </a:endParaRPr>
          </a:p>
        </p:txBody>
      </p:sp>
      <p:sp>
        <p:nvSpPr>
          <p:cNvPr id="18" name="Текст 22">
            <a:extLst>
              <a:ext uri="{FF2B5EF4-FFF2-40B4-BE49-F238E27FC236}">
                <a16:creationId xmlns:a16="http://schemas.microsoft.com/office/drawing/2014/main" id="{4D940599-2B77-CE47-91E6-CDB51ADE18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5787" y="1447064"/>
            <a:ext cx="7617877" cy="53701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ru-RU" sz="16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таблицы. Обратите внимание, что название графика набирается меньшим кеглем, чем заголовок (16</a:t>
            </a:r>
            <a:r>
              <a:rPr lang="en-GB" sz="16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16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16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19" name="Текст 16">
            <a:extLst>
              <a:ext uri="{FF2B5EF4-FFF2-40B4-BE49-F238E27FC236}">
                <a16:creationId xmlns:a16="http://schemas.microsoft.com/office/drawing/2014/main" id="{A7333712-9DED-4F4B-B209-2F13075EDB3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788" y="5739189"/>
            <a:ext cx="6824303" cy="703205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00" b="0" dirty="0">
                <a:ln>
                  <a:noFill/>
                </a:ln>
                <a:latin typeface="HSE Sans" panose="02000000000000000000" pitchFamily="2" charset="0"/>
              </a:rPr>
              <a:t>Мы рекомендуем очень аккуратно использовать жирное начертание, старайтесь выделять жирным самое важное. </a:t>
            </a:r>
            <a:r>
              <a:rPr lang="ru-RU" sz="1300" dirty="0">
                <a:latin typeface="HSE Sans" panose="02000000000000000000" pitchFamily="2" charset="0"/>
              </a:rPr>
              <a:t>Также старайтесь не использовать выделение жирным начертанием вместе с заливкой ячеек каким-либо цветом, достаточно и одного акцента.</a:t>
            </a:r>
            <a:endParaRPr lang="en-RU" sz="1300" b="0">
              <a:ln>
                <a:noFill/>
              </a:ln>
              <a:latin typeface="HSE Sans" panose="02000000000000000000" pitchFamily="2" charset="0"/>
            </a:endParaRPr>
          </a:p>
        </p:txBody>
      </p:sp>
      <p:sp>
        <p:nvSpPr>
          <p:cNvPr id="20" name="Таблица 18">
            <a:extLst>
              <a:ext uri="{FF2B5EF4-FFF2-40B4-BE49-F238E27FC236}">
                <a16:creationId xmlns:a16="http://schemas.microsoft.com/office/drawing/2014/main" id="{DD467C42-8209-B740-8419-DBB6A6F7D5EE}"/>
              </a:ext>
            </a:extLst>
          </p:cNvPr>
          <p:cNvSpPr>
            <a:spLocks noGrp="1"/>
          </p:cNvSpPr>
          <p:nvPr>
            <p:ph type="tbl" sz="quarter" idx="19"/>
          </p:nvPr>
        </p:nvSpPr>
        <p:spPr>
          <a:xfrm>
            <a:off x="585787" y="2208362"/>
            <a:ext cx="7617895" cy="3295290"/>
          </a:xfrm>
        </p:spPr>
        <p:txBody>
          <a:bodyPr/>
          <a:lstStyle/>
          <a:p>
            <a:endParaRPr lang="ru-RU"/>
          </a:p>
        </p:txBody>
      </p:sp>
      <p:sp>
        <p:nvSpPr>
          <p:cNvPr id="21" name="Текст 35">
            <a:extLst>
              <a:ext uri="{FF2B5EF4-FFF2-40B4-BE49-F238E27FC236}">
                <a16:creationId xmlns:a16="http://schemas.microsoft.com/office/drawing/2014/main" id="{B4309850-76EA-224C-A9E2-B6BBDBF99DE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686807" y="2208363"/>
            <a:ext cx="2930666" cy="2570672"/>
          </a:xfrm>
        </p:spPr>
        <p:txBody>
          <a:bodyPr lIns="0" tIns="0" r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  <a:lvl2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2pPr>
            <a:lvl3pPr marL="914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3pPr>
            <a:lvl4pPr marL="13716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4pPr>
            <a:lvl5pPr marL="18288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b="0" i="0">
                <a:solidFill>
                  <a:srgbClr val="0E2D69"/>
                </a:solidFill>
                <a:latin typeface="HSE Sans" panose="02000000000000000000" pitchFamily="2" charset="0"/>
              </a:defRPr>
            </a:lvl5pPr>
          </a:lstStyle>
          <a:p>
            <a:r>
              <a:rPr lang="en-GB" sz="1300" dirty="0">
                <a:latin typeface="HSE Sans" panose="02000000000000000000" pitchFamily="2" charset="0"/>
              </a:rPr>
              <a:t>Lorem ipsum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sit </a:t>
            </a:r>
            <a:r>
              <a:rPr lang="en-GB" sz="1300" dirty="0" err="1">
                <a:latin typeface="HSE Sans" panose="02000000000000000000" pitchFamily="2" charset="0"/>
              </a:rPr>
              <a:t>amet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consectetur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adipiscing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elit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sed</a:t>
            </a:r>
            <a:r>
              <a:rPr lang="en-GB" sz="1300" dirty="0">
                <a:latin typeface="HSE Sans" panose="02000000000000000000" pitchFamily="2" charset="0"/>
              </a:rPr>
              <a:t> do </a:t>
            </a:r>
            <a:r>
              <a:rPr lang="en-GB" sz="1300" dirty="0" err="1">
                <a:latin typeface="HSE Sans" panose="02000000000000000000" pitchFamily="2" charset="0"/>
              </a:rPr>
              <a:t>eiusmod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tempor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incididunt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labore</a:t>
            </a:r>
            <a:r>
              <a:rPr lang="en-GB" sz="1300" dirty="0">
                <a:latin typeface="HSE Sans" panose="02000000000000000000" pitchFamily="2" charset="0"/>
              </a:rPr>
              <a:t> et dolore magna </a:t>
            </a:r>
            <a:r>
              <a:rPr lang="en-GB" sz="1300" dirty="0" err="1">
                <a:latin typeface="HSE Sans" panose="02000000000000000000" pitchFamily="2" charset="0"/>
              </a:rPr>
              <a:t>aliqua</a:t>
            </a:r>
            <a:r>
              <a:rPr lang="en-GB" sz="1300" dirty="0">
                <a:latin typeface="HSE Sans" panose="02000000000000000000" pitchFamily="2" charset="0"/>
              </a:rPr>
              <a:t>. Ut </a:t>
            </a:r>
            <a:r>
              <a:rPr lang="en-GB" sz="1300" dirty="0" err="1">
                <a:latin typeface="HSE Sans" panose="02000000000000000000" pitchFamily="2" charset="0"/>
              </a:rPr>
              <a:t>enim</a:t>
            </a:r>
            <a:r>
              <a:rPr lang="en-GB" sz="1300" dirty="0">
                <a:latin typeface="HSE Sans" panose="02000000000000000000" pitchFamily="2" charset="0"/>
              </a:rPr>
              <a:t> ad minim </a:t>
            </a:r>
            <a:r>
              <a:rPr lang="en-GB" sz="1300" dirty="0" err="1">
                <a:latin typeface="HSE Sans" panose="02000000000000000000" pitchFamily="2" charset="0"/>
              </a:rPr>
              <a:t>veniam</a:t>
            </a:r>
            <a:r>
              <a:rPr lang="en-GB" sz="1300" dirty="0">
                <a:latin typeface="HSE Sans" panose="02000000000000000000" pitchFamily="2" charset="0"/>
              </a:rPr>
              <a:t>, </a:t>
            </a:r>
            <a:r>
              <a:rPr lang="en-GB" sz="1300" dirty="0" err="1">
                <a:latin typeface="HSE Sans" panose="02000000000000000000" pitchFamily="2" charset="0"/>
              </a:rPr>
              <a:t>quis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nostrud</a:t>
            </a:r>
            <a:r>
              <a:rPr lang="en-GB" sz="1300" dirty="0">
                <a:latin typeface="HSE Sans" panose="02000000000000000000" pitchFamily="2" charset="0"/>
              </a:rPr>
              <a:t> exercitation </a:t>
            </a:r>
            <a:r>
              <a:rPr lang="en-GB" sz="1300" dirty="0" err="1">
                <a:latin typeface="HSE Sans" panose="02000000000000000000" pitchFamily="2" charset="0"/>
              </a:rPr>
              <a:t>ullamco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laboris</a:t>
            </a:r>
            <a:r>
              <a:rPr lang="en-GB" sz="1300" dirty="0">
                <a:latin typeface="HSE Sans" panose="02000000000000000000" pitchFamily="2" charset="0"/>
              </a:rPr>
              <a:t> nisi </a:t>
            </a:r>
            <a:r>
              <a:rPr lang="en-GB" sz="1300" dirty="0" err="1">
                <a:latin typeface="HSE Sans" panose="02000000000000000000" pitchFamily="2" charset="0"/>
              </a:rPr>
              <a:t>ut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aliquip</a:t>
            </a:r>
            <a:r>
              <a:rPr lang="en-GB" sz="1300" dirty="0">
                <a:latin typeface="HSE Sans" panose="02000000000000000000" pitchFamily="2" charset="0"/>
              </a:rPr>
              <a:t> ex </a:t>
            </a:r>
            <a:r>
              <a:rPr lang="en-GB" sz="1300" dirty="0" err="1">
                <a:latin typeface="HSE Sans" panose="02000000000000000000" pitchFamily="2" charset="0"/>
              </a:rPr>
              <a:t>ea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commodo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consequat</a:t>
            </a:r>
            <a:r>
              <a:rPr lang="en-GB" sz="1300" dirty="0">
                <a:latin typeface="HSE Sans" panose="02000000000000000000" pitchFamily="2" charset="0"/>
              </a:rPr>
              <a:t>. Duis </a:t>
            </a:r>
            <a:r>
              <a:rPr lang="en-GB" sz="1300" dirty="0" err="1">
                <a:latin typeface="HSE Sans" panose="02000000000000000000" pitchFamily="2" charset="0"/>
              </a:rPr>
              <a:t>aute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irure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dolor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reprehenderit</a:t>
            </a:r>
            <a:r>
              <a:rPr lang="en-GB" sz="1300" dirty="0">
                <a:latin typeface="HSE Sans" panose="02000000000000000000" pitchFamily="2" charset="0"/>
              </a:rPr>
              <a:t> in </a:t>
            </a:r>
            <a:r>
              <a:rPr lang="en-GB" sz="1300" dirty="0" err="1">
                <a:latin typeface="HSE Sans" panose="02000000000000000000" pitchFamily="2" charset="0"/>
              </a:rPr>
              <a:t>voluptate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velit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esse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cillum</a:t>
            </a:r>
            <a:r>
              <a:rPr lang="en-GB" sz="1300" dirty="0">
                <a:latin typeface="HSE Sans" panose="02000000000000000000" pitchFamily="2" charset="0"/>
              </a:rPr>
              <a:t> dolore </a:t>
            </a:r>
            <a:r>
              <a:rPr lang="en-GB" sz="1300" dirty="0" err="1">
                <a:latin typeface="HSE Sans" panose="02000000000000000000" pitchFamily="2" charset="0"/>
              </a:rPr>
              <a:t>eu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fugiat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nulla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pariatur</a:t>
            </a:r>
            <a:r>
              <a:rPr lang="en-GB" sz="1300" dirty="0">
                <a:latin typeface="HSE Sans" panose="02000000000000000000" pitchFamily="2" charset="0"/>
              </a:rPr>
              <a:t>. </a:t>
            </a:r>
            <a:r>
              <a:rPr lang="en-GB" sz="1300" dirty="0" err="1">
                <a:latin typeface="HSE Sans" panose="02000000000000000000" pitchFamily="2" charset="0"/>
              </a:rPr>
              <a:t>Excepteur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sint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occaecat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cupidatat</a:t>
            </a:r>
            <a:r>
              <a:rPr lang="en-GB" sz="1300" dirty="0">
                <a:latin typeface="HSE Sans" panose="02000000000000000000" pitchFamily="2" charset="0"/>
              </a:rPr>
              <a:t> non </a:t>
            </a:r>
            <a:r>
              <a:rPr lang="en-GB" sz="1300" dirty="0" err="1">
                <a:latin typeface="HSE Sans" panose="02000000000000000000" pitchFamily="2" charset="0"/>
              </a:rPr>
              <a:t>proident</a:t>
            </a:r>
            <a:r>
              <a:rPr lang="en-GB" sz="1300" dirty="0">
                <a:latin typeface="HSE Sans" panose="02000000000000000000" pitchFamily="2" charset="0"/>
              </a:rPr>
              <a:t>, sunt in culpa qui </a:t>
            </a:r>
            <a:r>
              <a:rPr lang="en-GB" sz="1300" dirty="0" err="1">
                <a:latin typeface="HSE Sans" panose="02000000000000000000" pitchFamily="2" charset="0"/>
              </a:rPr>
              <a:t>officia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deserunt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mollit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anim</a:t>
            </a:r>
            <a:r>
              <a:rPr lang="en-GB" sz="1300" dirty="0">
                <a:latin typeface="HSE Sans" panose="02000000000000000000" pitchFamily="2" charset="0"/>
              </a:rPr>
              <a:t> id </a:t>
            </a:r>
            <a:r>
              <a:rPr lang="en-GB" sz="1300" dirty="0" err="1">
                <a:latin typeface="HSE Sans" panose="02000000000000000000" pitchFamily="2" charset="0"/>
              </a:rPr>
              <a:t>est</a:t>
            </a:r>
            <a:r>
              <a:rPr lang="en-GB" sz="1300" dirty="0">
                <a:latin typeface="HSE Sans" panose="02000000000000000000" pitchFamily="2" charset="0"/>
              </a:rPr>
              <a:t> </a:t>
            </a:r>
            <a:r>
              <a:rPr lang="en-GB" sz="1300" dirty="0" err="1">
                <a:latin typeface="HSE Sans" panose="02000000000000000000" pitchFamily="2" charset="0"/>
              </a:rPr>
              <a:t>laborum</a:t>
            </a:r>
            <a:r>
              <a:rPr lang="en-GB" sz="1300" dirty="0">
                <a:latin typeface="HSE Sans" panose="02000000000000000000" pitchFamily="2" charset="0"/>
              </a:rPr>
              <a:t>.</a:t>
            </a:r>
            <a:endParaRPr lang="ru-RU" sz="13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3F8FDE-7383-E947-8568-FF6B7A776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E6541-45CA-8B42-98B4-D42737B850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0645B-C5D9-8544-BBF2-E4A13F8E4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63DFB-8595-A44B-9F09-A50FA310E559}" type="datetimeFigureOut">
              <a:rPr lang="en-RU" smtClean="0"/>
              <a:t>10/07/2023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52289-7F57-544F-95EE-F8B2E10627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C5F56-F795-5643-ABE3-DDED21869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133-126C-5944-A0E4-6A9616EDC0DA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57850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4" r:id="rId7"/>
    <p:sldLayoutId id="2147483655" r:id="rId8"/>
    <p:sldLayoutId id="2147483656" r:id="rId9"/>
    <p:sldLayoutId id="2147483658" r:id="rId10"/>
    <p:sldLayoutId id="2147483657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eb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Идеология исламского политического лидерства в контексте социально-экономического устройства халифата</a:t>
            </a:r>
            <a:br>
              <a:rPr lang="ru-RU" sz="2800" dirty="0"/>
            </a:br>
            <a:br>
              <a:rPr lang="ru-RU" sz="900" dirty="0"/>
            </a:br>
            <a:br>
              <a:rPr lang="ru-RU" sz="2800" dirty="0"/>
            </a:br>
            <a:r>
              <a:rPr lang="ru-RU" sz="1400" b="1" dirty="0"/>
              <a:t>Букланов Андрей Дмитриевич, </a:t>
            </a:r>
            <a:r>
              <a:rPr lang="ru-RU" sz="1400" dirty="0"/>
              <a:t>студент 3-го курса Национального исследовательского университета «Высшая школа экономики»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Отделение арабского языка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ru-RU" dirty="0"/>
              <a:t>Санкт-Петербург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44AFB2BF-A7AB-5648-ADCD-2A7F1BD358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27967" y="5193638"/>
            <a:ext cx="7625267" cy="6528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Доклад подготовлен в ходе проведения работы Научно-учебной группы «Армия и военные традиции в политике, обществе и культуре арабских стран» в рамках Программы «Научный фонд Национального исследовательского университета «Высшая школа экономики» (НИУ ВШЭ)».</a:t>
            </a:r>
          </a:p>
        </p:txBody>
      </p:sp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353752F9-0C6B-8407-2514-E64A5CE61D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06CE1E-4429-51E2-C3C5-AAFE673A40F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B886E9-24C3-92C6-EBB5-522D6A3F15B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Фигура халифа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516CA3-3E0A-959E-D260-F435FA1C6E83}"/>
              </a:ext>
            </a:extLst>
          </p:cNvPr>
          <p:cNvSpPr txBox="1"/>
          <p:nvPr/>
        </p:nvSpPr>
        <p:spPr>
          <a:xfrm>
            <a:off x="3433482" y="1066801"/>
            <a:ext cx="5325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HSE Sans" panose="02000000000000000000" pitchFamily="2" charset="0"/>
              </a:rPr>
              <a:t>Значение фигуры Халифа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660E44-401C-0316-7EA8-B7A6EC399267}"/>
              </a:ext>
            </a:extLst>
          </p:cNvPr>
          <p:cNvSpPr txBox="1"/>
          <p:nvPr/>
        </p:nvSpPr>
        <p:spPr>
          <a:xfrm flipH="1">
            <a:off x="1004942" y="2088777"/>
            <a:ext cx="44187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HSE Sans" panose="02000000000000000000" pitchFamily="2" charset="0"/>
              </a:rPr>
              <a:t>Статус родственника пророка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HSE Sans" panose="02000000000000000000" pitchFamily="2" charset="0"/>
              </a:rPr>
              <a:t>Предводитель мусульман, ведущих священную войну, распространяя ислам на землях неверия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HSE Sans" panose="02000000000000000000" pitchFamily="2" charset="0"/>
              </a:rPr>
              <a:t>Регуляция всех сфер социально-политической жизни государства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2000" dirty="0">
              <a:latin typeface="HSE Sans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2000" dirty="0">
              <a:latin typeface="HSE Sans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2000" dirty="0">
              <a:latin typeface="HSE Sans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2000" dirty="0">
              <a:latin typeface="HSE Sans" panose="02000000000000000000" pitchFamily="2" charset="0"/>
            </a:endParaRPr>
          </a:p>
          <a:p>
            <a:pPr algn="ctr"/>
            <a:r>
              <a:rPr lang="ru-RU" sz="2000" dirty="0">
                <a:latin typeface="HSE Sans" panose="02000000000000000000" pitchFamily="2" charset="0"/>
              </a:rPr>
              <a:t>Частичная сакральность фигуры халифа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1000" dirty="0">
              <a:latin typeface="HSE Sans" panose="02000000000000000000" pitchFamily="2" charset="0"/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endParaRPr lang="ru-RU" sz="1000" dirty="0">
              <a:latin typeface="HSE Sans" panose="02000000000000000000" pitchFamily="2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214FDAFC-3807-C4C6-FDA6-D974B9AF6C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381" r="29338"/>
          <a:stretch/>
        </p:blipFill>
        <p:spPr>
          <a:xfrm>
            <a:off x="6329084" y="1699993"/>
            <a:ext cx="4858867" cy="445647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038C435-DCD9-ED13-06A2-0613BA24B5FD}"/>
              </a:ext>
            </a:extLst>
          </p:cNvPr>
          <p:cNvSpPr txBox="1"/>
          <p:nvPr/>
        </p:nvSpPr>
        <p:spPr>
          <a:xfrm>
            <a:off x="7386918" y="6156471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dirty="0">
                <a:latin typeface="HSE Sans" panose="02000000000000000000" pitchFamily="2" charset="0"/>
              </a:rPr>
              <a:t>Халиф Умар </a:t>
            </a:r>
            <a:r>
              <a:rPr lang="ru-RU" sz="1400" dirty="0" err="1">
                <a:latin typeface="HSE Sans" panose="02000000000000000000" pitchFamily="2" charset="0"/>
              </a:rPr>
              <a:t>инб</a:t>
            </a:r>
            <a:r>
              <a:rPr lang="ru-RU" sz="1400" dirty="0">
                <a:latin typeface="HSE Sans" panose="02000000000000000000" pitchFamily="2" charset="0"/>
              </a:rPr>
              <a:t> ал-Хаттаб, кадр из одноименного сериала (2012)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18C08720-D59B-B0A3-FC8C-F48629F2539C}"/>
              </a:ext>
            </a:extLst>
          </p:cNvPr>
          <p:cNvCxnSpPr/>
          <p:nvPr/>
        </p:nvCxnSpPr>
        <p:spPr>
          <a:xfrm>
            <a:off x="3237153" y="4074458"/>
            <a:ext cx="0" cy="10802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473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8FCB272-5E00-176D-2F1D-2CC09CD0E7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B6E60E-B284-B94E-9FA6-82F082BCB9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99706C-6860-700F-B809-FF8FD64A6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117E6-B1A8-B25E-7739-F481C68D84C6}"/>
              </a:ext>
            </a:extLst>
          </p:cNvPr>
          <p:cNvSpPr txBox="1"/>
          <p:nvPr/>
        </p:nvSpPr>
        <p:spPr>
          <a:xfrm>
            <a:off x="4276164" y="1201271"/>
            <a:ext cx="3639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HSE Sans" panose="02000000000000000000" pitchFamily="2" charset="0"/>
              </a:rPr>
              <a:t>Выводы</a:t>
            </a:r>
            <a:endParaRPr lang="ru-RU" sz="1000" b="1" dirty="0">
              <a:latin typeface="HSE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EEEB1-0F3F-2409-D1CF-BE5128DF94F6}"/>
              </a:ext>
            </a:extLst>
          </p:cNvPr>
          <p:cNvSpPr txBox="1"/>
          <p:nvPr/>
        </p:nvSpPr>
        <p:spPr>
          <a:xfrm>
            <a:off x="945775" y="2205318"/>
            <a:ext cx="103004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ru-RU" sz="2400" dirty="0">
                <a:latin typeface="HSE Sans" panose="02000000000000000000" pitchFamily="2" charset="0"/>
              </a:rPr>
              <a:t>Понимание политических традиций в исламе дает большее представление об исламской традиции в целом и понимание возможных интенций глав арабских государств на международной арене</a:t>
            </a:r>
          </a:p>
          <a:p>
            <a:pPr marL="228600" indent="-228600" algn="just">
              <a:buFont typeface="+mj-lt"/>
              <a:buAutoNum type="arabicPeriod"/>
            </a:pPr>
            <a:endParaRPr lang="ru-RU" sz="2400" dirty="0">
              <a:latin typeface="HSE Sans" panose="02000000000000000000" pitchFamily="2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2400" dirty="0">
                <a:latin typeface="HSE Sans" panose="02000000000000000000" pitchFamily="2" charset="0"/>
              </a:rPr>
              <a:t>Знание принципов построения государства, заложенных в исламской традиции, дает большие возможности в  потенциальной защите от угроз подрыва национальной безопасности</a:t>
            </a:r>
          </a:p>
        </p:txBody>
      </p:sp>
    </p:spTree>
    <p:extLst>
      <p:ext uri="{BB962C8B-B14F-4D97-AF65-F5344CB8AC3E}">
        <p14:creationId xmlns:p14="http://schemas.microsoft.com/office/powerpoint/2010/main" val="3335392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8FCB272-5E00-176D-2F1D-2CC09CD0E7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B6E60E-B284-B94E-9FA6-82F082BCB9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99706C-6860-700F-B809-FF8FD64A6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117E6-B1A8-B25E-7739-F481C68D84C6}"/>
              </a:ext>
            </a:extLst>
          </p:cNvPr>
          <p:cNvSpPr txBox="1"/>
          <p:nvPr/>
        </p:nvSpPr>
        <p:spPr>
          <a:xfrm>
            <a:off x="3612776" y="1123000"/>
            <a:ext cx="4966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HSE Sans" panose="02000000000000000000" pitchFamily="2" charset="0"/>
              </a:rPr>
              <a:t>Список источников</a:t>
            </a:r>
            <a:endParaRPr lang="ru-RU" sz="1000" b="1" dirty="0">
              <a:latin typeface="HSE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EEEB1-0F3F-2409-D1CF-BE5128DF94F6}"/>
              </a:ext>
            </a:extLst>
          </p:cNvPr>
          <p:cNvSpPr txBox="1"/>
          <p:nvPr/>
        </p:nvSpPr>
        <p:spPr>
          <a:xfrm>
            <a:off x="779928" y="1935502"/>
            <a:ext cx="10829366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l">
              <a:buFont typeface="+mj-lt"/>
              <a:buAutoNum type="arabicPeriod"/>
            </a:pPr>
            <a:r>
              <a:rPr lang="ru-RU" sz="2000" dirty="0">
                <a:latin typeface="HSE Sans" panose="02000000000000000000" pitchFamily="2" charset="0"/>
              </a:rPr>
              <a:t>Чистовой машинописный вариант </a:t>
            </a:r>
            <a:r>
              <a:rPr lang="ru-RU" sz="2000" dirty="0" err="1">
                <a:latin typeface="HSE Sans" panose="02000000000000000000" pitchFamily="2" charset="0"/>
              </a:rPr>
              <a:t>супракомментариев</a:t>
            </a:r>
            <a:r>
              <a:rPr lang="ru-RU" sz="2000" dirty="0">
                <a:latin typeface="HSE Sans" panose="02000000000000000000" pitchFamily="2" charset="0"/>
              </a:rPr>
              <a:t> к Китаб ал Харадж Абу </a:t>
            </a:r>
            <a:r>
              <a:rPr lang="ru-RU" sz="2000" dirty="0" err="1">
                <a:latin typeface="HSE Sans" panose="02000000000000000000" pitchFamily="2" charset="0"/>
              </a:rPr>
              <a:t>Йусуфа</a:t>
            </a:r>
            <a:r>
              <a:rPr lang="ru-RU" sz="2000" dirty="0">
                <a:latin typeface="HSE Sans" panose="02000000000000000000" pitchFamily="2" charset="0"/>
              </a:rPr>
              <a:t> </a:t>
            </a:r>
            <a:r>
              <a:rPr lang="ru-RU" sz="2000" dirty="0" err="1">
                <a:latin typeface="HSE Sans" panose="02000000000000000000" pitchFamily="2" charset="0"/>
              </a:rPr>
              <a:t>Йа‘куба</a:t>
            </a:r>
            <a:r>
              <a:rPr lang="ru-RU" sz="2000" dirty="0">
                <a:latin typeface="HSE Sans" panose="02000000000000000000" pitchFamily="2" charset="0"/>
              </a:rPr>
              <a:t> б. Ибрахима ал-</a:t>
            </a:r>
            <a:r>
              <a:rPr lang="ru-RU" sz="2000" dirty="0" err="1">
                <a:latin typeface="HSE Sans" panose="02000000000000000000" pitchFamily="2" charset="0"/>
              </a:rPr>
              <a:t>Куфи</a:t>
            </a:r>
            <a:r>
              <a:rPr lang="ru-RU" sz="2000" dirty="0">
                <a:latin typeface="HSE Sans" panose="02000000000000000000" pitchFamily="2" charset="0"/>
              </a:rPr>
              <a:t> / ИВР РАН.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>
                <a:latin typeface="HSE Sans" panose="02000000000000000000" pitchFamily="2" charset="0"/>
              </a:rPr>
              <a:t>Абу </a:t>
            </a:r>
            <a:r>
              <a:rPr lang="ru-RU" sz="2000" dirty="0" err="1">
                <a:latin typeface="HSE Sans" panose="02000000000000000000" pitchFamily="2" charset="0"/>
              </a:rPr>
              <a:t>Йусуф</a:t>
            </a:r>
            <a:r>
              <a:rPr lang="ru-RU" sz="2000" dirty="0">
                <a:latin typeface="HSE Sans" panose="02000000000000000000" pitchFamily="2" charset="0"/>
              </a:rPr>
              <a:t> </a:t>
            </a:r>
            <a:r>
              <a:rPr lang="ru-RU" sz="2000" dirty="0" err="1">
                <a:latin typeface="HSE Sans" panose="02000000000000000000" pitchFamily="2" charset="0"/>
              </a:rPr>
              <a:t>Йа‘куб</a:t>
            </a:r>
            <a:r>
              <a:rPr lang="ru-RU" sz="2000" dirty="0">
                <a:latin typeface="HSE Sans" panose="02000000000000000000" pitchFamily="2" charset="0"/>
              </a:rPr>
              <a:t> б. Ибрахим ал-</a:t>
            </a:r>
            <a:r>
              <a:rPr lang="ru-RU" sz="2000" dirty="0" err="1">
                <a:latin typeface="HSE Sans" panose="02000000000000000000" pitchFamily="2" charset="0"/>
              </a:rPr>
              <a:t>Куфи</a:t>
            </a:r>
            <a:r>
              <a:rPr lang="ru-RU" sz="2000" dirty="0">
                <a:latin typeface="HSE Sans" panose="02000000000000000000" pitchFamily="2" charset="0"/>
              </a:rPr>
              <a:t>. Китаб ал-Харадж. — Пер. с арабского и </a:t>
            </a:r>
            <a:r>
              <a:rPr lang="ru-RU" sz="2000" dirty="0" err="1">
                <a:latin typeface="HSE Sans" panose="02000000000000000000" pitchFamily="2" charset="0"/>
              </a:rPr>
              <a:t>коммент</a:t>
            </a:r>
            <a:r>
              <a:rPr lang="ru-RU" sz="2000" dirty="0">
                <a:latin typeface="HSE Sans" panose="02000000000000000000" pitchFamily="2" charset="0"/>
              </a:rPr>
              <a:t>. А. Э. Шмидта; </a:t>
            </a:r>
            <a:r>
              <a:rPr lang="ru-RU" sz="2000" dirty="0" err="1">
                <a:latin typeface="HSE Sans" panose="02000000000000000000" pitchFamily="2" charset="0"/>
              </a:rPr>
              <a:t>супракоммент</a:t>
            </a:r>
            <a:r>
              <a:rPr lang="ru-RU" sz="2000" dirty="0">
                <a:latin typeface="HSE Sans" panose="02000000000000000000" pitchFamily="2" charset="0"/>
              </a:rPr>
              <a:t>. к пер. А. С. Боголюбова; подготовка к изд., вступит, ст. и указ. А. А. </a:t>
            </a:r>
            <a:r>
              <a:rPr lang="ru-RU" sz="2000" dirty="0" err="1">
                <a:latin typeface="HSE Sans" panose="02000000000000000000" pitchFamily="2" charset="0"/>
              </a:rPr>
              <a:t>Хисматулина</a:t>
            </a:r>
            <a:r>
              <a:rPr lang="ru-RU" sz="2000" dirty="0">
                <a:latin typeface="HSE Sans" panose="02000000000000000000" pitchFamily="2" charset="0"/>
              </a:rPr>
              <a:t>. — СПб.: «Петербургское Востоковедение», 2001. — 452 с.</a:t>
            </a:r>
          </a:p>
          <a:p>
            <a:pPr marL="228600" indent="-228600" algn="l">
              <a:buFont typeface="+mj-lt"/>
              <a:buAutoNum type="arabicPeriod"/>
            </a:pPr>
            <a:r>
              <a:rPr lang="ru-RU" sz="2000" dirty="0">
                <a:latin typeface="HSE Sans" panose="02000000000000000000" pitchFamily="2" charset="0"/>
              </a:rPr>
              <a:t>Коран. Перевод Крачковского И. Ю. — М.: </a:t>
            </a:r>
            <a:r>
              <a:rPr lang="ru-RU" sz="2000" dirty="0" err="1">
                <a:latin typeface="HSE Sans" panose="02000000000000000000" pitchFamily="2" charset="0"/>
              </a:rPr>
              <a:t>Маджесс</a:t>
            </a:r>
            <a:r>
              <a:rPr lang="ru-RU" sz="2000" dirty="0">
                <a:latin typeface="HSE Sans" panose="02000000000000000000" pitchFamily="2" charset="0"/>
              </a:rPr>
              <a:t>, 1990. — 367 с.</a:t>
            </a:r>
          </a:p>
          <a:p>
            <a:pPr marL="228600" indent="-228600" algn="l">
              <a:buFont typeface="+mj-lt"/>
              <a:buAutoNum type="arabicPeriod"/>
            </a:pPr>
            <a:r>
              <a:rPr lang="de-DE" sz="2000" dirty="0">
                <a:latin typeface="HSE Sans" panose="02000000000000000000" pitchFamily="2" charset="0"/>
              </a:rPr>
              <a:t>Abū </a:t>
            </a:r>
            <a:r>
              <a:rPr lang="de-DE" sz="2000" dirty="0" err="1">
                <a:latin typeface="HSE Sans" panose="02000000000000000000" pitchFamily="2" charset="0"/>
              </a:rPr>
              <a:t>Yūsuf</a:t>
            </a:r>
            <a:r>
              <a:rPr lang="de-DE" sz="2000" dirty="0">
                <a:latin typeface="HSE Sans" panose="02000000000000000000" pitchFamily="2" charset="0"/>
              </a:rPr>
              <a:t> </a:t>
            </a:r>
            <a:r>
              <a:rPr lang="de-DE" sz="2000" dirty="0" err="1">
                <a:latin typeface="HSE Sans" panose="02000000000000000000" pitchFamily="2" charset="0"/>
              </a:rPr>
              <a:t>Yaʿqūb</a:t>
            </a:r>
            <a:r>
              <a:rPr lang="de-DE" sz="2000" dirty="0">
                <a:latin typeface="HSE Sans" panose="02000000000000000000" pitchFamily="2" charset="0"/>
              </a:rPr>
              <a:t> </a:t>
            </a:r>
            <a:r>
              <a:rPr lang="de-DE" sz="2000" dirty="0" err="1">
                <a:latin typeface="HSE Sans" panose="02000000000000000000" pitchFamily="2" charset="0"/>
              </a:rPr>
              <a:t>ibn</a:t>
            </a:r>
            <a:r>
              <a:rPr lang="de-DE" sz="2000" dirty="0">
                <a:latin typeface="HSE Sans" panose="02000000000000000000" pitchFamily="2" charset="0"/>
              </a:rPr>
              <a:t> </a:t>
            </a:r>
            <a:r>
              <a:rPr lang="de-DE" sz="2000" dirty="0" err="1">
                <a:latin typeface="HSE Sans" panose="02000000000000000000" pitchFamily="2" charset="0"/>
              </a:rPr>
              <a:t>Ibrāhīm</a:t>
            </a:r>
            <a:r>
              <a:rPr lang="de-DE" sz="2000" dirty="0">
                <a:latin typeface="HSE Sans" panose="02000000000000000000" pitchFamily="2" charset="0"/>
              </a:rPr>
              <a:t> Al-</a:t>
            </a:r>
            <a:r>
              <a:rPr lang="de-DE" sz="2000" dirty="0" err="1">
                <a:latin typeface="HSE Sans" panose="02000000000000000000" pitchFamily="2" charset="0"/>
              </a:rPr>
              <a:t>Anṣārī</a:t>
            </a:r>
            <a:r>
              <a:rPr lang="de-DE" sz="2000" dirty="0">
                <a:latin typeface="HSE Sans" panose="02000000000000000000" pitchFamily="2" charset="0"/>
              </a:rPr>
              <a:t> Al-</a:t>
            </a:r>
            <a:r>
              <a:rPr lang="de-DE" sz="2000" dirty="0" err="1">
                <a:latin typeface="HSE Sans" panose="02000000000000000000" pitchFamily="2" charset="0"/>
              </a:rPr>
              <a:t>Kūfī</a:t>
            </a:r>
            <a:r>
              <a:rPr lang="de-DE" sz="2000" dirty="0">
                <a:latin typeface="HSE Sans" panose="02000000000000000000" pitchFamily="2" charset="0"/>
              </a:rPr>
              <a:t>. </a:t>
            </a:r>
            <a:r>
              <a:rPr lang="de-DE" sz="2000" dirty="0" err="1">
                <a:latin typeface="HSE Sans" panose="02000000000000000000" pitchFamily="2" charset="0"/>
              </a:rPr>
              <a:t>Kitāb</a:t>
            </a:r>
            <a:r>
              <a:rPr lang="de-DE" sz="2000" dirty="0">
                <a:latin typeface="HSE Sans" panose="02000000000000000000" pitchFamily="2" charset="0"/>
              </a:rPr>
              <a:t> Al-</a:t>
            </a:r>
            <a:r>
              <a:rPr lang="de-DE" sz="2000" dirty="0" err="1">
                <a:latin typeface="HSE Sans" panose="02000000000000000000" pitchFamily="2" charset="0"/>
              </a:rPr>
              <a:t>Ḫarāj</a:t>
            </a:r>
            <a:r>
              <a:rPr lang="de-DE" sz="2000" dirty="0">
                <a:latin typeface="HSE Sans" panose="02000000000000000000" pitchFamily="2" charset="0"/>
              </a:rPr>
              <a:t> [</a:t>
            </a:r>
            <a:r>
              <a:rPr lang="ru-RU" sz="2000" dirty="0">
                <a:latin typeface="HSE Sans" panose="02000000000000000000" pitchFamily="2" charset="0"/>
              </a:rPr>
              <a:t>Книга земельного налога]. </a:t>
            </a:r>
            <a:r>
              <a:rPr lang="de-DE" sz="2000" dirty="0" err="1">
                <a:latin typeface="HSE Sans" panose="02000000000000000000" pitchFamily="2" charset="0"/>
              </a:rPr>
              <a:t>Bairūt</a:t>
            </a:r>
            <a:r>
              <a:rPr lang="de-DE" sz="2000" dirty="0">
                <a:latin typeface="HSE Sans" panose="02000000000000000000" pitchFamily="2" charset="0"/>
              </a:rPr>
              <a:t>: </a:t>
            </a:r>
            <a:r>
              <a:rPr lang="de-DE" sz="2000" dirty="0" err="1">
                <a:latin typeface="HSE Sans" panose="02000000000000000000" pitchFamily="2" charset="0"/>
              </a:rPr>
              <a:t>Dār</a:t>
            </a:r>
            <a:r>
              <a:rPr lang="de-DE" sz="2000" dirty="0">
                <a:latin typeface="HSE Sans" panose="02000000000000000000" pitchFamily="2" charset="0"/>
              </a:rPr>
              <a:t> Al-</a:t>
            </a:r>
            <a:r>
              <a:rPr lang="de-DE" sz="2000" dirty="0" err="1">
                <a:latin typeface="HSE Sans" panose="02000000000000000000" pitchFamily="2" charset="0"/>
              </a:rPr>
              <a:t>Maʿrifa</a:t>
            </a:r>
            <a:r>
              <a:rPr lang="de-DE" sz="2000" dirty="0">
                <a:latin typeface="HSE Sans" panose="02000000000000000000" pitchFamily="2" charset="0"/>
              </a:rPr>
              <a:t>, 1979.</a:t>
            </a:r>
          </a:p>
          <a:p>
            <a:pPr marL="228600" indent="-228600" algn="l">
              <a:buFont typeface="+mj-lt"/>
              <a:buAutoNum type="arabicPeriod"/>
            </a:pPr>
            <a:r>
              <a:rPr lang="de-DE" sz="2000" dirty="0">
                <a:latin typeface="HSE Sans" panose="02000000000000000000" pitchFamily="2" charset="0"/>
              </a:rPr>
              <a:t>Ibn </a:t>
            </a:r>
            <a:r>
              <a:rPr lang="de-DE" sz="2000" dirty="0" err="1">
                <a:latin typeface="HSE Sans" panose="02000000000000000000" pitchFamily="2" charset="0"/>
              </a:rPr>
              <a:t>Qaym</a:t>
            </a:r>
            <a:r>
              <a:rPr lang="de-DE" sz="2000" dirty="0">
                <a:latin typeface="HSE Sans" panose="02000000000000000000" pitchFamily="2" charset="0"/>
              </a:rPr>
              <a:t> Al- </a:t>
            </a:r>
            <a:r>
              <a:rPr lang="de-DE" sz="2000" dirty="0" err="1">
                <a:latin typeface="HSE Sans" panose="02000000000000000000" pitchFamily="2" charset="0"/>
              </a:rPr>
              <a:t>Jawziya</a:t>
            </a:r>
            <a:r>
              <a:rPr lang="de-DE" sz="2000" dirty="0">
                <a:latin typeface="HSE Sans" panose="02000000000000000000" pitchFamily="2" charset="0"/>
              </a:rPr>
              <a:t>. </a:t>
            </a:r>
            <a:r>
              <a:rPr lang="de-DE" sz="2000" dirty="0" err="1">
                <a:latin typeface="HSE Sans" panose="02000000000000000000" pitchFamily="2" charset="0"/>
              </a:rPr>
              <a:t>Aḥkām</a:t>
            </a:r>
            <a:r>
              <a:rPr lang="de-DE" sz="2000" dirty="0">
                <a:latin typeface="HSE Sans" panose="02000000000000000000" pitchFamily="2" charset="0"/>
              </a:rPr>
              <a:t> </a:t>
            </a:r>
            <a:r>
              <a:rPr lang="de-DE" sz="2000" dirty="0" err="1">
                <a:latin typeface="HSE Sans" panose="02000000000000000000" pitchFamily="2" charset="0"/>
              </a:rPr>
              <a:t>Ahlu</a:t>
            </a:r>
            <a:r>
              <a:rPr lang="de-DE" sz="2000" dirty="0">
                <a:latin typeface="HSE Sans" panose="02000000000000000000" pitchFamily="2" charset="0"/>
              </a:rPr>
              <a:t> </a:t>
            </a:r>
            <a:r>
              <a:rPr lang="de-DE" sz="2000" dirty="0" err="1">
                <a:latin typeface="HSE Sans" panose="02000000000000000000" pitchFamily="2" charset="0"/>
              </a:rPr>
              <a:t>Ḏimma</a:t>
            </a:r>
            <a:r>
              <a:rPr lang="de-DE" sz="2000" dirty="0">
                <a:latin typeface="HSE Sans" panose="02000000000000000000" pitchFamily="2" charset="0"/>
              </a:rPr>
              <a:t> [</a:t>
            </a:r>
            <a:r>
              <a:rPr lang="ru-RU" sz="2000" dirty="0">
                <a:latin typeface="HSE Sans" panose="02000000000000000000" pitchFamily="2" charset="0"/>
              </a:rPr>
              <a:t>Положение людей договора]. </a:t>
            </a:r>
            <a:r>
              <a:rPr lang="de-DE" sz="2000" dirty="0" err="1">
                <a:latin typeface="HSE Sans" panose="02000000000000000000" pitchFamily="2" charset="0"/>
              </a:rPr>
              <a:t>Damām</a:t>
            </a:r>
            <a:r>
              <a:rPr lang="de-DE" sz="2000" dirty="0">
                <a:latin typeface="HSE Sans" panose="02000000000000000000" pitchFamily="2" charset="0"/>
              </a:rPr>
              <a:t>: </a:t>
            </a:r>
            <a:r>
              <a:rPr lang="de-DE" sz="2000" dirty="0" err="1">
                <a:latin typeface="HSE Sans" panose="02000000000000000000" pitchFamily="2" charset="0"/>
              </a:rPr>
              <a:t>Ramādī</a:t>
            </a:r>
            <a:r>
              <a:rPr lang="de-DE" sz="2000" dirty="0">
                <a:latin typeface="HSE Sans" panose="02000000000000000000" pitchFamily="2" charset="0"/>
              </a:rPr>
              <a:t> An-</a:t>
            </a:r>
            <a:r>
              <a:rPr lang="de-DE" sz="2000" dirty="0" err="1">
                <a:latin typeface="HSE Sans" panose="02000000000000000000" pitchFamily="2" charset="0"/>
              </a:rPr>
              <a:t>Našr</a:t>
            </a:r>
            <a:r>
              <a:rPr lang="de-DE" sz="2000" dirty="0">
                <a:latin typeface="HSE Sans" panose="02000000000000000000" pitchFamily="2" charset="0"/>
              </a:rPr>
              <a:t>, 1997.</a:t>
            </a:r>
          </a:p>
          <a:p>
            <a:pPr marL="228600" indent="-228600" algn="l">
              <a:buFont typeface="+mj-lt"/>
              <a:buAutoNum type="arabicPeriod"/>
            </a:pPr>
            <a:r>
              <a:rPr lang="de-DE" sz="2000" dirty="0" err="1">
                <a:latin typeface="HSE Sans" panose="02000000000000000000" pitchFamily="2" charset="0"/>
              </a:rPr>
              <a:t>Ṣaḥīḥ</a:t>
            </a:r>
            <a:r>
              <a:rPr lang="de-DE" sz="2000" dirty="0">
                <a:latin typeface="HSE Sans" panose="02000000000000000000" pitchFamily="2" charset="0"/>
              </a:rPr>
              <a:t> Muslim [</a:t>
            </a:r>
            <a:r>
              <a:rPr lang="ru-RU" sz="2000" dirty="0" err="1">
                <a:latin typeface="HSE Sans" panose="02000000000000000000" pitchFamily="2" charset="0"/>
              </a:rPr>
              <a:t>Сахих</a:t>
            </a:r>
            <a:r>
              <a:rPr lang="ru-RU" sz="2000" dirty="0">
                <a:latin typeface="HSE Sans" panose="02000000000000000000" pitchFamily="2" charset="0"/>
              </a:rPr>
              <a:t> Муслима]. </a:t>
            </a:r>
            <a:r>
              <a:rPr lang="de-DE" sz="2000" dirty="0">
                <a:latin typeface="HSE Sans" panose="02000000000000000000" pitchFamily="2" charset="0"/>
              </a:rPr>
              <a:t>Ar-</a:t>
            </a:r>
            <a:r>
              <a:rPr lang="de-DE" sz="2000" dirty="0" err="1">
                <a:latin typeface="HSE Sans" panose="02000000000000000000" pitchFamily="2" charset="0"/>
              </a:rPr>
              <a:t>Riyāḍ</a:t>
            </a:r>
            <a:r>
              <a:rPr lang="de-DE" sz="2000" dirty="0">
                <a:latin typeface="HSE Sans" panose="02000000000000000000" pitchFamily="2" charset="0"/>
              </a:rPr>
              <a:t>: </a:t>
            </a:r>
            <a:r>
              <a:rPr lang="de-DE" sz="2000" dirty="0" err="1">
                <a:latin typeface="HSE Sans" panose="02000000000000000000" pitchFamily="2" charset="0"/>
              </a:rPr>
              <a:t>Bayt</a:t>
            </a:r>
            <a:r>
              <a:rPr lang="de-DE" sz="2000" dirty="0">
                <a:latin typeface="HSE Sans" panose="02000000000000000000" pitchFamily="2" charset="0"/>
              </a:rPr>
              <a:t> Al-</a:t>
            </a:r>
            <a:r>
              <a:rPr lang="de-DE" sz="2000" dirty="0" err="1">
                <a:latin typeface="HSE Sans" panose="02000000000000000000" pitchFamily="2" charset="0"/>
              </a:rPr>
              <a:t>Afkār</a:t>
            </a:r>
            <a:r>
              <a:rPr lang="de-DE" sz="2000" dirty="0">
                <a:latin typeface="HSE Sans" panose="02000000000000000000" pitchFamily="2" charset="0"/>
              </a:rPr>
              <a:t> Ad-</a:t>
            </a:r>
            <a:r>
              <a:rPr lang="de-DE" sz="2000" dirty="0" err="1">
                <a:latin typeface="HSE Sans" panose="02000000000000000000" pitchFamily="2" charset="0"/>
              </a:rPr>
              <a:t>Duwaliya</a:t>
            </a:r>
            <a:r>
              <a:rPr lang="de-DE" sz="2000" dirty="0">
                <a:latin typeface="HSE Sans" panose="02000000000000000000" pitchFamily="2" charset="0"/>
              </a:rPr>
              <a:t> li An-</a:t>
            </a:r>
            <a:r>
              <a:rPr lang="de-DE" sz="2000" dirty="0" err="1">
                <a:latin typeface="HSE Sans" panose="02000000000000000000" pitchFamily="2" charset="0"/>
              </a:rPr>
              <a:t>Našr</a:t>
            </a:r>
            <a:r>
              <a:rPr lang="de-DE" sz="2000" dirty="0">
                <a:latin typeface="HSE Sans" panose="02000000000000000000" pitchFamily="2" charset="0"/>
              </a:rPr>
              <a:t> </a:t>
            </a:r>
            <a:r>
              <a:rPr lang="de-DE" sz="2000" dirty="0" err="1">
                <a:latin typeface="HSE Sans" panose="02000000000000000000" pitchFamily="2" charset="0"/>
              </a:rPr>
              <a:t>wa</a:t>
            </a:r>
            <a:r>
              <a:rPr lang="de-DE" sz="2000" dirty="0">
                <a:latin typeface="HSE Sans" panose="02000000000000000000" pitchFamily="2" charset="0"/>
              </a:rPr>
              <a:t> At-</a:t>
            </a:r>
            <a:r>
              <a:rPr lang="de-DE" sz="2000" dirty="0" err="1">
                <a:latin typeface="HSE Sans" panose="02000000000000000000" pitchFamily="2" charset="0"/>
              </a:rPr>
              <a:t>Tawzīʿ</a:t>
            </a:r>
            <a:r>
              <a:rPr lang="de-DE" sz="2000" dirty="0">
                <a:latin typeface="HSE Sans" panose="02000000000000000000" pitchFamily="2" charset="0"/>
              </a:rPr>
              <a:t>, 2006.</a:t>
            </a:r>
          </a:p>
          <a:p>
            <a:pPr marL="228600" indent="-228600" algn="l">
              <a:buFont typeface="+mj-lt"/>
              <a:buAutoNum type="arabicPeriod"/>
            </a:pPr>
            <a:r>
              <a:rPr lang="de-DE" sz="2000" dirty="0" err="1">
                <a:latin typeface="HSE Sans" panose="02000000000000000000" pitchFamily="2" charset="0"/>
              </a:rPr>
              <a:t>Sunan</a:t>
            </a:r>
            <a:r>
              <a:rPr lang="de-DE" sz="2000" dirty="0">
                <a:latin typeface="HSE Sans" panose="02000000000000000000" pitchFamily="2" charset="0"/>
              </a:rPr>
              <a:t> Abi </a:t>
            </a:r>
            <a:r>
              <a:rPr lang="de-DE" sz="2000" dirty="0" err="1">
                <a:latin typeface="HSE Sans" panose="02000000000000000000" pitchFamily="2" charset="0"/>
              </a:rPr>
              <a:t>Dāūd</a:t>
            </a:r>
            <a:r>
              <a:rPr lang="de-DE" sz="2000" dirty="0">
                <a:latin typeface="HSE Sans" panose="02000000000000000000" pitchFamily="2" charset="0"/>
              </a:rPr>
              <a:t>. [</a:t>
            </a:r>
            <a:r>
              <a:rPr lang="ru-RU" sz="2000" dirty="0" err="1">
                <a:latin typeface="HSE Sans" panose="02000000000000000000" pitchFamily="2" charset="0"/>
              </a:rPr>
              <a:t>Сунан</a:t>
            </a:r>
            <a:r>
              <a:rPr lang="ru-RU" sz="2000" dirty="0">
                <a:latin typeface="HSE Sans" panose="02000000000000000000" pitchFamily="2" charset="0"/>
              </a:rPr>
              <a:t> </a:t>
            </a:r>
            <a:r>
              <a:rPr lang="ru-RU" sz="2000" dirty="0" err="1">
                <a:latin typeface="HSE Sans" panose="02000000000000000000" pitchFamily="2" charset="0"/>
              </a:rPr>
              <a:t>Аби</a:t>
            </a:r>
            <a:r>
              <a:rPr lang="ru-RU" sz="2000" dirty="0">
                <a:latin typeface="HSE Sans" panose="02000000000000000000" pitchFamily="2" charset="0"/>
              </a:rPr>
              <a:t> Дауда]. </a:t>
            </a:r>
            <a:r>
              <a:rPr lang="de-DE" sz="2000" dirty="0" err="1">
                <a:latin typeface="HSE Sans" panose="02000000000000000000" pitchFamily="2" charset="0"/>
              </a:rPr>
              <a:t>Bairūt</a:t>
            </a:r>
            <a:r>
              <a:rPr lang="de-DE" sz="2000" dirty="0">
                <a:latin typeface="HSE Sans" panose="02000000000000000000" pitchFamily="2" charset="0"/>
              </a:rPr>
              <a:t>: </a:t>
            </a:r>
            <a:r>
              <a:rPr lang="de-DE" sz="2000" dirty="0" err="1">
                <a:latin typeface="HSE Sans" panose="02000000000000000000" pitchFamily="2" charset="0"/>
              </a:rPr>
              <a:t>Dār</a:t>
            </a:r>
            <a:r>
              <a:rPr lang="de-DE" sz="2000" dirty="0">
                <a:latin typeface="HSE Sans" panose="02000000000000000000" pitchFamily="2" charset="0"/>
              </a:rPr>
              <a:t> Al-</a:t>
            </a:r>
            <a:r>
              <a:rPr lang="de-DE" sz="2000" dirty="0" err="1">
                <a:latin typeface="HSE Sans" panose="02000000000000000000" pitchFamily="2" charset="0"/>
              </a:rPr>
              <a:t>Kutub</a:t>
            </a:r>
            <a:r>
              <a:rPr lang="de-DE" sz="2000" dirty="0">
                <a:latin typeface="HSE Sans" panose="02000000000000000000" pitchFamily="2" charset="0"/>
              </a:rPr>
              <a:t> Al-</a:t>
            </a:r>
            <a:r>
              <a:rPr lang="de-DE" sz="2000" dirty="0" err="1">
                <a:latin typeface="HSE Sans" panose="02000000000000000000" pitchFamily="2" charset="0"/>
              </a:rPr>
              <a:t>ʿIlmiya</a:t>
            </a:r>
            <a:r>
              <a:rPr lang="de-DE" sz="2000" dirty="0">
                <a:latin typeface="HSE Sans" panose="02000000000000000000" pitchFamily="2" charset="0"/>
              </a:rPr>
              <a:t>, 1997.</a:t>
            </a:r>
          </a:p>
          <a:p>
            <a:pPr marL="228600" indent="-228600" algn="l">
              <a:buFont typeface="+mj-lt"/>
              <a:buAutoNum type="arabicPeriod"/>
            </a:pP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18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18FCB272-5E00-176D-2F1D-2CC09CD0E7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B6E60E-B284-B94E-9FA6-82F082BCB9A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99706C-6860-700F-B809-FF8FD64A6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117E6-B1A8-B25E-7739-F481C68D84C6}"/>
              </a:ext>
            </a:extLst>
          </p:cNvPr>
          <p:cNvSpPr txBox="1"/>
          <p:nvPr/>
        </p:nvSpPr>
        <p:spPr>
          <a:xfrm>
            <a:off x="3482788" y="1123000"/>
            <a:ext cx="522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HSE Sans" panose="02000000000000000000" pitchFamily="2" charset="0"/>
              </a:rPr>
              <a:t>Список литературы</a:t>
            </a:r>
            <a:endParaRPr lang="ru-RU" sz="1000" b="1" dirty="0">
              <a:latin typeface="HSE Sans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1EEEB1-0F3F-2409-D1CF-BE5128DF94F6}"/>
              </a:ext>
            </a:extLst>
          </p:cNvPr>
          <p:cNvSpPr txBox="1"/>
          <p:nvPr/>
        </p:nvSpPr>
        <p:spPr>
          <a:xfrm>
            <a:off x="533400" y="2008093"/>
            <a:ext cx="11125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>
                <a:latin typeface="HSE Sans" panose="02000000000000000000" pitchFamily="2" charset="0"/>
              </a:rPr>
              <a:t>1. Боголюбов А. С. Абу </a:t>
            </a:r>
            <a:r>
              <a:rPr lang="ru-RU" dirty="0" err="1">
                <a:latin typeface="HSE Sans" panose="02000000000000000000" pitchFamily="2" charset="0"/>
              </a:rPr>
              <a:t>Йусуф</a:t>
            </a:r>
            <a:r>
              <a:rPr lang="ru-RU" dirty="0">
                <a:latin typeface="HSE Sans" panose="02000000000000000000" pitchFamily="2" charset="0"/>
              </a:rPr>
              <a:t> // Ислам: энциклопедический словарь / Отв. ред. С. М. Прозоров. — М.: Наука, ГРВЛ, 1991. — 315 с.</a:t>
            </a:r>
          </a:p>
          <a:p>
            <a:pPr algn="l"/>
            <a:r>
              <a:rPr lang="ru-RU" dirty="0">
                <a:latin typeface="HSE Sans" panose="02000000000000000000" pitchFamily="2" charset="0"/>
              </a:rPr>
              <a:t>2. Большаков О. Г. Большаков О. Г. История Халифата. Т. 2. Эпоха великих завоеваний 633-656. М.: Вост. лит., 2002. – 294 с.</a:t>
            </a:r>
          </a:p>
          <a:p>
            <a:pPr algn="l"/>
            <a:r>
              <a:rPr lang="ru-RU" dirty="0">
                <a:latin typeface="HSE Sans" panose="02000000000000000000" pitchFamily="2" charset="0"/>
              </a:rPr>
              <a:t>3. </a:t>
            </a:r>
            <a:r>
              <a:rPr lang="de-DE" dirty="0" err="1">
                <a:latin typeface="HSE Sans" panose="02000000000000000000" pitchFamily="2" charset="0"/>
              </a:rPr>
              <a:t>Bashear</a:t>
            </a:r>
            <a:r>
              <a:rPr lang="de-DE" dirty="0">
                <a:latin typeface="HSE Sans" panose="02000000000000000000" pitchFamily="2" charset="0"/>
              </a:rPr>
              <a:t> S. On </a:t>
            </a:r>
            <a:r>
              <a:rPr lang="de-DE" dirty="0" err="1">
                <a:latin typeface="HSE Sans" panose="02000000000000000000" pitchFamily="2" charset="0"/>
              </a:rPr>
              <a:t>the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origins</a:t>
            </a:r>
            <a:r>
              <a:rPr lang="de-DE" dirty="0">
                <a:latin typeface="HSE Sans" panose="02000000000000000000" pitchFamily="2" charset="0"/>
              </a:rPr>
              <a:t> and </a:t>
            </a:r>
            <a:r>
              <a:rPr lang="de-DE" dirty="0" err="1">
                <a:latin typeface="HSE Sans" panose="02000000000000000000" pitchFamily="2" charset="0"/>
              </a:rPr>
              <a:t>development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of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the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meaning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of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zakat</a:t>
            </a:r>
            <a:r>
              <a:rPr lang="de-DE" dirty="0">
                <a:latin typeface="HSE Sans" panose="02000000000000000000" pitchFamily="2" charset="0"/>
              </a:rPr>
              <a:t> in </a:t>
            </a:r>
            <a:r>
              <a:rPr lang="de-DE" dirty="0" err="1">
                <a:latin typeface="HSE Sans" panose="02000000000000000000" pitchFamily="2" charset="0"/>
              </a:rPr>
              <a:t>early</a:t>
            </a:r>
            <a:r>
              <a:rPr lang="de-DE" dirty="0">
                <a:latin typeface="HSE Sans" panose="02000000000000000000" pitchFamily="2" charset="0"/>
              </a:rPr>
              <a:t> Islam // Arabica. 1993. Vol. 40. Pp. 84-113.</a:t>
            </a:r>
          </a:p>
          <a:p>
            <a:pPr algn="l"/>
            <a:r>
              <a:rPr lang="de-DE" dirty="0">
                <a:latin typeface="HSE Sans" panose="02000000000000000000" pitchFamily="2" charset="0"/>
              </a:rPr>
              <a:t>4.</a:t>
            </a:r>
            <a:r>
              <a:rPr lang="ru-RU" dirty="0">
                <a:latin typeface="HSE Sans" panose="02000000000000000000" pitchFamily="2" charset="0"/>
              </a:rPr>
              <a:t> </a:t>
            </a:r>
            <a:r>
              <a:rPr lang="de-DE" dirty="0">
                <a:latin typeface="HSE Sans" panose="02000000000000000000" pitchFamily="2" charset="0"/>
              </a:rPr>
              <a:t>Duri A. A. Notes on Taxation in Early Islam // Journal </a:t>
            </a:r>
            <a:r>
              <a:rPr lang="de-DE" dirty="0" err="1">
                <a:latin typeface="HSE Sans" panose="02000000000000000000" pitchFamily="2" charset="0"/>
              </a:rPr>
              <a:t>of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the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Economic</a:t>
            </a:r>
            <a:r>
              <a:rPr lang="de-DE" dirty="0">
                <a:latin typeface="HSE Sans" panose="02000000000000000000" pitchFamily="2" charset="0"/>
              </a:rPr>
              <a:t> and </a:t>
            </a:r>
            <a:r>
              <a:rPr lang="de-DE" dirty="0" err="1">
                <a:latin typeface="HSE Sans" panose="02000000000000000000" pitchFamily="2" charset="0"/>
              </a:rPr>
              <a:t>Social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History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of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the</a:t>
            </a:r>
            <a:r>
              <a:rPr lang="de-DE" dirty="0">
                <a:latin typeface="HSE Sans" panose="02000000000000000000" pitchFamily="2" charset="0"/>
              </a:rPr>
              <a:t> Orient. 1974. Vol. 17(2). P. 144.</a:t>
            </a:r>
          </a:p>
          <a:p>
            <a:pPr algn="l"/>
            <a:r>
              <a:rPr lang="de-DE" dirty="0">
                <a:latin typeface="HSE Sans" panose="02000000000000000000" pitchFamily="2" charset="0"/>
              </a:rPr>
              <a:t>5.</a:t>
            </a:r>
            <a:r>
              <a:rPr lang="ru-RU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Haleem</a:t>
            </a:r>
            <a:r>
              <a:rPr lang="de-DE" dirty="0">
                <a:latin typeface="HSE Sans" panose="02000000000000000000" pitchFamily="2" charset="0"/>
              </a:rPr>
              <a:t> A. The </a:t>
            </a:r>
            <a:r>
              <a:rPr lang="de-DE" dirty="0" err="1">
                <a:latin typeface="HSE Sans" panose="02000000000000000000" pitchFamily="2" charset="0"/>
              </a:rPr>
              <a:t>jizya</a:t>
            </a:r>
            <a:r>
              <a:rPr lang="de-DE" dirty="0">
                <a:latin typeface="HSE Sans" panose="02000000000000000000" pitchFamily="2" charset="0"/>
              </a:rPr>
              <a:t> Verse (Q. 9:29): </a:t>
            </a:r>
            <a:r>
              <a:rPr lang="de-DE" dirty="0" err="1">
                <a:latin typeface="HSE Sans" panose="02000000000000000000" pitchFamily="2" charset="0"/>
              </a:rPr>
              <a:t>Tax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Enforcement</a:t>
            </a:r>
            <a:r>
              <a:rPr lang="de-DE" dirty="0">
                <a:latin typeface="HSE Sans" panose="02000000000000000000" pitchFamily="2" charset="0"/>
              </a:rPr>
              <a:t> on Non-Muslims in </a:t>
            </a:r>
            <a:r>
              <a:rPr lang="de-DE" dirty="0" err="1">
                <a:latin typeface="HSE Sans" panose="02000000000000000000" pitchFamily="2" charset="0"/>
              </a:rPr>
              <a:t>the</a:t>
            </a:r>
            <a:r>
              <a:rPr lang="de-DE" dirty="0">
                <a:latin typeface="HSE Sans" panose="02000000000000000000" pitchFamily="2" charset="0"/>
              </a:rPr>
              <a:t> First Muslim State // Journal </a:t>
            </a:r>
            <a:r>
              <a:rPr lang="de-DE" dirty="0" err="1">
                <a:latin typeface="HSE Sans" panose="02000000000000000000" pitchFamily="2" charset="0"/>
              </a:rPr>
              <a:t>of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Qur'anic</a:t>
            </a:r>
            <a:r>
              <a:rPr lang="de-DE" dirty="0">
                <a:latin typeface="HSE Sans" panose="02000000000000000000" pitchFamily="2" charset="0"/>
              </a:rPr>
              <a:t> Studies. 2012. Vol. 14(2). Pp. 72-89.</a:t>
            </a:r>
          </a:p>
          <a:p>
            <a:pPr algn="l"/>
            <a:r>
              <a:rPr lang="de-DE" dirty="0">
                <a:latin typeface="HSE Sans" panose="02000000000000000000" pitchFamily="2" charset="0"/>
              </a:rPr>
              <a:t>6.</a:t>
            </a:r>
            <a:r>
              <a:rPr lang="ru-RU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Siddiqi</a:t>
            </a:r>
            <a:r>
              <a:rPr lang="de-DE" dirty="0">
                <a:latin typeface="HSE Sans" panose="02000000000000000000" pitchFamily="2" charset="0"/>
              </a:rPr>
              <a:t> M. N., </a:t>
            </a:r>
            <a:r>
              <a:rPr lang="de-DE" dirty="0" err="1">
                <a:latin typeface="HSE Sans" panose="02000000000000000000" pitchFamily="2" charset="0"/>
              </a:rPr>
              <a:t>Ghazanfar</a:t>
            </a:r>
            <a:r>
              <a:rPr lang="de-DE" dirty="0">
                <a:latin typeface="HSE Sans" panose="02000000000000000000" pitchFamily="2" charset="0"/>
              </a:rPr>
              <a:t> S.M. Early </a:t>
            </a:r>
            <a:r>
              <a:rPr lang="de-DE" dirty="0" err="1">
                <a:latin typeface="HSE Sans" panose="02000000000000000000" pitchFamily="2" charset="0"/>
              </a:rPr>
              <a:t>medieval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Islamic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economic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thought</a:t>
            </a:r>
            <a:r>
              <a:rPr lang="de-DE" dirty="0">
                <a:latin typeface="HSE Sans" panose="02000000000000000000" pitchFamily="2" charset="0"/>
              </a:rPr>
              <a:t>: Abu </a:t>
            </a:r>
            <a:r>
              <a:rPr lang="de-DE" dirty="0" err="1">
                <a:latin typeface="HSE Sans" panose="02000000000000000000" pitchFamily="2" charset="0"/>
              </a:rPr>
              <a:t>Yusuf's</a:t>
            </a:r>
            <a:r>
              <a:rPr lang="de-DE" dirty="0">
                <a:latin typeface="HSE Sans" panose="02000000000000000000" pitchFamily="2" charset="0"/>
              </a:rPr>
              <a:t> (731-798 AD) </a:t>
            </a:r>
            <a:r>
              <a:rPr lang="de-DE" dirty="0" err="1">
                <a:latin typeface="HSE Sans" panose="02000000000000000000" pitchFamily="2" charset="0"/>
              </a:rPr>
              <a:t>economics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of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public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finance</a:t>
            </a:r>
            <a:r>
              <a:rPr lang="de-DE" dirty="0">
                <a:latin typeface="HSE Sans" panose="02000000000000000000" pitchFamily="2" charset="0"/>
              </a:rPr>
              <a:t> // </a:t>
            </a:r>
            <a:r>
              <a:rPr lang="de-DE" dirty="0" err="1">
                <a:latin typeface="HSE Sans" panose="02000000000000000000" pitchFamily="2" charset="0"/>
              </a:rPr>
              <a:t>History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of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Economic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Ideas</a:t>
            </a:r>
            <a:r>
              <a:rPr lang="de-DE" dirty="0">
                <a:latin typeface="HSE Sans" panose="02000000000000000000" pitchFamily="2" charset="0"/>
              </a:rPr>
              <a:t>. 2001. Vol. 9(1). Pp. 13-38.</a:t>
            </a:r>
          </a:p>
          <a:p>
            <a:pPr algn="l"/>
            <a:r>
              <a:rPr lang="de-DE" dirty="0">
                <a:latin typeface="HSE Sans" panose="02000000000000000000" pitchFamily="2" charset="0"/>
              </a:rPr>
              <a:t>7.</a:t>
            </a:r>
            <a:r>
              <a:rPr lang="ru-RU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Ziauddin</a:t>
            </a:r>
            <a:r>
              <a:rPr lang="de-DE" dirty="0">
                <a:latin typeface="HSE Sans" panose="02000000000000000000" pitchFamily="2" charset="0"/>
              </a:rPr>
              <a:t> A., </a:t>
            </a:r>
            <a:r>
              <a:rPr lang="de-DE" dirty="0" err="1">
                <a:latin typeface="HSE Sans" panose="02000000000000000000" pitchFamily="2" charset="0"/>
              </a:rPr>
              <a:t>Ziauddin</a:t>
            </a:r>
            <a:r>
              <a:rPr lang="de-DE" dirty="0">
                <a:latin typeface="HSE Sans" panose="02000000000000000000" pitchFamily="2" charset="0"/>
              </a:rPr>
              <a:t> A. </a:t>
            </a:r>
            <a:r>
              <a:rPr lang="de-DE" dirty="0" err="1">
                <a:latin typeface="HSE Sans" panose="02000000000000000000" pitchFamily="2" charset="0"/>
              </a:rPr>
              <a:t>Jizyah</a:t>
            </a:r>
            <a:r>
              <a:rPr lang="de-DE" dirty="0">
                <a:latin typeface="HSE Sans" panose="02000000000000000000" pitchFamily="2" charset="0"/>
              </a:rPr>
              <a:t> and </a:t>
            </a:r>
            <a:r>
              <a:rPr lang="de-DE" dirty="0" err="1">
                <a:latin typeface="HSE Sans" panose="02000000000000000000" pitchFamily="2" charset="0"/>
              </a:rPr>
              <a:t>Kharaj</a:t>
            </a:r>
            <a:r>
              <a:rPr lang="de-DE" dirty="0">
                <a:latin typeface="HSE Sans" panose="02000000000000000000" pitchFamily="2" charset="0"/>
              </a:rPr>
              <a:t> in </a:t>
            </a:r>
            <a:r>
              <a:rPr lang="de-DE" dirty="0" err="1">
                <a:latin typeface="HSE Sans" panose="02000000000000000000" pitchFamily="2" charset="0"/>
              </a:rPr>
              <a:t>early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Islamic</a:t>
            </a:r>
            <a:r>
              <a:rPr lang="de-DE" dirty="0">
                <a:latin typeface="HSE Sans" panose="02000000000000000000" pitchFamily="2" charset="0"/>
              </a:rPr>
              <a:t> Egypt // </a:t>
            </a:r>
            <a:r>
              <a:rPr lang="de-DE" dirty="0" err="1">
                <a:latin typeface="HSE Sans" panose="02000000000000000000" pitchFamily="2" charset="0"/>
              </a:rPr>
              <a:t>Islamic</a:t>
            </a:r>
            <a:r>
              <a:rPr lang="de-DE" dirty="0">
                <a:latin typeface="HSE Sans" panose="02000000000000000000" pitchFamily="2" charset="0"/>
              </a:rPr>
              <a:t> Studies. 1985. Vol. 24(3). Pp. 377-387.</a:t>
            </a:r>
          </a:p>
          <a:p>
            <a:pPr algn="l"/>
            <a:r>
              <a:rPr lang="de-DE" dirty="0">
                <a:latin typeface="HSE Sans" panose="02000000000000000000" pitchFamily="2" charset="0"/>
              </a:rPr>
              <a:t>8.</a:t>
            </a:r>
            <a:r>
              <a:rPr lang="ru-RU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Ziauddin</a:t>
            </a:r>
            <a:r>
              <a:rPr lang="de-DE" dirty="0">
                <a:latin typeface="HSE Sans" panose="02000000000000000000" pitchFamily="2" charset="0"/>
              </a:rPr>
              <a:t> A., </a:t>
            </a:r>
            <a:r>
              <a:rPr lang="de-DE" dirty="0" err="1">
                <a:latin typeface="HSE Sans" panose="02000000000000000000" pitchFamily="2" charset="0"/>
              </a:rPr>
              <a:t>Ziauddin</a:t>
            </a:r>
            <a:r>
              <a:rPr lang="de-DE" dirty="0">
                <a:latin typeface="HSE Sans" panose="02000000000000000000" pitchFamily="2" charset="0"/>
              </a:rPr>
              <a:t> A. The </a:t>
            </a:r>
            <a:r>
              <a:rPr lang="de-DE" dirty="0" err="1">
                <a:latin typeface="HSE Sans" panose="02000000000000000000" pitchFamily="2" charset="0"/>
              </a:rPr>
              <a:t>concept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of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jizya</a:t>
            </a:r>
            <a:r>
              <a:rPr lang="de-DE" dirty="0">
                <a:latin typeface="HSE Sans" panose="02000000000000000000" pitchFamily="2" charset="0"/>
              </a:rPr>
              <a:t> in </a:t>
            </a:r>
            <a:r>
              <a:rPr lang="de-DE" dirty="0" err="1">
                <a:latin typeface="HSE Sans" panose="02000000000000000000" pitchFamily="2" charset="0"/>
              </a:rPr>
              <a:t>early</a:t>
            </a:r>
            <a:r>
              <a:rPr lang="de-DE" dirty="0">
                <a:latin typeface="HSE Sans" panose="02000000000000000000" pitchFamily="2" charset="0"/>
              </a:rPr>
              <a:t> Islam // </a:t>
            </a:r>
            <a:r>
              <a:rPr lang="de-DE" dirty="0" err="1">
                <a:latin typeface="HSE Sans" panose="02000000000000000000" pitchFamily="2" charset="0"/>
              </a:rPr>
              <a:t>Islamic</a:t>
            </a:r>
            <a:r>
              <a:rPr lang="de-DE" dirty="0">
                <a:latin typeface="HSE Sans" panose="02000000000000000000" pitchFamily="2" charset="0"/>
              </a:rPr>
              <a:t> Studies. 1975. Vol. 14(4). Pp. 293-305.</a:t>
            </a:r>
          </a:p>
          <a:p>
            <a:pPr algn="l"/>
            <a:r>
              <a:rPr lang="de-DE" dirty="0">
                <a:latin typeface="HSE Sans" panose="02000000000000000000" pitchFamily="2" charset="0"/>
              </a:rPr>
              <a:t>9.</a:t>
            </a:r>
            <a:r>
              <a:rPr lang="ru-RU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Ziauddin</a:t>
            </a:r>
            <a:r>
              <a:rPr lang="de-DE" dirty="0">
                <a:latin typeface="HSE Sans" panose="02000000000000000000" pitchFamily="2" charset="0"/>
              </a:rPr>
              <a:t> A., </a:t>
            </a:r>
            <a:r>
              <a:rPr lang="de-DE" dirty="0" err="1">
                <a:latin typeface="HSE Sans" panose="02000000000000000000" pitchFamily="2" charset="0"/>
              </a:rPr>
              <a:t>Ziauddin</a:t>
            </a:r>
            <a:r>
              <a:rPr lang="de-DE" dirty="0">
                <a:latin typeface="HSE Sans" panose="02000000000000000000" pitchFamily="2" charset="0"/>
              </a:rPr>
              <a:t> A. '</a:t>
            </a:r>
            <a:r>
              <a:rPr lang="de-DE" dirty="0" err="1">
                <a:latin typeface="HSE Sans" panose="02000000000000000000" pitchFamily="2" charset="0"/>
              </a:rPr>
              <a:t>Ushr</a:t>
            </a:r>
            <a:r>
              <a:rPr lang="de-DE" dirty="0">
                <a:latin typeface="HSE Sans" panose="02000000000000000000" pitchFamily="2" charset="0"/>
              </a:rPr>
              <a:t> and '</a:t>
            </a:r>
            <a:r>
              <a:rPr lang="de-DE" dirty="0" err="1">
                <a:latin typeface="HSE Sans" panose="02000000000000000000" pitchFamily="2" charset="0"/>
              </a:rPr>
              <a:t>ushr</a:t>
            </a:r>
            <a:r>
              <a:rPr lang="de-DE" dirty="0">
                <a:latin typeface="HSE Sans" panose="02000000000000000000" pitchFamily="2" charset="0"/>
              </a:rPr>
              <a:t> </a:t>
            </a:r>
            <a:r>
              <a:rPr lang="de-DE" dirty="0" err="1">
                <a:latin typeface="HSE Sans" panose="02000000000000000000" pitchFamily="2" charset="0"/>
              </a:rPr>
              <a:t>land</a:t>
            </a:r>
            <a:r>
              <a:rPr lang="de-DE" dirty="0">
                <a:latin typeface="HSE Sans" panose="02000000000000000000" pitchFamily="2" charset="0"/>
              </a:rPr>
              <a:t> // </a:t>
            </a:r>
            <a:r>
              <a:rPr lang="de-DE" dirty="0" err="1">
                <a:latin typeface="HSE Sans" panose="02000000000000000000" pitchFamily="2" charset="0"/>
              </a:rPr>
              <a:t>Islamic</a:t>
            </a:r>
            <a:r>
              <a:rPr lang="de-DE" dirty="0">
                <a:latin typeface="HSE Sans" panose="02000000000000000000" pitchFamily="2" charset="0"/>
              </a:rPr>
              <a:t> Studies. 1980. Vol. 19(2). Pp. 76-94</a:t>
            </a:r>
          </a:p>
          <a:p>
            <a:pPr algn="l"/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458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2161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2733" y="1447790"/>
            <a:ext cx="11572043" cy="48693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Исламское политическое лидерство – </a:t>
            </a:r>
            <a:r>
              <a:rPr lang="ru-RU" sz="2000" dirty="0"/>
              <a:t>господство принципов политической иерархии и структуры управления государством, основанных на положениях сунны Пророка и других, признанных достоверными в исламской среде, текстах.</a:t>
            </a:r>
            <a:endParaRPr lang="ru-RU" sz="18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1000" dirty="0"/>
              <a:t>Идеология исламского политического лидерства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E7C42A8-7A64-8269-4BF5-C159904A2D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627" y="2565825"/>
            <a:ext cx="7218745" cy="417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1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2733" y="1447790"/>
            <a:ext cx="5245561" cy="4869306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/>
              <a:t>Главная мысль: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/>
              <a:t>Чем больше в устройстве того или иного государства отличий от изначального «примера для подражания», тем в меньшей степени мы можем говорить о том, что такое государство является по-настоящему исламским.</a:t>
            </a:r>
            <a:endParaRPr lang="ru-RU" sz="200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1000" dirty="0"/>
              <a:t>Идеология исламского политического лидерства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F5FAC72-63FE-0EB5-9B33-E756C1CE9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4942" y="1131515"/>
            <a:ext cx="4143179" cy="47468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66BA314-2184-7EDC-922A-AA9DCECA2BC4}"/>
              </a:ext>
            </a:extLst>
          </p:cNvPr>
          <p:cNvSpPr txBox="1"/>
          <p:nvPr/>
        </p:nvSpPr>
        <p:spPr>
          <a:xfrm>
            <a:off x="7377954" y="5893781"/>
            <a:ext cx="4319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400" b="1" dirty="0">
                <a:latin typeface="HSE Sans" panose="02000000000000000000" pitchFamily="2" charset="0"/>
              </a:rPr>
              <a:t>Мухаммад ибн </a:t>
            </a:r>
            <a:r>
              <a:rPr lang="ru-RU" sz="1400" b="1" dirty="0" err="1">
                <a:latin typeface="HSE Sans" panose="02000000000000000000" pitchFamily="2" charset="0"/>
              </a:rPr>
              <a:t>Абд</a:t>
            </a:r>
            <a:r>
              <a:rPr lang="ru-RU" sz="1400" b="1" dirty="0">
                <a:latin typeface="HSE Sans" panose="02000000000000000000" pitchFamily="2" charset="0"/>
              </a:rPr>
              <a:t> ал-</a:t>
            </a:r>
            <a:r>
              <a:rPr lang="ru-RU" sz="1400" b="1" dirty="0" err="1">
                <a:latin typeface="HSE Sans" panose="02000000000000000000" pitchFamily="2" charset="0"/>
              </a:rPr>
              <a:t>Ваххаб</a:t>
            </a:r>
            <a:r>
              <a:rPr lang="ru-RU" sz="1400" b="1" dirty="0">
                <a:latin typeface="HSE Sans" panose="02000000000000000000" pitchFamily="2" charset="0"/>
              </a:rPr>
              <a:t> </a:t>
            </a:r>
            <a:r>
              <a:rPr lang="ru-RU" sz="1400" dirty="0">
                <a:latin typeface="HSE Sans" panose="02000000000000000000" pitchFamily="2" charset="0"/>
              </a:rPr>
              <a:t>(1703-1792) - рабский теолог и основатель ваххабитского движения, </a:t>
            </a:r>
            <a:r>
              <a:rPr lang="ru-RU" sz="1400" dirty="0" err="1">
                <a:latin typeface="HSE Sans" panose="02000000000000000000" pitchFamily="2" charset="0"/>
              </a:rPr>
              <a:t>салафитский</a:t>
            </a:r>
            <a:r>
              <a:rPr lang="ru-RU" sz="1400" dirty="0">
                <a:latin typeface="HSE Sans" panose="02000000000000000000" pitchFamily="2" charset="0"/>
              </a:rPr>
              <a:t> проповедник.</a:t>
            </a:r>
          </a:p>
        </p:txBody>
      </p:sp>
    </p:spTree>
    <p:extLst>
      <p:ext uri="{BB962C8B-B14F-4D97-AF65-F5344CB8AC3E}">
        <p14:creationId xmlns:p14="http://schemas.microsoft.com/office/powerpoint/2010/main" val="348658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>
            <a:extLst>
              <a:ext uri="{FF2B5EF4-FFF2-40B4-BE49-F238E27FC236}">
                <a16:creationId xmlns:a16="http://schemas.microsoft.com/office/drawing/2014/main" id="{53356540-7218-FF4B-B6BC-5BD291A372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78758" y="1439974"/>
            <a:ext cx="9800983" cy="4869306"/>
          </a:xfrm>
        </p:spPr>
        <p:txBody>
          <a:bodyPr>
            <a:normAutofit/>
          </a:bodyPr>
          <a:lstStyle/>
          <a:p>
            <a:pPr algn="just"/>
            <a:r>
              <a:rPr lang="ru-RU" sz="2400" b="1" u="sng" dirty="0"/>
              <a:t>Цель: </a:t>
            </a:r>
            <a:r>
              <a:rPr lang="ru-RU" sz="2000" dirty="0"/>
              <a:t>описать концепцию государства с точки зрения исламской идеологии (устройство государства в условиях политического лидерства мусульман)</a:t>
            </a:r>
          </a:p>
          <a:p>
            <a:pPr algn="just"/>
            <a:endParaRPr lang="ru-RU" sz="2000" dirty="0"/>
          </a:p>
          <a:p>
            <a:r>
              <a:rPr lang="ru-RU" sz="2400" b="1" u="sng" dirty="0"/>
              <a:t>Задачи: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охарактеризовать основные черты социально-экономического строя раннего Халифата (VII-IX вв.)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описать статус немусульман в халифате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000" dirty="0"/>
              <a:t>выявить значение фигуры халифа в управлении государством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EB29DC1-D5D4-FB41-9E2D-AA4750D0C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  <a:p>
            <a:endParaRPr lang="ru-RU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B5B6DD1A-BEFA-D842-9B7A-78D7BD1A5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1000" dirty="0"/>
              <a:t>Идеология исламского политического лидерства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8968744-3B75-9B47-92FD-77E1E725F23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Введение</a:t>
            </a:r>
          </a:p>
        </p:txBody>
      </p:sp>
    </p:spTree>
    <p:extLst>
      <p:ext uri="{BB962C8B-B14F-4D97-AF65-F5344CB8AC3E}">
        <p14:creationId xmlns:p14="http://schemas.microsoft.com/office/powerpoint/2010/main" val="843577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0648CF85-8F56-2C4F-8090-85FF4624B5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76F3CC-3C73-F441-AAE6-50AF712EACB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1000" dirty="0"/>
              <a:t>Идеология исламского политического лидерства</a:t>
            </a:r>
            <a:endParaRPr lang="ru-RU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7D49100-ECF5-A24F-9537-3BD16DFCC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Социальная иерархия в халифате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F4B1D31-3576-0740-BA52-B317564F66B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Социально-экономический строй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66F863-91DE-B7CB-5138-35A8B17981E0}"/>
              </a:ext>
            </a:extLst>
          </p:cNvPr>
          <p:cNvSpPr txBox="1"/>
          <p:nvPr/>
        </p:nvSpPr>
        <p:spPr>
          <a:xfrm>
            <a:off x="3806462" y="2124633"/>
            <a:ext cx="461682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HSE Sans" panose="02000000000000000000" pitchFamily="2" charset="0"/>
              </a:rPr>
              <a:t>Халиф</a:t>
            </a:r>
          </a:p>
          <a:p>
            <a:pPr algn="ctr"/>
            <a:endParaRPr lang="ru-RU" sz="2000" dirty="0">
              <a:latin typeface="HSE Sans" panose="02000000000000000000" pitchFamily="2" charset="0"/>
            </a:endParaRPr>
          </a:p>
          <a:p>
            <a:pPr algn="ctr"/>
            <a:endParaRPr lang="ru-RU" sz="2000" dirty="0">
              <a:latin typeface="HSE Sans" panose="02000000000000000000" pitchFamily="2" charset="0"/>
            </a:endParaRPr>
          </a:p>
          <a:p>
            <a:pPr algn="ctr"/>
            <a:r>
              <a:rPr lang="ru-RU" sz="2000" dirty="0">
                <a:latin typeface="HSE Sans" panose="02000000000000000000" pitchFamily="2" charset="0"/>
              </a:rPr>
              <a:t>Приближенные</a:t>
            </a:r>
            <a:br>
              <a:rPr lang="ru-RU" sz="2000" dirty="0">
                <a:latin typeface="HSE Sans" panose="02000000000000000000" pitchFamily="2" charset="0"/>
              </a:rPr>
            </a:br>
            <a:r>
              <a:rPr lang="ru-RU" sz="2000" dirty="0">
                <a:latin typeface="HSE Sans" panose="02000000000000000000" pitchFamily="2" charset="0"/>
              </a:rPr>
              <a:t>(военачальники, ученые)</a:t>
            </a:r>
          </a:p>
          <a:p>
            <a:pPr algn="ctr"/>
            <a:br>
              <a:rPr lang="ru-RU" sz="2000" dirty="0">
                <a:latin typeface="HSE Sans" panose="02000000000000000000" pitchFamily="2" charset="0"/>
              </a:rPr>
            </a:br>
            <a:br>
              <a:rPr lang="ru-RU" sz="2000" dirty="0">
                <a:latin typeface="HSE Sans" panose="02000000000000000000" pitchFamily="2" charset="0"/>
              </a:rPr>
            </a:br>
            <a:r>
              <a:rPr lang="ru-RU" sz="2000" dirty="0">
                <a:latin typeface="HSE Sans" panose="02000000000000000000" pitchFamily="2" charset="0"/>
              </a:rPr>
              <a:t>Свободные мусульмане</a:t>
            </a:r>
            <a:br>
              <a:rPr lang="ru-RU" sz="2000" dirty="0">
                <a:latin typeface="HSE Sans" panose="02000000000000000000" pitchFamily="2" charset="0"/>
              </a:rPr>
            </a:br>
            <a:r>
              <a:rPr lang="ru-RU" sz="2000" dirty="0">
                <a:latin typeface="HSE Sans" panose="02000000000000000000" pitchFamily="2" charset="0"/>
              </a:rPr>
              <a:t>(мужчины и женщины)</a:t>
            </a:r>
            <a:br>
              <a:rPr lang="ru-RU" sz="2000" dirty="0">
                <a:latin typeface="HSE Sans" panose="02000000000000000000" pitchFamily="2" charset="0"/>
              </a:rPr>
            </a:br>
            <a:br>
              <a:rPr lang="ru-RU" sz="2000" dirty="0">
                <a:latin typeface="HSE Sans" panose="02000000000000000000" pitchFamily="2" charset="0"/>
              </a:rPr>
            </a:br>
            <a:endParaRPr lang="ru-RU" sz="2000" dirty="0">
              <a:latin typeface="HSE Sans" panose="02000000000000000000" pitchFamily="2" charset="0"/>
            </a:endParaRPr>
          </a:p>
          <a:p>
            <a:pPr algn="ctr"/>
            <a:r>
              <a:rPr lang="ru-RU" sz="2000" dirty="0">
                <a:latin typeface="HSE Sans" panose="02000000000000000000" pitchFamily="2" charset="0"/>
              </a:rPr>
              <a:t>Рабы</a:t>
            </a:r>
            <a:br>
              <a:rPr lang="ru-RU" sz="2000" dirty="0">
                <a:latin typeface="HSE Sans" panose="02000000000000000000" pitchFamily="2" charset="0"/>
              </a:rPr>
            </a:br>
            <a:r>
              <a:rPr lang="ru-RU" sz="2000" dirty="0">
                <a:latin typeface="HSE Sans" panose="02000000000000000000" pitchFamily="2" charset="0"/>
              </a:rPr>
              <a:t>(пленные с захваченных территорий)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102BAE9-A74F-9E0B-A950-AEE5C0C56162}"/>
              </a:ext>
            </a:extLst>
          </p:cNvPr>
          <p:cNvSpPr txBox="1"/>
          <p:nvPr/>
        </p:nvSpPr>
        <p:spPr>
          <a:xfrm>
            <a:off x="1497105" y="2124633"/>
            <a:ext cx="271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dirty="0">
                <a:latin typeface="HSE Sans" panose="02000000000000000000" pitchFamily="2" charset="0"/>
              </a:rPr>
              <a:t>Совет старших из мужчин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7AEAC36A-EC65-CECA-A1E5-0522C511A3F3}"/>
              </a:ext>
            </a:extLst>
          </p:cNvPr>
          <p:cNvCxnSpPr/>
          <p:nvPr/>
        </p:nvCxnSpPr>
        <p:spPr>
          <a:xfrm>
            <a:off x="4356847" y="2309299"/>
            <a:ext cx="11724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79358FFF-F38E-6309-5B95-71DEB8147E2D}"/>
              </a:ext>
            </a:extLst>
          </p:cNvPr>
          <p:cNvCxnSpPr/>
          <p:nvPr/>
        </p:nvCxnSpPr>
        <p:spPr>
          <a:xfrm>
            <a:off x="6114873" y="2493965"/>
            <a:ext cx="0" cy="6257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9E13E59F-D355-F329-5495-757F7B996825}"/>
              </a:ext>
            </a:extLst>
          </p:cNvPr>
          <p:cNvCxnSpPr/>
          <p:nvPr/>
        </p:nvCxnSpPr>
        <p:spPr>
          <a:xfrm>
            <a:off x="6114873" y="3774141"/>
            <a:ext cx="0" cy="582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2BA2C742-8F2D-822A-BF47-D540DEFCCCE5}"/>
              </a:ext>
            </a:extLst>
          </p:cNvPr>
          <p:cNvCxnSpPr/>
          <p:nvPr/>
        </p:nvCxnSpPr>
        <p:spPr>
          <a:xfrm>
            <a:off x="6096000" y="4939553"/>
            <a:ext cx="0" cy="582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688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DA33D5D5-13C7-8644-8CD8-A04CCCE736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8095CB-94DB-754D-A4ED-35EBDDB3F7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1000" dirty="0"/>
              <a:t>Идеология исламского политического лидерства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622317-DCC7-F945-8031-3E7F389B987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922463"/>
            <a:ext cx="4264008" cy="3695045"/>
          </a:xfrm>
        </p:spPr>
        <p:txBody>
          <a:bodyPr>
            <a:normAutofit lnSpcReduction="10000"/>
          </a:bodyPr>
          <a:lstStyle/>
          <a:p>
            <a:r>
              <a:rPr lang="ru-RU" sz="3200" b="1" dirty="0"/>
              <a:t>Экономика: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Набеговый характер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Натуральная или денежная дань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u="sng" dirty="0"/>
              <a:t>Распределение военной добычи</a:t>
            </a: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FE4DD9E-D443-AF4F-A072-F5C4D494A05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Социально-экономический строй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0001E24-7C0C-C571-3F93-C2CEA179CB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6094" y="1105180"/>
            <a:ext cx="6875929" cy="45123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0283A3B-D97C-4531-11FE-1D4B4CA1C8C0}"/>
              </a:ext>
            </a:extLst>
          </p:cNvPr>
          <p:cNvSpPr txBox="1"/>
          <p:nvPr/>
        </p:nvSpPr>
        <p:spPr>
          <a:xfrm>
            <a:off x="8439657" y="5725926"/>
            <a:ext cx="34923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1600" dirty="0" err="1">
                <a:latin typeface="HSE Sans" panose="02000000000000000000" pitchFamily="2" charset="0"/>
              </a:rPr>
              <a:t>Пасини</a:t>
            </a:r>
            <a:r>
              <a:rPr lang="ru-RU" sz="1600" dirty="0">
                <a:latin typeface="HSE Sans" panose="02000000000000000000" pitchFamily="2" charset="0"/>
              </a:rPr>
              <a:t> А. (Италия) – Арабский лагерь</a:t>
            </a:r>
          </a:p>
        </p:txBody>
      </p:sp>
    </p:spTree>
    <p:extLst>
      <p:ext uri="{BB962C8B-B14F-4D97-AF65-F5344CB8AC3E}">
        <p14:creationId xmlns:p14="http://schemas.microsoft.com/office/powerpoint/2010/main" val="712383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7686AF3F-C863-864E-AFDC-D574F8060B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A1EC68-7619-8F49-AEC3-176ECF1F6A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1000" dirty="0"/>
              <a:t>Идеология исламского политического лидерства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223B065-0902-0141-A245-63D5DCF436E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Социально-экономический строй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3872CBB7-AE1B-9D40-A298-6BDF023AF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9884878" cy="100853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/>
              <a:t>Распределение военной добычи (по данным Китаб ал-Харадж, Абу </a:t>
            </a:r>
            <a:r>
              <a:rPr lang="ru-RU" sz="2800" b="1" dirty="0" err="1"/>
              <a:t>Йусуф</a:t>
            </a:r>
            <a:r>
              <a:rPr lang="ru-RU" sz="2800" b="1" dirty="0"/>
              <a:t> Ибрагим ал-</a:t>
            </a:r>
            <a:r>
              <a:rPr lang="ru-RU" sz="2800" b="1" dirty="0" err="1"/>
              <a:t>Куфи</a:t>
            </a:r>
            <a:r>
              <a:rPr lang="ru-RU" sz="2800" b="1" dirty="0"/>
              <a:t>)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87F297E4-9695-684A-A8A3-54FEC94600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2947289"/>
            <a:ext cx="10306220" cy="2978381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b="1" dirty="0" err="1"/>
              <a:t>Хумс</a:t>
            </a:r>
            <a:r>
              <a:rPr lang="ru-RU" sz="2400" b="1" dirty="0"/>
              <a:t> (</a:t>
            </a:r>
            <a:r>
              <a:rPr lang="ar-SA" sz="2400" b="1" dirty="0">
                <a:latin typeface="HSE Sans" panose="02000000000000000000"/>
              </a:rPr>
              <a:t>خمس</a:t>
            </a:r>
            <a:r>
              <a:rPr lang="ru-RU" sz="2400" b="1" dirty="0"/>
              <a:t>) </a:t>
            </a:r>
            <a:r>
              <a:rPr lang="ru-RU" sz="2400" dirty="0"/>
              <a:t>– пятая часть захваченной у неверных добычи, которая должна быть отдана в пользу посланника Аллаха, его родных и бедных слоев населения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400" dirty="0"/>
              <a:t>Внутри войска: 3 доли всаднику (2 лошади и 1 человеку вне зависимости от уровня подготовки)</a:t>
            </a:r>
          </a:p>
        </p:txBody>
      </p:sp>
    </p:spTree>
    <p:extLst>
      <p:ext uri="{BB962C8B-B14F-4D97-AF65-F5344CB8AC3E}">
        <p14:creationId xmlns:p14="http://schemas.microsoft.com/office/powerpoint/2010/main" val="3581150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986F7981-A866-4E4F-9C65-238C1CF1BA6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AB0430D-2AAB-034E-ACD0-CF459E67A84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1000" dirty="0"/>
              <a:t>Идеология исламского политического лидерства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FAF764-99F8-D24D-8800-048869E5942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Социально экономический строй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8180B62D-0B0D-424A-9F38-8A8CCB1A718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85898" y="1160246"/>
            <a:ext cx="11140047" cy="703205"/>
          </a:xfrm>
        </p:spPr>
        <p:txBody>
          <a:bodyPr/>
          <a:lstStyle/>
          <a:p>
            <a:pPr algn="ctr"/>
            <a:r>
              <a:rPr lang="ru-RU" sz="3200" b="1" dirty="0"/>
              <a:t>Налогообложение</a:t>
            </a:r>
            <a:endParaRPr lang="ru-RU" sz="2800" b="1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A8320C78-70B9-FB4C-A8E5-E019F0B0F7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5898" y="1607193"/>
            <a:ext cx="10566196" cy="919349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Виды налогообложения арабо-мусульманского населения и иноверцев отличаются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D2985D-8BE4-6893-1289-D4DC974A2E16}"/>
              </a:ext>
            </a:extLst>
          </p:cNvPr>
          <p:cNvSpPr txBox="1"/>
          <p:nvPr/>
        </p:nvSpPr>
        <p:spPr>
          <a:xfrm>
            <a:off x="1277470" y="2066867"/>
            <a:ext cx="96370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HSE Sans" panose="02000000000000000000" pitchFamily="2" charset="0"/>
              </a:rPr>
              <a:t>‘</a:t>
            </a:r>
            <a:r>
              <a:rPr lang="ru-RU" sz="2000" b="1" dirty="0">
                <a:latin typeface="HSE Sans" panose="02000000000000000000" pitchFamily="2" charset="0"/>
              </a:rPr>
              <a:t>Ушр (дословно с араб. «десятина») </a:t>
            </a:r>
            <a:r>
              <a:rPr lang="ru-RU" sz="2000" dirty="0">
                <a:latin typeface="HSE Sans" panose="02000000000000000000" pitchFamily="2" charset="0"/>
              </a:rPr>
              <a:t>- пропорциональный налог на землю, изначально принадлежавшую мусульманам или захваченную у иноверцев силой. ‘Ушр заключается во взимании фиксированной (десятой) части продуктов выпуска с определенной площади земли с естественным орошением.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2000" dirty="0">
              <a:latin typeface="HSE Sans" panose="02000000000000000000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HSE Sans" panose="02000000000000000000" pitchFamily="2" charset="0"/>
              </a:rPr>
              <a:t>Садака («налог в пользу бедных») </a:t>
            </a:r>
            <a:r>
              <a:rPr lang="ru-RU" sz="2000" dirty="0">
                <a:latin typeface="HSE Sans" panose="02000000000000000000" pitchFamily="2" charset="0"/>
              </a:rPr>
              <a:t>- это «добровольное» пожертвование, направленная на поддержку бедных слоев населения.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2000" dirty="0">
              <a:latin typeface="HSE Sans" panose="02000000000000000000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2000" b="1" dirty="0">
                <a:latin typeface="HSE Sans" panose="02000000000000000000" pitchFamily="2" charset="0"/>
              </a:rPr>
              <a:t>Закят</a:t>
            </a:r>
            <a:r>
              <a:rPr lang="ru-RU" sz="2000" dirty="0">
                <a:latin typeface="HSE Sans" panose="02000000000000000000" pitchFamily="2" charset="0"/>
              </a:rPr>
              <a:t> – подоходный налог, один из пяти столпов ислама, был обязателен к выплате и по своему размеру был регламентирован (выплачивался по достижению минимума доходов или </a:t>
            </a:r>
            <a:r>
              <a:rPr lang="ru-RU" sz="2000" dirty="0" err="1">
                <a:latin typeface="HSE Sans" panose="02000000000000000000" pitchFamily="2" charset="0"/>
              </a:rPr>
              <a:t>Нисаба</a:t>
            </a:r>
            <a:r>
              <a:rPr lang="ru-RU" sz="2000" dirty="0">
                <a:latin typeface="HSE Sans" panose="02000000000000000000" pitchFamily="2" charset="0"/>
              </a:rPr>
              <a:t>).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ru-RU" sz="2000" dirty="0">
              <a:latin typeface="HSE Sans" panose="02000000000000000000" pitchFamily="2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HSE Sans" panose="02000000000000000000" pitchFamily="2" charset="0"/>
              </a:rPr>
              <a:t>Харадж - налог на землю, заимствованный из системы налогообложения Сасанидской империи.</a:t>
            </a:r>
            <a:endParaRPr lang="ru-RU" sz="10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94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ABE1F6DB-2C79-0F40-985F-DB8180BAFB9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/>
              <a:t>Институт востоковедения и африканистики</a:t>
            </a:r>
          </a:p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2CC9B4C-151F-204A-9B26-BE1838EFB2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sz="1000"/>
              <a:t>Идеология исламского политического лидерства</a:t>
            </a:r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CD81CA-2715-AB4B-A575-27FBCE550D2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/>
              <a:t>Положение иноверцев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6248A15-8E7E-BC4A-A1F2-4446573BC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898" y="1447790"/>
            <a:ext cx="10458619" cy="77702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Наличие</a:t>
            </a:r>
            <a:r>
              <a:rPr lang="ru-RU" sz="3600" dirty="0"/>
              <a:t> </a:t>
            </a:r>
            <a:r>
              <a:rPr lang="ru-RU" sz="3600" b="1" dirty="0"/>
              <a:t>выбора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5759A9C6-69C4-5447-8A46-A98387532C8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/>
              <a:t>Принять ислам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/>
              <a:t>Платить налог за сохранение жизни и собственного вероисповедания (джизья + харадж)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/>
              <a:t>Быть убитым или обращенным в рабство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9046D457-8508-DC4E-812D-661705280FE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9990" y="5257810"/>
            <a:ext cx="3934345" cy="553998"/>
          </a:xfrm>
        </p:spPr>
        <p:txBody>
          <a:bodyPr>
            <a:normAutofit/>
          </a:bodyPr>
          <a:lstStyle/>
          <a:p>
            <a:r>
              <a:rPr lang="ru-RU" sz="1400" dirty="0"/>
              <a:t>Люди писания – христиане иудеи и позже зороастрийцы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B859A5-76EE-6EEA-0CF6-CD7ED644E266}"/>
              </a:ext>
            </a:extLst>
          </p:cNvPr>
          <p:cNvSpPr txBox="1"/>
          <p:nvPr/>
        </p:nvSpPr>
        <p:spPr>
          <a:xfrm>
            <a:off x="7294942" y="2286686"/>
            <a:ext cx="35231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>
                <a:latin typeface="HSE Sans" panose="02000000000000000000" pitchFamily="2" charset="0"/>
              </a:rPr>
              <a:t>«Сражайтесь с теми, кто не верует в Аллаха и в последний день, не запрещает того, что запретил Аллах и Его посланник, и не подчиняется религии истинной - из тех, которым ниспослано писание, пока они не дадут откупа своей рукой, будучи униженными»</a:t>
            </a:r>
          </a:p>
          <a:p>
            <a:pPr algn="l"/>
            <a:endParaRPr lang="ru-RU" b="1" dirty="0">
              <a:latin typeface="HSE Sans" panose="02000000000000000000" pitchFamily="2" charset="0"/>
            </a:endParaRPr>
          </a:p>
          <a:p>
            <a:pPr algn="r"/>
            <a:r>
              <a:rPr lang="ru-RU" b="1" dirty="0">
                <a:latin typeface="HSE Sans" panose="02000000000000000000" pitchFamily="2" charset="0"/>
              </a:rPr>
              <a:t>Коран </a:t>
            </a:r>
            <a:r>
              <a:rPr lang="en-US" b="1" dirty="0">
                <a:latin typeface="HSE Sans" panose="02000000000000000000" pitchFamily="2" charset="0"/>
              </a:rPr>
              <a:t>[9; 29]</a:t>
            </a:r>
            <a:r>
              <a:rPr lang="ru-RU" b="1" dirty="0">
                <a:latin typeface="HSE Sans" panose="02000000000000000000" pitchFamily="2" charset="0"/>
              </a:rPr>
              <a:t>, перевод Крачковского И. Ю.</a:t>
            </a:r>
          </a:p>
        </p:txBody>
      </p:sp>
    </p:spTree>
    <p:extLst>
      <p:ext uri="{BB962C8B-B14F-4D97-AF65-F5344CB8AC3E}">
        <p14:creationId xmlns:p14="http://schemas.microsoft.com/office/powerpoint/2010/main" val="4082655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00" dirty="0">
            <a:latin typeface="HSE Sans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A9C74E6E830D74E9B0FDDB4017A5417" ma:contentTypeVersion="13" ma:contentTypeDescription="Создание документа." ma:contentTypeScope="" ma:versionID="d4e423622451d608a8a05f4da7a1e1a2">
  <xsd:schema xmlns:xsd="http://www.w3.org/2001/XMLSchema" xmlns:xs="http://www.w3.org/2001/XMLSchema" xmlns:p="http://schemas.microsoft.com/office/2006/metadata/properties" xmlns:ns2="9875bd71-cde8-496c-a136-433f55d5e6d0" xmlns:ns3="e96afe77-3acb-4328-97fc-408e1bde3ecd" targetNamespace="http://schemas.microsoft.com/office/2006/metadata/properties" ma:root="true" ma:fieldsID="4831203c63c08b9f52ea6d3ee0d7a96e" ns2:_="" ns3:_="">
    <xsd:import namespace="9875bd71-cde8-496c-a136-433f55d5e6d0"/>
    <xsd:import namespace="e96afe77-3acb-4328-97fc-408e1bde3e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75bd71-cde8-496c-a136-433f55d5e6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6afe77-3acb-4328-97fc-408e1bde3ec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386AA-1848-4C75-B336-1053927CB02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33DAF31-D8A6-49A0-9A5D-8B2EA5B1C51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e96afe77-3acb-4328-97fc-408e1bde3ecd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9875bd71-cde8-496c-a136-433f55d5e6d0"/>
  </ds:schemaRefs>
</ds:datastoreItem>
</file>

<file path=customXml/itemProps3.xml><?xml version="1.0" encoding="utf-8"?>
<ds:datastoreItem xmlns:ds="http://schemas.openxmlformats.org/officeDocument/2006/customXml" ds:itemID="{4D4651DD-DCCC-4759-B2F6-7F520BDCC2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75bd71-cde8-496c-a136-433f55d5e6d0"/>
    <ds:schemaRef ds:uri="e96afe77-3acb-4328-97fc-408e1bde3e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1187</Words>
  <Application>Microsoft Office PowerPoint</Application>
  <PresentationFormat>Широкоэкранный</PresentationFormat>
  <Paragraphs>108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HSE Sans</vt:lpstr>
      <vt:lpstr>Office Theme</vt:lpstr>
      <vt:lpstr>Идеология исламского политического лидерства в контексте социально-экономического устройства халифата   Букланов Андрей Дмитриевич, студент 3-го курса Национального исследовательского университета «Высшая школа экономики»</vt:lpstr>
      <vt:lpstr>Презентация PowerPoint</vt:lpstr>
      <vt:lpstr>Презентация PowerPoint</vt:lpstr>
      <vt:lpstr>Презентация PowerPoint</vt:lpstr>
      <vt:lpstr>Социальная иерархия в халифате</vt:lpstr>
      <vt:lpstr>Презентация PowerPoint</vt:lpstr>
      <vt:lpstr>Распределение военной добычи (по данным Китаб ал-Харадж, Абу Йусуф Ибрагим ал-Куфи)</vt:lpstr>
      <vt:lpstr>Презентация PowerPoint</vt:lpstr>
      <vt:lpstr>Наличие выбора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Кутьков Юрий Юрьевич</dc:creator>
  <cp:lastModifiedBy>Андрей Букланов</cp:lastModifiedBy>
  <cp:revision>19</cp:revision>
  <cp:lastPrinted>2021-11-11T13:08:42Z</cp:lastPrinted>
  <dcterms:created xsi:type="dcterms:W3CDTF">2021-11-11T08:52:47Z</dcterms:created>
  <dcterms:modified xsi:type="dcterms:W3CDTF">2023-10-07T04:12:11Z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