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1" r:id="rId5"/>
    <p:sldId id="272" r:id="rId6"/>
    <p:sldId id="287" r:id="rId7"/>
    <p:sldId id="286" r:id="rId8"/>
    <p:sldId id="274" r:id="rId9"/>
    <p:sldId id="277" r:id="rId10"/>
    <p:sldId id="289" r:id="rId11"/>
    <p:sldId id="288" r:id="rId12"/>
    <p:sldId id="290" r:id="rId13"/>
    <p:sldId id="285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6AD76"/>
    <a:srgbClr val="87B1A9"/>
    <a:srgbClr val="F5E9DA"/>
    <a:srgbClr val="648D98"/>
    <a:srgbClr val="D86131"/>
    <a:srgbClr val="FEF3F4"/>
    <a:srgbClr val="1E3E11"/>
    <a:srgbClr val="CD5A5A"/>
    <a:srgbClr val="EB6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3"/>
    <p:restoredTop sz="94646"/>
  </p:normalViewPr>
  <p:slideViewPr>
    <p:cSldViewPr snapToGrid="0" snapToObjects="1">
      <p:cViewPr>
        <p:scale>
          <a:sx n="100" d="100"/>
          <a:sy n="100" d="100"/>
        </p:scale>
        <p:origin x="144" y="24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10/5/23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10/5/23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sbondarenko@edu.hse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390" y="2439838"/>
            <a:ext cx="7634059" cy="19783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Вопрос о роли женщин в джихаде в интерпретации средневекового арабского законоведа Ибн ан-Наххаса (ум. в 1411 г.)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Санкт-Петербургская школа социальных наук и востоковедения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2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Санкт-Петербург,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8" y="4718900"/>
            <a:ext cx="4730281" cy="1032189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sz="2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ru-RU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Публикация подготовлена в ходе проведения исследования (23-00-027 «Армия и военные традиции в политике, обществе и культуре арабских стран») в рамках Программы «Научный фонд Национального исследовательского университета «Высшая школа экономики» (НИУ ВШЭ)».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B8D06-FD8B-B0B6-F6DF-BFF3581B205B}"/>
              </a:ext>
            </a:extLst>
          </p:cNvPr>
          <p:cNvSpPr txBox="1"/>
          <p:nvPr/>
        </p:nvSpPr>
        <p:spPr>
          <a:xfrm>
            <a:off x="7311954" y="4643378"/>
            <a:ext cx="3997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  <a:t>Бондаренко В.С.</a:t>
            </a:r>
            <a:b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fr-FR" sz="1400" u="sng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vsbondarenko@edu.hse.ru</a:t>
            </a:r>
            <a:br>
              <a:rPr lang="fr-FR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  <a:t>Национальный исследовательский университет </a:t>
            </a:r>
            <a:b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  <a:t>«Высшая школа экономики» — Санкт-Петербург </a:t>
            </a:r>
            <a:b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400" kern="1200" baseline="0" dirty="0">
                <a:solidFill>
                  <a:srgbClr val="00000A"/>
                </a:solidFill>
                <a:latin typeface="Times New Roman" panose="02020603050405020304" pitchFamily="18" charset="0"/>
                <a:ea typeface="+mn-ea"/>
                <a:cs typeface="+mn-cs"/>
              </a:rPr>
              <a:t>Бакалавриат, 5 курс</a:t>
            </a:r>
            <a:endParaRPr lang="ru-RU" sz="1400" dirty="0">
              <a:solidFill>
                <a:srgbClr val="00000A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64" y="1788360"/>
            <a:ext cx="5429179" cy="979852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>
                <a:ln>
                  <a:noFill/>
                </a:ln>
                <a:solidFill>
                  <a:srgbClr val="EB693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</a:t>
            </a:r>
            <a:r>
              <a:rPr lang="ru-RU" sz="180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выявить особенности положения женщин в джихаде в толковании средневекового арабского законоведа Ибн ан-Наххаса (ум.  в 1411г.).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3358" y="2302238"/>
            <a:ext cx="4604311" cy="2253523"/>
          </a:xfrm>
        </p:spPr>
        <p:txBody>
          <a:bodyPr/>
          <a:lstStyle/>
          <a:p>
            <a:pPr algn="just"/>
            <a:r>
              <a:rPr lang="ru-RU" sz="1800" b="1" dirty="0">
                <a:ln>
                  <a:noFill/>
                </a:ln>
                <a:solidFill>
                  <a:srgbClr val="EB693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</a:t>
            </a:r>
            <a:r>
              <a:rPr lang="en-GB" sz="18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сочинение арабского законоведа Ибн ан-Наххаса «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Mashāri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‘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ashwāq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ilā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maṣāri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‘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-‘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ushshāq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wa-muthīr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al-gharām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ilā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dār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al-salām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». </a:t>
            </a:r>
            <a:endParaRPr lang="en-GB" sz="180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ru-RU" sz="18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800" b="1" dirty="0">
                <a:ln>
                  <a:noFill/>
                </a:ln>
                <a:solidFill>
                  <a:srgbClr val="EB693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Предмет</a:t>
            </a:r>
            <a:r>
              <a:rPr lang="ru-RU" sz="18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1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роль женщин в джихаде в интерпретации средневекового арабского законоведа Ибн ан-Наххаса (ум. в 1411 г.). </a:t>
            </a:r>
            <a:endParaRPr lang="ru-RU" sz="180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0617" y="540904"/>
            <a:ext cx="2515468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49A01-1858-6762-3A3E-9681FD32F6D8}"/>
              </a:ext>
            </a:extLst>
          </p:cNvPr>
          <p:cNvSpPr txBox="1"/>
          <p:nvPr/>
        </p:nvSpPr>
        <p:spPr>
          <a:xfrm>
            <a:off x="5966085" y="2760112"/>
            <a:ext cx="58357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ru-RU" sz="1800" b="1" u="sng" dirty="0">
                <a:ln>
                  <a:noFill/>
                </a:ln>
                <a:solidFill>
                  <a:srgbClr val="EB693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 работы</a:t>
            </a:r>
            <a:r>
              <a:rPr lang="ru-RU" sz="1800" b="1" dirty="0">
                <a:ln>
                  <a:noFill/>
                </a:ln>
                <a:solidFill>
                  <a:srgbClr val="EB693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ru-RU" sz="1800" dirty="0">
              <a:ln>
                <a:noFill/>
              </a:ln>
              <a:solidFill>
                <a:srgbClr val="EB6936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u="none" strike="noStrike" kern="0" spc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Изучить биографию Ибн ан-Наххаса (ум. в 1411 г</a:t>
            </a:r>
            <a:r>
              <a:rPr lang="it-IT" sz="1800" u="none" strike="noStrike" kern="0" spc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.);</a:t>
            </a:r>
            <a:endParaRPr lang="ru-RU" sz="1800" u="none" strike="noStrike" kern="0" spc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u="none" strike="noStrike" kern="0" spc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Охарактеризовать основные положения концепции джихада в труде средневекового арабского законоведа Ибн ан-Наххаса</a:t>
            </a:r>
            <a:r>
              <a:rPr lang="it-IT" sz="1800" u="none" strike="noStrike" kern="0" spc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ru-RU" sz="1800" u="none" strike="noStrike" kern="0" spc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ru-RU" sz="1800" u="none" strike="noStrike" kern="0" spc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just" fontAlgn="base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u="none" strike="noStrike" kern="0" spc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Определить различия между участием женщин и мужчин в джихаде в интерпретации Ибн ан-Наххаса и рассмотреть причины негативного отношения законоведа к мусульманкам. </a:t>
            </a:r>
            <a:endParaRPr lang="ru-RU" sz="1800" u="none" strike="noStrike" kern="0" spc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8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86CEE-8E46-5075-B6F3-532DAF716A45}"/>
              </a:ext>
            </a:extLst>
          </p:cNvPr>
          <p:cNvSpPr txBox="1"/>
          <p:nvPr/>
        </p:nvSpPr>
        <p:spPr>
          <a:xfrm>
            <a:off x="260241" y="5853266"/>
            <a:ext cx="11671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настоящей работе используется метод романизации ALA-LC (англ. American Library Association — Library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Congress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для осуществления транслитерации. Подробно метод описан в работе «ALA-LC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romanization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transliteration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schemes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non-Roman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scripts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опубликованной Библиотекой Конгресса</a:t>
            </a:r>
            <a:r>
              <a:rPr lang="en-GB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GB" sz="800" dirty="0">
                <a:effectLst/>
              </a:rPr>
              <a:t>  </a:t>
            </a:r>
            <a:endParaRPr lang="ru-RU" sz="8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180B62D-0B0D-424A-9F38-8A8CCB1A71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8" y="1447065"/>
            <a:ext cx="4322762" cy="526184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srgbClr val="1E3E11"/>
                </a:solidFill>
              </a:rPr>
              <a:t>Ибн ан-Наххас</a:t>
            </a:r>
            <a:endParaRPr lang="ru-RU" sz="2500" dirty="0">
              <a:solidFill>
                <a:srgbClr val="1E3E11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320C78-70B9-FB4C-A8E5-E019F0B0F7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65432"/>
            <a:ext cx="4775540" cy="43438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Ибн ан-Наххас родился в Дамаске. Позже переселился из Сирии в Египет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al-Sakhāwi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̄ 2017, стр. 203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  <a:tabLst>
                <a:tab pos="2667000" algn="l"/>
              </a:tabLst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своем труде «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̄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al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‘»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ас-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Сахави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пишет об обширных научных познаниях Ибн ан-Наххаса, в том числе в области религиозных предписаний, юриспруденции, грамматики, арифметики, инженерного дела. Вместе с тем ас-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Сахави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отмечает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«Ибн ан-Наххас не стремился к славе, совершал добрые дела и был человеком простым.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al-Sakhāwi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̄ 2017, стр. 203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ru-RU" sz="16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63C459AE-1846-2ABE-BA29-11D82AFCF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459" y="548720"/>
            <a:ext cx="1901825" cy="415925"/>
          </a:xfrm>
        </p:spPr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AB10C518-91A4-73B8-4CBB-D5520E6C15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51186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3704C-0120-769C-C96D-E8650C71D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34"/>
          <a:stretch/>
        </p:blipFill>
        <p:spPr>
          <a:xfrm>
            <a:off x="9149278" y="2150269"/>
            <a:ext cx="2428145" cy="36183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FD22F7-B285-C543-0491-7F603EB0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49" y="2150269"/>
            <a:ext cx="2428145" cy="36240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387237-F05C-2BB5-8933-3EBA3FCCC4AF}"/>
              </a:ext>
            </a:extLst>
          </p:cNvPr>
          <p:cNvSpPr txBox="1"/>
          <p:nvPr/>
        </p:nvSpPr>
        <p:spPr>
          <a:xfrm>
            <a:off x="8869746" y="1448694"/>
            <a:ext cx="2987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«</a:t>
            </a:r>
            <a:r>
              <a:rPr lang="ru-RU" sz="1200" dirty="0" err="1"/>
              <a:t>Mashāri</a:t>
            </a:r>
            <a:r>
              <a:rPr lang="ru-RU" sz="1200" dirty="0"/>
              <a:t>’ </a:t>
            </a:r>
            <a:r>
              <a:rPr lang="ru-RU" sz="1200" dirty="0" err="1"/>
              <a:t>al-ashwāq</a:t>
            </a:r>
            <a:r>
              <a:rPr lang="ru-RU" sz="1200" dirty="0"/>
              <a:t> </a:t>
            </a:r>
            <a:r>
              <a:rPr lang="ru-RU" sz="1200" dirty="0" err="1"/>
              <a:t>ilā</a:t>
            </a:r>
            <a:r>
              <a:rPr lang="ru-RU" sz="1200" dirty="0"/>
              <a:t> </a:t>
            </a:r>
            <a:r>
              <a:rPr lang="ru-RU" sz="1200" dirty="0" err="1"/>
              <a:t>maṣāri</a:t>
            </a:r>
            <a:r>
              <a:rPr lang="ru-RU" sz="1200" dirty="0"/>
              <a:t>‘ </a:t>
            </a:r>
            <a:r>
              <a:rPr lang="ru-RU" sz="1200" dirty="0" err="1"/>
              <a:t>al</a:t>
            </a:r>
            <a:r>
              <a:rPr lang="ru-RU" sz="1200" dirty="0"/>
              <a:t>-‘</a:t>
            </a:r>
            <a:r>
              <a:rPr lang="ru-RU" sz="1200" dirty="0" err="1"/>
              <a:t>ushshāq</a:t>
            </a:r>
            <a:r>
              <a:rPr lang="ru-RU" sz="1200" dirty="0"/>
              <a:t> </a:t>
            </a:r>
            <a:r>
              <a:rPr lang="ru-RU" sz="1200" dirty="0" err="1"/>
              <a:t>wa-muthīr</a:t>
            </a:r>
            <a:r>
              <a:rPr lang="ru-RU" sz="1200" dirty="0"/>
              <a:t> </a:t>
            </a:r>
            <a:r>
              <a:rPr lang="ru-RU" sz="1200" dirty="0" err="1"/>
              <a:t>al-gharām</a:t>
            </a:r>
            <a:r>
              <a:rPr lang="ru-RU" sz="1200" dirty="0"/>
              <a:t> </a:t>
            </a:r>
            <a:r>
              <a:rPr lang="ru-RU" sz="1200" dirty="0" err="1"/>
              <a:t>ilā</a:t>
            </a:r>
            <a:r>
              <a:rPr lang="ru-RU" sz="1200" dirty="0"/>
              <a:t> </a:t>
            </a:r>
            <a:r>
              <a:rPr lang="ru-RU" sz="1200" dirty="0" err="1"/>
              <a:t>dār</a:t>
            </a:r>
            <a:r>
              <a:rPr lang="ru-RU" sz="1200" dirty="0"/>
              <a:t> </a:t>
            </a:r>
            <a:r>
              <a:rPr lang="ru-RU" sz="1200" dirty="0" err="1"/>
              <a:t>al-salām</a:t>
            </a:r>
            <a:r>
              <a:rPr lang="ru-RU" sz="1200" dirty="0"/>
              <a:t>» - Ибн ан-Наххас</a:t>
            </a:r>
            <a:r>
              <a:rPr lang="en-GB" sz="1200" dirty="0"/>
              <a:t> (</a:t>
            </a:r>
            <a:r>
              <a:rPr lang="ru-RU" sz="1200" dirty="0"/>
              <a:t>ум. в 1411 г. </a:t>
            </a:r>
            <a:r>
              <a:rPr lang="en-GB" sz="1200" dirty="0"/>
              <a:t>)</a:t>
            </a: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2BB34-401A-F63A-F083-88B7804F5707}"/>
              </a:ext>
            </a:extLst>
          </p:cNvPr>
          <p:cNvSpPr txBox="1"/>
          <p:nvPr/>
        </p:nvSpPr>
        <p:spPr>
          <a:xfrm>
            <a:off x="5815554" y="1633360"/>
            <a:ext cx="2601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Al-Ḍaw’a</a:t>
            </a:r>
            <a:r>
              <a:rPr lang="ru-RU" sz="1200" dirty="0"/>
              <a:t> </a:t>
            </a:r>
            <a:r>
              <a:rPr lang="ru-RU" sz="1200" dirty="0" err="1"/>
              <a:t>al-lāmi</a:t>
            </a:r>
            <a:r>
              <a:rPr lang="ru-RU" sz="1200" dirty="0"/>
              <a:t>‘ </a:t>
            </a:r>
            <a:r>
              <a:rPr lang="ru-RU" sz="1200" dirty="0" err="1"/>
              <a:t>li-āhl</a:t>
            </a:r>
            <a:r>
              <a:rPr lang="ru-RU" sz="1200" dirty="0"/>
              <a:t> </a:t>
            </a:r>
            <a:r>
              <a:rPr lang="ru-RU" sz="1200" dirty="0" err="1"/>
              <a:t>al-qarn</a:t>
            </a:r>
            <a:r>
              <a:rPr lang="ru-RU" sz="1200" dirty="0"/>
              <a:t> </a:t>
            </a:r>
            <a:r>
              <a:rPr lang="ru-RU" sz="1200" dirty="0" err="1"/>
              <a:t>al-tāsi</a:t>
            </a:r>
            <a:r>
              <a:rPr lang="ru-RU" sz="1200" dirty="0"/>
              <a:t>’ – ас-</a:t>
            </a:r>
            <a:r>
              <a:rPr lang="ru-RU" sz="1200" dirty="0" err="1"/>
              <a:t>Сахави</a:t>
            </a:r>
            <a:r>
              <a:rPr lang="ru-RU" sz="1200" dirty="0"/>
              <a:t> (ум. в 1497 г.)  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87DDC-C0B3-78BA-1048-0C19CA8F4E9C}"/>
              </a:ext>
            </a:extLst>
          </p:cNvPr>
          <p:cNvSpPr txBox="1"/>
          <p:nvPr/>
        </p:nvSpPr>
        <p:spPr>
          <a:xfrm>
            <a:off x="5815554" y="5899684"/>
            <a:ext cx="252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Более подробно о биографии Ибн ан-Наххаса С. 203.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43D70-330E-BAAF-8FF7-BD481DDB4F96}"/>
              </a:ext>
            </a:extLst>
          </p:cNvPr>
          <p:cNvSpPr txBox="1"/>
          <p:nvPr/>
        </p:nvSpPr>
        <p:spPr>
          <a:xfrm>
            <a:off x="9149278" y="5823869"/>
            <a:ext cx="2704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Труд посвященный джихаду, рассматривающий в первую очередь его военную составляющую.</a:t>
            </a:r>
          </a:p>
        </p:txBody>
      </p:sp>
    </p:spTree>
    <p:extLst>
      <p:ext uri="{BB962C8B-B14F-4D97-AF65-F5344CB8AC3E}">
        <p14:creationId xmlns:p14="http://schemas.microsoft.com/office/powerpoint/2010/main" val="122723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5730" y="545023"/>
            <a:ext cx="1901825" cy="415925"/>
          </a:xfrm>
        </p:spPr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6DDF590-14DB-0F83-54BC-8F2EB99BA7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24760"/>
            <a:ext cx="2476124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390433C-E192-7691-5BEC-8B2BCCEA2C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6731" y="1568154"/>
            <a:ext cx="5245561" cy="2608511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 — посвящена повелению совершать джихад против неверных, упоминанию, что он обязателен;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привела угроза отказа от джихада;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джихада;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достоинстве джихада и муджахидов на пути Аллаха;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Джихад - лучшее из дел после веры;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совершить деяние, равное джихаду. 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69F2B3-050F-E80B-E98D-9B8313EBC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34"/>
          <a:stretch/>
        </p:blipFill>
        <p:spPr>
          <a:xfrm>
            <a:off x="595485" y="1674055"/>
            <a:ext cx="2976107" cy="4276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AF611B-7D0D-ED3F-83B3-21CD01C5D781}"/>
              </a:ext>
            </a:extLst>
          </p:cNvPr>
          <p:cNvSpPr txBox="1"/>
          <p:nvPr/>
        </p:nvSpPr>
        <p:spPr>
          <a:xfrm>
            <a:off x="3876731" y="4193454"/>
            <a:ext cx="79621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Джихад во имя Всевышнего есть лучшее из деяний после веры во Всевышнего.»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de-DE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Ibn al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ḥḥās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Aḥmad</a:t>
            </a:r>
            <a:r>
              <a:rPr lang="fr-F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 Ibrahim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1990, стр. 135</a:t>
            </a:r>
            <a:r>
              <a:rPr lang="en-GB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ражайтесь на пути Аллаха и знайте, что Аллах - слышащий, знающий!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de-DE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Ibn al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ḥḥās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Aḥmad</a:t>
            </a:r>
            <a:r>
              <a:rPr lang="fr-F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 Ibrahim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1990, стр. 79</a:t>
            </a:r>
            <a:r>
              <a:rPr lang="en-GB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«Было передано, что один человек сказал: «О Посланник Аллаха, если бы я бросился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многобожников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сражался с ними до тех пор, пока меня не убили бы, я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попал в Рай?  Он сказал: «Да». И этот человек погрузился в ряды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многобожников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он сражался, пока не был убит.»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de-DE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Ibn al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ḥḥās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Aḥmad</a:t>
            </a:r>
            <a:r>
              <a:rPr lang="fr-F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 Ibrahim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1990, стр. 570</a:t>
            </a:r>
            <a:r>
              <a:rPr lang="en-GB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1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ческое лицо, одежда, человек, хиджаб&#10;&#10;Автоматически созданное описание">
            <a:extLst>
              <a:ext uri="{FF2B5EF4-FFF2-40B4-BE49-F238E27FC236}">
                <a16:creationId xmlns:a16="http://schemas.microsoft.com/office/drawing/2014/main" id="{2F3B5795-FCF5-ACE1-0D23-C9787CE8A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41"/>
          <a:stretch/>
        </p:blipFill>
        <p:spPr>
          <a:xfrm>
            <a:off x="6936497" y="2369712"/>
            <a:ext cx="4774853" cy="2332389"/>
          </a:xfrm>
          <a:prstGeom prst="rect">
            <a:avLst/>
          </a:prstGeo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stA="31062" endPos="24000" dist="6129" dir="5400000" sy="-100000" algn="bl" rotWithShape="0"/>
            <a:softEdge rad="95002"/>
          </a:effec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689" y="1380046"/>
            <a:ext cx="4322530" cy="777025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D86131"/>
                </a:solidFill>
              </a:rPr>
              <a:t>Женщины в джихаде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983" y="2036304"/>
            <a:ext cx="5132359" cy="4051659"/>
          </a:xfrm>
        </p:spPr>
        <p:txBody>
          <a:bodyPr>
            <a:normAutofit/>
          </a:bodyPr>
          <a:lstStyle/>
          <a:p>
            <a:pPr algn="just"/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В «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Mashāri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‘» Ибн ан-Наххас уделяет мало внимания вопросу участия женщин в джихаде. В работе отсутствуют стимулы, которые могли бы побудить женщин к практике военного джихада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.</a:t>
            </a:r>
          </a:p>
          <a:p>
            <a:pPr algn="just"/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Е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сли джихад как коллективная обязанность верующих не обязателен для женщин, то личная обязанность накладывается на всех мусульман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[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Ibn al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-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Na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ḥḥās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, </a:t>
            </a:r>
            <a:r>
              <a:rPr lang="fr-FR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Ah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̣</a:t>
            </a:r>
            <a:r>
              <a:rPr lang="fr-FR" sz="1700" dirty="0" err="1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mad</a:t>
            </a:r>
            <a:r>
              <a:rPr lang="fr-FR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 b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. </a:t>
            </a:r>
            <a:r>
              <a:rPr lang="fr-FR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Ibrahim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 1990, стр. 101]. </a:t>
            </a:r>
          </a:p>
          <a:p>
            <a:pPr algn="just"/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В трактате делается упор на то, что наилучший джихад для женщин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-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 хадж и 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умра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 [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Ibn al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-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Na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ḥḥās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, </a:t>
            </a:r>
            <a:r>
              <a:rPr lang="fr-FR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Ah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̣</a:t>
            </a:r>
            <a:r>
              <a:rPr lang="fr-FR" sz="1700" dirty="0" err="1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mad</a:t>
            </a:r>
            <a:r>
              <a:rPr lang="fr-FR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 b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. </a:t>
            </a:r>
            <a:r>
              <a:rPr lang="fr-FR" sz="1700" dirty="0">
                <a:solidFill>
                  <a:schemeClr val="tx1">
                    <a:lumMod val="75000"/>
                  </a:schemeClr>
                </a:solidFill>
                <a:effectLst/>
                <a:latin typeface="Sana" pitchFamily="2" charset="-78"/>
                <a:ea typeface="Calibri" panose="020F0502020204030204" pitchFamily="34" charset="0"/>
                <a:cs typeface="Sana" pitchFamily="2" charset="-78"/>
              </a:rPr>
              <a:t>Ibrahim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ana" pitchFamily="2" charset="-78"/>
              </a:rPr>
              <a:t> 1990, стр. 144].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Sana" pitchFamily="2" charset="-78"/>
              </a:rPr>
              <a:t> </a:t>
            </a:r>
            <a:endParaRPr lang="ru-RU" sz="17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Sana" pitchFamily="2" charset="-78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Женщины в джихаде</a:t>
            </a:r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E1F6DB-2C79-0F40-985F-DB8180BAF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Женщины в джихаде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248A15-8E7E-BC4A-A1F2-4446573B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411" y="1253241"/>
            <a:ext cx="4322531" cy="876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EF3F4"/>
                </a:solidFill>
                <a:effectLst>
                  <a:glow rad="291088">
                    <a:srgbClr val="D86131">
                      <a:alpha val="79000"/>
                    </a:srgbClr>
                  </a:glow>
                  <a:outerShdw sx="1000" sy="1000" algn="ctr" rotWithShape="0">
                    <a:srgbClr val="D86131"/>
                  </a:outerShdw>
                </a:effectLst>
              </a:rPr>
              <a:t>Женщина – помеха для мужчины на пути к джихаду</a:t>
            </a:r>
            <a:endParaRPr lang="ru-RU" sz="2800" dirty="0">
              <a:solidFill>
                <a:srgbClr val="FEF3F4"/>
              </a:solidFill>
              <a:effectLst>
                <a:glow rad="291088">
                  <a:srgbClr val="D86131">
                    <a:alpha val="79000"/>
                  </a:srgbClr>
                </a:glow>
                <a:outerShdw sx="1000" sy="1000" algn="ctr" rotWithShape="0">
                  <a:srgbClr val="D86131"/>
                </a:outerShdw>
              </a:effectLst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5636" y="2283558"/>
            <a:ext cx="6777064" cy="2748311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Ибн ан-Наххас отмечает, что женщины являются причиной, которая мешает мужчинам принимать участие в джихаде [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Ibn al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ḥḥās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</a:t>
            </a:r>
            <a:r>
              <a:rPr lang="fr-FR" sz="18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</a:t>
            </a:r>
            <a:r>
              <a:rPr lang="fr-FR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Ibrahim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1990, стр. 653].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Обязательства, которые накладываются на мусульманина после его вступления в брак, привязывают его к дому. 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привлечения большего количества верующих к практике джихада, в своем труде Ибн ан-Наххаса придерживается женоненавистнической позиции. 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одежда, Абайя, хиджаб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DAE1CE50-17F6-B508-72E1-4D5B5D0CD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507" y="1747805"/>
            <a:ext cx="2438656" cy="3108376"/>
          </a:xfrm>
          <a:prstGeom prst="rect">
            <a:avLst/>
          </a:prstGeom>
          <a:effectLst>
            <a:glow rad="406982">
              <a:srgbClr val="FEF9F9"/>
            </a:glow>
            <a:outerShdw blurRad="50800" dist="50800" algn="ctr" rotWithShape="0">
              <a:srgbClr val="000000">
                <a:alpha val="43137"/>
              </a:srgbClr>
            </a:outerShdw>
            <a:reflection stA="45000" endPos="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F289F-ABDF-3F2C-5614-39F41A13E994}"/>
              </a:ext>
            </a:extLst>
          </p:cNvPr>
          <p:cNvSpPr txBox="1"/>
          <p:nvPr/>
        </p:nvSpPr>
        <p:spPr>
          <a:xfrm>
            <a:off x="580309" y="5207558"/>
            <a:ext cx="113591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«Она любит тебя из-за её нужд, а когда они пройдут, она уйдет от тебя и найдет другого» [</a:t>
            </a:r>
            <a:r>
              <a:rPr lang="de-DE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Ibn al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de-DE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ru-RU" sz="1400" i="1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ḥḥās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Ah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̣</a:t>
            </a:r>
            <a:r>
              <a:rPr lang="fr-FR" sz="1400" i="1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mad</a:t>
            </a:r>
            <a:r>
              <a:rPr lang="fr-FR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fr-FR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Ibrahim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1990, стр. 215]. </a:t>
            </a:r>
          </a:p>
          <a:p>
            <a:pPr algn="just"/>
            <a:endParaRPr lang="ru-RU" sz="1400" i="1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«Если она не красится краской, ее глаза будут блеклыми; если она не расчешет волосы, они будут взлохмачены; если она не надушенная, она будет плохо пахнуть; ​если она не будет мыться, то будет вонять … Когда она состарится, она станет недееспособной. Даже если ты будешь хорошо с ней обращаться, она будет относиться к тебе с презрением.» [</a:t>
            </a:r>
            <a:r>
              <a:rPr lang="de-DE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Ibn al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de-DE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ru-RU" sz="1400" i="1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ḥḥās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Ah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̣</a:t>
            </a:r>
            <a:r>
              <a:rPr lang="fr-FR" sz="1400" i="1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mad</a:t>
            </a:r>
            <a:r>
              <a:rPr lang="fr-FR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fr-FR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Ibrahim</a:t>
            </a:r>
            <a:r>
              <a:rPr lang="ru-RU" sz="1400" i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1990, стр. 123]. </a:t>
            </a:r>
            <a:endParaRPr lang="ru-RU" sz="1400" i="1" dirty="0">
              <a:ln>
                <a:noFill/>
              </a:ln>
              <a:solidFill>
                <a:srgbClr val="00206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8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5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67" y="1683127"/>
            <a:ext cx="1376192" cy="6132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87B1A9"/>
                </a:solidFill>
              </a:rPr>
              <a:t>Вывод</a:t>
            </a:r>
            <a:endParaRPr lang="ru-RU" sz="2000" dirty="0">
              <a:solidFill>
                <a:srgbClr val="87B1A9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523" y="2296417"/>
            <a:ext cx="5632279" cy="3214601"/>
          </a:xfrm>
        </p:spPr>
        <p:txBody>
          <a:bodyPr/>
          <a:lstStyle/>
          <a:p>
            <a:pPr algn="just"/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роль женщин в военных компаниях мусульман </a:t>
            </a:r>
            <a:r>
              <a:rPr lang="en-GB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сводилась к участию в джихаде, когда он становится личной обязанностью. Джихад в контексте коллективного обязательства требовал от женщин совершения хаджа и 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умры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Однако в труде Ибн ан-Наххаса нет прямого запрета на участие женщин в наступательных походах мусульман, но и поощрение подобной практики отсутствует.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Ибн ан-Наххас воспринимал женщин, как помеху на пути мужчин к джихаду и получению статуса шахида [</a:t>
            </a:r>
            <a:r>
              <a:rPr lang="de-DE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Ibn al</a:t>
            </a:r>
            <a:r>
              <a:rPr lang="ru-RU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</a:t>
            </a:r>
            <a:r>
              <a:rPr lang="de-DE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</a:t>
            </a:r>
            <a:r>
              <a:rPr lang="ru-RU" sz="17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ḥḥās</a:t>
            </a:r>
            <a:r>
              <a:rPr lang="ru-RU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fr-FR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Ah</a:t>
            </a:r>
            <a:r>
              <a:rPr lang="ru-RU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̣</a:t>
            </a:r>
            <a:r>
              <a:rPr lang="fr-FR" sz="17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mad</a:t>
            </a:r>
            <a:r>
              <a:rPr lang="fr-FR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</a:t>
            </a:r>
            <a:r>
              <a:rPr lang="ru-RU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fr-FR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Ibrahim</a:t>
            </a:r>
            <a:r>
              <a:rPr lang="ru-RU" sz="17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1990, стр. 123].</a:t>
            </a:r>
          </a:p>
          <a:p>
            <a:pPr algn="just"/>
            <a:endParaRPr lang="ru-RU" sz="16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5730" y="545023"/>
            <a:ext cx="1901825" cy="415925"/>
          </a:xfrm>
        </p:spPr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6DDF590-14DB-0F83-54BC-8F2EB99BA7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24760"/>
            <a:ext cx="2458311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</p:txBody>
      </p:sp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12657D7-7E33-1609-11A4-E02459F7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789" y="1989772"/>
            <a:ext cx="2184853" cy="3310384"/>
          </a:xfrm>
          <a:prstGeom prst="rect">
            <a:avLst/>
          </a:prstGeom>
          <a:ln>
            <a:noFill/>
          </a:ln>
          <a:effectLst>
            <a:outerShdw blurRad="50800" dist="50800" algn="ctr" rotWithShape="0">
              <a:srgbClr val="000000">
                <a:alpha val="43137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9AF026-2B07-1EE9-499C-AE7C0D9C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628" y="1989772"/>
            <a:ext cx="2271847" cy="3390818"/>
          </a:xfrm>
          <a:prstGeom prst="rect">
            <a:avLst/>
          </a:prstGeom>
          <a:ln>
            <a:noFill/>
          </a:ln>
          <a:effectLst>
            <a:outerShdw blurRad="50800" dist="50800" algn="ctr" rotWithShape="0">
              <a:srgbClr val="000000">
                <a:alpha val="42971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99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75B2D2-6633-BC2D-947A-362E5005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668780"/>
            <a:ext cx="5245560" cy="55603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234A9B"/>
                </a:solidFill>
              </a:rPr>
              <a:t>Список источников</a:t>
            </a:r>
            <a:r>
              <a:rPr lang="en-GB" dirty="0">
                <a:solidFill>
                  <a:srgbClr val="234A9B"/>
                </a:solidFill>
              </a:rPr>
              <a:t>:</a:t>
            </a:r>
            <a:endParaRPr lang="ru-RU" dirty="0">
              <a:solidFill>
                <a:srgbClr val="234A9B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DF9C2F-6E58-1013-5770-D871EDF493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137144"/>
            <a:ext cx="5245561" cy="363575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Коран / пер. и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коммент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И.Ю. Крачковского; АН СССР, Ин-т востоковедения. – 2-е изд. М.: Наука, 1986.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Ibn al-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Naḥḥās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Mashāri</a:t>
            </a:r>
            <a:r>
              <a:rPr lang="ar-SA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 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ashwā</a:t>
            </a:r>
            <a:r>
              <a:rPr lang="it-IT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</a:t>
            </a:r>
            <a:r>
              <a:rPr lang="it-IT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il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ā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maṣāri</a:t>
            </a:r>
            <a:r>
              <a:rPr lang="ar-SA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 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</a:t>
            </a:r>
            <a:r>
              <a:rPr lang="ar-SA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ushshāq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wa-muthīr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gharām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ilā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dā</a:t>
            </a:r>
            <a:r>
              <a:rPr lang="da-DK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 al-sal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ām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[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Осуществление страстных желаний гибели любящих </a:t>
            </a:r>
            <a:r>
              <a:rPr lang="pt-PT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Бога</a:t>
            </a:r>
            <a:r>
              <a:rPr lang="pt-PT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 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возбуждение влечения к обители мира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],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ed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s-ES_tradnl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Ah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̣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mad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b.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Ibrāhīm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Beirut: Dā</a:t>
            </a:r>
            <a:r>
              <a:rPr lang="it-IT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</a:t>
            </a:r>
            <a:r>
              <a:rPr lang="it-IT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 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Bashā’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ir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al-Islāmīya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1990. 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1228 </a:t>
            </a:r>
            <a:r>
              <a:rPr lang="en-GB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pp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endParaRPr lang="ar-SA" sz="140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Muḥammad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b. ‘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Abd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al-Raḥmān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al-Sakhāwi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̄.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Al-Ḍaw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’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al-lāmi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 fī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a‘yān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qarn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al-tāsi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’[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Яркий свет людей девятого века</a:t>
            </a:r>
            <a:r>
              <a:rPr lang="fr-FR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]. </a:t>
            </a:r>
            <a:r>
              <a:rPr lang="ru-RU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Beirut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Dār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al-Jīl</a:t>
            </a:r>
            <a:r>
              <a:rPr lang="ru-RU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2017. – 3473 </a:t>
            </a:r>
            <a:r>
              <a:rPr lang="en-GB" sz="14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pp. </a:t>
            </a:r>
            <a:endParaRPr lang="ar-SA" sz="140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Ibn 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Ḥajar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al-‘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Asqalāni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̄. 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Inbā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’ al-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ghumr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bi-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abnā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’ al-‘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umr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fī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ta’rīkh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[</a:t>
            </a:r>
            <a:r>
              <a:rPr lang="ru-RU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Охапка сведений о новостях жизни в истории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], 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ed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‘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Abd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Wahhāb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Bukhārī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Beirut: 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Dār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Kutub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al-‘</a:t>
            </a:r>
            <a:r>
              <a:rPr lang="fr-FR" sz="150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Ilmīya</a:t>
            </a:r>
            <a:r>
              <a:rPr lang="fr-FR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ru-RU" sz="150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1986.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5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vols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5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78E69BA9-C3F6-C94A-C936-5C66B8A11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21FA87AF-DB0C-82DE-22A5-D1FE1EB329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89574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FEA5E1A6-D628-385B-522E-0C56AAC1C83B}"/>
              </a:ext>
            </a:extLst>
          </p:cNvPr>
          <p:cNvSpPr txBox="1">
            <a:spLocks/>
          </p:cNvSpPr>
          <p:nvPr/>
        </p:nvSpPr>
        <p:spPr>
          <a:xfrm>
            <a:off x="6247557" y="2137145"/>
            <a:ext cx="5526627" cy="4537976"/>
          </a:xfrm>
          <a:prstGeom prst="rect">
            <a:avLst/>
          </a:prstGeom>
        </p:spPr>
        <p:txBody>
          <a:bodyPr vert="horz" lIns="0" tIns="0" rIns="0" bIns="45720" rtlCol="0">
            <a:normAutofit fontScale="62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Afsaruddin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Striving in the Path of God: Jihad and Martyrdom in Islamic Thought.  New York: Oxford University Press, 2013. – 384 pp. 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Chatrath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 Tradition and innovation in the Mamluk period: The anti-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bid‘a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literature of Ibn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al-Ḥājj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(d. 737/1336) and Ibn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al-Naḥḥās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(d. 814/1411). UK: Oxford University, 2013. – 442 pp. 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Cook D. Understanding Jihad. CA: University of California Press, 2005. – 269 pp.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Cook D. Women Fighting in Jihad? // Studies in Conflict &amp; Terrorism. 2006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28 (5). </a:t>
            </a:r>
            <a:r>
              <a:rPr lang="ru-RU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375–384. </a:t>
            </a: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Jacobsen S.J. Calling on Women: Female-Specific Motivation Narratives in Danish Online Jihad Propaganda // Perspectives on Terrorism. 2019. Vol. 13 (4). Pp. 14-26. 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Margolin </a:t>
            </a:r>
            <a:r>
              <a:rPr lang="en-GB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Changing Roles of Women in Violent Islamist Groups. // The Program on Extremism at The George Washington University. 2019</a:t>
            </a:r>
            <a:r>
              <a:rPr lang="en-GB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Pp. 40-49. </a:t>
            </a:r>
            <a:endParaRPr lang="ru-RU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Pucelj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Jusić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A., Hafner A.,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Čehovin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 Islamic state's interpretation of Islam and Islamic law concerning women's rights //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Teorija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praksa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2017. Vol. 54 (1). Pp. 162-178.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F529703-1CCF-3F38-C048-578655C73522}"/>
              </a:ext>
            </a:extLst>
          </p:cNvPr>
          <p:cNvSpPr txBox="1">
            <a:spLocks/>
          </p:cNvSpPr>
          <p:nvPr/>
        </p:nvSpPr>
        <p:spPr>
          <a:xfrm>
            <a:off x="6360542" y="1668779"/>
            <a:ext cx="5245560" cy="5560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Список литературы</a:t>
            </a:r>
            <a:r>
              <a:rPr lang="en-GB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28A8D0-744D-C479-5B7A-2A389F6FB70C}"/>
              </a:ext>
            </a:extLst>
          </p:cNvPr>
          <p:cNvSpPr txBox="1"/>
          <p:nvPr/>
        </p:nvSpPr>
        <p:spPr>
          <a:xfrm>
            <a:off x="3103944" y="2551837"/>
            <a:ext cx="5984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34A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F09E010-0414-8819-278D-C7442C5D49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81BCBF86-1427-7434-90BE-9824901F7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1374" cy="408109"/>
          </a:xfrm>
        </p:spPr>
        <p:txBody>
          <a:bodyPr/>
          <a:lstStyle/>
          <a:p>
            <a:r>
              <a:rPr lang="ru-RU" dirty="0"/>
              <a:t>Вопрос о роли женщин в джихаде в интерпретации средневекового арабского законоведа Ибн ан-Наххаса (ум. в 1411 г.)</a:t>
            </a:r>
          </a:p>
        </p:txBody>
      </p:sp>
    </p:spTree>
    <p:extLst>
      <p:ext uri="{BB962C8B-B14F-4D97-AF65-F5344CB8AC3E}">
        <p14:creationId xmlns:p14="http://schemas.microsoft.com/office/powerpoint/2010/main" val="85172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1690</Words>
  <Application>Microsoft Macintosh PowerPoint</Application>
  <PresentationFormat>Широкоэкранный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HSE Sans</vt:lpstr>
      <vt:lpstr>Sana</vt:lpstr>
      <vt:lpstr>Times New Roman</vt:lpstr>
      <vt:lpstr>Wingdings</vt:lpstr>
      <vt:lpstr>Office Theme</vt:lpstr>
      <vt:lpstr>Вопрос о роли женщин в джихаде в интерпретации средневекового арабского законоведа Ибн ан-Наххаса (ум. в 1411 г.) </vt:lpstr>
      <vt:lpstr>Цель: выявить особенности положения женщин в джихаде в толковании средневекового арабского законоведа Ибн ан-Наххаса (ум.  в 1411г.). </vt:lpstr>
      <vt:lpstr>Презентация PowerPoint</vt:lpstr>
      <vt:lpstr>Презентация PowerPoint</vt:lpstr>
      <vt:lpstr>Женщины в джихаде</vt:lpstr>
      <vt:lpstr>Женщина – помеха для мужчины на пути к джихаду</vt:lpstr>
      <vt:lpstr>Вывод</vt:lpstr>
      <vt:lpstr>Список источников: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s</cp:lastModifiedBy>
  <cp:revision>27</cp:revision>
  <cp:lastPrinted>2021-11-11T13:08:42Z</cp:lastPrinted>
  <dcterms:created xsi:type="dcterms:W3CDTF">2021-11-11T08:52:47Z</dcterms:created>
  <dcterms:modified xsi:type="dcterms:W3CDTF">2023-10-05T20:50:55Z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