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Raleway"/>
      <p:regular r:id="rId26"/>
      <p:bold r:id="rId27"/>
      <p:italic r:id="rId28"/>
      <p:boldItalic r:id="rId29"/>
    </p:embeddedFont>
    <p:embeddedFont>
      <p:font typeface="Proxima Nova"/>
      <p:regular r:id="rId30"/>
      <p:bold r:id="rId31"/>
      <p:italic r:id="rId32"/>
      <p:boldItalic r:id="rId33"/>
    </p:embeddedFont>
    <p:embeddedFont>
      <p:font typeface="Roboto Medium"/>
      <p:regular r:id="rId34"/>
      <p:bold r:id="rId35"/>
      <p:italic r:id="rId36"/>
      <p:boldItalic r:id="rId37"/>
    </p:embeddedFont>
    <p:embeddedFont>
      <p:font typeface="Lato"/>
      <p:regular r:id="rId38"/>
      <p:bold r:id="rId39"/>
      <p:italic r:id="rId40"/>
      <p:boldItalic r:id="rId41"/>
    </p:embeddedFont>
    <p:embeddedFont>
      <p:font typeface="Roboto Mono"/>
      <p:regular r:id="rId42"/>
      <p:bold r:id="rId43"/>
      <p:italic r:id="rId44"/>
      <p:boldItalic r:id="rId45"/>
    </p:embeddedFont>
    <p:embeddedFont>
      <p:font typeface="Open Sans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italic.fntdata"/><Relationship Id="rId42" Type="http://schemas.openxmlformats.org/officeDocument/2006/relationships/font" Target="fonts/RobotoMono-regular.fntdata"/><Relationship Id="rId41" Type="http://schemas.openxmlformats.org/officeDocument/2006/relationships/font" Target="fonts/Lato-boldItalic.fntdata"/><Relationship Id="rId44" Type="http://schemas.openxmlformats.org/officeDocument/2006/relationships/font" Target="fonts/RobotoMono-italic.fntdata"/><Relationship Id="rId43" Type="http://schemas.openxmlformats.org/officeDocument/2006/relationships/font" Target="fonts/RobotoMono-bold.fntdata"/><Relationship Id="rId46" Type="http://schemas.openxmlformats.org/officeDocument/2006/relationships/font" Target="fonts/OpenSans-regular.fntdata"/><Relationship Id="rId45" Type="http://schemas.openxmlformats.org/officeDocument/2006/relationships/font" Target="fonts/RobotoMon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OpenSans-italic.fntdata"/><Relationship Id="rId47" Type="http://schemas.openxmlformats.org/officeDocument/2006/relationships/font" Target="fonts/OpenSans-bold.fntdata"/><Relationship Id="rId49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roximaNova-bold.fntdata"/><Relationship Id="rId30" Type="http://schemas.openxmlformats.org/officeDocument/2006/relationships/font" Target="fonts/ProximaNova-regular.fntdata"/><Relationship Id="rId33" Type="http://schemas.openxmlformats.org/officeDocument/2006/relationships/font" Target="fonts/ProximaNova-boldItalic.fntdata"/><Relationship Id="rId32" Type="http://schemas.openxmlformats.org/officeDocument/2006/relationships/font" Target="fonts/ProximaNova-italic.fntdata"/><Relationship Id="rId35" Type="http://schemas.openxmlformats.org/officeDocument/2006/relationships/font" Target="fonts/RobotoMedium-bold.fntdata"/><Relationship Id="rId34" Type="http://schemas.openxmlformats.org/officeDocument/2006/relationships/font" Target="fonts/RobotoMedium-regular.fntdata"/><Relationship Id="rId37" Type="http://schemas.openxmlformats.org/officeDocument/2006/relationships/font" Target="fonts/RobotoMedium-boldItalic.fntdata"/><Relationship Id="rId36" Type="http://schemas.openxmlformats.org/officeDocument/2006/relationships/font" Target="fonts/RobotoMedium-italic.fntdata"/><Relationship Id="rId39" Type="http://schemas.openxmlformats.org/officeDocument/2006/relationships/font" Target="fonts/Lato-bold.fntdata"/><Relationship Id="rId38" Type="http://schemas.openxmlformats.org/officeDocument/2006/relationships/font" Target="fonts/Lato-regular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font" Target="fonts/Raleway-regular.fntdata"/><Relationship Id="rId25" Type="http://schemas.openxmlformats.org/officeDocument/2006/relationships/slide" Target="slides/slide20.xml"/><Relationship Id="rId28" Type="http://schemas.openxmlformats.org/officeDocument/2006/relationships/font" Target="fonts/Raleway-italic.fntdata"/><Relationship Id="rId27" Type="http://schemas.openxmlformats.org/officeDocument/2006/relationships/font" Target="fonts/Raleway-bold.fntdata"/><Relationship Id="rId29" Type="http://schemas.openxmlformats.org/officeDocument/2006/relationships/font" Target="fonts/Raleway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5a60c29602_2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5a60c29602_2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58c8b91e50_0_2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58c8b91e50_0_2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5936b1325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5936b1325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58c8b91e50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58c8b91e50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latin typeface="Proxima Nova"/>
                <a:ea typeface="Proxima Nova"/>
                <a:cs typeface="Proxima Nova"/>
                <a:sym typeface="Proxima Nova"/>
              </a:rPr>
              <a:t>В процессе тестирования построены графики зависимости значения метрики от коэффициента интерполяции:</a:t>
            </a:r>
            <a:endParaRPr sz="16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Char char="-"/>
            </a:pPr>
            <a:r>
              <a:rPr lang="ru" sz="1600">
                <a:latin typeface="Proxima Nova"/>
                <a:ea typeface="Proxima Nova"/>
                <a:cs typeface="Proxima Nova"/>
                <a:sym typeface="Proxima Nova"/>
              </a:rPr>
              <a:t>качество сохраняется примерно на одном уровне с базовыми кадрами</a:t>
            </a:r>
            <a:endParaRPr sz="16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Proxima Nova"/>
              <a:buChar char="-"/>
            </a:pPr>
            <a:r>
              <a:rPr lang="ru" sz="1600">
                <a:latin typeface="Proxima Nova"/>
                <a:ea typeface="Proxima Nova"/>
                <a:cs typeface="Proxima Nova"/>
                <a:sym typeface="Proxima Nova"/>
              </a:rPr>
              <a:t>почти все, если не больше 30, то близко и будет улучшено в дальнейшем</a:t>
            </a:r>
            <a:endParaRPr sz="16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latin typeface="Proxima Nova"/>
                <a:ea typeface="Proxima Nova"/>
                <a:cs typeface="Proxima Nova"/>
                <a:sym typeface="Proxima Nova"/>
              </a:rPr>
              <a:t>→ для максимально возможных смещений при FPS &gt;= 10 падение качества незначительно — DIBR подходит для интерполяции</a:t>
            </a:r>
            <a:endParaRPr sz="16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58c8b91e50_0_2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58c8b91e50_0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8c8b91e50_0_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58c8b91e50_0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5b5b1b5432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5b5b1b5432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5a60c29602_2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5a60c29602_2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58c8b91e50_0_2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58c8b91e50_0_2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5936b13254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5936b13254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8c8b91e50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58c8b91e50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последние годы технологии виртуальной реальности привлекают всё больше внимания: появляются новые, более сложные, приложения. Но при этом современные устройства с трудом с ними справляются — так как VR требует большого количества отрисовки: .. Из-за этого устройства отображения привязаны по проводу к PC. Что делать если хочется мобильности? На честную отрисовку не хватает производительности. Выход ---та же привязка, но через беспроводное соединение.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58c8b91e50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58c8b91e50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58c8b91e50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58c8b91e50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При этом нельзя просто взять и стримить видимую область из-за задержки между запросом кадра и его получением. Для большей интерактивности предлагается разделение сцены на чуть задерживающийся удалённый фон и интерактивный ближний план, отрисовываемый локально. </a:t>
            </a:r>
            <a:r>
              <a:rPr lang="ru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данной работе рассматривается контекст симулятора полёта на вертолёте: ближний план -- вертолёт, фон -- всё остальное.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 использованием предложенного решения реализован прототип и у него вскрылись следующие недостатки: ...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13a2b5772_2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513a2b5772_2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Было решено рассмотреть имеющиеся варианты решения проблемы и обнаружены две работы: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ru"/>
              <a:t>…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ru"/>
              <a:t>...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Также оба варианта не реализуют стереоизображение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8c8b91e50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58c8b91e50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Решения проблемы не решают — надо своё. При этом основные цели: снизить сложность декодирования и получить стереоэффект для средне-дальнего плана. Также 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Для достижения потребуется решить следующие задачи: ...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8c8b91e50_0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58c8b91e50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a60c29602_2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a60c29602_2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5a60c29602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5a60c29602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После реализации клиента перешли к экономии на декодировании. Был выбран подход со снижением частоты кадров видеопотока с интерполяцией на клиенте. При этом рассматривались следующие методы: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ru"/>
              <a:t>…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ru"/>
              <a:t>…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ru"/>
              <a:t>…</a:t>
            </a:r>
            <a:r>
              <a:rPr lang="ru"/>
              <a:t> — решает обе проблемы и поэтому решено его использовать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5a60c29602_2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5a60c29602_2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bg>
      <p:bgPr>
        <a:solidFill>
          <a:schemeClr val="dk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Google Shape;77;p11"/>
          <p:cNvSpPr txBox="1"/>
          <p:nvPr>
            <p:ph hasCustomPrompt="1"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9" name="Google Shape;79;p1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Рисунок с подписью">
  <p:cSld name="Рисунок с подписью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idx="1" type="body"/>
          </p:nvPr>
        </p:nvSpPr>
        <p:spPr>
          <a:xfrm>
            <a:off x="611238" y="1243334"/>
            <a:ext cx="5416500" cy="30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800"/>
              <a:buChar char="●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41275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900"/>
              <a:buChar char="○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429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2" type="body"/>
          </p:nvPr>
        </p:nvSpPr>
        <p:spPr>
          <a:xfrm>
            <a:off x="6093900" y="1859485"/>
            <a:ext cx="2798400" cy="301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Font typeface="Proxima Nova"/>
              <a:buNone/>
              <a:defRPr b="0" i="0" sz="19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4925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2pPr>
            <a:lvl3pPr indent="-34925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■"/>
              <a:defRPr sz="1900"/>
            </a:lvl3pPr>
            <a:lvl4pPr indent="-34925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●"/>
              <a:defRPr sz="1900"/>
            </a:lvl4pPr>
            <a:lvl5pPr indent="-34925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5pPr>
            <a:lvl6pPr indent="-34925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6pPr>
            <a:lvl7pPr indent="-34925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  <a:defRPr sz="1900"/>
            </a:lvl7pPr>
            <a:lvl8pPr indent="-34925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○"/>
              <a:defRPr sz="1900"/>
            </a:lvl8pPr>
            <a:lvl9pPr indent="-34925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9pPr>
          </a:lstStyle>
          <a:p/>
        </p:txBody>
      </p:sp>
      <p:sp>
        <p:nvSpPr>
          <p:cNvPr id="85" name="Google Shape;85;p13"/>
          <p:cNvSpPr/>
          <p:nvPr/>
        </p:nvSpPr>
        <p:spPr>
          <a:xfrm>
            <a:off x="6093900" y="5095247"/>
            <a:ext cx="3050100" cy="59700"/>
          </a:xfrm>
          <a:prstGeom prst="rect">
            <a:avLst/>
          </a:prstGeom>
          <a:solidFill>
            <a:srgbClr val="F15A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" name="Google Shape;86;p13"/>
          <p:cNvSpPr txBox="1"/>
          <p:nvPr>
            <p:ph type="title"/>
          </p:nvPr>
        </p:nvSpPr>
        <p:spPr>
          <a:xfrm>
            <a:off x="611239" y="305225"/>
            <a:ext cx="79215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Proxima Nova"/>
              <a:buNone/>
              <a:defRPr b="1" i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3" type="subTitle"/>
          </p:nvPr>
        </p:nvSpPr>
        <p:spPr>
          <a:xfrm>
            <a:off x="611262" y="659531"/>
            <a:ext cx="7921500" cy="5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>
                <a:solidFill>
                  <a:srgbClr val="F15A2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9pPr>
          </a:lstStyle>
          <a:p/>
        </p:txBody>
      </p:sp>
      <p:sp>
        <p:nvSpPr>
          <p:cNvPr id="88" name="Google Shape;88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, вопросы">
  <p:cSld name="Заголовок, вопросы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>
            <p:ph idx="1" type="body"/>
          </p:nvPr>
        </p:nvSpPr>
        <p:spPr>
          <a:xfrm>
            <a:off x="611238" y="1202136"/>
            <a:ext cx="7921500" cy="23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0">
            <a:noAutofit/>
          </a:bodyPr>
          <a:lstStyle>
            <a:lvl1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b="0" i="0" sz="19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4925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2pPr>
            <a:lvl3pPr indent="-34925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■"/>
              <a:defRPr sz="1900"/>
            </a:lvl3pPr>
            <a:lvl4pPr indent="-34925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●"/>
              <a:defRPr sz="1900"/>
            </a:lvl4pPr>
            <a:lvl5pPr indent="-34925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5pPr>
            <a:lvl6pPr indent="-34925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6pPr>
            <a:lvl7pPr indent="-34925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  <a:defRPr sz="1900"/>
            </a:lvl7pPr>
            <a:lvl8pPr indent="-34925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○"/>
              <a:defRPr sz="1900"/>
            </a:lvl8pPr>
            <a:lvl9pPr indent="-34925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9pPr>
          </a:lstStyle>
          <a:p/>
        </p:txBody>
      </p:sp>
      <p:sp>
        <p:nvSpPr>
          <p:cNvPr id="91" name="Google Shape;91;p14"/>
          <p:cNvSpPr/>
          <p:nvPr/>
        </p:nvSpPr>
        <p:spPr>
          <a:xfrm>
            <a:off x="6093900" y="5095247"/>
            <a:ext cx="3050100" cy="59700"/>
          </a:xfrm>
          <a:prstGeom prst="rect">
            <a:avLst/>
          </a:prstGeom>
          <a:solidFill>
            <a:srgbClr val="F15A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2" name="Google Shape;92;p14"/>
          <p:cNvSpPr txBox="1"/>
          <p:nvPr>
            <p:ph type="title"/>
          </p:nvPr>
        </p:nvSpPr>
        <p:spPr>
          <a:xfrm>
            <a:off x="611164" y="264025"/>
            <a:ext cx="79215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Proxima Nova"/>
              <a:buNone/>
              <a:defRPr b="1" i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3" name="Google Shape;93;p14"/>
          <p:cNvSpPr txBox="1"/>
          <p:nvPr>
            <p:ph idx="2" type="subTitle"/>
          </p:nvPr>
        </p:nvSpPr>
        <p:spPr>
          <a:xfrm>
            <a:off x="611262" y="618331"/>
            <a:ext cx="7921500" cy="5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>
                <a:solidFill>
                  <a:srgbClr val="F15A2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9pPr>
          </a:lstStyle>
          <a:p/>
        </p:txBody>
      </p:sp>
      <p:sp>
        <p:nvSpPr>
          <p:cNvPr id="94" name="Google Shape;94;p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и раздел">
  <p:cSld name="Заголовок и раздел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/>
          <p:nvPr/>
        </p:nvSpPr>
        <p:spPr>
          <a:xfrm>
            <a:off x="6093900" y="5095247"/>
            <a:ext cx="3050100" cy="59700"/>
          </a:xfrm>
          <a:prstGeom prst="rect">
            <a:avLst/>
          </a:prstGeom>
          <a:solidFill>
            <a:srgbClr val="F15A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7" name="Google Shape;97;p15"/>
          <p:cNvSpPr txBox="1"/>
          <p:nvPr>
            <p:ph idx="1" type="body"/>
          </p:nvPr>
        </p:nvSpPr>
        <p:spPr>
          <a:xfrm>
            <a:off x="611238" y="1519172"/>
            <a:ext cx="8441400" cy="5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Proxima Nova"/>
              <a:buNone/>
              <a:defRPr b="0" i="0" sz="17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49250" lvl="1" marL="9144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2pPr>
            <a:lvl3pPr indent="-34925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■"/>
              <a:defRPr sz="1900"/>
            </a:lvl3pPr>
            <a:lvl4pPr indent="-34925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●"/>
              <a:defRPr sz="1900"/>
            </a:lvl4pPr>
            <a:lvl5pPr indent="-34925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5pPr>
            <a:lvl6pPr indent="-34925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6pPr>
            <a:lvl7pPr indent="-34925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  <a:defRPr sz="1900"/>
            </a:lvl7pPr>
            <a:lvl8pPr indent="-34925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○"/>
              <a:defRPr sz="1900"/>
            </a:lvl8pPr>
            <a:lvl9pPr indent="-34925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9pPr>
          </a:lstStyle>
          <a:p/>
        </p:txBody>
      </p:sp>
      <p:sp>
        <p:nvSpPr>
          <p:cNvPr id="98" name="Google Shape;98;p15"/>
          <p:cNvSpPr txBox="1"/>
          <p:nvPr>
            <p:ph idx="2" type="body"/>
          </p:nvPr>
        </p:nvSpPr>
        <p:spPr>
          <a:xfrm>
            <a:off x="611238" y="1070985"/>
            <a:ext cx="3999900" cy="4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1800"/>
              <a:buFont typeface="Noto Sans Symbols"/>
              <a:buChar char="▪"/>
              <a:defRPr b="1" i="0" u="sng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49250" lvl="1" marL="9144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2pPr>
            <a:lvl3pPr indent="-34925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■"/>
              <a:defRPr sz="1900"/>
            </a:lvl3pPr>
            <a:lvl4pPr indent="-34925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●"/>
              <a:defRPr sz="1900"/>
            </a:lvl4pPr>
            <a:lvl5pPr indent="-34925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5pPr>
            <a:lvl6pPr indent="-34925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6pPr>
            <a:lvl7pPr indent="-34925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  <a:defRPr sz="1900"/>
            </a:lvl7pPr>
            <a:lvl8pPr indent="-34925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○"/>
              <a:defRPr sz="1900"/>
            </a:lvl8pPr>
            <a:lvl9pPr indent="-34925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9pPr>
          </a:lstStyle>
          <a:p/>
        </p:txBody>
      </p:sp>
      <p:sp>
        <p:nvSpPr>
          <p:cNvPr id="99" name="Google Shape;99;p15"/>
          <p:cNvSpPr txBox="1"/>
          <p:nvPr>
            <p:ph type="title"/>
          </p:nvPr>
        </p:nvSpPr>
        <p:spPr>
          <a:xfrm>
            <a:off x="611239" y="132875"/>
            <a:ext cx="79215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Proxima Nova"/>
              <a:buNone/>
              <a:defRPr b="1" i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15"/>
          <p:cNvSpPr txBox="1"/>
          <p:nvPr>
            <p:ph idx="3" type="subTitle"/>
          </p:nvPr>
        </p:nvSpPr>
        <p:spPr>
          <a:xfrm>
            <a:off x="611262" y="487181"/>
            <a:ext cx="7921500" cy="5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>
                <a:solidFill>
                  <a:srgbClr val="F15A2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9pPr>
          </a:lstStyle>
          <a:p/>
        </p:txBody>
      </p:sp>
      <p:sp>
        <p:nvSpPr>
          <p:cNvPr id="101" name="Google Shape;101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, две колонки">
  <p:cSld name="Заголовок, две колонки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/>
          <p:nvPr>
            <p:ph idx="1" type="body"/>
          </p:nvPr>
        </p:nvSpPr>
        <p:spPr>
          <a:xfrm>
            <a:off x="6093900" y="1091598"/>
            <a:ext cx="3050100" cy="40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SzPts val="1800"/>
              <a:buChar char="●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41275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900"/>
              <a:buChar char="○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b="0" i="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4290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104" name="Google Shape;104;p16"/>
          <p:cNvSpPr txBox="1"/>
          <p:nvPr>
            <p:ph idx="2" type="body"/>
          </p:nvPr>
        </p:nvSpPr>
        <p:spPr>
          <a:xfrm>
            <a:off x="611187" y="1091609"/>
            <a:ext cx="4540800" cy="328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b="0" i="0" sz="19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4925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2pPr>
            <a:lvl3pPr indent="-34925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■"/>
              <a:defRPr sz="1900"/>
            </a:lvl3pPr>
            <a:lvl4pPr indent="-34925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●"/>
              <a:defRPr sz="1900"/>
            </a:lvl4pPr>
            <a:lvl5pPr indent="-34925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Char char="○"/>
              <a:defRPr sz="1900"/>
            </a:lvl5pPr>
            <a:lvl6pPr indent="-349250" lvl="5" marL="2743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6pPr>
            <a:lvl7pPr indent="-349250" lvl="6" marL="3200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  <a:defRPr sz="1900"/>
            </a:lvl7pPr>
            <a:lvl8pPr indent="-349250" lvl="7" marL="3657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○"/>
              <a:defRPr sz="1900"/>
            </a:lvl8pPr>
            <a:lvl9pPr indent="-349250" lvl="8" marL="4114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■"/>
              <a:defRPr sz="1900"/>
            </a:lvl9pPr>
          </a:lstStyle>
          <a:p/>
        </p:txBody>
      </p:sp>
      <p:sp>
        <p:nvSpPr>
          <p:cNvPr id="105" name="Google Shape;105;p16"/>
          <p:cNvSpPr/>
          <p:nvPr/>
        </p:nvSpPr>
        <p:spPr>
          <a:xfrm>
            <a:off x="6093900" y="5095247"/>
            <a:ext cx="3050100" cy="59700"/>
          </a:xfrm>
          <a:prstGeom prst="rect">
            <a:avLst/>
          </a:prstGeom>
          <a:solidFill>
            <a:srgbClr val="F15A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6" name="Google Shape;106;p16"/>
          <p:cNvSpPr txBox="1"/>
          <p:nvPr>
            <p:ph type="title"/>
          </p:nvPr>
        </p:nvSpPr>
        <p:spPr>
          <a:xfrm>
            <a:off x="611164" y="153500"/>
            <a:ext cx="7921500" cy="3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Proxima Nova"/>
              <a:buNone/>
              <a:defRPr b="1" i="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7" name="Google Shape;107;p16"/>
          <p:cNvSpPr txBox="1"/>
          <p:nvPr>
            <p:ph idx="3" type="subTitle"/>
          </p:nvPr>
        </p:nvSpPr>
        <p:spPr>
          <a:xfrm>
            <a:off x="611187" y="507806"/>
            <a:ext cx="7921500" cy="5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i="0" sz="1800">
                <a:solidFill>
                  <a:srgbClr val="F15A2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2000"/>
              <a:buFont typeface="Roboto Medium"/>
              <a:buNone/>
              <a:defRPr sz="2000">
                <a:solidFill>
                  <a:srgbClr val="F15A2A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9pPr>
          </a:lstStyle>
          <a:p/>
        </p:txBody>
      </p:sp>
      <p:sp>
        <p:nvSpPr>
          <p:cNvPr id="108" name="Google Shape;108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buNone/>
              <a:defRPr sz="13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Заголовок раздела на светлом фоне">
  <p:cSld name="Заголовок раздела на светлом фоне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/>
          <p:nvPr>
            <p:ph type="title"/>
          </p:nvPr>
        </p:nvSpPr>
        <p:spPr>
          <a:xfrm>
            <a:off x="539552" y="339547"/>
            <a:ext cx="6367800" cy="47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5A2A"/>
              </a:buClr>
              <a:buSzPts val="4800"/>
              <a:buFont typeface="Proxima Nova"/>
              <a:buNone/>
              <a:defRPr b="0" i="0" sz="4800">
                <a:solidFill>
                  <a:srgbClr val="F15A2A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4800"/>
            </a:lvl9pPr>
          </a:lstStyle>
          <a:p/>
        </p:txBody>
      </p:sp>
      <p:sp>
        <p:nvSpPr>
          <p:cNvPr id="111" name="Google Shape;111;p17"/>
          <p:cNvSpPr/>
          <p:nvPr/>
        </p:nvSpPr>
        <p:spPr>
          <a:xfrm>
            <a:off x="6093900" y="5095247"/>
            <a:ext cx="3050100" cy="59700"/>
          </a:xfrm>
          <a:prstGeom prst="rect">
            <a:avLst/>
          </a:prstGeom>
          <a:solidFill>
            <a:srgbClr val="F15A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2" name="Google Shape;112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1300"/>
            </a:lvl1pPr>
            <a:lvl2pPr lvl="1" rtl="0">
              <a:buNone/>
              <a:defRPr sz="1300"/>
            </a:lvl2pPr>
            <a:lvl3pPr lvl="2" rtl="0">
              <a:buNone/>
              <a:defRPr sz="1300"/>
            </a:lvl3pPr>
            <a:lvl4pPr lvl="3" rtl="0">
              <a:buNone/>
              <a:defRPr sz="1300"/>
            </a:lvl4pPr>
            <a:lvl5pPr lvl="4" rtl="0">
              <a:buNone/>
              <a:defRPr sz="1300"/>
            </a:lvl5pPr>
            <a:lvl6pPr lvl="5" rtl="0">
              <a:buNone/>
              <a:defRPr sz="1300"/>
            </a:lvl6pPr>
            <a:lvl7pPr lvl="6" rtl="0">
              <a:buNone/>
              <a:defRPr sz="1300"/>
            </a:lvl7pPr>
            <a:lvl8pPr lvl="7" rtl="0">
              <a:buNone/>
              <a:defRPr sz="1300"/>
            </a:lvl8pPr>
            <a:lvl9pPr lvl="8" rtl="0">
              <a:buNone/>
              <a:defRPr sz="13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" name="Google Shape;28;p4"/>
          <p:cNvSpPr txBox="1"/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5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6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7"/>
          <p:cNvSpPr txBox="1"/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1" type="body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8"/>
          <p:cNvSpPr txBox="1"/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9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7" name="Google Shape;67;p9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72" name="Google Shape;72;p10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treamlin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 sz="28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.png"/><Relationship Id="rId7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"/>
          <p:cNvSpPr txBox="1"/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/>
              <a:t>Оптимизация передачи видео с учетом информации об отрисованной сцене</a:t>
            </a:r>
            <a:endParaRPr sz="3200"/>
          </a:p>
        </p:txBody>
      </p:sp>
      <p:sp>
        <p:nvSpPr>
          <p:cNvPr id="118" name="Google Shape;118;p18"/>
          <p:cNvSpPr txBox="1"/>
          <p:nvPr>
            <p:ph idx="1" type="subTitle"/>
          </p:nvPr>
        </p:nvSpPr>
        <p:spPr>
          <a:xfrm>
            <a:off x="727950" y="2967150"/>
            <a:ext cx="7883100" cy="54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Open Sans"/>
                <a:ea typeface="Open Sans"/>
                <a:cs typeface="Open Sans"/>
                <a:sym typeface="Open Sans"/>
              </a:rPr>
              <a:t>Смирнов Даниил, группа БПМ151</a:t>
            </a:r>
            <a:endParaRPr sz="1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latin typeface="Open Sans"/>
                <a:ea typeface="Open Sans"/>
                <a:cs typeface="Open Sans"/>
                <a:sym typeface="Open Sans"/>
              </a:rPr>
              <a:t>Научный руководитель: Юрий Викторович Литвинов</a:t>
            </a:r>
            <a:endParaRPr sz="19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600"/>
              </a:spcAft>
              <a:buNone/>
            </a:pPr>
            <a:r>
              <a:rPr lang="ru" sz="1900">
                <a:latin typeface="Open Sans"/>
                <a:ea typeface="Open Sans"/>
                <a:cs typeface="Open Sans"/>
                <a:sym typeface="Open Sans"/>
              </a:rPr>
              <a:t>Научный консультант: Василий Александрович Кононенко</a:t>
            </a:r>
            <a:endParaRPr sz="19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9" name="Google Shape;119;p18"/>
          <p:cNvSpPr txBox="1"/>
          <p:nvPr/>
        </p:nvSpPr>
        <p:spPr>
          <a:xfrm>
            <a:off x="390525" y="4304305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НИУ ВШЭ СПб</a:t>
            </a:r>
            <a:endParaRPr sz="20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0" name="Google Shape;120;p18"/>
          <p:cNvSpPr txBox="1"/>
          <p:nvPr/>
        </p:nvSpPr>
        <p:spPr>
          <a:xfrm>
            <a:off x="390525" y="4727505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7 июня 2019</a:t>
            </a:r>
            <a:endParaRPr sz="20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7"/>
          <p:cNvSpPr txBox="1"/>
          <p:nvPr>
            <p:ph type="title"/>
          </p:nvPr>
        </p:nvSpPr>
        <p:spPr>
          <a:xfrm>
            <a:off x="611239" y="2615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2. Depth-Image Based Rendering [4]</a:t>
            </a:r>
            <a:endParaRPr/>
          </a:p>
        </p:txBody>
      </p:sp>
      <p:pic>
        <p:nvPicPr>
          <p:cNvPr id="209" name="Google Shape;209;p27"/>
          <p:cNvPicPr preferRelativeResize="0"/>
          <p:nvPr/>
        </p:nvPicPr>
        <p:blipFill rotWithShape="1">
          <a:blip r:embed="rId3">
            <a:alphaModFix/>
          </a:blip>
          <a:srcRect b="0" l="19974" r="0" t="5962"/>
          <a:stretch/>
        </p:blipFill>
        <p:spPr>
          <a:xfrm>
            <a:off x="202437" y="974125"/>
            <a:ext cx="1965162" cy="163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7"/>
          <p:cNvPicPr preferRelativeResize="0"/>
          <p:nvPr/>
        </p:nvPicPr>
        <p:blipFill rotWithShape="1">
          <a:blip r:embed="rId4">
            <a:alphaModFix/>
          </a:blip>
          <a:srcRect b="0" l="19974" r="0" t="5988"/>
          <a:stretch/>
        </p:blipFill>
        <p:spPr>
          <a:xfrm>
            <a:off x="202437" y="2720559"/>
            <a:ext cx="1965162" cy="1648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7"/>
          <p:cNvPicPr preferRelativeResize="0"/>
          <p:nvPr/>
        </p:nvPicPr>
        <p:blipFill rotWithShape="1">
          <a:blip r:embed="rId5">
            <a:alphaModFix/>
          </a:blip>
          <a:srcRect b="0" l="19974" r="0" t="6032"/>
          <a:stretch/>
        </p:blipFill>
        <p:spPr>
          <a:xfrm>
            <a:off x="2475087" y="974125"/>
            <a:ext cx="1965162" cy="163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7"/>
          <p:cNvPicPr preferRelativeResize="0"/>
          <p:nvPr/>
        </p:nvPicPr>
        <p:blipFill rotWithShape="1">
          <a:blip r:embed="rId6">
            <a:alphaModFix/>
          </a:blip>
          <a:srcRect b="0" l="19974" r="0" t="6076"/>
          <a:stretch/>
        </p:blipFill>
        <p:spPr>
          <a:xfrm>
            <a:off x="2475087" y="2723384"/>
            <a:ext cx="1965163" cy="1642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7"/>
          <p:cNvPicPr preferRelativeResize="0"/>
          <p:nvPr/>
        </p:nvPicPr>
        <p:blipFill rotWithShape="1">
          <a:blip r:embed="rId7">
            <a:alphaModFix/>
          </a:blip>
          <a:srcRect b="0" l="19620" r="0" t="6340"/>
          <a:stretch/>
        </p:blipFill>
        <p:spPr>
          <a:xfrm>
            <a:off x="4856037" y="974125"/>
            <a:ext cx="4085525" cy="3391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4" name="Google Shape;214;p27"/>
          <p:cNvCxnSpPr>
            <a:stCxn id="209" idx="3"/>
            <a:endCxn id="211" idx="1"/>
          </p:cNvCxnSpPr>
          <p:nvPr/>
        </p:nvCxnSpPr>
        <p:spPr>
          <a:xfrm>
            <a:off x="2167600" y="1789887"/>
            <a:ext cx="3075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15" name="Google Shape;215;p27"/>
          <p:cNvCxnSpPr>
            <a:stCxn id="210" idx="3"/>
            <a:endCxn id="212" idx="1"/>
          </p:cNvCxnSpPr>
          <p:nvPr/>
        </p:nvCxnSpPr>
        <p:spPr>
          <a:xfrm>
            <a:off x="2167600" y="3544704"/>
            <a:ext cx="3075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16" name="Google Shape;216;p27"/>
          <p:cNvCxnSpPr>
            <a:stCxn id="212" idx="3"/>
          </p:cNvCxnSpPr>
          <p:nvPr/>
        </p:nvCxnSpPr>
        <p:spPr>
          <a:xfrm flipH="1" rot="10800000">
            <a:off x="4440250" y="3496105"/>
            <a:ext cx="423300" cy="48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17" name="Google Shape;217;p27"/>
          <p:cNvCxnSpPr>
            <a:stCxn id="211" idx="3"/>
          </p:cNvCxnSpPr>
          <p:nvPr/>
        </p:nvCxnSpPr>
        <p:spPr>
          <a:xfrm>
            <a:off x="4440249" y="1789887"/>
            <a:ext cx="415800" cy="111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18" name="Google Shape;218;p27"/>
          <p:cNvSpPr/>
          <p:nvPr/>
        </p:nvSpPr>
        <p:spPr>
          <a:xfrm>
            <a:off x="7489525" y="2113050"/>
            <a:ext cx="1561500" cy="11694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7"/>
          <p:cNvSpPr/>
          <p:nvPr/>
        </p:nvSpPr>
        <p:spPr>
          <a:xfrm>
            <a:off x="7749950" y="3643175"/>
            <a:ext cx="1131000" cy="624300"/>
          </a:xfrm>
          <a:prstGeom prst="ellipse">
            <a:avLst/>
          </a:prstGeom>
          <a:noFill/>
          <a:ln cap="flat" cmpd="sng" w="381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8"/>
          <p:cNvSpPr txBox="1"/>
          <p:nvPr>
            <p:ph idx="2" type="body"/>
          </p:nvPr>
        </p:nvSpPr>
        <p:spPr>
          <a:xfrm>
            <a:off x="611248" y="1243998"/>
            <a:ext cx="5272200" cy="3851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H.264 оптимизирован под восприятие человека — нужно сохранить яркость пикселей ценой </a:t>
            </a:r>
            <a:r>
              <a:rPr lang="ru" sz="1800"/>
              <a:t>цветовой информации (YC</a:t>
            </a:r>
            <a:r>
              <a:rPr baseline="-25000" lang="ru" sz="1800"/>
              <a:t>b</a:t>
            </a:r>
            <a:r>
              <a:rPr lang="ru" sz="1800"/>
              <a:t>C</a:t>
            </a:r>
            <a:r>
              <a:rPr baseline="-25000" lang="ru" sz="1800"/>
              <a:t>r</a:t>
            </a:r>
            <a:r>
              <a:rPr lang="ru" sz="1800"/>
              <a:t>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разложение значения глубины по цветовым каналам с учётом этого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данные значения пишутся напрямую в NV12-текстуру для кодирования NVENC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декодирование тоже в обход конверсии в RGB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реализовано в виде GLSL-функций, подключаемых в шейдеры (де-)кодирования</a:t>
            </a:r>
            <a:endParaRPr sz="1800"/>
          </a:p>
        </p:txBody>
      </p:sp>
      <p:sp>
        <p:nvSpPr>
          <p:cNvPr id="226" name="Google Shape;226;p28"/>
          <p:cNvSpPr txBox="1"/>
          <p:nvPr>
            <p:ph type="title"/>
          </p:nvPr>
        </p:nvSpPr>
        <p:spPr>
          <a:xfrm>
            <a:off x="611239" y="2467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2. </a:t>
            </a:r>
            <a:r>
              <a:rPr lang="ru"/>
              <a:t>Кодирование </a:t>
            </a:r>
            <a:r>
              <a:rPr lang="ru"/>
              <a:t>глубины для передачи</a:t>
            </a:r>
            <a:endParaRPr/>
          </a:p>
        </p:txBody>
      </p:sp>
      <p:sp>
        <p:nvSpPr>
          <p:cNvPr id="227" name="Google Shape;227;p28"/>
          <p:cNvSpPr txBox="1"/>
          <p:nvPr>
            <p:ph idx="3" type="subTitle"/>
          </p:nvPr>
        </p:nvSpPr>
        <p:spPr>
          <a:xfrm>
            <a:off x="611262" y="7534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[5] </a:t>
            </a:r>
            <a:r>
              <a:rPr lang="ru"/>
              <a:t>Pece et al., “Adapting standard video codecs for depth streaming”, 2011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/>
          </a:p>
        </p:txBody>
      </p:sp>
      <p:pic>
        <p:nvPicPr>
          <p:cNvPr id="228" name="Google Shape;228;p28"/>
          <p:cNvPicPr preferRelativeResize="0"/>
          <p:nvPr/>
        </p:nvPicPr>
        <p:blipFill rotWithShape="1">
          <a:blip r:embed="rId3">
            <a:alphaModFix/>
          </a:blip>
          <a:srcRect b="0" l="0" r="29942" t="0"/>
          <a:stretch/>
        </p:blipFill>
        <p:spPr>
          <a:xfrm>
            <a:off x="6093900" y="1911150"/>
            <a:ext cx="2989574" cy="2264753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9"/>
          <p:cNvSpPr txBox="1"/>
          <p:nvPr>
            <p:ph idx="2" type="body"/>
          </p:nvPr>
        </p:nvSpPr>
        <p:spPr>
          <a:xfrm>
            <a:off x="611165" y="1244000"/>
            <a:ext cx="84942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Несколько типичных тестовых движений: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разная геометрия (сплошная/тонкая)</a:t>
            </a:r>
            <a:endParaRPr sz="1800"/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ato"/>
              <a:buChar char="●"/>
            </a:pPr>
            <a:r>
              <a:rPr lang="ru" sz="1800"/>
              <a:t>движения разного характера (вперёд/вбок/с поворотами)</a:t>
            </a:r>
            <a:endParaRPr sz="1800"/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соответствие частоте 10-15 FPS с максимальной для вертолётов скоростью</a:t>
            </a:r>
            <a:endParaRPr sz="1800"/>
          </a:p>
          <a:p>
            <a:pPr indent="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800"/>
              <a:t>в ~75 м/с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 sz="1800"/>
              <a:t>Метрика PSNR-HVS-M [6] для сравнения эталонных и интерполированных кадров: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оптимизация под человеческое восприятие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субъективное тестирование: 30 dB — приемлемое качество с незначительными артефактами</a:t>
            </a:r>
            <a:endParaRPr sz="1800"/>
          </a:p>
        </p:txBody>
      </p:sp>
      <p:sp>
        <p:nvSpPr>
          <p:cNvPr id="235" name="Google Shape;235;p29"/>
          <p:cNvSpPr txBox="1"/>
          <p:nvPr>
            <p:ph type="title"/>
          </p:nvPr>
        </p:nvSpPr>
        <p:spPr>
          <a:xfrm>
            <a:off x="611164" y="2541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</a:t>
            </a:r>
            <a:r>
              <a:rPr lang="ru"/>
              <a:t>. Тестирование</a:t>
            </a:r>
            <a:endParaRPr/>
          </a:p>
        </p:txBody>
      </p:sp>
      <p:sp>
        <p:nvSpPr>
          <p:cNvPr id="236" name="Google Shape;236;p29"/>
          <p:cNvSpPr txBox="1"/>
          <p:nvPr>
            <p:ph idx="3" type="subTitle"/>
          </p:nvPr>
        </p:nvSpPr>
        <p:spPr>
          <a:xfrm>
            <a:off x="611262" y="7608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"/>
              <a:t>Нужно </a:t>
            </a:r>
            <a:r>
              <a:rPr lang="ru"/>
              <a:t>убедиться, что с DIBR все цели достигаются</a:t>
            </a:r>
            <a:endParaRPr/>
          </a:p>
        </p:txBody>
      </p:sp>
      <p:sp>
        <p:nvSpPr>
          <p:cNvPr id="237" name="Google Shape;237;p29"/>
          <p:cNvSpPr txBox="1"/>
          <p:nvPr/>
        </p:nvSpPr>
        <p:spPr>
          <a:xfrm>
            <a:off x="6072250" y="4181400"/>
            <a:ext cx="30717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200">
                <a:solidFill>
                  <a:schemeClr val="accent1"/>
                </a:solidFill>
                <a:latin typeface="Proxima Nova"/>
                <a:ea typeface="Proxima Nova"/>
                <a:cs typeface="Proxima Nova"/>
                <a:sym typeface="Proxima Nova"/>
              </a:rPr>
              <a:t>[6] Ponomarenko et al., “Modified Image Visual Quality Metrics for Contrast Change and Mean Shift Accounting”, 2011</a:t>
            </a:r>
            <a:endParaRPr sz="1200">
              <a:solidFill>
                <a:schemeClr val="accen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8" name="Google Shape;238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"/>
          <p:cNvSpPr txBox="1"/>
          <p:nvPr>
            <p:ph type="title"/>
          </p:nvPr>
        </p:nvSpPr>
        <p:spPr>
          <a:xfrm>
            <a:off x="611239" y="2467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2. </a:t>
            </a:r>
            <a:r>
              <a:rPr lang="ru"/>
              <a:t>Тестирование</a:t>
            </a:r>
            <a:endParaRPr/>
          </a:p>
        </p:txBody>
      </p:sp>
      <p:pic>
        <p:nvPicPr>
          <p:cNvPr id="244" name="Google Shape;244;p30" title="Диаграмма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3375" y="753400"/>
            <a:ext cx="6597252" cy="4079301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1"/>
          <p:cNvSpPr txBox="1"/>
          <p:nvPr>
            <p:ph idx="2" type="body"/>
          </p:nvPr>
        </p:nvSpPr>
        <p:spPr>
          <a:xfrm>
            <a:off x="611241" y="1448200"/>
            <a:ext cx="79455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100"/>
              </a:spcBef>
              <a:spcAft>
                <a:spcPts val="0"/>
              </a:spcAft>
              <a:buSzPts val="1800"/>
              <a:buChar char="+"/>
            </a:pPr>
            <a:r>
              <a:rPr lang="ru" sz="1800"/>
              <a:t>независимая от серверного движка отрисовки базовая версия библиотеки VR-оптимизаций.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+"/>
            </a:pPr>
            <a:r>
              <a:rPr lang="ru" sz="1800"/>
              <a:t>полученное решение легко расширяется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всё ещё есть, куда оптимизировать реализованные методы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ru" sz="1800"/>
              <a:t>Таким образом, получен </a:t>
            </a:r>
            <a:r>
              <a:rPr lang="ru" sz="1800"/>
              <a:t>альтернативный способ </a:t>
            </a:r>
            <a:r>
              <a:rPr lang="ru" sz="1800"/>
              <a:t>отрисовки сложных сцен в VR, который становится актуальным для использования на мобильных устройствах.</a:t>
            </a:r>
            <a:endParaRPr sz="1800"/>
          </a:p>
        </p:txBody>
      </p:sp>
      <p:sp>
        <p:nvSpPr>
          <p:cNvPr id="251" name="Google Shape;251;p31"/>
          <p:cNvSpPr txBox="1"/>
          <p:nvPr>
            <p:ph type="title"/>
          </p:nvPr>
        </p:nvSpPr>
        <p:spPr>
          <a:xfrm>
            <a:off x="611239" y="2053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Результаты</a:t>
            </a:r>
            <a:endParaRPr/>
          </a:p>
        </p:txBody>
      </p:sp>
      <p:sp>
        <p:nvSpPr>
          <p:cNvPr id="252" name="Google Shape;252;p31"/>
          <p:cNvSpPr txBox="1"/>
          <p:nvPr>
            <p:ph idx="3" type="subTitle"/>
          </p:nvPr>
        </p:nvSpPr>
        <p:spPr>
          <a:xfrm>
            <a:off x="611262" y="7120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"/>
              <a:t>Реализован мобильный </a:t>
            </a:r>
            <a:r>
              <a:rPr lang="ru"/>
              <a:t>VR-</a:t>
            </a:r>
            <a:r>
              <a:rPr lang="ru"/>
              <a:t>симулятор, в котором сложная сцена совместно отрисовывается на клиенте и сервере</a:t>
            </a:r>
            <a:endParaRPr/>
          </a:p>
        </p:txBody>
      </p:sp>
      <p:sp>
        <p:nvSpPr>
          <p:cNvPr id="253" name="Google Shape;253;p3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2"/>
          <p:cNvSpPr txBox="1"/>
          <p:nvPr>
            <p:ph type="title"/>
          </p:nvPr>
        </p:nvSpPr>
        <p:spPr>
          <a:xfrm>
            <a:off x="539550" y="339550"/>
            <a:ext cx="6520800" cy="4755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Вопросы?</a:t>
            </a:r>
            <a:endParaRPr/>
          </a:p>
        </p:txBody>
      </p:sp>
      <p:sp>
        <p:nvSpPr>
          <p:cNvPr id="259" name="Google Shape;259;p32"/>
          <p:cNvSpPr txBox="1"/>
          <p:nvPr>
            <p:ph idx="12" type="sldNum"/>
          </p:nvPr>
        </p:nvSpPr>
        <p:spPr>
          <a:xfrm>
            <a:off x="8414623" y="4749850"/>
            <a:ext cx="690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>
                <a:latin typeface="Proxima Nova"/>
                <a:ea typeface="Proxima Nova"/>
                <a:cs typeface="Proxima Nova"/>
                <a:sym typeface="Proxima Nova"/>
              </a:rPr>
              <a:t>/14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3"/>
          <p:cNvSpPr txBox="1"/>
          <p:nvPr>
            <p:ph idx="2" type="body"/>
          </p:nvPr>
        </p:nvSpPr>
        <p:spPr>
          <a:xfrm>
            <a:off x="611176" y="1472600"/>
            <a:ext cx="38664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+"/>
            </a:pPr>
            <a:r>
              <a:rPr lang="ru"/>
              <a:t>кратная экономия на количестве отрисованных кадров и при передаче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+"/>
            </a:pPr>
            <a:r>
              <a:rPr lang="ru"/>
              <a:t>пиксель почти всегда находится на одном из кадров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+"/>
            </a:pPr>
            <a:r>
              <a:rPr lang="ru"/>
              <a:t>легко вычисляется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-"/>
            </a:pPr>
            <a:r>
              <a:rPr lang="ru"/>
              <a:t>нужно много дополнительной информации</a:t>
            </a:r>
            <a:endParaRPr/>
          </a:p>
        </p:txBody>
      </p:sp>
      <p:sp>
        <p:nvSpPr>
          <p:cNvPr id="265" name="Google Shape;265;p33"/>
          <p:cNvSpPr txBox="1"/>
          <p:nvPr>
            <p:ph type="title"/>
          </p:nvPr>
        </p:nvSpPr>
        <p:spPr>
          <a:xfrm>
            <a:off x="611164" y="2297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/>
              <a:t>Bidirectional Image-Based Interpolation [3]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66" name="Google Shape;266;p33"/>
          <p:cNvSpPr txBox="1"/>
          <p:nvPr>
            <p:ph idx="3" type="subTitle"/>
          </p:nvPr>
        </p:nvSpPr>
        <p:spPr>
          <a:xfrm>
            <a:off x="611187" y="7364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"/>
              <a:t>Итеративный поиск пикселей кадра на базовых по сдвигам и глубине</a:t>
            </a:r>
            <a:endParaRPr/>
          </a:p>
        </p:txBody>
      </p:sp>
      <p:sp>
        <p:nvSpPr>
          <p:cNvPr id="267" name="Google Shape;267;p33"/>
          <p:cNvSpPr txBox="1"/>
          <p:nvPr/>
        </p:nvSpPr>
        <p:spPr>
          <a:xfrm>
            <a:off x="6105600" y="4364125"/>
            <a:ext cx="30489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695D46"/>
                </a:solidFill>
                <a:latin typeface="Proxima Nova"/>
                <a:ea typeface="Proxima Nova"/>
                <a:cs typeface="Proxima Nova"/>
                <a:sym typeface="Proxima Nova"/>
              </a:rPr>
              <a:t>[3] L. Yang et al., “Image-Based Bidirectional Scene Reprojection”, 2011</a:t>
            </a:r>
            <a:endParaRPr sz="1200">
              <a:solidFill>
                <a:srgbClr val="695D46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95D4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68" name="Google Shape;268;p33"/>
          <p:cNvPicPr preferRelativeResize="0"/>
          <p:nvPr/>
        </p:nvPicPr>
        <p:blipFill rotWithShape="1">
          <a:blip r:embed="rId3">
            <a:alphaModFix/>
          </a:blip>
          <a:srcRect b="0" l="0" r="0" t="34653"/>
          <a:stretch/>
        </p:blipFill>
        <p:spPr>
          <a:xfrm>
            <a:off x="4477575" y="1396400"/>
            <a:ext cx="4676925" cy="212662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4"/>
          <p:cNvSpPr txBox="1"/>
          <p:nvPr>
            <p:ph idx="2" type="body"/>
          </p:nvPr>
        </p:nvSpPr>
        <p:spPr>
          <a:xfrm>
            <a:off x="611166" y="1463000"/>
            <a:ext cx="79215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Proxima Nova"/>
              <a:buChar char="●"/>
            </a:pPr>
            <a:r>
              <a:rPr lang="ru"/>
              <a:t>основные сущности:</a:t>
            </a:r>
            <a:endParaRPr sz="1800">
              <a:latin typeface="Roboto Mono"/>
              <a:ea typeface="Roboto Mono"/>
              <a:cs typeface="Roboto Mono"/>
              <a:sym typeface="Roboto Mon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400">
                <a:latin typeface="Roboto Mono"/>
                <a:ea typeface="Roboto Mono"/>
                <a:cs typeface="Roboto Mono"/>
                <a:sym typeface="Roboto Mono"/>
              </a:rPr>
              <a:t>frame_holder</a:t>
            </a:r>
            <a:r>
              <a:rPr lang="ru" sz="1400"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— обновление и доступ к базовым кадрам интерполяции и дополнительным данным</a:t>
            </a:r>
            <a:endParaRPr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400">
                <a:latin typeface="Roboto Mono"/>
                <a:ea typeface="Roboto Mono"/>
                <a:cs typeface="Roboto Mono"/>
                <a:sym typeface="Roboto Mono"/>
              </a:rPr>
              <a:t>frame_interpolation</a:t>
            </a:r>
            <a:r>
              <a:rPr lang="ru" sz="1400"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— базовый класс реализуемых в будущем вариантов интерполяции, определяющий интерфейс их взаимодействия с вызывающим кодом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●"/>
            </a:pPr>
            <a:r>
              <a:rPr lang="ru" sz="1800"/>
              <a:t>доступ к текстурам для разных представлений сцены с переключением на лету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генерация представлений сцены на стороне сервера</a:t>
            </a:r>
            <a:endParaRPr sz="1800"/>
          </a:p>
        </p:txBody>
      </p:sp>
      <p:sp>
        <p:nvSpPr>
          <p:cNvPr id="275" name="Google Shape;275;p34"/>
          <p:cNvSpPr txBox="1"/>
          <p:nvPr>
            <p:ph type="title"/>
          </p:nvPr>
        </p:nvSpPr>
        <p:spPr>
          <a:xfrm>
            <a:off x="611164" y="2201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3. Интеграция компонентов</a:t>
            </a:r>
            <a:endParaRPr/>
          </a:p>
        </p:txBody>
      </p:sp>
      <p:sp>
        <p:nvSpPr>
          <p:cNvPr id="276" name="Google Shape;276;p34"/>
          <p:cNvSpPr txBox="1"/>
          <p:nvPr>
            <p:ph idx="3" type="subTitle"/>
          </p:nvPr>
        </p:nvSpPr>
        <p:spPr>
          <a:xfrm>
            <a:off x="611187" y="7268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"/>
              <a:t>Приведение реализаций интерполяции, представления сцены и дополнительных данных к общему виду</a:t>
            </a:r>
            <a:endParaRPr/>
          </a:p>
        </p:txBody>
      </p:sp>
      <p:sp>
        <p:nvSpPr>
          <p:cNvPr id="277" name="Google Shape;277;p3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5"/>
          <p:cNvSpPr txBox="1"/>
          <p:nvPr>
            <p:ph idx="2" type="body"/>
          </p:nvPr>
        </p:nvSpPr>
        <p:spPr>
          <a:xfrm>
            <a:off x="611175" y="1463000"/>
            <a:ext cx="58866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другие представления сцены и их улучшения [7]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более современные видеокодеки с нецветовыми данными и их аппаратная поддержка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улучшение имеющихся реализаций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другие методы интерполяции</a:t>
            </a:r>
            <a:endParaRPr/>
          </a:p>
        </p:txBody>
      </p:sp>
      <p:sp>
        <p:nvSpPr>
          <p:cNvPr id="283" name="Google Shape;283;p35"/>
          <p:cNvSpPr txBox="1"/>
          <p:nvPr>
            <p:ph type="title"/>
          </p:nvPr>
        </p:nvSpPr>
        <p:spPr>
          <a:xfrm>
            <a:off x="611164" y="2201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Что дальше?</a:t>
            </a:r>
            <a:endParaRPr/>
          </a:p>
        </p:txBody>
      </p:sp>
      <p:sp>
        <p:nvSpPr>
          <p:cNvPr id="284" name="Google Shape;284;p35"/>
          <p:cNvSpPr txBox="1"/>
          <p:nvPr>
            <p:ph idx="3" type="subTitle"/>
          </p:nvPr>
        </p:nvSpPr>
        <p:spPr>
          <a:xfrm>
            <a:off x="611187" y="7268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"/>
              <a:t>Самые сложные шаги —</a:t>
            </a:r>
            <a:r>
              <a:rPr lang="ru"/>
              <a:t> интерполяция и декодирование</a:t>
            </a:r>
            <a:endParaRPr/>
          </a:p>
        </p:txBody>
      </p:sp>
      <p:sp>
        <p:nvSpPr>
          <p:cNvPr id="285" name="Google Shape;285;p35"/>
          <p:cNvSpPr txBox="1"/>
          <p:nvPr/>
        </p:nvSpPr>
        <p:spPr>
          <a:xfrm>
            <a:off x="6072250" y="4181400"/>
            <a:ext cx="30717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200">
                <a:solidFill>
                  <a:schemeClr val="accent1"/>
                </a:solidFill>
                <a:latin typeface="Proxima Nova"/>
                <a:ea typeface="Proxima Nova"/>
                <a:cs typeface="Proxima Nova"/>
                <a:sym typeface="Proxima Nova"/>
              </a:rPr>
              <a:t>[7] T. El-Ganainy, M. Hefeeda, “Streaming Virtual Reality Content”, 2016</a:t>
            </a:r>
            <a:endParaRPr sz="1200">
              <a:solidFill>
                <a:schemeClr val="accen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6" name="Google Shape;286;p3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6"/>
          <p:cNvSpPr txBox="1"/>
          <p:nvPr>
            <p:ph type="title"/>
          </p:nvPr>
        </p:nvSpPr>
        <p:spPr>
          <a:xfrm>
            <a:off x="539550" y="339550"/>
            <a:ext cx="6520800" cy="4755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Спасибо за внимание!</a:t>
            </a:r>
            <a:endParaRPr/>
          </a:p>
        </p:txBody>
      </p:sp>
      <p:sp>
        <p:nvSpPr>
          <p:cNvPr id="292" name="Google Shape;292;p36"/>
          <p:cNvSpPr txBox="1"/>
          <p:nvPr>
            <p:ph idx="12" type="sldNum"/>
          </p:nvPr>
        </p:nvSpPr>
        <p:spPr>
          <a:xfrm>
            <a:off x="8281396" y="4749850"/>
            <a:ext cx="8241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>
                <a:latin typeface="Proxima Nova"/>
                <a:ea typeface="Proxima Nova"/>
                <a:cs typeface="Proxima Nova"/>
                <a:sym typeface="Proxima Nova"/>
              </a:rPr>
              <a:t>/14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611239" y="268225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Предметная область</a:t>
            </a:r>
            <a:endParaRPr/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611250" y="1053925"/>
            <a:ext cx="7618200" cy="376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/>
              <a:t>VR предъявляет высокие требования к объёму отрисовки:</a:t>
            </a:r>
            <a:endParaRPr sz="1900"/>
          </a:p>
          <a:p>
            <a:pPr indent="-349250" lvl="0" marL="457200" rtl="0" algn="l">
              <a:spcBef>
                <a:spcPts val="600"/>
              </a:spcBef>
              <a:spcAft>
                <a:spcPts val="0"/>
              </a:spcAft>
              <a:buSzPts val="1900"/>
              <a:buFont typeface="Proxima Nova"/>
              <a:buChar char="●"/>
            </a:pPr>
            <a:r>
              <a:rPr lang="ru" sz="1900"/>
              <a:t>2 глаза, FullHD+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Proxima Nova"/>
              <a:buChar char="●"/>
            </a:pPr>
            <a:r>
              <a:rPr lang="ru" sz="1900"/>
              <a:t>60+ FPS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Proxima Nova"/>
              <a:buChar char="●"/>
            </a:pPr>
            <a:r>
              <a:rPr lang="ru" sz="1900"/>
              <a:t>задержка на повороты головы &lt;= 1 кадр</a:t>
            </a:r>
            <a:endParaRPr sz="19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 sz="1900"/>
              <a:t>→ привязка к PC проводным интерфейсом (Oculus Rift, HTC Vive, ...)</a:t>
            </a:r>
            <a:endParaRPr sz="19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 sz="1900"/>
              <a:t>Мобильный VR?</a:t>
            </a:r>
            <a:endParaRPr sz="1900"/>
          </a:p>
          <a:p>
            <a:pPr indent="-349250" lvl="0" marL="457200" rtl="0" algn="l">
              <a:spcBef>
                <a:spcPts val="600"/>
              </a:spcBef>
              <a:spcAft>
                <a:spcPts val="0"/>
              </a:spcAft>
              <a:buSzPts val="1900"/>
              <a:buChar char="●"/>
            </a:pPr>
            <a:r>
              <a:rPr lang="ru" sz="1900"/>
              <a:t>отрисовка — производительности не хватает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i="1" lang="ru" sz="1900"/>
              <a:t>альтернатива</a:t>
            </a:r>
            <a:r>
              <a:rPr lang="ru" sz="1900"/>
              <a:t>: стриминг с сервера</a:t>
            </a:r>
            <a:endParaRPr/>
          </a:p>
        </p:txBody>
      </p:sp>
      <p:sp>
        <p:nvSpPr>
          <p:cNvPr id="127" name="Google Shape;127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7"/>
          <p:cNvSpPr txBox="1"/>
          <p:nvPr>
            <p:ph type="title"/>
          </p:nvPr>
        </p:nvSpPr>
        <p:spPr>
          <a:xfrm>
            <a:off x="611164" y="264025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Список литературы</a:t>
            </a:r>
            <a:endParaRPr/>
          </a:p>
        </p:txBody>
      </p:sp>
      <p:sp>
        <p:nvSpPr>
          <p:cNvPr id="298" name="Google Shape;298;p37"/>
          <p:cNvSpPr txBox="1"/>
          <p:nvPr>
            <p:ph idx="1" type="body"/>
          </p:nvPr>
        </p:nvSpPr>
        <p:spPr>
          <a:xfrm>
            <a:off x="611238" y="1202136"/>
            <a:ext cx="7921500" cy="2376300"/>
          </a:xfrm>
          <a:prstGeom prst="rect">
            <a:avLst/>
          </a:prstGeom>
        </p:spPr>
        <p:txBody>
          <a:bodyPr anchorCtr="0" anchor="t" bIns="90000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[1] T. Kämäräinen, M. Siekkinen, J. Eerikäinen, A. Ylä-Jääski, “CloudVR: Cloud Accelerated Interactive Mobile Virtual Reality” [22.10.2018-26.10.2018, Сеул, Южная Корея]. Доступ из электронной библиотеки ACM. URL: https://dl.acm.org (Дата обращения: 19.05.2019).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ru" sz="1200"/>
              <a:t>[2] Z. Lai, Y. C. Hu, Y. Cui, L. Sun, N. Dai, “Furion: Engineering High-Quality Immersive Virtual Reality on Today’s Mobile Devices” [27.10.2017]. URL: http://www.yongcui.org/lunwen/Furion.pdf (Дата обращения: 19.05.2019).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ru" sz="1200"/>
              <a:t>[3] L. Yang, Y. Tse, P. V. Sander, J. Lawrence, D. Nehab, H. Hoppe, C. L. Wilkins, “Image-Based Bidirectional Scene Reprojection” [30.06.2011]. URL: http://hhoppe.com/bireproj.pdf (Дата обращения: 19.05.2019).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ru" sz="1200"/>
              <a:t>[4] L. Do, G. Bravo, S. Zinger, P. H. N. de With, “GPU-accelerated Real-time Free-viewpoint DIBR for 3DTV ” [05.07.2012]. Доступ из системы IEEE Xplore. URL: http://www.ieee.org (Дата обращения: 19.05.2019).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ru" sz="1200"/>
              <a:t>[5] F. Pece, J. Kautz, T. Weyrich, “Adapting standard video codecs for depth streaming” [Ноттингем, Соединённое Королевство, 20.09.2011-21.09.2011]. Доступ из электронной библиотеки ACM. URL: https://dl.acm.org (Дата обращения: 19.05.2019).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ru" sz="1200"/>
              <a:t>[6] N. Ponomarenko, O. Ieremeiev, V. Lukin, K. Egiazarian, M. Carli, “Modified Image Visual Quality Metrics for Contrast Change and Mean Shift Accounting” [Поляна-Свалява, Украина, 23.02.2011-25.02.2011]. URL: http://www.ponomarenko.info/papers/psnrhma.pdf (Дата обращения: 19.05.2019).</a:t>
            </a:r>
            <a:endParaRPr sz="1200"/>
          </a:p>
          <a:p>
            <a:pPr indent="0" lvl="0" marL="0" rtl="0" algn="l">
              <a:spcBef>
                <a:spcPts val="200"/>
              </a:spcBef>
              <a:spcAft>
                <a:spcPts val="0"/>
              </a:spcAft>
              <a:buNone/>
            </a:pPr>
            <a:r>
              <a:rPr lang="ru" sz="1200"/>
              <a:t>[7] T. El-Ganainy, M. Hefeeda, “Streaming Virtual Reality Content” [Барнаби, Канада, 26.12.2016]. URL: https://arxiv.org/pdf/1612.08350.pdf (Дата обращения: 19.05.2019).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99" name="Google Shape;299;p37"/>
          <p:cNvSpPr txBox="1"/>
          <p:nvPr>
            <p:ph idx="12" type="sldNum"/>
          </p:nvPr>
        </p:nvSpPr>
        <p:spPr>
          <a:xfrm>
            <a:off x="8362822" y="4749850"/>
            <a:ext cx="7425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611250" y="1049725"/>
            <a:ext cx="5464800" cy="3700200"/>
          </a:xfrm>
          <a:prstGeom prst="rect">
            <a:avLst/>
          </a:prstGeom>
        </p:spPr>
        <p:txBody>
          <a:bodyPr anchorCtr="0" anchor="t" bIns="91425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Нельзя просто так взять и начать стримить VR:</a:t>
            </a:r>
            <a:endParaRPr sz="1800"/>
          </a:p>
          <a:p>
            <a:pPr indent="-342900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задержки на поворот головы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 sz="1800"/>
              <a:t>Решение: </a:t>
            </a:r>
            <a:endParaRPr sz="1800"/>
          </a:p>
          <a:p>
            <a:pPr indent="-342900" lvl="1" marL="914400" rtl="0" algn="l">
              <a:spcBef>
                <a:spcPts val="60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стриминг фона с сервера (cubemap)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“честная” отрисовка ближнего плана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/>
              <a:t>Контекст: симулятор вертолёта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 sz="1800"/>
              <a:t>Реализован прототип на Android:</a:t>
            </a:r>
            <a:endParaRPr sz="1800"/>
          </a:p>
          <a:p>
            <a:pPr indent="-342900" lvl="1" marL="914400" rtl="0" algn="l">
              <a:spcBef>
                <a:spcPts val="60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не хватает производительности на 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9144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 sz="1800"/>
              <a:t>декодирование 60 FPS в FullHD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60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нет стерео средне-дальнего окружения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3" name="Google Shape;133;p20"/>
          <p:cNvSpPr txBox="1"/>
          <p:nvPr>
            <p:ph type="title"/>
          </p:nvPr>
        </p:nvSpPr>
        <p:spPr>
          <a:xfrm>
            <a:off x="611164" y="264025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Проблемы стриминга</a:t>
            </a:r>
            <a:endParaRPr/>
          </a:p>
        </p:txBody>
      </p:sp>
      <p:pic>
        <p:nvPicPr>
          <p:cNvPr id="134" name="Google Shape;13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84918" y="474135"/>
            <a:ext cx="2747783" cy="1815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0"/>
          <p:cNvPicPr preferRelativeResize="0"/>
          <p:nvPr/>
        </p:nvPicPr>
        <p:blipFill rotWithShape="1">
          <a:blip r:embed="rId4">
            <a:alphaModFix/>
          </a:blip>
          <a:srcRect b="2095" l="0" r="0" t="0"/>
          <a:stretch/>
        </p:blipFill>
        <p:spPr>
          <a:xfrm>
            <a:off x="6084919" y="2354786"/>
            <a:ext cx="2344027" cy="18756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0"/>
          <p:cNvSpPr/>
          <p:nvPr/>
        </p:nvSpPr>
        <p:spPr>
          <a:xfrm>
            <a:off x="5840875" y="407050"/>
            <a:ext cx="173100" cy="38853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>
            <p:ph idx="1" type="body"/>
          </p:nvPr>
        </p:nvSpPr>
        <p:spPr>
          <a:xfrm>
            <a:off x="611238" y="1049736"/>
            <a:ext cx="7921500" cy="2376300"/>
          </a:xfrm>
          <a:prstGeom prst="rect">
            <a:avLst/>
          </a:prstGeom>
        </p:spPr>
        <p:txBody>
          <a:bodyPr anchorCtr="0" anchor="t" bIns="91425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rgbClr val="F15A2A"/>
                </a:solidFill>
              </a:rPr>
              <a:t>[1] Furion: Engineering High-Quality Immersive Virtual Reality on Today’s Mobile Devices (Z. Lai et al, 2017):</a:t>
            </a:r>
            <a:endParaRPr b="1" sz="1800">
              <a:solidFill>
                <a:srgbClr val="F15A2A"/>
              </a:solidFill>
            </a:endParaRPr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панорама фона и prefetching по соседним положениям:</a:t>
            </a:r>
            <a:endParaRPr sz="1800"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+"/>
            </a:pPr>
            <a:r>
              <a:rPr lang="ru" sz="1800"/>
              <a:t>м</a:t>
            </a:r>
            <a:r>
              <a:rPr lang="ru" sz="1800"/>
              <a:t>и</a:t>
            </a:r>
            <a:r>
              <a:rPr lang="ru" sz="1800"/>
              <a:t>нимизация задержки на обновление фона (&lt; 14 ms)</a:t>
            </a:r>
            <a:endParaRPr sz="1800"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в среднем ~130 Mbps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rgbClr val="F15A2A"/>
                </a:solidFill>
              </a:rPr>
              <a:t>[2] CloudVR: Cloud Accelerated Interactive Mobile Virtual Reality </a:t>
            </a:r>
            <a:endParaRPr b="1" sz="1800">
              <a:solidFill>
                <a:srgbClr val="F15A2A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rgbClr val="F15A2A"/>
                </a:solidFill>
              </a:rPr>
              <a:t>(T. Kämäräinen et al, 2018)</a:t>
            </a:r>
            <a:endParaRPr b="1" sz="1800">
              <a:solidFill>
                <a:srgbClr val="F15A2A"/>
              </a:solidFill>
            </a:endParaRPr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видимая область </a:t>
            </a:r>
            <a:r>
              <a:rPr lang="ru" sz="1800"/>
              <a:t>+ дополнительно по краям, но меньшего разрешения</a:t>
            </a:r>
            <a:r>
              <a:rPr lang="ru" sz="1800"/>
              <a:t> и динамическая сцена:</a:t>
            </a:r>
            <a:endParaRPr sz="1800"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+"/>
            </a:pPr>
            <a:r>
              <a:rPr lang="ru" sz="1800"/>
              <a:t>экономия ресурсов на отрисовку и стриминг</a:t>
            </a:r>
            <a:endParaRPr sz="1800"/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ru" sz="1800"/>
              <a:t>Unity на клиенте и сервере</a:t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ru" sz="1800"/>
              <a:t>Оба не дают стереоизображения.</a:t>
            </a:r>
            <a:endParaRPr sz="1800"/>
          </a:p>
        </p:txBody>
      </p:sp>
      <p:sp>
        <p:nvSpPr>
          <p:cNvPr id="143" name="Google Shape;143;p21"/>
          <p:cNvSpPr txBox="1"/>
          <p:nvPr>
            <p:ph type="title"/>
          </p:nvPr>
        </p:nvSpPr>
        <p:spPr>
          <a:xfrm>
            <a:off x="611164" y="264025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Существующие решения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idx="1" type="body"/>
          </p:nvPr>
        </p:nvSpPr>
        <p:spPr>
          <a:xfrm>
            <a:off x="611238" y="2396572"/>
            <a:ext cx="8441400" cy="549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/>
              <a:t>модифицировать</a:t>
            </a:r>
            <a:r>
              <a:rPr lang="ru" sz="1800"/>
              <a:t> клиент и сервер для кодирования дополнительных данных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/>
              <a:t>исследовать возможные методы оптимизации с реализацией наиболее подходящего из них в качестве начального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ru" sz="1800"/>
              <a:t>обобщить полученные компоненты в базовую версию библиотеки для VR-стриминга</a:t>
            </a:r>
            <a:endParaRPr sz="1800"/>
          </a:p>
        </p:txBody>
      </p:sp>
      <p:sp>
        <p:nvSpPr>
          <p:cNvPr id="150" name="Google Shape;150;p22"/>
          <p:cNvSpPr txBox="1"/>
          <p:nvPr>
            <p:ph idx="2" type="body"/>
          </p:nvPr>
        </p:nvSpPr>
        <p:spPr>
          <a:xfrm>
            <a:off x="611238" y="2024585"/>
            <a:ext cx="3999900" cy="44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800"/>
              <a:t>Появляются следующие задачи</a:t>
            </a:r>
            <a:r>
              <a:rPr lang="ru"/>
              <a:t>:</a:t>
            </a:r>
            <a:endParaRPr/>
          </a:p>
        </p:txBody>
      </p:sp>
      <p:sp>
        <p:nvSpPr>
          <p:cNvPr id="151" name="Google Shape;151;p22"/>
          <p:cNvSpPr txBox="1"/>
          <p:nvPr>
            <p:ph type="title"/>
          </p:nvPr>
        </p:nvSpPr>
        <p:spPr>
          <a:xfrm>
            <a:off x="611239" y="248275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Цели и задачи</a:t>
            </a:r>
            <a:endParaRPr/>
          </a:p>
        </p:txBody>
      </p:sp>
      <p:sp>
        <p:nvSpPr>
          <p:cNvPr id="152" name="Google Shape;152;p22"/>
          <p:cNvSpPr txBox="1"/>
          <p:nvPr>
            <p:ph idx="3" type="subTitle"/>
          </p:nvPr>
        </p:nvSpPr>
        <p:spPr>
          <a:xfrm>
            <a:off x="611262" y="754981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Цели: 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снижение сложности декодирования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/>
              <a:t>получение стереоэффекта для объектов средней удалённости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+"/>
            </a:pPr>
            <a:r>
              <a:rPr lang="ru"/>
              <a:t>независимость от серверного движка отрисовки</a:t>
            </a:r>
            <a:endParaRPr/>
          </a:p>
        </p:txBody>
      </p:sp>
      <p:sp>
        <p:nvSpPr>
          <p:cNvPr id="153" name="Google Shape;153;p2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3"/>
          <p:cNvSpPr txBox="1"/>
          <p:nvPr>
            <p:ph type="title"/>
          </p:nvPr>
        </p:nvSpPr>
        <p:spPr>
          <a:xfrm>
            <a:off x="611164" y="264025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AutoNum type="arabicPeriod"/>
            </a:pPr>
            <a:r>
              <a:rPr lang="ru"/>
              <a:t>Структура решения</a:t>
            </a:r>
            <a:endParaRPr/>
          </a:p>
        </p:txBody>
      </p:sp>
      <p:cxnSp>
        <p:nvCxnSpPr>
          <p:cNvPr id="159" name="Google Shape;159;p23"/>
          <p:cNvCxnSpPr/>
          <p:nvPr/>
        </p:nvCxnSpPr>
        <p:spPr>
          <a:xfrm>
            <a:off x="3664502" y="2045735"/>
            <a:ext cx="18537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0" name="Google Shape;160;p23"/>
          <p:cNvSpPr/>
          <p:nvPr/>
        </p:nvSpPr>
        <p:spPr>
          <a:xfrm>
            <a:off x="190725" y="785700"/>
            <a:ext cx="3482100" cy="3750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Сервер</a:t>
            </a:r>
            <a:endParaRPr/>
          </a:p>
        </p:txBody>
      </p:sp>
      <p:sp>
        <p:nvSpPr>
          <p:cNvPr id="161" name="Google Shape;161;p23"/>
          <p:cNvSpPr/>
          <p:nvPr/>
        </p:nvSpPr>
        <p:spPr>
          <a:xfrm>
            <a:off x="5526257" y="785700"/>
            <a:ext cx="3482100" cy="3750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Android-клиент</a:t>
            </a:r>
            <a:endParaRPr/>
          </a:p>
        </p:txBody>
      </p:sp>
      <p:sp>
        <p:nvSpPr>
          <p:cNvPr id="162" name="Google Shape;162;p23"/>
          <p:cNvSpPr txBox="1"/>
          <p:nvPr/>
        </p:nvSpPr>
        <p:spPr>
          <a:xfrm>
            <a:off x="3647866" y="1648829"/>
            <a:ext cx="18537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latin typeface="Proxima Nova"/>
                <a:ea typeface="Proxima Nova"/>
                <a:cs typeface="Proxima Nova"/>
                <a:sym typeface="Proxima Nova"/>
              </a:rPr>
              <a:t>Один поток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latin typeface="Proxima Nova"/>
                <a:ea typeface="Proxima Nova"/>
                <a:cs typeface="Proxima Nova"/>
                <a:sym typeface="Proxima Nova"/>
              </a:rPr>
              <a:t>H.264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3" name="Google Shape;163;p23"/>
          <p:cNvSpPr/>
          <p:nvPr/>
        </p:nvSpPr>
        <p:spPr>
          <a:xfrm>
            <a:off x="590993" y="1315777"/>
            <a:ext cx="2689200" cy="452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Отрисовка сцены</a:t>
            </a:r>
            <a:endParaRPr sz="1300"/>
          </a:p>
        </p:txBody>
      </p:sp>
      <p:sp>
        <p:nvSpPr>
          <p:cNvPr id="164" name="Google Shape;164;p23"/>
          <p:cNvSpPr/>
          <p:nvPr/>
        </p:nvSpPr>
        <p:spPr>
          <a:xfrm>
            <a:off x="590993" y="2003426"/>
            <a:ext cx="2689200" cy="1659600"/>
          </a:xfrm>
          <a:prstGeom prst="rect">
            <a:avLst/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Конверсия для передачи</a:t>
            </a:r>
            <a:endParaRPr sz="1300"/>
          </a:p>
        </p:txBody>
      </p:sp>
      <p:sp>
        <p:nvSpPr>
          <p:cNvPr id="165" name="Google Shape;165;p23"/>
          <p:cNvSpPr/>
          <p:nvPr/>
        </p:nvSpPr>
        <p:spPr>
          <a:xfrm>
            <a:off x="590993" y="3906731"/>
            <a:ext cx="2689200" cy="452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Кодирование в NVENC</a:t>
            </a:r>
            <a:endParaRPr sz="1300"/>
          </a:p>
        </p:txBody>
      </p:sp>
      <p:cxnSp>
        <p:nvCxnSpPr>
          <p:cNvPr id="166" name="Google Shape;166;p23"/>
          <p:cNvCxnSpPr>
            <a:stCxn id="163" idx="2"/>
            <a:endCxn id="164" idx="0"/>
          </p:cNvCxnSpPr>
          <p:nvPr/>
        </p:nvCxnSpPr>
        <p:spPr>
          <a:xfrm>
            <a:off x="1935593" y="1768477"/>
            <a:ext cx="0" cy="234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7" name="Google Shape;167;p23"/>
          <p:cNvCxnSpPr>
            <a:stCxn id="164" idx="2"/>
            <a:endCxn id="165" idx="0"/>
          </p:cNvCxnSpPr>
          <p:nvPr/>
        </p:nvCxnSpPr>
        <p:spPr>
          <a:xfrm>
            <a:off x="1935593" y="3663026"/>
            <a:ext cx="0" cy="243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8" name="Google Shape;168;p23"/>
          <p:cNvSpPr/>
          <p:nvPr/>
        </p:nvSpPr>
        <p:spPr>
          <a:xfrm>
            <a:off x="5868915" y="1315777"/>
            <a:ext cx="2789100" cy="452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Декодирование с MediaCodec</a:t>
            </a:r>
            <a:endParaRPr sz="1300"/>
          </a:p>
        </p:txBody>
      </p:sp>
      <p:sp>
        <p:nvSpPr>
          <p:cNvPr id="169" name="Google Shape;169;p23"/>
          <p:cNvSpPr/>
          <p:nvPr/>
        </p:nvSpPr>
        <p:spPr>
          <a:xfrm>
            <a:off x="5868915" y="2003417"/>
            <a:ext cx="2789100" cy="1659600"/>
          </a:xfrm>
          <a:prstGeom prst="rect">
            <a:avLst/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Вычисление кадра</a:t>
            </a:r>
            <a:endParaRPr sz="1300"/>
          </a:p>
        </p:txBody>
      </p:sp>
      <p:sp>
        <p:nvSpPr>
          <p:cNvPr id="170" name="Google Shape;170;p23"/>
          <p:cNvSpPr/>
          <p:nvPr/>
        </p:nvSpPr>
        <p:spPr>
          <a:xfrm>
            <a:off x="5869083" y="3906731"/>
            <a:ext cx="2789100" cy="452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Отрисовка итоговой сцены</a:t>
            </a:r>
            <a:endParaRPr sz="1300"/>
          </a:p>
        </p:txBody>
      </p:sp>
      <p:cxnSp>
        <p:nvCxnSpPr>
          <p:cNvPr id="171" name="Google Shape;171;p23"/>
          <p:cNvCxnSpPr>
            <a:stCxn id="168" idx="2"/>
            <a:endCxn id="169" idx="0"/>
          </p:cNvCxnSpPr>
          <p:nvPr/>
        </p:nvCxnSpPr>
        <p:spPr>
          <a:xfrm>
            <a:off x="7263465" y="1768477"/>
            <a:ext cx="0" cy="234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2" name="Google Shape;172;p23"/>
          <p:cNvCxnSpPr>
            <a:stCxn id="169" idx="2"/>
            <a:endCxn id="170" idx="0"/>
          </p:cNvCxnSpPr>
          <p:nvPr/>
        </p:nvCxnSpPr>
        <p:spPr>
          <a:xfrm>
            <a:off x="7263465" y="3663017"/>
            <a:ext cx="300" cy="243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3" name="Google Shape;173;p23"/>
          <p:cNvCxnSpPr/>
          <p:nvPr/>
        </p:nvCxnSpPr>
        <p:spPr>
          <a:xfrm>
            <a:off x="3664502" y="3276615"/>
            <a:ext cx="1853700" cy="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174" name="Google Shape;174;p23"/>
          <p:cNvSpPr txBox="1"/>
          <p:nvPr/>
        </p:nvSpPr>
        <p:spPr>
          <a:xfrm>
            <a:off x="3647866" y="2879709"/>
            <a:ext cx="18537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latin typeface="Proxima Nova"/>
                <a:ea typeface="Proxima Nova"/>
                <a:cs typeface="Proxima Nova"/>
                <a:sym typeface="Proxima Nova"/>
              </a:rPr>
              <a:t>Пользовательский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latin typeface="Proxima Nova"/>
                <a:ea typeface="Proxima Nova"/>
                <a:cs typeface="Proxima Nova"/>
                <a:sym typeface="Proxima Nova"/>
              </a:rPr>
              <a:t>ввод</a:t>
            </a:r>
            <a:endParaRPr sz="120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5" name="Google Shape;175;p23"/>
          <p:cNvSpPr/>
          <p:nvPr/>
        </p:nvSpPr>
        <p:spPr>
          <a:xfrm>
            <a:off x="1008905" y="2381713"/>
            <a:ext cx="1853700" cy="558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Проекция на плоскую текстуру</a:t>
            </a:r>
            <a:endParaRPr sz="1300"/>
          </a:p>
        </p:txBody>
      </p:sp>
      <p:sp>
        <p:nvSpPr>
          <p:cNvPr id="176" name="Google Shape;176;p23"/>
          <p:cNvSpPr/>
          <p:nvPr/>
        </p:nvSpPr>
        <p:spPr>
          <a:xfrm>
            <a:off x="1008905" y="3022345"/>
            <a:ext cx="1853700" cy="558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Дополнительная</a:t>
            </a:r>
            <a:endParaRPr sz="1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информация</a:t>
            </a:r>
            <a:endParaRPr sz="1300"/>
          </a:p>
        </p:txBody>
      </p:sp>
      <p:sp>
        <p:nvSpPr>
          <p:cNvPr id="177" name="Google Shape;177;p23"/>
          <p:cNvSpPr/>
          <p:nvPr/>
        </p:nvSpPr>
        <p:spPr>
          <a:xfrm>
            <a:off x="6340571" y="2355289"/>
            <a:ext cx="1853700" cy="558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Восстановление фона по текстуре</a:t>
            </a:r>
            <a:endParaRPr sz="1300"/>
          </a:p>
        </p:txBody>
      </p:sp>
      <p:sp>
        <p:nvSpPr>
          <p:cNvPr id="178" name="Google Shape;178;p23"/>
          <p:cNvSpPr/>
          <p:nvPr/>
        </p:nvSpPr>
        <p:spPr>
          <a:xfrm>
            <a:off x="6340571" y="2995921"/>
            <a:ext cx="1853700" cy="558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300"/>
              <a:t>Интерполяция потока</a:t>
            </a:r>
            <a:endParaRPr sz="1300"/>
          </a:p>
        </p:txBody>
      </p:sp>
      <p:sp>
        <p:nvSpPr>
          <p:cNvPr id="179" name="Google Shape;179;p2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/>
          <p:nvPr>
            <p:ph idx="2" type="body"/>
          </p:nvPr>
        </p:nvSpPr>
        <p:spPr>
          <a:xfrm>
            <a:off x="611250" y="1878000"/>
            <a:ext cx="7921500" cy="281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●"/>
            </a:pPr>
            <a:r>
              <a:rPr lang="ru" sz="1800"/>
              <a:t>движок </a:t>
            </a:r>
            <a:r>
              <a:rPr lang="ru" sz="1800"/>
              <a:t>портирован </a:t>
            </a:r>
            <a:r>
              <a:rPr lang="ru" sz="1800"/>
              <a:t>(Visual C++ → Clang; OpenGL → OpenGL ES)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●"/>
            </a:pPr>
            <a:r>
              <a:rPr lang="ru" sz="1800"/>
              <a:t>NDK-прослойка между ним и кодом на Kotlin: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текущее состояние сцены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её отрисовка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разные способы представления сцены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применение оптимизаций стриминга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●"/>
            </a:pPr>
            <a:r>
              <a:rPr lang="ru" sz="1800"/>
              <a:t>асинхронный режим MediaCodec с декодированием в OpenGL текстуру</a:t>
            </a:r>
            <a:endParaRPr sz="1800"/>
          </a:p>
        </p:txBody>
      </p:sp>
      <p:sp>
        <p:nvSpPr>
          <p:cNvPr id="185" name="Google Shape;185;p24"/>
          <p:cNvSpPr txBox="1"/>
          <p:nvPr>
            <p:ph type="title"/>
          </p:nvPr>
        </p:nvSpPr>
        <p:spPr>
          <a:xfrm>
            <a:off x="611239" y="2615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AutoNum type="arabicPeriod"/>
            </a:pPr>
            <a:r>
              <a:rPr lang="ru"/>
              <a:t>Модификация клиента</a:t>
            </a:r>
            <a:endParaRPr/>
          </a:p>
        </p:txBody>
      </p:sp>
      <p:sp>
        <p:nvSpPr>
          <p:cNvPr id="186" name="Google Shape;186;p24"/>
          <p:cNvSpPr txBox="1"/>
          <p:nvPr>
            <p:ph idx="3" type="subTitle"/>
          </p:nvPr>
        </p:nvSpPr>
        <p:spPr>
          <a:xfrm>
            <a:off x="611262" y="7682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Изначальный прототип сложно расширять — реализован заново.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ru"/>
              <a:t>Основа — NDK-вариант из Google VR SDK.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ru"/>
              <a:t>Для отрисовки будет использоваться лёгкий OpenGL движок на С++</a:t>
            </a:r>
            <a:endParaRPr/>
          </a:p>
        </p:txBody>
      </p:sp>
      <p:sp>
        <p:nvSpPr>
          <p:cNvPr id="187" name="Google Shape;187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5"/>
          <p:cNvSpPr txBox="1"/>
          <p:nvPr>
            <p:ph idx="2" type="body"/>
          </p:nvPr>
        </p:nvSpPr>
        <p:spPr>
          <a:xfrm>
            <a:off x="611175" y="1504400"/>
            <a:ext cx="68931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Image-Based Bidirectional Scene Reprojection [3]: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нет стерео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много дополнительных данных 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— подходит только на сервере</a:t>
            </a:r>
            <a:endParaRPr sz="1800"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ru" sz="1800"/>
              <a:t>репроекция упрощённой видимой геометрии кадра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геометрию можно получить только из движка 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●"/>
            </a:pPr>
            <a:r>
              <a:rPr lang="ru" sz="1800"/>
              <a:t>Depth Image-Based Rendering [4]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произвольные смещения камеры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Proxima Nova"/>
              <a:buChar char="○"/>
            </a:pPr>
            <a:r>
              <a:rPr lang="ru" sz="1800">
                <a:latin typeface="Proxima Nova"/>
                <a:ea typeface="Proxima Nova"/>
                <a:cs typeface="Proxima Nova"/>
                <a:sym typeface="Proxima Nova"/>
              </a:rPr>
              <a:t>можно использовать для интерполяции</a:t>
            </a:r>
            <a:endParaRPr sz="1800"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ru" sz="1800"/>
              <a:t>→ реализовывать DIBR</a:t>
            </a:r>
            <a:endParaRPr sz="1800"/>
          </a:p>
        </p:txBody>
      </p:sp>
      <p:sp>
        <p:nvSpPr>
          <p:cNvPr id="193" name="Google Shape;193;p25"/>
          <p:cNvSpPr txBox="1"/>
          <p:nvPr>
            <p:ph type="title"/>
          </p:nvPr>
        </p:nvSpPr>
        <p:spPr>
          <a:xfrm>
            <a:off x="611175" y="266700"/>
            <a:ext cx="81588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2. Экономия на декодировании</a:t>
            </a:r>
            <a:endParaRPr/>
          </a:p>
        </p:txBody>
      </p:sp>
      <p:sp>
        <p:nvSpPr>
          <p:cNvPr id="194" name="Google Shape;194;p25"/>
          <p:cNvSpPr txBox="1"/>
          <p:nvPr/>
        </p:nvSpPr>
        <p:spPr>
          <a:xfrm>
            <a:off x="6072250" y="4181400"/>
            <a:ext cx="3071700" cy="962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accent1"/>
                </a:solidFill>
                <a:latin typeface="Proxima Nova"/>
                <a:ea typeface="Proxima Nova"/>
                <a:cs typeface="Proxima Nova"/>
                <a:sym typeface="Proxima Nova"/>
              </a:rPr>
              <a:t>[3] L. Yang et al., “Image-Based Bidirectional Scene Reprojection”</a:t>
            </a:r>
            <a:endParaRPr sz="1200">
              <a:solidFill>
                <a:schemeClr val="accen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1200">
                <a:solidFill>
                  <a:schemeClr val="accent1"/>
                </a:solidFill>
                <a:latin typeface="Proxima Nova"/>
                <a:ea typeface="Proxima Nova"/>
                <a:cs typeface="Proxima Nova"/>
                <a:sym typeface="Proxima Nova"/>
              </a:rPr>
              <a:t>[4] Do et al., “GPU-accelerated Real-time Free-viewpoint DIBR for 3DTV ”, 2012</a:t>
            </a:r>
            <a:endParaRPr sz="1200">
              <a:solidFill>
                <a:schemeClr val="accen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5" name="Google Shape;195;p25"/>
          <p:cNvSpPr txBox="1"/>
          <p:nvPr>
            <p:ph idx="3" type="subTitle"/>
          </p:nvPr>
        </p:nvSpPr>
        <p:spPr>
          <a:xfrm>
            <a:off x="611262" y="768206"/>
            <a:ext cx="7921500" cy="583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ru"/>
              <a:t>Снижение частоты кадров видеопотока с в</a:t>
            </a:r>
            <a:r>
              <a:rPr lang="ru"/>
              <a:t>осстановлением интерполяцией</a:t>
            </a:r>
            <a:r>
              <a:rPr lang="ru"/>
              <a:t> уже на клиенте</a:t>
            </a:r>
            <a:r>
              <a:rPr lang="ru"/>
              <a:t>. </a:t>
            </a:r>
            <a:endParaRPr/>
          </a:p>
        </p:txBody>
      </p:sp>
      <p:sp>
        <p:nvSpPr>
          <p:cNvPr id="196" name="Google Shape;196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6"/>
          <p:cNvSpPr txBox="1"/>
          <p:nvPr>
            <p:ph idx="2" type="body"/>
          </p:nvPr>
        </p:nvSpPr>
        <p:spPr>
          <a:xfrm>
            <a:off x="611250" y="987200"/>
            <a:ext cx="7945500" cy="3284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ru"/>
              <a:t>Репроекция пикселей базовых кадров с текстурой глубины и положением камеры.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ru"/>
              <a:t>возникают расхождения:</a:t>
            </a:r>
            <a:endParaRPr/>
          </a:p>
          <a:p>
            <a:pPr indent="-349250" lvl="0" marL="914400" rtl="0" algn="l">
              <a:spcBef>
                <a:spcPts val="0"/>
              </a:spcBef>
              <a:spcAft>
                <a:spcPts val="0"/>
              </a:spcAft>
              <a:buSzPts val="1900"/>
              <a:buAutoNum type="alphaLcPeriod"/>
            </a:pPr>
            <a:r>
              <a:rPr lang="ru"/>
              <a:t>“трещины” (“cracks”) — усреднение с небольшим ядром (5x5)</a:t>
            </a:r>
            <a:endParaRPr/>
          </a:p>
          <a:p>
            <a:pPr indent="-349250" lvl="0" marL="914400" rtl="0" algn="l">
              <a:spcBef>
                <a:spcPts val="0"/>
              </a:spcBef>
              <a:spcAft>
                <a:spcPts val="0"/>
              </a:spcAft>
              <a:buSzPts val="1900"/>
              <a:buAutoNum type="alphaLcPeriod"/>
            </a:pPr>
            <a:r>
              <a:rPr lang="ru"/>
              <a:t>“дырки” (“holes”) 	— более сложные эвристики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9250" lvl="0" marL="457200" rtl="0" algn="l">
              <a:spcBef>
                <a:spcPts val="60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GPU-</a:t>
            </a:r>
            <a:r>
              <a:rPr lang="ru"/>
              <a:t>реализация в виде vertex+fragment шейдеров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закрашивание “дырок” выключено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ru"/>
              <a:t>глубину надо отдельно кодировать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6"/>
          <p:cNvSpPr txBox="1"/>
          <p:nvPr>
            <p:ph type="title"/>
          </p:nvPr>
        </p:nvSpPr>
        <p:spPr>
          <a:xfrm>
            <a:off x="611239" y="251900"/>
            <a:ext cx="7921500" cy="354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2. Depth-Image Based Rendering [4]</a:t>
            </a:r>
            <a:endParaRPr/>
          </a:p>
        </p:txBody>
      </p:sp>
      <p:sp>
        <p:nvSpPr>
          <p:cNvPr id="203" name="Google Shape;203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r>
              <a:rPr lang="ru"/>
              <a:t>/14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