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56" r:id="rId1"/>
  </p:sldMasterIdLst>
  <p:notesMasterIdLst>
    <p:notesMasterId r:id="rId37"/>
  </p:notesMasterIdLst>
  <p:sldIdLst>
    <p:sldId id="354" r:id="rId2"/>
    <p:sldId id="406" r:id="rId3"/>
    <p:sldId id="360" r:id="rId4"/>
    <p:sldId id="358" r:id="rId5"/>
    <p:sldId id="361" r:id="rId6"/>
    <p:sldId id="404" r:id="rId7"/>
    <p:sldId id="359" r:id="rId8"/>
    <p:sldId id="357" r:id="rId9"/>
    <p:sldId id="365" r:id="rId10"/>
    <p:sldId id="366" r:id="rId11"/>
    <p:sldId id="367" r:id="rId12"/>
    <p:sldId id="368" r:id="rId13"/>
    <p:sldId id="370" r:id="rId14"/>
    <p:sldId id="371" r:id="rId15"/>
    <p:sldId id="372" r:id="rId16"/>
    <p:sldId id="407" r:id="rId17"/>
    <p:sldId id="376" r:id="rId18"/>
    <p:sldId id="378" r:id="rId19"/>
    <p:sldId id="413" r:id="rId20"/>
    <p:sldId id="382" r:id="rId21"/>
    <p:sldId id="383" r:id="rId22"/>
    <p:sldId id="384" r:id="rId23"/>
    <p:sldId id="385" r:id="rId24"/>
    <p:sldId id="414" r:id="rId25"/>
    <p:sldId id="397" r:id="rId26"/>
    <p:sldId id="415" r:id="rId27"/>
    <p:sldId id="399" r:id="rId28"/>
    <p:sldId id="405" r:id="rId29"/>
    <p:sldId id="408" r:id="rId30"/>
    <p:sldId id="409" r:id="rId31"/>
    <p:sldId id="373" r:id="rId32"/>
    <p:sldId id="401" r:id="rId33"/>
    <p:sldId id="400" r:id="rId34"/>
    <p:sldId id="403" r:id="rId35"/>
    <p:sldId id="364" r:id="rId3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2D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81"/>
    <p:restoredTop sz="94672"/>
  </p:normalViewPr>
  <p:slideViewPr>
    <p:cSldViewPr>
      <p:cViewPr varScale="1">
        <p:scale>
          <a:sx n="55" d="100"/>
          <a:sy n="55" d="100"/>
        </p:scale>
        <p:origin x="780" y="10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Sheet1!$A$1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635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917C-40A1-8592-EE0C3FBFAF6D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635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917C-40A1-8592-EE0C3FBFAF6D}"/>
              </c:ext>
            </c:extLst>
          </c:dPt>
          <c:val>
            <c:numRef>
              <c:f>Sheet1!$A$2:$A$3</c:f>
              <c:numCache>
                <c:formatCode>General</c:formatCode>
                <c:ptCount val="2"/>
                <c:pt idx="0">
                  <c:v>90.5</c:v>
                </c:pt>
                <c:pt idx="1">
                  <c:v>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17C-40A1-8592-EE0C3FBFAF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round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Sheet1!$A$1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635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D812-4271-9CD2-8BBAB8D201D6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635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D812-4271-9CD2-8BBAB8D201D6}"/>
              </c:ext>
            </c:extLst>
          </c:dPt>
          <c:val>
            <c:numRef>
              <c:f>Sheet1!$A$2:$A$3</c:f>
              <c:numCache>
                <c:formatCode>General</c:formatCode>
                <c:ptCount val="2"/>
                <c:pt idx="0">
                  <c:v>78.900000000000006</c:v>
                </c:pt>
                <c:pt idx="1">
                  <c:v>21.1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812-4271-9CD2-8BBAB8D201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round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C8C-466A-9BC2-99DCA3A0FD4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C8C-466A-9BC2-99DCA3A0FD4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C8C-466A-9BC2-99DCA3A0FD4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C8C-466A-9BC2-99DCA3A0FD4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C8C-466A-9BC2-99DCA3A0FD4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SE Sans" panose="020000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История, культурология, краеведение</c:v>
                </c:pt>
                <c:pt idx="1">
                  <c:v>Обществознание</c:v>
                </c:pt>
                <c:pt idx="2">
                  <c:v>Литература и лингвистика</c:v>
                </c:pt>
                <c:pt idx="4">
                  <c:v>Итоговый проект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0.34</c:v>
                </c:pt>
                <c:pt idx="1">
                  <c:v>0.31</c:v>
                </c:pt>
                <c:pt idx="2">
                  <c:v>0.21</c:v>
                </c:pt>
                <c:pt idx="4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C8C-466A-9BC2-99DCA3A0FD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SE Sans" panose="02000000000000000000" pitchFamily="50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HSE Sans" panose="02000000000000000000" pitchFamily="50" charset="-52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946439962591532"/>
          <c:y val="0.14821112984417023"/>
          <c:w val="0.52759625330029969"/>
          <c:h val="0.7664141210931213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F3D-4631-AF28-6C942AB70C0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F3D-4631-AF28-6C942AB70C0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SE Sans" panose="020000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Индивидуальные проекты</c:v>
                </c:pt>
                <c:pt idx="1">
                  <c:v>Учебно-исследовательские работы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70</c:v>
                </c:pt>
                <c:pt idx="1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F3D-4631-AF28-6C942AB70C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SE Sans" panose="02000000000000000000" pitchFamily="50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800">
          <a:latin typeface="HSE Sans" panose="02000000000000000000" pitchFamily="50" charset="-52"/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732025432263523E-2"/>
          <c:y val="0.13276145105739606"/>
          <c:w val="0.52759625330029969"/>
          <c:h val="0.76641412109312135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SE Sans" panose="02000000000000000000" pitchFamily="50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HSE Sans" panose="02000000000000000000" pitchFamily="50" charset="-52"/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732025432263523E-2"/>
          <c:y val="0.13276145105739606"/>
          <c:w val="0.52759625330029969"/>
          <c:h val="0.76641412109312135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SE Sans" panose="02000000000000000000" pitchFamily="50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HSE Sans" panose="02000000000000000000" pitchFamily="50" charset="-52"/>
        </a:defRPr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работ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SE Sans" panose="020000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2014-2015</c:v>
                </c:pt>
                <c:pt idx="1">
                  <c:v>2015- 2016</c:v>
                </c:pt>
                <c:pt idx="2">
                  <c:v>2016- 2017</c:v>
                </c:pt>
                <c:pt idx="3">
                  <c:v>2017- 2018</c:v>
                </c:pt>
                <c:pt idx="4">
                  <c:v>2018- 2019</c:v>
                </c:pt>
                <c:pt idx="5">
                  <c:v>2019-2020</c:v>
                </c:pt>
                <c:pt idx="6">
                  <c:v>2020-2021</c:v>
                </c:pt>
                <c:pt idx="7">
                  <c:v>2021-2022</c:v>
                </c:pt>
                <c:pt idx="8">
                  <c:v>2022-2023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40</c:v>
                </c:pt>
                <c:pt idx="1">
                  <c:v>86</c:v>
                </c:pt>
                <c:pt idx="2">
                  <c:v>98</c:v>
                </c:pt>
                <c:pt idx="3">
                  <c:v>107</c:v>
                </c:pt>
                <c:pt idx="4">
                  <c:v>84</c:v>
                </c:pt>
                <c:pt idx="5">
                  <c:v>64</c:v>
                </c:pt>
                <c:pt idx="6">
                  <c:v>97</c:v>
                </c:pt>
                <c:pt idx="7">
                  <c:v>238</c:v>
                </c:pt>
                <c:pt idx="8">
                  <c:v>246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43-3D4E-A963-11E0D530C01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участников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SE Sans" panose="020000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2014-2015</c:v>
                </c:pt>
                <c:pt idx="1">
                  <c:v>2015- 2016</c:v>
                </c:pt>
                <c:pt idx="2">
                  <c:v>2016- 2017</c:v>
                </c:pt>
                <c:pt idx="3">
                  <c:v>2017- 2018</c:v>
                </c:pt>
                <c:pt idx="4">
                  <c:v>2018- 2019</c:v>
                </c:pt>
                <c:pt idx="5">
                  <c:v>2019-2020</c:v>
                </c:pt>
                <c:pt idx="6">
                  <c:v>2020-2021</c:v>
                </c:pt>
                <c:pt idx="7">
                  <c:v>2021-2022</c:v>
                </c:pt>
                <c:pt idx="8">
                  <c:v>2022-2023</c:v>
                </c:pt>
              </c:strCache>
            </c:str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42</c:v>
                </c:pt>
                <c:pt idx="1">
                  <c:v>98</c:v>
                </c:pt>
                <c:pt idx="2">
                  <c:v>108</c:v>
                </c:pt>
                <c:pt idx="3">
                  <c:v>125</c:v>
                </c:pt>
                <c:pt idx="4">
                  <c:v>160</c:v>
                </c:pt>
                <c:pt idx="5">
                  <c:v>157</c:v>
                </c:pt>
                <c:pt idx="6">
                  <c:v>116</c:v>
                </c:pt>
                <c:pt idx="7">
                  <c:v>250</c:v>
                </c:pt>
                <c:pt idx="8">
                  <c:v>258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D43-3D4E-A963-11E0D530C0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3396096"/>
        <c:axId val="123398784"/>
      </c:barChart>
      <c:catAx>
        <c:axId val="123396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SE Sans" panose="020000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23398784"/>
        <c:crosses val="autoZero"/>
        <c:auto val="1"/>
        <c:lblAlgn val="ctr"/>
        <c:lblOffset val="100"/>
        <c:noMultiLvlLbl val="0"/>
      </c:catAx>
      <c:valAx>
        <c:axId val="123398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SE Sans" panose="020000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23396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latin typeface="HSE Sans" panose="02000000000000000000" pitchFamily="50" charset="-52"/>
        </a:defRPr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732025432263523E-2"/>
          <c:y val="0.13276145105739606"/>
          <c:w val="0.52759625330029969"/>
          <c:h val="0.76641412109312135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SE Sans" panose="02000000000000000000" pitchFamily="50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HSE Sans" panose="02000000000000000000" pitchFamily="50" charset="-52"/>
        </a:defRPr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732025432263523E-2"/>
          <c:y val="0.13276145105739606"/>
          <c:w val="0.52759625330029969"/>
          <c:h val="0.76641412109312135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SE Sans" panose="02000000000000000000" pitchFamily="50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HSE Sans" panose="02000000000000000000" pitchFamily="50" charset="-52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36">
  <cs:axisTitle>
    <cs:lnRef idx="0"/>
    <cs:fillRef idx="0"/>
    <cs:effectRef idx="0"/>
    <cs:fontRef idx="minor">
      <a:schemeClr val="dk1"/>
    </cs:fontRef>
    <cs:defRPr sz="1000" b="1" kern="1200"/>
  </cs:axisTitle>
  <cs:categoryAxis>
    <cs:lnRef idx="1">
      <a:schemeClr val="dk1">
        <a:tint val="75000"/>
      </a:schemeClr>
    </cs:lnRef>
    <cs:fillRef idx="0"/>
    <cs:effectRef idx="0"/>
    <cs:fontRef idx="minor">
      <a:schemeClr val="dk1"/>
    </cs:fontRef>
    <cs:spPr>
      <a:ln>
        <a:round/>
      </a:ln>
    </cs:spPr>
    <cs:defRPr sz="1000" kern="1200"/>
  </cs:categoryAxis>
  <cs:chartArea>
    <cs:lnRef idx="1">
      <a:schemeClr val="dk1">
        <a:tint val="75000"/>
      </a:schemeClr>
    </cs:lnRef>
    <cs:fillRef idx="1">
      <a:schemeClr val="lt1"/>
    </cs:fillRef>
    <cs:effectRef idx="0"/>
    <cs:fontRef idx="minor">
      <a:schemeClr val="dk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dk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1" mods="ignoreCSTransforms">
      <cs:styleClr val="0">
        <a:shade val="50000"/>
      </cs:styleClr>
    </cs:lnRef>
    <cs:fillRef idx="1">
      <cs:styleClr val="auto"/>
    </cs:fillRef>
    <cs:effectRef idx="0"/>
    <cs:fontRef idx="minor">
      <a:schemeClr val="dk1"/>
    </cs:fontRef>
    <cs:spPr>
      <a:ln>
        <a:round/>
      </a:ln>
    </cs:spPr>
  </cs:dataPoint>
  <cs:dataPoint3D>
    <cs:lnRef idx="1" mods="ignoreCSTransforms">
      <cs:styleClr val="0">
        <a:shade val="50000"/>
      </cs:styleClr>
    </cs:lnRef>
    <cs:fillRef idx="1">
      <cs:styleClr val="auto"/>
    </cs:fillRef>
    <cs:effectRef idx="0"/>
    <cs:fontRef idx="minor">
      <a:schemeClr val="dk1"/>
    </cs:fontRef>
    <cs:spPr>
      <a:ln>
        <a:round/>
      </a:ln>
    </cs:spPr>
  </cs:dataPoint3D>
  <cs:dataPointLine>
    <cs:lnRef idx="1">
      <cs:styleClr val="auto"/>
    </cs:lnRef>
    <cs:lineWidthScale>5</cs:lineWidthScale>
    <cs:fillRef idx="0"/>
    <cs:effectRef idx="0"/>
    <cs:fontRef idx="minor">
      <a:schemeClr val="dk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dk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dk1"/>
    </cs:fontRef>
    <cs:spPr>
      <a:ln>
        <a:round/>
      </a:ln>
    </cs:spPr>
  </cs:dataPointWireframe>
  <cs:dataTable>
    <cs:lnRef idx="1">
      <a:schemeClr val="dk1">
        <a:tint val="75000"/>
      </a:schemeClr>
    </cs:lnRef>
    <cs:fillRef idx="0"/>
    <cs:effectRef idx="0"/>
    <cs:fontRef idx="minor">
      <a:schemeClr val="dk1"/>
    </cs:fontRef>
    <cs:spPr>
      <a:ln>
        <a:round/>
      </a:ln>
    </cs:spPr>
    <cs:defRPr sz="1000" kern="1200"/>
  </cs:dataTable>
  <cs:downBar>
    <cs:lnRef idx="1" mods="ignoreCSTransforms">
      <cs:styleClr val="0">
        <a:shade val="25000"/>
      </cs:styleClr>
    </cs:lnRef>
    <cs:fillRef idx="1" mods="ignoreCSTransforms">
      <cs:styleClr val="0">
        <a:shade val="25000"/>
      </cs:styleClr>
    </cs:fillRef>
    <cs:effectRef idx="0"/>
    <cs:fontRef idx="minor">
      <a:schemeClr val="dk1"/>
    </cs:fontRef>
    <cs:spPr>
      <a:ln>
        <a:round/>
      </a:ln>
    </cs:spPr>
  </cs:downBar>
  <cs:dropLine>
    <cs:lnRef idx="1">
      <a:schemeClr val="dk1"/>
    </cs:lnRef>
    <cs:fillRef idx="0"/>
    <cs:effectRef idx="0"/>
    <cs:fontRef idx="minor">
      <a:schemeClr val="dk1"/>
    </cs:fontRef>
    <cs:spPr>
      <a:ln>
        <a:round/>
      </a:ln>
    </cs:spPr>
  </cs:dropLine>
  <cs:errorBar>
    <cs:lnRef idx="1">
      <a:schemeClr val="dk1"/>
    </cs:lnRef>
    <cs:fillRef idx="1">
      <a:schemeClr val="dk1"/>
    </cs:fillRef>
    <cs:effectRef idx="0"/>
    <cs:fontRef idx="minor">
      <a:schemeClr val="dk1"/>
    </cs:fontRef>
    <cs:spPr>
      <a:ln>
        <a:round/>
      </a:ln>
    </cs:spPr>
  </cs:errorBar>
  <cs:floor>
    <cs:lnRef idx="1">
      <a:schemeClr val="dk1">
        <a:tint val="75000"/>
      </a:schemeClr>
    </cs:lnRef>
    <cs:fillRef idx="1" mods="ignoreCSTransforms">
      <cs:styleClr val="0">
        <a:tint val="20000"/>
      </cs:styleClr>
    </cs:fillRef>
    <cs:effectRef idx="0"/>
    <cs:fontRef idx="minor">
      <a:schemeClr val="dk1"/>
    </cs:fontRef>
    <cs:spPr>
      <a:ln>
        <a:round/>
      </a:ln>
    </cs:spPr>
  </cs:floor>
  <cs:gridlineMajor>
    <cs:lnRef idx="1">
      <a:schemeClr val="dk1">
        <a:tint val="75000"/>
      </a:schemeClr>
    </cs:lnRef>
    <cs:fillRef idx="0"/>
    <cs:effectRef idx="0"/>
    <cs:fontRef idx="minor">
      <a:schemeClr val="dk1"/>
    </cs:fontRef>
    <cs:spPr>
      <a:ln>
        <a:round/>
      </a:ln>
    </cs:spPr>
  </cs:gridlineMajor>
  <cs:gridlineMinor>
    <cs:lnRef idx="1">
      <a:schemeClr val="dk1">
        <a:tint val="50000"/>
      </a:schemeClr>
    </cs:lnRef>
    <cs:fillRef idx="0"/>
    <cs:effectRef idx="0"/>
    <cs:fontRef idx="minor">
      <a:schemeClr val="dk1"/>
    </cs:fontRef>
    <cs:spPr>
      <a:ln>
        <a:round/>
      </a:ln>
    </cs:spPr>
  </cs:gridlineMinor>
  <cs:hiLoLine>
    <cs:lnRef idx="1">
      <a:schemeClr val="dk1"/>
    </cs:lnRef>
    <cs:fillRef idx="0"/>
    <cs:effectRef idx="0"/>
    <cs:fontRef idx="minor">
      <a:schemeClr val="dk1"/>
    </cs:fontRef>
    <cs:spPr>
      <a:ln>
        <a:round/>
      </a:ln>
    </cs:spPr>
  </cs:hiLoLine>
  <cs:leaderLine>
    <cs:lnRef idx="1">
      <a:schemeClr val="dk1"/>
    </cs:lnRef>
    <cs:fillRef idx="0"/>
    <cs:effectRef idx="0"/>
    <cs:fontRef idx="minor">
      <a:schemeClr val="dk1"/>
    </cs:fontRef>
    <cs:spPr>
      <a:ln>
        <a:round/>
      </a:ln>
    </cs:spPr>
  </cs:leaderLine>
  <cs:legend>
    <cs:lnRef idx="0"/>
    <cs:fillRef idx="0"/>
    <cs:effectRef idx="0"/>
    <cs:fontRef idx="minor">
      <a:schemeClr val="dk1"/>
    </cs:fontRef>
    <cs:defRPr sz="1000" kern="1200"/>
  </cs:legend>
  <cs:plotArea>
    <cs:lnRef idx="0"/>
    <cs:fillRef idx="1" mods="ignoreCSTransforms">
      <cs:styleClr val="0">
        <a:tint val="20000"/>
      </cs:styleClr>
    </cs:fillRef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1">
      <a:schemeClr val="dk1">
        <a:tint val="75000"/>
      </a:schemeClr>
    </cs:lnRef>
    <cs:fillRef idx="0"/>
    <cs:effectRef idx="0"/>
    <cs:fontRef idx="minor">
      <a:schemeClr val="dk1"/>
    </cs:fontRef>
    <cs:spPr>
      <a:ln>
        <a:round/>
      </a:ln>
    </cs:spPr>
    <cs:defRPr sz="1000" kern="1200"/>
  </cs:seriesAxis>
  <cs:seriesLine>
    <cs:lnRef idx="1">
      <a:schemeClr val="dk1"/>
    </cs:lnRef>
    <cs:fillRef idx="0"/>
    <cs:effectRef idx="0"/>
    <cs:fontRef idx="minor">
      <a:schemeClr val="dk1"/>
    </cs:fontRef>
    <cs:spPr>
      <a:ln>
        <a:round/>
      </a:ln>
    </cs:spPr>
  </cs:seriesLine>
  <cs:title>
    <cs:lnRef idx="0"/>
    <cs:fillRef idx="0"/>
    <cs:effectRef idx="0"/>
    <cs:fontRef idx="minor">
      <a:schemeClr val="dk1"/>
    </cs:fontRef>
    <cs:defRPr sz="1800" b="1" kern="1200"/>
  </cs:title>
  <cs:trendline>
    <cs:lnRef idx="1">
      <a:schemeClr val="dk1"/>
    </cs:lnRef>
    <cs:fillRef idx="0"/>
    <cs:effectRef idx="0"/>
    <cs:fontRef idx="minor">
      <a:schemeClr val="dk1"/>
    </cs:fontRef>
    <cs:spPr>
      <a:ln cap="rnd">
        <a:round/>
      </a:ln>
    </cs:spPr>
  </cs:trendline>
  <cs:trendlineLabel>
    <cs:lnRef idx="0"/>
    <cs:fillRef idx="0"/>
    <cs:effectRef idx="0"/>
    <cs:fontRef idx="minor">
      <a:schemeClr val="dk1"/>
    </cs:fontRef>
    <cs:defRPr sz="1000" kern="1200"/>
  </cs:trendlineLabel>
  <cs:upBar>
    <cs:lnRef idx="1" mods="ignoreCSTransforms">
      <cs:styleClr val="0">
        <a:shade val="25000"/>
      </cs:styleClr>
    </cs:lnRef>
    <cs:fillRef idx="1">
      <a:schemeClr val="lt1"/>
    </cs:fillRef>
    <cs:effectRef idx="0"/>
    <cs:fontRef idx="minor">
      <a:schemeClr val="dk1"/>
    </cs:fontRef>
    <cs:spPr>
      <a:ln>
        <a:round/>
      </a:ln>
    </cs:spPr>
  </cs:upBar>
  <cs:valueAxis>
    <cs:lnRef idx="1">
      <a:schemeClr val="dk1">
        <a:tint val="75000"/>
      </a:schemeClr>
    </cs:lnRef>
    <cs:fillRef idx="0"/>
    <cs:effectRef idx="0"/>
    <cs:fontRef idx="minor">
      <a:schemeClr val="dk1"/>
    </cs:fontRef>
    <cs:spPr>
      <a:ln>
        <a:round/>
      </a:ln>
    </cs:spPr>
    <cs:defRPr sz="1000" kern="1200"/>
  </cs:valueAxis>
  <cs:wall>
    <cs:lnRef idx="0"/>
    <cs:fillRef idx="1" mods="ignoreCSTransforms">
      <cs:styleClr val="0">
        <a:tint val="20000"/>
      </cs:styleClr>
    </cs:fillRef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36">
  <cs:axisTitle>
    <cs:lnRef idx="0"/>
    <cs:fillRef idx="0"/>
    <cs:effectRef idx="0"/>
    <cs:fontRef idx="minor">
      <a:schemeClr val="dk1"/>
    </cs:fontRef>
    <cs:defRPr sz="1000" b="1" kern="1200"/>
  </cs:axisTitle>
  <cs:categoryAxis>
    <cs:lnRef idx="1">
      <a:schemeClr val="dk1">
        <a:tint val="75000"/>
      </a:schemeClr>
    </cs:lnRef>
    <cs:fillRef idx="0"/>
    <cs:effectRef idx="0"/>
    <cs:fontRef idx="minor">
      <a:schemeClr val="dk1"/>
    </cs:fontRef>
    <cs:spPr>
      <a:ln>
        <a:round/>
      </a:ln>
    </cs:spPr>
    <cs:defRPr sz="1000" kern="1200"/>
  </cs:categoryAxis>
  <cs:chartArea>
    <cs:lnRef idx="1">
      <a:schemeClr val="dk1">
        <a:tint val="75000"/>
      </a:schemeClr>
    </cs:lnRef>
    <cs:fillRef idx="1">
      <a:schemeClr val="lt1"/>
    </cs:fillRef>
    <cs:effectRef idx="0"/>
    <cs:fontRef idx="minor">
      <a:schemeClr val="dk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dk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1" mods="ignoreCSTransforms">
      <cs:styleClr val="0">
        <a:shade val="50000"/>
      </cs:styleClr>
    </cs:lnRef>
    <cs:fillRef idx="1">
      <cs:styleClr val="auto"/>
    </cs:fillRef>
    <cs:effectRef idx="0"/>
    <cs:fontRef idx="minor">
      <a:schemeClr val="dk1"/>
    </cs:fontRef>
    <cs:spPr>
      <a:ln>
        <a:round/>
      </a:ln>
    </cs:spPr>
  </cs:dataPoint>
  <cs:dataPoint3D>
    <cs:lnRef idx="1" mods="ignoreCSTransforms">
      <cs:styleClr val="0">
        <a:shade val="50000"/>
      </cs:styleClr>
    </cs:lnRef>
    <cs:fillRef idx="1">
      <cs:styleClr val="auto"/>
    </cs:fillRef>
    <cs:effectRef idx="0"/>
    <cs:fontRef idx="minor">
      <a:schemeClr val="dk1"/>
    </cs:fontRef>
    <cs:spPr>
      <a:ln>
        <a:round/>
      </a:ln>
    </cs:spPr>
  </cs:dataPoint3D>
  <cs:dataPointLine>
    <cs:lnRef idx="1">
      <cs:styleClr val="auto"/>
    </cs:lnRef>
    <cs:lineWidthScale>5</cs:lineWidthScale>
    <cs:fillRef idx="0"/>
    <cs:effectRef idx="0"/>
    <cs:fontRef idx="minor">
      <a:schemeClr val="dk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dk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dk1"/>
    </cs:fontRef>
    <cs:spPr>
      <a:ln>
        <a:round/>
      </a:ln>
    </cs:spPr>
  </cs:dataPointWireframe>
  <cs:dataTable>
    <cs:lnRef idx="1">
      <a:schemeClr val="dk1">
        <a:tint val="75000"/>
      </a:schemeClr>
    </cs:lnRef>
    <cs:fillRef idx="0"/>
    <cs:effectRef idx="0"/>
    <cs:fontRef idx="minor">
      <a:schemeClr val="dk1"/>
    </cs:fontRef>
    <cs:spPr>
      <a:ln>
        <a:round/>
      </a:ln>
    </cs:spPr>
    <cs:defRPr sz="1000" kern="1200"/>
  </cs:dataTable>
  <cs:downBar>
    <cs:lnRef idx="1" mods="ignoreCSTransforms">
      <cs:styleClr val="0">
        <a:shade val="25000"/>
      </cs:styleClr>
    </cs:lnRef>
    <cs:fillRef idx="1" mods="ignoreCSTransforms">
      <cs:styleClr val="0">
        <a:shade val="25000"/>
      </cs:styleClr>
    </cs:fillRef>
    <cs:effectRef idx="0"/>
    <cs:fontRef idx="minor">
      <a:schemeClr val="dk1"/>
    </cs:fontRef>
    <cs:spPr>
      <a:ln>
        <a:round/>
      </a:ln>
    </cs:spPr>
  </cs:downBar>
  <cs:dropLine>
    <cs:lnRef idx="1">
      <a:schemeClr val="dk1"/>
    </cs:lnRef>
    <cs:fillRef idx="0"/>
    <cs:effectRef idx="0"/>
    <cs:fontRef idx="minor">
      <a:schemeClr val="dk1"/>
    </cs:fontRef>
    <cs:spPr>
      <a:ln>
        <a:round/>
      </a:ln>
    </cs:spPr>
  </cs:dropLine>
  <cs:errorBar>
    <cs:lnRef idx="1">
      <a:schemeClr val="dk1"/>
    </cs:lnRef>
    <cs:fillRef idx="1">
      <a:schemeClr val="dk1"/>
    </cs:fillRef>
    <cs:effectRef idx="0"/>
    <cs:fontRef idx="minor">
      <a:schemeClr val="dk1"/>
    </cs:fontRef>
    <cs:spPr>
      <a:ln>
        <a:round/>
      </a:ln>
    </cs:spPr>
  </cs:errorBar>
  <cs:floor>
    <cs:lnRef idx="1">
      <a:schemeClr val="dk1">
        <a:tint val="75000"/>
      </a:schemeClr>
    </cs:lnRef>
    <cs:fillRef idx="1" mods="ignoreCSTransforms">
      <cs:styleClr val="0">
        <a:tint val="20000"/>
      </cs:styleClr>
    </cs:fillRef>
    <cs:effectRef idx="0"/>
    <cs:fontRef idx="minor">
      <a:schemeClr val="dk1"/>
    </cs:fontRef>
    <cs:spPr>
      <a:ln>
        <a:round/>
      </a:ln>
    </cs:spPr>
  </cs:floor>
  <cs:gridlineMajor>
    <cs:lnRef idx="1">
      <a:schemeClr val="dk1">
        <a:tint val="75000"/>
      </a:schemeClr>
    </cs:lnRef>
    <cs:fillRef idx="0"/>
    <cs:effectRef idx="0"/>
    <cs:fontRef idx="minor">
      <a:schemeClr val="dk1"/>
    </cs:fontRef>
    <cs:spPr>
      <a:ln>
        <a:round/>
      </a:ln>
    </cs:spPr>
  </cs:gridlineMajor>
  <cs:gridlineMinor>
    <cs:lnRef idx="1">
      <a:schemeClr val="dk1">
        <a:tint val="50000"/>
      </a:schemeClr>
    </cs:lnRef>
    <cs:fillRef idx="0"/>
    <cs:effectRef idx="0"/>
    <cs:fontRef idx="minor">
      <a:schemeClr val="dk1"/>
    </cs:fontRef>
    <cs:spPr>
      <a:ln>
        <a:round/>
      </a:ln>
    </cs:spPr>
  </cs:gridlineMinor>
  <cs:hiLoLine>
    <cs:lnRef idx="1">
      <a:schemeClr val="dk1"/>
    </cs:lnRef>
    <cs:fillRef idx="0"/>
    <cs:effectRef idx="0"/>
    <cs:fontRef idx="minor">
      <a:schemeClr val="dk1"/>
    </cs:fontRef>
    <cs:spPr>
      <a:ln>
        <a:round/>
      </a:ln>
    </cs:spPr>
  </cs:hiLoLine>
  <cs:leaderLine>
    <cs:lnRef idx="1">
      <a:schemeClr val="dk1"/>
    </cs:lnRef>
    <cs:fillRef idx="0"/>
    <cs:effectRef idx="0"/>
    <cs:fontRef idx="minor">
      <a:schemeClr val="dk1"/>
    </cs:fontRef>
    <cs:spPr>
      <a:ln>
        <a:round/>
      </a:ln>
    </cs:spPr>
  </cs:leaderLine>
  <cs:legend>
    <cs:lnRef idx="0"/>
    <cs:fillRef idx="0"/>
    <cs:effectRef idx="0"/>
    <cs:fontRef idx="minor">
      <a:schemeClr val="dk1"/>
    </cs:fontRef>
    <cs:defRPr sz="1000" kern="1200"/>
  </cs:legend>
  <cs:plotArea>
    <cs:lnRef idx="0"/>
    <cs:fillRef idx="1" mods="ignoreCSTransforms">
      <cs:styleClr val="0">
        <a:tint val="20000"/>
      </cs:styleClr>
    </cs:fillRef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1">
      <a:schemeClr val="dk1">
        <a:tint val="75000"/>
      </a:schemeClr>
    </cs:lnRef>
    <cs:fillRef idx="0"/>
    <cs:effectRef idx="0"/>
    <cs:fontRef idx="minor">
      <a:schemeClr val="dk1"/>
    </cs:fontRef>
    <cs:spPr>
      <a:ln>
        <a:round/>
      </a:ln>
    </cs:spPr>
    <cs:defRPr sz="1000" kern="1200"/>
  </cs:seriesAxis>
  <cs:seriesLine>
    <cs:lnRef idx="1">
      <a:schemeClr val="dk1"/>
    </cs:lnRef>
    <cs:fillRef idx="0"/>
    <cs:effectRef idx="0"/>
    <cs:fontRef idx="minor">
      <a:schemeClr val="dk1"/>
    </cs:fontRef>
    <cs:spPr>
      <a:ln>
        <a:round/>
      </a:ln>
    </cs:spPr>
  </cs:seriesLine>
  <cs:title>
    <cs:lnRef idx="0"/>
    <cs:fillRef idx="0"/>
    <cs:effectRef idx="0"/>
    <cs:fontRef idx="minor">
      <a:schemeClr val="dk1"/>
    </cs:fontRef>
    <cs:defRPr sz="1800" b="1" kern="1200"/>
  </cs:title>
  <cs:trendline>
    <cs:lnRef idx="1">
      <a:schemeClr val="dk1"/>
    </cs:lnRef>
    <cs:fillRef idx="0"/>
    <cs:effectRef idx="0"/>
    <cs:fontRef idx="minor">
      <a:schemeClr val="dk1"/>
    </cs:fontRef>
    <cs:spPr>
      <a:ln cap="rnd">
        <a:round/>
      </a:ln>
    </cs:spPr>
  </cs:trendline>
  <cs:trendlineLabel>
    <cs:lnRef idx="0"/>
    <cs:fillRef idx="0"/>
    <cs:effectRef idx="0"/>
    <cs:fontRef idx="minor">
      <a:schemeClr val="dk1"/>
    </cs:fontRef>
    <cs:defRPr sz="1000" kern="1200"/>
  </cs:trendlineLabel>
  <cs:upBar>
    <cs:lnRef idx="1" mods="ignoreCSTransforms">
      <cs:styleClr val="0">
        <a:shade val="25000"/>
      </cs:styleClr>
    </cs:lnRef>
    <cs:fillRef idx="1">
      <a:schemeClr val="lt1"/>
    </cs:fillRef>
    <cs:effectRef idx="0"/>
    <cs:fontRef idx="minor">
      <a:schemeClr val="dk1"/>
    </cs:fontRef>
    <cs:spPr>
      <a:ln>
        <a:round/>
      </a:ln>
    </cs:spPr>
  </cs:upBar>
  <cs:valueAxis>
    <cs:lnRef idx="1">
      <a:schemeClr val="dk1">
        <a:tint val="75000"/>
      </a:schemeClr>
    </cs:lnRef>
    <cs:fillRef idx="0"/>
    <cs:effectRef idx="0"/>
    <cs:fontRef idx="minor">
      <a:schemeClr val="dk1"/>
    </cs:fontRef>
    <cs:spPr>
      <a:ln>
        <a:round/>
      </a:ln>
    </cs:spPr>
    <cs:defRPr sz="1000" kern="1200"/>
  </cs:valueAxis>
  <cs:wall>
    <cs:lnRef idx="0"/>
    <cs:fillRef idx="1" mods="ignoreCSTransforms">
      <cs:styleClr val="0">
        <a:tint val="20000"/>
      </cs:styleClr>
    </cs:fillRef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740944-880C-475A-B834-103584F703C7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447197F0-FBAD-415A-81E7-DC8CFC617BC2}">
      <dgm:prSet phldrT="[Текст]"/>
      <dgm:spPr/>
      <dgm:t>
        <a:bodyPr/>
        <a:lstStyle/>
        <a:p>
          <a:r>
            <a:rPr lang="ru-RU" b="1" dirty="0">
              <a:solidFill>
                <a:srgbClr val="002060"/>
              </a:solidFill>
              <a:latin typeface="HSE Sans" panose="02000000000000000000" pitchFamily="50" charset="-52"/>
            </a:rPr>
            <a:t>сентябрь – октябрь </a:t>
          </a:r>
          <a:r>
            <a:rPr lang="ru-RU" dirty="0">
              <a:solidFill>
                <a:srgbClr val="002060"/>
              </a:solidFill>
              <a:latin typeface="HSE Sans" panose="02000000000000000000" pitchFamily="50" charset="-52"/>
            </a:rPr>
            <a:t>– школьный этап</a:t>
          </a:r>
        </a:p>
      </dgm:t>
    </dgm:pt>
    <dgm:pt modelId="{6BC27B1E-2204-47C2-A131-AC78B77401BA}" type="parTrans" cxnId="{5D98860D-D6B3-48EC-8C4B-B29056B0FF4E}">
      <dgm:prSet/>
      <dgm:spPr/>
      <dgm:t>
        <a:bodyPr/>
        <a:lstStyle/>
        <a:p>
          <a:endParaRPr lang="ru-RU">
            <a:solidFill>
              <a:srgbClr val="002060"/>
            </a:solidFill>
            <a:latin typeface="HSE Sans" panose="02000000000000000000" pitchFamily="50" charset="-52"/>
          </a:endParaRPr>
        </a:p>
      </dgm:t>
    </dgm:pt>
    <dgm:pt modelId="{77D3E0EA-97FF-4CD2-A4F8-2A48255587D8}" type="sibTrans" cxnId="{5D98860D-D6B3-48EC-8C4B-B29056B0FF4E}">
      <dgm:prSet/>
      <dgm:spPr/>
      <dgm:t>
        <a:bodyPr/>
        <a:lstStyle/>
        <a:p>
          <a:endParaRPr lang="ru-RU">
            <a:solidFill>
              <a:srgbClr val="002060"/>
            </a:solidFill>
            <a:latin typeface="HSE Sans" panose="02000000000000000000" pitchFamily="50" charset="-52"/>
          </a:endParaRPr>
        </a:p>
      </dgm:t>
    </dgm:pt>
    <dgm:pt modelId="{F5663BA6-85DE-46D4-A99D-A31C416EB460}">
      <dgm:prSet phldrT="[Текст]"/>
      <dgm:spPr/>
      <dgm:t>
        <a:bodyPr/>
        <a:lstStyle/>
        <a:p>
          <a:r>
            <a:rPr lang="ru-RU" b="1" dirty="0">
              <a:solidFill>
                <a:srgbClr val="002060"/>
              </a:solidFill>
              <a:latin typeface="HSE Sans" panose="02000000000000000000" pitchFamily="50" charset="-52"/>
            </a:rPr>
            <a:t>29.11</a:t>
          </a:r>
          <a:r>
            <a:rPr lang="ru-RU" dirty="0">
              <a:solidFill>
                <a:srgbClr val="002060"/>
              </a:solidFill>
              <a:latin typeface="HSE Sans" panose="02000000000000000000" pitchFamily="50" charset="-52"/>
            </a:rPr>
            <a:t> – районный этап</a:t>
          </a:r>
        </a:p>
      </dgm:t>
    </dgm:pt>
    <dgm:pt modelId="{C599DC0F-D705-4417-B06A-76EC7027D418}" type="parTrans" cxnId="{AA0E93F8-0646-42A5-93F2-8380BEB3F008}">
      <dgm:prSet/>
      <dgm:spPr/>
      <dgm:t>
        <a:bodyPr/>
        <a:lstStyle/>
        <a:p>
          <a:endParaRPr lang="ru-RU">
            <a:solidFill>
              <a:srgbClr val="002060"/>
            </a:solidFill>
            <a:latin typeface="HSE Sans" panose="02000000000000000000" pitchFamily="50" charset="-52"/>
          </a:endParaRPr>
        </a:p>
      </dgm:t>
    </dgm:pt>
    <dgm:pt modelId="{12C5E209-F18F-491B-B348-DF981524EEB2}" type="sibTrans" cxnId="{AA0E93F8-0646-42A5-93F2-8380BEB3F008}">
      <dgm:prSet/>
      <dgm:spPr/>
      <dgm:t>
        <a:bodyPr/>
        <a:lstStyle/>
        <a:p>
          <a:endParaRPr lang="ru-RU">
            <a:solidFill>
              <a:srgbClr val="002060"/>
            </a:solidFill>
            <a:latin typeface="HSE Sans" panose="02000000000000000000" pitchFamily="50" charset="-52"/>
          </a:endParaRPr>
        </a:p>
      </dgm:t>
    </dgm:pt>
    <dgm:pt modelId="{7BD98204-0898-4A25-B5CA-2816057F5509}">
      <dgm:prSet phldrT="[Текст]"/>
      <dgm:spPr/>
      <dgm:t>
        <a:bodyPr/>
        <a:lstStyle/>
        <a:p>
          <a:r>
            <a:rPr lang="ru-RU" b="1" dirty="0">
              <a:solidFill>
                <a:srgbClr val="002060"/>
              </a:solidFill>
              <a:latin typeface="HSE Sans" panose="02000000000000000000" pitchFamily="50" charset="-52"/>
            </a:rPr>
            <a:t>январь – февраль </a:t>
          </a:r>
          <a:r>
            <a:rPr lang="ru-RU" dirty="0">
              <a:solidFill>
                <a:srgbClr val="002060"/>
              </a:solidFill>
              <a:latin typeface="HSE Sans" panose="02000000000000000000" pitchFamily="50" charset="-52"/>
            </a:rPr>
            <a:t>– региональный этап (все классы)</a:t>
          </a:r>
        </a:p>
      </dgm:t>
    </dgm:pt>
    <dgm:pt modelId="{21351D65-A4CD-4417-BE03-B87669153777}" type="parTrans" cxnId="{694904A9-F199-4B96-9DF4-E8BC6CF9351C}">
      <dgm:prSet/>
      <dgm:spPr/>
      <dgm:t>
        <a:bodyPr/>
        <a:lstStyle/>
        <a:p>
          <a:endParaRPr lang="ru-RU">
            <a:solidFill>
              <a:srgbClr val="002060"/>
            </a:solidFill>
            <a:latin typeface="HSE Sans" panose="02000000000000000000" pitchFamily="50" charset="-52"/>
          </a:endParaRPr>
        </a:p>
      </dgm:t>
    </dgm:pt>
    <dgm:pt modelId="{B449BDB0-9B46-490A-8B6C-CBE5E44157D1}" type="sibTrans" cxnId="{694904A9-F199-4B96-9DF4-E8BC6CF9351C}">
      <dgm:prSet/>
      <dgm:spPr/>
      <dgm:t>
        <a:bodyPr/>
        <a:lstStyle/>
        <a:p>
          <a:endParaRPr lang="ru-RU">
            <a:solidFill>
              <a:srgbClr val="002060"/>
            </a:solidFill>
            <a:latin typeface="HSE Sans" panose="02000000000000000000" pitchFamily="50" charset="-52"/>
          </a:endParaRPr>
        </a:p>
      </dgm:t>
    </dgm:pt>
    <dgm:pt modelId="{58A1BE47-49CD-4B56-86FB-49CA283E260A}">
      <dgm:prSet phldrT="[Текст]"/>
      <dgm:spPr/>
      <dgm:t>
        <a:bodyPr/>
        <a:lstStyle/>
        <a:p>
          <a:r>
            <a:rPr lang="ru-RU" b="1" dirty="0">
              <a:solidFill>
                <a:srgbClr val="002060"/>
              </a:solidFill>
              <a:latin typeface="HSE Sans" panose="02000000000000000000" pitchFamily="50" charset="-52"/>
            </a:rPr>
            <a:t>февраль </a:t>
          </a:r>
          <a:r>
            <a:rPr lang="ru-RU" dirty="0">
              <a:solidFill>
                <a:srgbClr val="002060"/>
              </a:solidFill>
              <a:latin typeface="HSE Sans" panose="02000000000000000000" pitchFamily="50" charset="-52"/>
            </a:rPr>
            <a:t>– городской этап (3-8 классы)</a:t>
          </a:r>
        </a:p>
      </dgm:t>
    </dgm:pt>
    <dgm:pt modelId="{98C78988-3E38-4A16-BED5-ECFE77823D09}" type="parTrans" cxnId="{37FDDD82-903C-4A3D-968E-C328D62B1197}">
      <dgm:prSet/>
      <dgm:spPr/>
      <dgm:t>
        <a:bodyPr/>
        <a:lstStyle/>
        <a:p>
          <a:endParaRPr lang="ru-RU">
            <a:solidFill>
              <a:srgbClr val="002060"/>
            </a:solidFill>
            <a:latin typeface="HSE Sans" panose="02000000000000000000" pitchFamily="50" charset="-52"/>
          </a:endParaRPr>
        </a:p>
      </dgm:t>
    </dgm:pt>
    <dgm:pt modelId="{4AA5CD04-627F-4FEB-8749-47D1344C07BD}" type="sibTrans" cxnId="{37FDDD82-903C-4A3D-968E-C328D62B1197}">
      <dgm:prSet/>
      <dgm:spPr/>
      <dgm:t>
        <a:bodyPr/>
        <a:lstStyle/>
        <a:p>
          <a:endParaRPr lang="ru-RU">
            <a:solidFill>
              <a:srgbClr val="002060"/>
            </a:solidFill>
            <a:latin typeface="HSE Sans" panose="02000000000000000000" pitchFamily="50" charset="-52"/>
          </a:endParaRPr>
        </a:p>
      </dgm:t>
    </dgm:pt>
    <dgm:pt modelId="{5F5628F1-5DBA-4021-B3E9-8A092B9C4013}">
      <dgm:prSet phldrT="[Текст]"/>
      <dgm:spPr/>
      <dgm:t>
        <a:bodyPr/>
        <a:lstStyle/>
        <a:p>
          <a:r>
            <a:rPr lang="ru-RU" b="1" dirty="0">
              <a:solidFill>
                <a:srgbClr val="002060"/>
              </a:solidFill>
              <a:latin typeface="HSE Sans" panose="02000000000000000000" pitchFamily="50" charset="-52"/>
            </a:rPr>
            <a:t>март – апрель </a:t>
          </a:r>
          <a:r>
            <a:rPr lang="ru-RU" dirty="0">
              <a:solidFill>
                <a:srgbClr val="002060"/>
              </a:solidFill>
              <a:latin typeface="HSE Sans" panose="02000000000000000000" pitchFamily="50" charset="-52"/>
            </a:rPr>
            <a:t>– заключительный этап (9-11 классы)</a:t>
          </a:r>
        </a:p>
      </dgm:t>
    </dgm:pt>
    <dgm:pt modelId="{3C91EC82-025C-4497-BF6E-6F9DB13A7B78}" type="parTrans" cxnId="{4E88D8FC-DC62-44A0-83C5-19401C3C4188}">
      <dgm:prSet/>
      <dgm:spPr/>
      <dgm:t>
        <a:bodyPr/>
        <a:lstStyle/>
        <a:p>
          <a:endParaRPr lang="ru-RU">
            <a:solidFill>
              <a:srgbClr val="002060"/>
            </a:solidFill>
            <a:latin typeface="HSE Sans" panose="02000000000000000000" pitchFamily="50" charset="-52"/>
          </a:endParaRPr>
        </a:p>
      </dgm:t>
    </dgm:pt>
    <dgm:pt modelId="{AF3B2D26-3BA1-49EA-88BE-C915889884A1}" type="sibTrans" cxnId="{4E88D8FC-DC62-44A0-83C5-19401C3C4188}">
      <dgm:prSet/>
      <dgm:spPr/>
      <dgm:t>
        <a:bodyPr/>
        <a:lstStyle/>
        <a:p>
          <a:endParaRPr lang="ru-RU">
            <a:solidFill>
              <a:srgbClr val="002060"/>
            </a:solidFill>
            <a:latin typeface="HSE Sans" panose="02000000000000000000" pitchFamily="50" charset="-52"/>
          </a:endParaRPr>
        </a:p>
      </dgm:t>
    </dgm:pt>
    <dgm:pt modelId="{EC78C884-D0A7-4C89-B3ED-A4B7FDF24E90}" type="pres">
      <dgm:prSet presAssocID="{2E740944-880C-475A-B834-103584F703C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19A712D-74AE-4B86-8AC5-FCF37A844A90}" type="pres">
      <dgm:prSet presAssocID="{447197F0-FBAD-415A-81E7-DC8CFC617BC2}" presName="parentLin" presStyleCnt="0"/>
      <dgm:spPr/>
    </dgm:pt>
    <dgm:pt modelId="{F46AAD8A-A9FF-4909-A9E0-1F4F1938D057}" type="pres">
      <dgm:prSet presAssocID="{447197F0-FBAD-415A-81E7-DC8CFC617BC2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B54A8621-51FF-41DA-91A8-AAC15B8C9463}" type="pres">
      <dgm:prSet presAssocID="{447197F0-FBAD-415A-81E7-DC8CFC617BC2}" presName="parentText" presStyleLbl="node1" presStyleIdx="0" presStyleCnt="5" custLinFactNeighborX="-46524" custLinFactNeighborY="1315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F8B3F8-BE0E-4C81-AC6F-B6F1ECF2E700}" type="pres">
      <dgm:prSet presAssocID="{447197F0-FBAD-415A-81E7-DC8CFC617BC2}" presName="negativeSpace" presStyleCnt="0"/>
      <dgm:spPr/>
    </dgm:pt>
    <dgm:pt modelId="{5ACBAC95-4C6C-469D-87C6-1404BE9A0AC8}" type="pres">
      <dgm:prSet presAssocID="{447197F0-FBAD-415A-81E7-DC8CFC617BC2}" presName="childText" presStyleLbl="conFgAcc1" presStyleIdx="0" presStyleCnt="5">
        <dgm:presLayoutVars>
          <dgm:bulletEnabled val="1"/>
        </dgm:presLayoutVars>
      </dgm:prSet>
      <dgm:spPr/>
    </dgm:pt>
    <dgm:pt modelId="{C02B86F3-FF9F-4FED-842A-52436AE70CC3}" type="pres">
      <dgm:prSet presAssocID="{77D3E0EA-97FF-4CD2-A4F8-2A48255587D8}" presName="spaceBetweenRectangles" presStyleCnt="0"/>
      <dgm:spPr/>
    </dgm:pt>
    <dgm:pt modelId="{438FD0AA-DAF0-4C44-9FB2-A93BBDD23EE0}" type="pres">
      <dgm:prSet presAssocID="{F5663BA6-85DE-46D4-A99D-A31C416EB460}" presName="parentLin" presStyleCnt="0"/>
      <dgm:spPr/>
    </dgm:pt>
    <dgm:pt modelId="{51680E17-0777-4883-8C55-924438168ACC}" type="pres">
      <dgm:prSet presAssocID="{F5663BA6-85DE-46D4-A99D-A31C416EB460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59AD6342-0141-4EB6-A33B-053C2F8A459A}" type="pres">
      <dgm:prSet presAssocID="{F5663BA6-85DE-46D4-A99D-A31C416EB460}" presName="parentText" presStyleLbl="node1" presStyleIdx="1" presStyleCnt="5" custLinFactX="23147" custLinFactNeighborX="100000" custLinFactNeighborY="108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CA1F56-9E91-4B6A-9229-5D481ECE4803}" type="pres">
      <dgm:prSet presAssocID="{F5663BA6-85DE-46D4-A99D-A31C416EB460}" presName="negativeSpace" presStyleCnt="0"/>
      <dgm:spPr/>
    </dgm:pt>
    <dgm:pt modelId="{9FBE9E75-9668-43DF-A227-F190A8EE995F}" type="pres">
      <dgm:prSet presAssocID="{F5663BA6-85DE-46D4-A99D-A31C416EB460}" presName="childText" presStyleLbl="conFgAcc1" presStyleIdx="1" presStyleCnt="5" custLinFactNeighborX="-25" custLinFactNeighborY="-15008">
        <dgm:presLayoutVars>
          <dgm:bulletEnabled val="1"/>
        </dgm:presLayoutVars>
      </dgm:prSet>
      <dgm:spPr/>
    </dgm:pt>
    <dgm:pt modelId="{EAFE2956-639B-420F-8540-588414B6D9D6}" type="pres">
      <dgm:prSet presAssocID="{12C5E209-F18F-491B-B348-DF981524EEB2}" presName="spaceBetweenRectangles" presStyleCnt="0"/>
      <dgm:spPr/>
    </dgm:pt>
    <dgm:pt modelId="{F73871FE-404C-4E2E-A154-1D70FCDCA824}" type="pres">
      <dgm:prSet presAssocID="{7BD98204-0898-4A25-B5CA-2816057F5509}" presName="parentLin" presStyleCnt="0"/>
      <dgm:spPr/>
    </dgm:pt>
    <dgm:pt modelId="{C70D493D-66EC-451B-8FFB-0422E4DF516C}" type="pres">
      <dgm:prSet presAssocID="{7BD98204-0898-4A25-B5CA-2816057F5509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B851DC89-D4B2-4BDF-9971-45A0F6B531C4}" type="pres">
      <dgm:prSet presAssocID="{7BD98204-0898-4A25-B5CA-2816057F5509}" presName="parentText" presStyleLbl="node1" presStyleIdx="2" presStyleCnt="5" custLinFactNeighborX="-25134" custLinFactNeighborY="1705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CDB12D-7C69-4EEE-B549-380FE8BA4B97}" type="pres">
      <dgm:prSet presAssocID="{7BD98204-0898-4A25-B5CA-2816057F5509}" presName="negativeSpace" presStyleCnt="0"/>
      <dgm:spPr/>
    </dgm:pt>
    <dgm:pt modelId="{1A6B17FB-2733-47E5-9EFD-33092C5D462E}" type="pres">
      <dgm:prSet presAssocID="{7BD98204-0898-4A25-B5CA-2816057F5509}" presName="childText" presStyleLbl="conFgAcc1" presStyleIdx="2" presStyleCnt="5">
        <dgm:presLayoutVars>
          <dgm:bulletEnabled val="1"/>
        </dgm:presLayoutVars>
      </dgm:prSet>
      <dgm:spPr/>
    </dgm:pt>
    <dgm:pt modelId="{D4D26E98-49FF-45C1-AAED-1CE4004A6C53}" type="pres">
      <dgm:prSet presAssocID="{B449BDB0-9B46-490A-8B6C-CBE5E44157D1}" presName="spaceBetweenRectangles" presStyleCnt="0"/>
      <dgm:spPr/>
    </dgm:pt>
    <dgm:pt modelId="{1F4C75EC-9CC7-4E1A-8807-A7E67DF9BF4D}" type="pres">
      <dgm:prSet presAssocID="{58A1BE47-49CD-4B56-86FB-49CA283E260A}" presName="parentLin" presStyleCnt="0"/>
      <dgm:spPr/>
    </dgm:pt>
    <dgm:pt modelId="{730C20CA-131A-496E-9EB6-513BA97AFD56}" type="pres">
      <dgm:prSet presAssocID="{58A1BE47-49CD-4B56-86FB-49CA283E260A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C6BD9EB2-AF30-453E-9B41-AE05AE296BD5}" type="pres">
      <dgm:prSet presAssocID="{58A1BE47-49CD-4B56-86FB-49CA283E260A}" presName="parentText" presStyleLbl="node1" presStyleIdx="3" presStyleCnt="5" custLinFactX="23911" custLinFactNeighborX="100000" custLinFactNeighborY="638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01DAC0-FDF4-47BF-B71D-88B32E25BA5E}" type="pres">
      <dgm:prSet presAssocID="{58A1BE47-49CD-4B56-86FB-49CA283E260A}" presName="negativeSpace" presStyleCnt="0"/>
      <dgm:spPr/>
    </dgm:pt>
    <dgm:pt modelId="{B313C939-FBC7-4FC4-A8F6-5A66689D4B2A}" type="pres">
      <dgm:prSet presAssocID="{58A1BE47-49CD-4B56-86FB-49CA283E260A}" presName="childText" presStyleLbl="conFgAcc1" presStyleIdx="3" presStyleCnt="5">
        <dgm:presLayoutVars>
          <dgm:bulletEnabled val="1"/>
        </dgm:presLayoutVars>
      </dgm:prSet>
      <dgm:spPr/>
    </dgm:pt>
    <dgm:pt modelId="{16889468-78A2-4B97-B519-D2A05E1E28A6}" type="pres">
      <dgm:prSet presAssocID="{4AA5CD04-627F-4FEB-8749-47D1344C07BD}" presName="spaceBetweenRectangles" presStyleCnt="0"/>
      <dgm:spPr/>
    </dgm:pt>
    <dgm:pt modelId="{6801EA9B-55E3-4B57-B61D-4B3FCD336C75}" type="pres">
      <dgm:prSet presAssocID="{5F5628F1-5DBA-4021-B3E9-8A092B9C4013}" presName="parentLin" presStyleCnt="0"/>
      <dgm:spPr/>
    </dgm:pt>
    <dgm:pt modelId="{ADD85F8B-ABF4-43FA-A6B8-FFD1F050E89B}" type="pres">
      <dgm:prSet presAssocID="{5F5628F1-5DBA-4021-B3E9-8A092B9C4013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CC51539E-01DB-40C6-970C-74B3F770EA80}" type="pres">
      <dgm:prSet presAssocID="{5F5628F1-5DBA-4021-B3E9-8A092B9C4013}" presName="parentText" presStyleLbl="node1" presStyleIdx="4" presStyleCnt="5" custLinFactNeighborX="-25134" custLinFactNeighborY="413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2D0DC4-3854-4197-A55D-23FA85E43457}" type="pres">
      <dgm:prSet presAssocID="{5F5628F1-5DBA-4021-B3E9-8A092B9C4013}" presName="negativeSpace" presStyleCnt="0"/>
      <dgm:spPr/>
    </dgm:pt>
    <dgm:pt modelId="{EE0F7FEE-2FE2-4E2E-9EF2-2FE366F854E0}" type="pres">
      <dgm:prSet presAssocID="{5F5628F1-5DBA-4021-B3E9-8A092B9C4013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37A93A39-0E75-48F6-BC70-4ED513E9B6F2}" type="presOf" srcId="{58A1BE47-49CD-4B56-86FB-49CA283E260A}" destId="{C6BD9EB2-AF30-453E-9B41-AE05AE296BD5}" srcOrd="1" destOrd="0" presId="urn:microsoft.com/office/officeart/2005/8/layout/list1"/>
    <dgm:cxn modelId="{0BD2350B-A101-4A7F-A7B6-72A64112A8FB}" type="presOf" srcId="{7BD98204-0898-4A25-B5CA-2816057F5509}" destId="{C70D493D-66EC-451B-8FFB-0422E4DF516C}" srcOrd="0" destOrd="0" presId="urn:microsoft.com/office/officeart/2005/8/layout/list1"/>
    <dgm:cxn modelId="{42F17247-EE54-4A6C-BBED-81C68792363D}" type="presOf" srcId="{F5663BA6-85DE-46D4-A99D-A31C416EB460}" destId="{51680E17-0777-4883-8C55-924438168ACC}" srcOrd="0" destOrd="0" presId="urn:microsoft.com/office/officeart/2005/8/layout/list1"/>
    <dgm:cxn modelId="{13164C79-14EF-42B4-B25D-B7AD95B9056D}" type="presOf" srcId="{58A1BE47-49CD-4B56-86FB-49CA283E260A}" destId="{730C20CA-131A-496E-9EB6-513BA97AFD56}" srcOrd="0" destOrd="0" presId="urn:microsoft.com/office/officeart/2005/8/layout/list1"/>
    <dgm:cxn modelId="{37FDDD82-903C-4A3D-968E-C328D62B1197}" srcId="{2E740944-880C-475A-B834-103584F703C7}" destId="{58A1BE47-49CD-4B56-86FB-49CA283E260A}" srcOrd="3" destOrd="0" parTransId="{98C78988-3E38-4A16-BED5-ECFE77823D09}" sibTransId="{4AA5CD04-627F-4FEB-8749-47D1344C07BD}"/>
    <dgm:cxn modelId="{1708D483-7709-47AC-8A8D-03BC3C38AAD3}" type="presOf" srcId="{F5663BA6-85DE-46D4-A99D-A31C416EB460}" destId="{59AD6342-0141-4EB6-A33B-053C2F8A459A}" srcOrd="1" destOrd="0" presId="urn:microsoft.com/office/officeart/2005/8/layout/list1"/>
    <dgm:cxn modelId="{905DE7CF-392B-45AE-872C-94638323D3F8}" type="presOf" srcId="{447197F0-FBAD-415A-81E7-DC8CFC617BC2}" destId="{F46AAD8A-A9FF-4909-A9E0-1F4F1938D057}" srcOrd="0" destOrd="0" presId="urn:microsoft.com/office/officeart/2005/8/layout/list1"/>
    <dgm:cxn modelId="{DFFD8DE9-243A-4FF5-A9BC-DF170B93C9D5}" type="presOf" srcId="{5F5628F1-5DBA-4021-B3E9-8A092B9C4013}" destId="{ADD85F8B-ABF4-43FA-A6B8-FFD1F050E89B}" srcOrd="0" destOrd="0" presId="urn:microsoft.com/office/officeart/2005/8/layout/list1"/>
    <dgm:cxn modelId="{AFBB65BA-0B1E-47C9-AD27-D389E571F9AE}" type="presOf" srcId="{5F5628F1-5DBA-4021-B3E9-8A092B9C4013}" destId="{CC51539E-01DB-40C6-970C-74B3F770EA80}" srcOrd="1" destOrd="0" presId="urn:microsoft.com/office/officeart/2005/8/layout/list1"/>
    <dgm:cxn modelId="{694904A9-F199-4B96-9DF4-E8BC6CF9351C}" srcId="{2E740944-880C-475A-B834-103584F703C7}" destId="{7BD98204-0898-4A25-B5CA-2816057F5509}" srcOrd="2" destOrd="0" parTransId="{21351D65-A4CD-4417-BE03-B87669153777}" sibTransId="{B449BDB0-9B46-490A-8B6C-CBE5E44157D1}"/>
    <dgm:cxn modelId="{331909FD-B4B2-4879-8BC3-00B1D5EDDB57}" type="presOf" srcId="{2E740944-880C-475A-B834-103584F703C7}" destId="{EC78C884-D0A7-4C89-B3ED-A4B7FDF24E90}" srcOrd="0" destOrd="0" presId="urn:microsoft.com/office/officeart/2005/8/layout/list1"/>
    <dgm:cxn modelId="{5D98860D-D6B3-48EC-8C4B-B29056B0FF4E}" srcId="{2E740944-880C-475A-B834-103584F703C7}" destId="{447197F0-FBAD-415A-81E7-DC8CFC617BC2}" srcOrd="0" destOrd="0" parTransId="{6BC27B1E-2204-47C2-A131-AC78B77401BA}" sibTransId="{77D3E0EA-97FF-4CD2-A4F8-2A48255587D8}"/>
    <dgm:cxn modelId="{4E88D8FC-DC62-44A0-83C5-19401C3C4188}" srcId="{2E740944-880C-475A-B834-103584F703C7}" destId="{5F5628F1-5DBA-4021-B3E9-8A092B9C4013}" srcOrd="4" destOrd="0" parTransId="{3C91EC82-025C-4497-BF6E-6F9DB13A7B78}" sibTransId="{AF3B2D26-3BA1-49EA-88BE-C915889884A1}"/>
    <dgm:cxn modelId="{4A1C20CF-AD0C-4475-A2D4-90FC316DFCF7}" type="presOf" srcId="{447197F0-FBAD-415A-81E7-DC8CFC617BC2}" destId="{B54A8621-51FF-41DA-91A8-AAC15B8C9463}" srcOrd="1" destOrd="0" presId="urn:microsoft.com/office/officeart/2005/8/layout/list1"/>
    <dgm:cxn modelId="{410FBB45-C556-4483-8B12-2762A41DA2CC}" type="presOf" srcId="{7BD98204-0898-4A25-B5CA-2816057F5509}" destId="{B851DC89-D4B2-4BDF-9971-45A0F6B531C4}" srcOrd="1" destOrd="0" presId="urn:microsoft.com/office/officeart/2005/8/layout/list1"/>
    <dgm:cxn modelId="{AA0E93F8-0646-42A5-93F2-8380BEB3F008}" srcId="{2E740944-880C-475A-B834-103584F703C7}" destId="{F5663BA6-85DE-46D4-A99D-A31C416EB460}" srcOrd="1" destOrd="0" parTransId="{C599DC0F-D705-4417-B06A-76EC7027D418}" sibTransId="{12C5E209-F18F-491B-B348-DF981524EEB2}"/>
    <dgm:cxn modelId="{1DC0B74B-6291-4E4C-AD16-995B632EA330}" type="presParOf" srcId="{EC78C884-D0A7-4C89-B3ED-A4B7FDF24E90}" destId="{719A712D-74AE-4B86-8AC5-FCF37A844A90}" srcOrd="0" destOrd="0" presId="urn:microsoft.com/office/officeart/2005/8/layout/list1"/>
    <dgm:cxn modelId="{D78068AD-0DB4-4368-AD76-144D6F6E27C6}" type="presParOf" srcId="{719A712D-74AE-4B86-8AC5-FCF37A844A90}" destId="{F46AAD8A-A9FF-4909-A9E0-1F4F1938D057}" srcOrd="0" destOrd="0" presId="urn:microsoft.com/office/officeart/2005/8/layout/list1"/>
    <dgm:cxn modelId="{94938339-4AA2-4272-AAB1-68DAE7878A93}" type="presParOf" srcId="{719A712D-74AE-4B86-8AC5-FCF37A844A90}" destId="{B54A8621-51FF-41DA-91A8-AAC15B8C9463}" srcOrd="1" destOrd="0" presId="urn:microsoft.com/office/officeart/2005/8/layout/list1"/>
    <dgm:cxn modelId="{F45DDCFE-F107-4C8A-895F-39A3E439A5CF}" type="presParOf" srcId="{EC78C884-D0A7-4C89-B3ED-A4B7FDF24E90}" destId="{DFF8B3F8-BE0E-4C81-AC6F-B6F1ECF2E700}" srcOrd="1" destOrd="0" presId="urn:microsoft.com/office/officeart/2005/8/layout/list1"/>
    <dgm:cxn modelId="{A2F895FA-38BF-4150-AF85-FCFBF8EC3A2B}" type="presParOf" srcId="{EC78C884-D0A7-4C89-B3ED-A4B7FDF24E90}" destId="{5ACBAC95-4C6C-469D-87C6-1404BE9A0AC8}" srcOrd="2" destOrd="0" presId="urn:microsoft.com/office/officeart/2005/8/layout/list1"/>
    <dgm:cxn modelId="{1B9E09D9-AE6E-442D-943F-8EDBFA216CB5}" type="presParOf" srcId="{EC78C884-D0A7-4C89-B3ED-A4B7FDF24E90}" destId="{C02B86F3-FF9F-4FED-842A-52436AE70CC3}" srcOrd="3" destOrd="0" presId="urn:microsoft.com/office/officeart/2005/8/layout/list1"/>
    <dgm:cxn modelId="{722A796E-4B68-4FD3-B8D4-ECC5080D4227}" type="presParOf" srcId="{EC78C884-D0A7-4C89-B3ED-A4B7FDF24E90}" destId="{438FD0AA-DAF0-4C44-9FB2-A93BBDD23EE0}" srcOrd="4" destOrd="0" presId="urn:microsoft.com/office/officeart/2005/8/layout/list1"/>
    <dgm:cxn modelId="{7F01B13D-E447-4E96-A88C-7D3A995C8CCD}" type="presParOf" srcId="{438FD0AA-DAF0-4C44-9FB2-A93BBDD23EE0}" destId="{51680E17-0777-4883-8C55-924438168ACC}" srcOrd="0" destOrd="0" presId="urn:microsoft.com/office/officeart/2005/8/layout/list1"/>
    <dgm:cxn modelId="{4325E3CB-1936-4328-8612-4FC6AE7ECE67}" type="presParOf" srcId="{438FD0AA-DAF0-4C44-9FB2-A93BBDD23EE0}" destId="{59AD6342-0141-4EB6-A33B-053C2F8A459A}" srcOrd="1" destOrd="0" presId="urn:microsoft.com/office/officeart/2005/8/layout/list1"/>
    <dgm:cxn modelId="{B7F2FB45-1DE6-4DA2-B796-0E7F0482048E}" type="presParOf" srcId="{EC78C884-D0A7-4C89-B3ED-A4B7FDF24E90}" destId="{95CA1F56-9E91-4B6A-9229-5D481ECE4803}" srcOrd="5" destOrd="0" presId="urn:microsoft.com/office/officeart/2005/8/layout/list1"/>
    <dgm:cxn modelId="{8D0E9D67-20BE-4F85-A2B3-C76F7A8B3AFA}" type="presParOf" srcId="{EC78C884-D0A7-4C89-B3ED-A4B7FDF24E90}" destId="{9FBE9E75-9668-43DF-A227-F190A8EE995F}" srcOrd="6" destOrd="0" presId="urn:microsoft.com/office/officeart/2005/8/layout/list1"/>
    <dgm:cxn modelId="{40C5C1F4-9143-4FEA-B6E4-F40096049176}" type="presParOf" srcId="{EC78C884-D0A7-4C89-B3ED-A4B7FDF24E90}" destId="{EAFE2956-639B-420F-8540-588414B6D9D6}" srcOrd="7" destOrd="0" presId="urn:microsoft.com/office/officeart/2005/8/layout/list1"/>
    <dgm:cxn modelId="{15A393A3-B5D6-4F59-BE7D-023A409B724F}" type="presParOf" srcId="{EC78C884-D0A7-4C89-B3ED-A4B7FDF24E90}" destId="{F73871FE-404C-4E2E-A154-1D70FCDCA824}" srcOrd="8" destOrd="0" presId="urn:microsoft.com/office/officeart/2005/8/layout/list1"/>
    <dgm:cxn modelId="{466128A0-9692-4754-A20C-3D31B75F15BE}" type="presParOf" srcId="{F73871FE-404C-4E2E-A154-1D70FCDCA824}" destId="{C70D493D-66EC-451B-8FFB-0422E4DF516C}" srcOrd="0" destOrd="0" presId="urn:microsoft.com/office/officeart/2005/8/layout/list1"/>
    <dgm:cxn modelId="{AF4E8F3E-363E-4F5B-93E0-8B6E84C025A0}" type="presParOf" srcId="{F73871FE-404C-4E2E-A154-1D70FCDCA824}" destId="{B851DC89-D4B2-4BDF-9971-45A0F6B531C4}" srcOrd="1" destOrd="0" presId="urn:microsoft.com/office/officeart/2005/8/layout/list1"/>
    <dgm:cxn modelId="{F505AACF-F79C-4E1B-9D93-88FE14B663B5}" type="presParOf" srcId="{EC78C884-D0A7-4C89-B3ED-A4B7FDF24E90}" destId="{CECDB12D-7C69-4EEE-B549-380FE8BA4B97}" srcOrd="9" destOrd="0" presId="urn:microsoft.com/office/officeart/2005/8/layout/list1"/>
    <dgm:cxn modelId="{91EABB6A-8300-436E-AC15-3548FA7FA35F}" type="presParOf" srcId="{EC78C884-D0A7-4C89-B3ED-A4B7FDF24E90}" destId="{1A6B17FB-2733-47E5-9EFD-33092C5D462E}" srcOrd="10" destOrd="0" presId="urn:microsoft.com/office/officeart/2005/8/layout/list1"/>
    <dgm:cxn modelId="{08110962-E661-4AC3-BF20-77ED64B3584C}" type="presParOf" srcId="{EC78C884-D0A7-4C89-B3ED-A4B7FDF24E90}" destId="{D4D26E98-49FF-45C1-AAED-1CE4004A6C53}" srcOrd="11" destOrd="0" presId="urn:microsoft.com/office/officeart/2005/8/layout/list1"/>
    <dgm:cxn modelId="{279952AE-0048-4BF7-8DF2-C2AE99A603A6}" type="presParOf" srcId="{EC78C884-D0A7-4C89-B3ED-A4B7FDF24E90}" destId="{1F4C75EC-9CC7-4E1A-8807-A7E67DF9BF4D}" srcOrd="12" destOrd="0" presId="urn:microsoft.com/office/officeart/2005/8/layout/list1"/>
    <dgm:cxn modelId="{752DD63E-5713-420F-82F5-7616EC40F3AF}" type="presParOf" srcId="{1F4C75EC-9CC7-4E1A-8807-A7E67DF9BF4D}" destId="{730C20CA-131A-496E-9EB6-513BA97AFD56}" srcOrd="0" destOrd="0" presId="urn:microsoft.com/office/officeart/2005/8/layout/list1"/>
    <dgm:cxn modelId="{1D51A83A-9EF5-4A08-B659-D49FF7E02BE4}" type="presParOf" srcId="{1F4C75EC-9CC7-4E1A-8807-A7E67DF9BF4D}" destId="{C6BD9EB2-AF30-453E-9B41-AE05AE296BD5}" srcOrd="1" destOrd="0" presId="urn:microsoft.com/office/officeart/2005/8/layout/list1"/>
    <dgm:cxn modelId="{6100EB6E-1AD3-44F9-BD1E-A8CB87B538ED}" type="presParOf" srcId="{EC78C884-D0A7-4C89-B3ED-A4B7FDF24E90}" destId="{4E01DAC0-FDF4-47BF-B71D-88B32E25BA5E}" srcOrd="13" destOrd="0" presId="urn:microsoft.com/office/officeart/2005/8/layout/list1"/>
    <dgm:cxn modelId="{88202855-76F9-4162-B536-A42462CDC595}" type="presParOf" srcId="{EC78C884-D0A7-4C89-B3ED-A4B7FDF24E90}" destId="{B313C939-FBC7-4FC4-A8F6-5A66689D4B2A}" srcOrd="14" destOrd="0" presId="urn:microsoft.com/office/officeart/2005/8/layout/list1"/>
    <dgm:cxn modelId="{7DFDA56D-5158-403C-AA8C-3843E21C0338}" type="presParOf" srcId="{EC78C884-D0A7-4C89-B3ED-A4B7FDF24E90}" destId="{16889468-78A2-4B97-B519-D2A05E1E28A6}" srcOrd="15" destOrd="0" presId="urn:microsoft.com/office/officeart/2005/8/layout/list1"/>
    <dgm:cxn modelId="{625172B1-68ED-41A0-AE91-398D50A48CE6}" type="presParOf" srcId="{EC78C884-D0A7-4C89-B3ED-A4B7FDF24E90}" destId="{6801EA9B-55E3-4B57-B61D-4B3FCD336C75}" srcOrd="16" destOrd="0" presId="urn:microsoft.com/office/officeart/2005/8/layout/list1"/>
    <dgm:cxn modelId="{6564DCD4-0F8F-4844-9080-08849AD0C484}" type="presParOf" srcId="{6801EA9B-55E3-4B57-B61D-4B3FCD336C75}" destId="{ADD85F8B-ABF4-43FA-A6B8-FFD1F050E89B}" srcOrd="0" destOrd="0" presId="urn:microsoft.com/office/officeart/2005/8/layout/list1"/>
    <dgm:cxn modelId="{758B72AF-56AC-4C85-8401-4388790589A0}" type="presParOf" srcId="{6801EA9B-55E3-4B57-B61D-4B3FCD336C75}" destId="{CC51539E-01DB-40C6-970C-74B3F770EA80}" srcOrd="1" destOrd="0" presId="urn:microsoft.com/office/officeart/2005/8/layout/list1"/>
    <dgm:cxn modelId="{9954C9EB-6B8E-45B9-92D1-0BD005784496}" type="presParOf" srcId="{EC78C884-D0A7-4C89-B3ED-A4B7FDF24E90}" destId="{172D0DC4-3854-4197-A55D-23FA85E43457}" srcOrd="17" destOrd="0" presId="urn:microsoft.com/office/officeart/2005/8/layout/list1"/>
    <dgm:cxn modelId="{530623B5-B448-4520-84C5-0C09D83644D3}" type="presParOf" srcId="{EC78C884-D0A7-4C89-B3ED-A4B7FDF24E90}" destId="{EE0F7FEE-2FE2-4E2E-9EF2-2FE366F854E0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CBAC95-4C6C-469D-87C6-1404BE9A0AC8}">
      <dsp:nvSpPr>
        <dsp:cNvPr id="0" name=""/>
        <dsp:cNvSpPr/>
      </dsp:nvSpPr>
      <dsp:spPr>
        <a:xfrm>
          <a:off x="0" y="1827635"/>
          <a:ext cx="13465496" cy="730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4A8621-51FF-41DA-91A8-AAC15B8C9463}">
      <dsp:nvSpPr>
        <dsp:cNvPr id="0" name=""/>
        <dsp:cNvSpPr/>
      </dsp:nvSpPr>
      <dsp:spPr>
        <a:xfrm>
          <a:off x="360040" y="1512170"/>
          <a:ext cx="9425847" cy="8560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6275" tIns="0" rIns="356275" bIns="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>
              <a:solidFill>
                <a:srgbClr val="002060"/>
              </a:solidFill>
              <a:latin typeface="HSE Sans" panose="02000000000000000000" pitchFamily="50" charset="-52"/>
            </a:rPr>
            <a:t>сентябрь – октябрь </a:t>
          </a:r>
          <a:r>
            <a:rPr lang="ru-RU" sz="2900" kern="1200" dirty="0">
              <a:solidFill>
                <a:srgbClr val="002060"/>
              </a:solidFill>
              <a:latin typeface="HSE Sans" panose="02000000000000000000" pitchFamily="50" charset="-52"/>
            </a:rPr>
            <a:t>– школьный этап</a:t>
          </a:r>
        </a:p>
      </dsp:txBody>
      <dsp:txXfrm>
        <a:off x="401830" y="1553960"/>
        <a:ext cx="9342267" cy="772500"/>
      </dsp:txXfrm>
    </dsp:sp>
    <dsp:sp modelId="{9FBE9E75-9668-43DF-A227-F190A8EE995F}">
      <dsp:nvSpPr>
        <dsp:cNvPr id="0" name=""/>
        <dsp:cNvSpPr/>
      </dsp:nvSpPr>
      <dsp:spPr>
        <a:xfrm>
          <a:off x="0" y="3119572"/>
          <a:ext cx="13465496" cy="730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AD6342-0141-4EB6-A33B-053C2F8A459A}">
      <dsp:nvSpPr>
        <dsp:cNvPr id="0" name=""/>
        <dsp:cNvSpPr/>
      </dsp:nvSpPr>
      <dsp:spPr>
        <a:xfrm>
          <a:off x="3528350" y="2808313"/>
          <a:ext cx="9425847" cy="8560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6275" tIns="0" rIns="356275" bIns="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>
              <a:solidFill>
                <a:srgbClr val="002060"/>
              </a:solidFill>
              <a:latin typeface="HSE Sans" panose="02000000000000000000" pitchFamily="50" charset="-52"/>
            </a:rPr>
            <a:t>29.11</a:t>
          </a:r>
          <a:r>
            <a:rPr lang="ru-RU" sz="2900" kern="1200" dirty="0">
              <a:solidFill>
                <a:srgbClr val="002060"/>
              </a:solidFill>
              <a:latin typeface="HSE Sans" panose="02000000000000000000" pitchFamily="50" charset="-52"/>
            </a:rPr>
            <a:t> – районный этап</a:t>
          </a:r>
        </a:p>
      </dsp:txBody>
      <dsp:txXfrm>
        <a:off x="3570140" y="2850103"/>
        <a:ext cx="9342267" cy="772500"/>
      </dsp:txXfrm>
    </dsp:sp>
    <dsp:sp modelId="{1A6B17FB-2733-47E5-9EFD-33092C5D462E}">
      <dsp:nvSpPr>
        <dsp:cNvPr id="0" name=""/>
        <dsp:cNvSpPr/>
      </dsp:nvSpPr>
      <dsp:spPr>
        <a:xfrm>
          <a:off x="0" y="4458515"/>
          <a:ext cx="13465496" cy="730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51DC89-D4B2-4BDF-9971-45A0F6B531C4}">
      <dsp:nvSpPr>
        <dsp:cNvPr id="0" name=""/>
        <dsp:cNvSpPr/>
      </dsp:nvSpPr>
      <dsp:spPr>
        <a:xfrm>
          <a:off x="504053" y="4176462"/>
          <a:ext cx="9425847" cy="8560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6275" tIns="0" rIns="356275" bIns="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>
              <a:solidFill>
                <a:srgbClr val="002060"/>
              </a:solidFill>
              <a:latin typeface="HSE Sans" panose="02000000000000000000" pitchFamily="50" charset="-52"/>
            </a:rPr>
            <a:t>январь – февраль </a:t>
          </a:r>
          <a:r>
            <a:rPr lang="ru-RU" sz="2900" kern="1200" dirty="0">
              <a:solidFill>
                <a:srgbClr val="002060"/>
              </a:solidFill>
              <a:latin typeface="HSE Sans" panose="02000000000000000000" pitchFamily="50" charset="-52"/>
            </a:rPr>
            <a:t>– региональный этап (все классы)</a:t>
          </a:r>
        </a:p>
      </dsp:txBody>
      <dsp:txXfrm>
        <a:off x="545843" y="4218252"/>
        <a:ext cx="9342267" cy="772500"/>
      </dsp:txXfrm>
    </dsp:sp>
    <dsp:sp modelId="{B313C939-FBC7-4FC4-A8F6-5A66689D4B2A}">
      <dsp:nvSpPr>
        <dsp:cNvPr id="0" name=""/>
        <dsp:cNvSpPr/>
      </dsp:nvSpPr>
      <dsp:spPr>
        <a:xfrm>
          <a:off x="0" y="5773955"/>
          <a:ext cx="13465496" cy="730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BD9EB2-AF30-453E-9B41-AE05AE296BD5}">
      <dsp:nvSpPr>
        <dsp:cNvPr id="0" name=""/>
        <dsp:cNvSpPr/>
      </dsp:nvSpPr>
      <dsp:spPr>
        <a:xfrm>
          <a:off x="3600363" y="5400601"/>
          <a:ext cx="9425847" cy="8560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6275" tIns="0" rIns="356275" bIns="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>
              <a:solidFill>
                <a:srgbClr val="002060"/>
              </a:solidFill>
              <a:latin typeface="HSE Sans" panose="02000000000000000000" pitchFamily="50" charset="-52"/>
            </a:rPr>
            <a:t>февраль </a:t>
          </a:r>
          <a:r>
            <a:rPr lang="ru-RU" sz="2900" kern="1200" dirty="0">
              <a:solidFill>
                <a:srgbClr val="002060"/>
              </a:solidFill>
              <a:latin typeface="HSE Sans" panose="02000000000000000000" pitchFamily="50" charset="-52"/>
            </a:rPr>
            <a:t>– городской этап (3-8 классы)</a:t>
          </a:r>
        </a:p>
      </dsp:txBody>
      <dsp:txXfrm>
        <a:off x="3642153" y="5442391"/>
        <a:ext cx="9342267" cy="772500"/>
      </dsp:txXfrm>
    </dsp:sp>
    <dsp:sp modelId="{EE0F7FEE-2FE2-4E2E-9EF2-2FE366F854E0}">
      <dsp:nvSpPr>
        <dsp:cNvPr id="0" name=""/>
        <dsp:cNvSpPr/>
      </dsp:nvSpPr>
      <dsp:spPr>
        <a:xfrm>
          <a:off x="0" y="7089395"/>
          <a:ext cx="13465496" cy="730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51539E-01DB-40C6-970C-74B3F770EA80}">
      <dsp:nvSpPr>
        <dsp:cNvPr id="0" name=""/>
        <dsp:cNvSpPr/>
      </dsp:nvSpPr>
      <dsp:spPr>
        <a:xfrm>
          <a:off x="504053" y="6696745"/>
          <a:ext cx="9425847" cy="8560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6275" tIns="0" rIns="356275" bIns="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>
              <a:solidFill>
                <a:srgbClr val="002060"/>
              </a:solidFill>
              <a:latin typeface="HSE Sans" panose="02000000000000000000" pitchFamily="50" charset="-52"/>
            </a:rPr>
            <a:t>март – апрель </a:t>
          </a:r>
          <a:r>
            <a:rPr lang="ru-RU" sz="2900" kern="1200" dirty="0">
              <a:solidFill>
                <a:srgbClr val="002060"/>
              </a:solidFill>
              <a:latin typeface="HSE Sans" panose="02000000000000000000" pitchFamily="50" charset="-52"/>
            </a:rPr>
            <a:t>– заключительный этап (9-11 классы)</a:t>
          </a:r>
        </a:p>
      </dsp:txBody>
      <dsp:txXfrm>
        <a:off x="545843" y="6738535"/>
        <a:ext cx="9342267" cy="772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0.2648</cdr:x>
      <cdr:y>0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56097" y="0"/>
          <a:ext cx="1821612" cy="19783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0.20609</cdr:x>
      <cdr:y>0.33696</cdr:y>
    </cdr:from>
    <cdr:to>
      <cdr:x>0.79391</cdr:x>
      <cdr:y>0.66304</cdr:y>
    </cdr:to>
    <cdr:sp macro="" textlink="">
      <cdr:nvSpPr>
        <cdr:cNvPr id="3" name="TextBox 23"/>
        <cdr:cNvSpPr txBox="1"/>
      </cdr:nvSpPr>
      <cdr:spPr>
        <a:xfrm xmlns:a="http://schemas.openxmlformats.org/drawingml/2006/main">
          <a:off x="1439492" y="1971807"/>
          <a:ext cx="4105792" cy="190821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 anchor="ctr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5400" b="1" dirty="0">
              <a:solidFill>
                <a:schemeClr val="tx1"/>
              </a:solidFill>
              <a:latin typeface="HSE Sans" panose="02000000000000000000" pitchFamily="50" charset="-52"/>
              <a:ea typeface="Open Sans" panose="020B0606030504020204" pitchFamily="34" charset="0"/>
              <a:cs typeface="Open Sans" panose="020B0606030504020204" pitchFamily="34" charset="0"/>
            </a:rPr>
            <a:t>94,4</a:t>
          </a:r>
        </a:p>
        <a:p xmlns:a="http://schemas.openxmlformats.org/drawingml/2006/main">
          <a:pPr algn="ctr"/>
          <a:r>
            <a:rPr lang="ru-RU" sz="3200" b="1" dirty="0">
              <a:solidFill>
                <a:schemeClr val="tx1"/>
              </a:solidFill>
              <a:latin typeface="HSE Sans" panose="02000000000000000000" pitchFamily="50" charset="-52"/>
              <a:ea typeface="Open Sans" panose="020B0606030504020204" pitchFamily="34" charset="0"/>
              <a:cs typeface="Open Sans" panose="020B0606030504020204" pitchFamily="34" charset="0"/>
            </a:rPr>
            <a:t>средний балл ЕГЭ</a:t>
          </a:r>
        </a:p>
        <a:p xmlns:a="http://schemas.openxmlformats.org/drawingml/2006/main">
          <a:pPr algn="ctr"/>
          <a:r>
            <a:rPr lang="ru-RU" sz="3200" b="1" dirty="0">
              <a:solidFill>
                <a:schemeClr val="tx1"/>
              </a:solidFill>
              <a:latin typeface="HSE Sans" panose="02000000000000000000" pitchFamily="50" charset="-52"/>
              <a:ea typeface="Open Sans" panose="020B0606030504020204" pitchFamily="34" charset="0"/>
              <a:cs typeface="Open Sans" panose="020B0606030504020204" pitchFamily="34" charset="0"/>
            </a:rPr>
            <a:t>2023</a:t>
          </a:r>
          <a:endParaRPr lang="en-US" sz="3200" b="1" dirty="0">
            <a:solidFill>
              <a:schemeClr val="tx1"/>
            </a:solidFill>
            <a:latin typeface="HSE Sans" panose="02000000000000000000" pitchFamily="50" charset="-52"/>
            <a:ea typeface="Open Sans" panose="020B0606030504020204" pitchFamily="34" charset="0"/>
            <a:cs typeface="Open Sans" panose="020B0606030504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0.2648</cdr:x>
      <cdr:y>0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36540" y="0"/>
          <a:ext cx="2044955" cy="23251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0.22447</cdr:x>
      <cdr:y>0.3437</cdr:y>
    </cdr:from>
    <cdr:to>
      <cdr:x>0.78315</cdr:x>
      <cdr:y>0.76967</cdr:y>
    </cdr:to>
    <cdr:sp macro="" textlink="">
      <cdr:nvSpPr>
        <cdr:cNvPr id="3" name="TextBox 23"/>
        <cdr:cNvSpPr txBox="1"/>
      </cdr:nvSpPr>
      <cdr:spPr>
        <a:xfrm xmlns:a="http://schemas.openxmlformats.org/drawingml/2006/main">
          <a:off x="1616330" y="1937036"/>
          <a:ext cx="4022942" cy="240068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 anchor="ctr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5400" b="1" dirty="0">
              <a:solidFill>
                <a:schemeClr val="tx1"/>
              </a:solidFill>
              <a:latin typeface="HSE Sans" panose="02000000000000000000" pitchFamily="50" charset="-52"/>
              <a:ea typeface="Open Sans" panose="020B0606030504020204" pitchFamily="34" charset="0"/>
              <a:cs typeface="Open Sans" panose="020B0606030504020204" pitchFamily="34" charset="0"/>
            </a:rPr>
            <a:t>81,9</a:t>
          </a:r>
        </a:p>
        <a:p xmlns:a="http://schemas.openxmlformats.org/drawingml/2006/main">
          <a:pPr algn="ctr"/>
          <a:r>
            <a:rPr lang="ru-RU" sz="3200" b="1" dirty="0">
              <a:solidFill>
                <a:schemeClr val="tx1"/>
              </a:solidFill>
              <a:latin typeface="HSE Sans" panose="02000000000000000000" pitchFamily="50" charset="-52"/>
              <a:ea typeface="Open Sans" panose="020B0606030504020204" pitchFamily="34" charset="0"/>
              <a:cs typeface="Open Sans" panose="020B0606030504020204" pitchFamily="34" charset="0"/>
            </a:rPr>
            <a:t>средний балл ЕГЭ</a:t>
          </a:r>
        </a:p>
        <a:p xmlns:a="http://schemas.openxmlformats.org/drawingml/2006/main">
          <a:pPr algn="ctr"/>
          <a:r>
            <a:rPr lang="ru-RU" sz="3200" b="1" dirty="0">
              <a:solidFill>
                <a:schemeClr val="tx1"/>
              </a:solidFill>
              <a:latin typeface="HSE Sans" panose="02000000000000000000" pitchFamily="50" charset="-52"/>
              <a:ea typeface="Open Sans" panose="020B0606030504020204" pitchFamily="34" charset="0"/>
              <a:cs typeface="Open Sans" panose="020B0606030504020204" pitchFamily="34" charset="0"/>
            </a:rPr>
            <a:t>2023</a:t>
          </a:r>
          <a:endParaRPr lang="en-US" sz="3200" b="1" dirty="0">
            <a:solidFill>
              <a:schemeClr val="tx1"/>
            </a:solidFill>
            <a:latin typeface="HSE Sans" panose="02000000000000000000" pitchFamily="50" charset="-52"/>
            <a:ea typeface="Open Sans" panose="020B0606030504020204" pitchFamily="34" charset="0"/>
            <a:cs typeface="Open Sans" panose="020B0606030504020204" pitchFamily="34" charset="0"/>
          </a:endParaRPr>
        </a:p>
        <a:p xmlns:a="http://schemas.openxmlformats.org/drawingml/2006/main">
          <a:pPr algn="ctr"/>
          <a:endParaRPr lang="en-US" sz="3200" b="1" dirty="0">
            <a:solidFill>
              <a:schemeClr val="accent6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" name="Shape 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621125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BA292C80-0DA8-194A-9A66-279048FA2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7719" y="1924347"/>
            <a:ext cx="1772998" cy="1772998"/>
          </a:xfrm>
          <a:prstGeom prst="rect">
            <a:avLst/>
          </a:prstGeom>
        </p:spPr>
      </p:pic>
      <p:cxnSp>
        <p:nvCxnSpPr>
          <p:cNvPr id="11" name="Straight Connector 48">
            <a:extLst>
              <a:ext uri="{FF2B5EF4-FFF2-40B4-BE49-F238E27FC236}">
                <a16:creationId xmlns:a16="http://schemas.microsoft.com/office/drawing/2014/main" id="{313EF906-5BAC-0141-A198-076E155DF9E2}"/>
              </a:ext>
            </a:extLst>
          </p:cNvPr>
          <p:cNvCxnSpPr>
            <a:cxnSpLocks/>
          </p:cNvCxnSpPr>
          <p:nvPr/>
        </p:nvCxnSpPr>
        <p:spPr>
          <a:xfrm>
            <a:off x="12180424" y="1970673"/>
            <a:ext cx="0" cy="1680346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50">
            <a:extLst>
              <a:ext uri="{FF2B5EF4-FFF2-40B4-BE49-F238E27FC236}">
                <a16:creationId xmlns:a16="http://schemas.microsoft.com/office/drawing/2014/main" id="{61206A97-26F2-E646-8775-9928FEF465B5}"/>
              </a:ext>
            </a:extLst>
          </p:cNvPr>
          <p:cNvCxnSpPr>
            <a:cxnSpLocks/>
          </p:cNvCxnSpPr>
          <p:nvPr/>
        </p:nvCxnSpPr>
        <p:spPr>
          <a:xfrm>
            <a:off x="17285162" y="1970673"/>
            <a:ext cx="0" cy="1680346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51">
            <a:extLst>
              <a:ext uri="{FF2B5EF4-FFF2-40B4-BE49-F238E27FC236}">
                <a16:creationId xmlns:a16="http://schemas.microsoft.com/office/drawing/2014/main" id="{28E0E5F6-C1CA-9B41-B1DB-6E4FB509084D}"/>
              </a:ext>
            </a:extLst>
          </p:cNvPr>
          <p:cNvCxnSpPr>
            <a:cxnSpLocks/>
          </p:cNvCxnSpPr>
          <p:nvPr/>
        </p:nvCxnSpPr>
        <p:spPr>
          <a:xfrm>
            <a:off x="22358094" y="1970673"/>
            <a:ext cx="0" cy="1680346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6007C52F-2E27-E24A-B9DC-AAAB052DB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55935" y="4809341"/>
            <a:ext cx="15268118" cy="3956646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8600" b="0" i="0" baseline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r>
              <a:rPr lang="ru-RU" sz="88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презентации</a:t>
            </a:r>
            <a:br>
              <a:rPr lang="ru-RU" sz="88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8800" dirty="0">
                <a:solidFill>
                  <a:srgbClr val="102D69"/>
                </a:solidFill>
                <a:latin typeface="HSE Sans" panose="02000000000000000000" pitchFamily="2" charset="0"/>
              </a:rPr>
              <a:t>может быть набрано в две </a:t>
            </a:r>
            <a:br>
              <a:rPr lang="ru-RU" sz="88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8800" dirty="0">
                <a:solidFill>
                  <a:srgbClr val="102D69"/>
                </a:solidFill>
                <a:latin typeface="HSE Sans" panose="02000000000000000000" pitchFamily="2" charset="0"/>
              </a:rPr>
              <a:t>или три строки (43 </a:t>
            </a:r>
            <a:r>
              <a:rPr lang="en-GB" sz="88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88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88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18109844-C2E7-354F-9C01-8834E4DCE3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9895" y="2375683"/>
            <a:ext cx="7697434" cy="870326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0" i="0">
                <a:latin typeface="HSE Sans" panose="02000000000000000000" pitchFamily="2" charset="0"/>
              </a:defRPr>
            </a:lvl1pPr>
            <a:lvl2pPr marL="914400" indent="0" algn="l">
              <a:buNone/>
              <a:defRPr sz="3200" b="0" i="0">
                <a:latin typeface="HSE Sans" panose="02000000000000000000" pitchFamily="2" charset="0"/>
              </a:defRPr>
            </a:lvl2pPr>
            <a:lvl3pPr marL="1828800" indent="0" algn="l">
              <a:buNone/>
              <a:defRPr sz="3200" b="0" i="0">
                <a:latin typeface="HSE Sans" panose="02000000000000000000" pitchFamily="2" charset="0"/>
              </a:defRPr>
            </a:lvl3pPr>
            <a:lvl4pPr marL="2743200" indent="0" algn="l">
              <a:buNone/>
              <a:defRPr sz="3200" b="0" i="0">
                <a:latin typeface="HSE Sans" panose="02000000000000000000" pitchFamily="2" charset="0"/>
              </a:defRPr>
            </a:lvl4pPr>
            <a:lvl5pPr marL="3657600" indent="0" algn="l">
              <a:buNone/>
              <a:defRPr sz="3200" b="0" i="0">
                <a:latin typeface="HSE Sans" panose="02000000000000000000" pitchFamily="2" charset="0"/>
              </a:defRPr>
            </a:lvl5pPr>
          </a:lstStyle>
          <a:p>
            <a:r>
              <a:rPr lang="ru-RU" dirty="0">
                <a:latin typeface="HSE Sans" panose="02000000000000000000" pitchFamily="2" charset="0"/>
              </a:rPr>
              <a:t>Название факультета</a:t>
            </a:r>
            <a:br>
              <a:rPr lang="ru-RU" dirty="0">
                <a:latin typeface="HSE Sans" panose="02000000000000000000" pitchFamily="2" charset="0"/>
              </a:rPr>
            </a:br>
            <a:r>
              <a:rPr lang="ru-RU" dirty="0">
                <a:latin typeface="HSE Sans" panose="02000000000000000000" pitchFamily="2" charset="0"/>
              </a:rPr>
              <a:t>в две строки</a:t>
            </a:r>
            <a:r>
              <a:rPr lang="en-GB" dirty="0">
                <a:latin typeface="HSE Sans" panose="02000000000000000000" pitchFamily="2" charset="0"/>
              </a:rPr>
              <a:t> (16 </a:t>
            </a:r>
            <a:r>
              <a:rPr lang="en-GB" dirty="0" err="1">
                <a:latin typeface="HSE Sans" panose="02000000000000000000" pitchFamily="2" charset="0"/>
              </a:rPr>
              <a:t>pt</a:t>
            </a:r>
            <a:r>
              <a:rPr lang="en-GB" dirty="0">
                <a:latin typeface="HSE Sans" panose="02000000000000000000" pitchFamily="2" charset="0"/>
              </a:rPr>
              <a:t>)</a:t>
            </a:r>
            <a:endParaRPr lang="ru-RU" dirty="0">
              <a:latin typeface="HSE Sans" panose="02000000000000000000" pitchFamily="2" charset="0"/>
            </a:endParaRP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40A04329-C800-BB42-BFE0-7E3C68848D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18841" y="2347658"/>
            <a:ext cx="4556126" cy="926372"/>
          </a:xfrm>
        </p:spPr>
        <p:txBody>
          <a:bodyPr lIns="0" tIns="0" rIns="0" bIns="0" anchor="t">
            <a:normAutofit/>
          </a:bodyPr>
          <a:lstStyle>
            <a:lvl1pPr marL="0" marR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2400" dirty="0">
                <a:latin typeface="HSE Sans" panose="02000000000000000000" pitchFamily="2" charset="0"/>
              </a:rPr>
            </a:br>
            <a:r>
              <a:rPr lang="ru-RU" sz="24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latin typeface="HSE Sans" panose="02000000000000000000" pitchFamily="2" charset="0"/>
              </a:rPr>
              <a:t> (12pt)</a:t>
            </a:r>
            <a:endParaRPr lang="ru-RU" sz="2400" dirty="0">
              <a:latin typeface="HSE Sans" panose="02000000000000000000" pitchFamily="2" charset="0"/>
            </a:endParaRP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98337931-3EC2-F348-99EA-860F4FFDC18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7573440" y="2347658"/>
            <a:ext cx="4435476" cy="926372"/>
          </a:xfrm>
        </p:spPr>
        <p:txBody>
          <a:bodyPr lIns="0" tIns="0" rIns="0" bIns="0" anchor="t">
            <a:normAutofit/>
          </a:bodyPr>
          <a:lstStyle>
            <a:lvl1pPr marL="0" marR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>
                <a:latin typeface="HSE Sans" panose="02000000000000000000" pitchFamily="2" charset="0"/>
              </a:rPr>
              <a:t>Москва</a:t>
            </a:r>
            <a:br>
              <a:rPr lang="ru-RU" sz="2400" dirty="0">
                <a:latin typeface="HSE Sans" panose="02000000000000000000" pitchFamily="2" charset="0"/>
              </a:rPr>
            </a:br>
            <a:r>
              <a:rPr lang="ru-RU" sz="2400" dirty="0">
                <a:latin typeface="HSE Sans" panose="02000000000000000000" pitchFamily="2" charset="0"/>
              </a:rPr>
              <a:t>2022</a:t>
            </a:r>
            <a:r>
              <a:rPr lang="en-GB" sz="2400" dirty="0">
                <a:latin typeface="HSE Sans" panose="02000000000000000000" pitchFamily="2" charset="0"/>
              </a:rPr>
              <a:t> (12pt)</a:t>
            </a:r>
            <a:endParaRPr lang="ru-RU" sz="2400" dirty="0">
              <a:latin typeface="HSE Sans" panose="02000000000000000000" pitchFamily="2" charset="0"/>
            </a:endParaRPr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EEA7A79B-D410-B44F-BF32-C3EAEFC20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55935" y="9649828"/>
            <a:ext cx="15250534" cy="1305720"/>
          </a:xfrm>
        </p:spPr>
        <p:txBody>
          <a:bodyPr lIns="0" tIns="0" rIns="0" bIns="0">
            <a:normAutofit/>
          </a:bodyPr>
          <a:lstStyle>
            <a:lvl1pPr marL="0" marR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3200" dirty="0">
                <a:latin typeface="HSE Sans" panose="02000000000000000000" pitchFamily="2" charset="0"/>
              </a:rPr>
              <a:t>Если нужно больше места, то используйте подзаголовок</a:t>
            </a:r>
            <a:r>
              <a:rPr lang="en-GB" sz="3200" dirty="0">
                <a:latin typeface="HSE Sans" panose="02000000000000000000" pitchFamily="2" charset="0"/>
              </a:rPr>
              <a:t> (16 </a:t>
            </a:r>
            <a:r>
              <a:rPr lang="en-GB" sz="3200" dirty="0" err="1">
                <a:latin typeface="HSE Sans" panose="02000000000000000000" pitchFamily="2" charset="0"/>
              </a:rPr>
              <a:t>pt</a:t>
            </a:r>
            <a:r>
              <a:rPr lang="en-GB" sz="3200" dirty="0">
                <a:latin typeface="HSE Sans" panose="02000000000000000000" pitchFamily="2" charset="0"/>
              </a:rPr>
              <a:t>)</a:t>
            </a:r>
            <a:endParaRPr lang="ru-RU" sz="32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4745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в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328428E-0D3D-6E4B-BAC0-3F63BAF7D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398" y="928726"/>
            <a:ext cx="896552" cy="896552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86CF47C6-D972-9E44-A717-6848F3489399}"/>
              </a:ext>
            </a:extLst>
          </p:cNvPr>
          <p:cNvCxnSpPr>
            <a:cxnSpLocks/>
          </p:cNvCxnSpPr>
          <p:nvPr/>
        </p:nvCxnSpPr>
        <p:spPr>
          <a:xfrm>
            <a:off x="6597372" y="928726"/>
            <a:ext cx="0" cy="117252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412FEF63-77C0-7C4A-B9BE-4BC0EEEEB78C}"/>
              </a:ext>
            </a:extLst>
          </p:cNvPr>
          <p:cNvCxnSpPr>
            <a:cxnSpLocks/>
          </p:cNvCxnSpPr>
          <p:nvPr/>
        </p:nvCxnSpPr>
        <p:spPr>
          <a:xfrm>
            <a:off x="12198832" y="928726"/>
            <a:ext cx="0" cy="117252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C4F550E9-E979-284D-B65F-44E092DD9D02}"/>
              </a:ext>
            </a:extLst>
          </p:cNvPr>
          <p:cNvCxnSpPr>
            <a:cxnSpLocks/>
          </p:cNvCxnSpPr>
          <p:nvPr/>
        </p:nvCxnSpPr>
        <p:spPr>
          <a:xfrm>
            <a:off x="20554162" y="928726"/>
            <a:ext cx="0" cy="117252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A39D099-B515-F343-BF7A-A95468DA3860}"/>
              </a:ext>
            </a:extLst>
          </p:cNvPr>
          <p:cNvSpPr txBox="1"/>
          <p:nvPr/>
        </p:nvSpPr>
        <p:spPr>
          <a:xfrm>
            <a:off x="20820403" y="1064556"/>
            <a:ext cx="134395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4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4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396B1F99-9711-C64F-A7C9-4F1D89E7F11D}"/>
              </a:ext>
            </a:extLst>
          </p:cNvPr>
          <p:cNvCxnSpPr>
            <a:cxnSpLocks/>
          </p:cNvCxnSpPr>
          <p:nvPr/>
        </p:nvCxnSpPr>
        <p:spPr>
          <a:xfrm>
            <a:off x="23287736" y="928726"/>
            <a:ext cx="0" cy="117252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9C21DFE9-C3B2-C54E-9275-7776355F73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7379" y="1081809"/>
            <a:ext cx="3803650" cy="831850"/>
          </a:xfrm>
        </p:spPr>
        <p:txBody>
          <a:bodyPr lIns="0" tIns="0" rIns="0" bIns="0">
            <a:noAutofit/>
          </a:bodyPr>
          <a:lstStyle>
            <a:lvl1pPr marL="0" marR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latin typeface="HSE Sans" panose="02000000000000000000" pitchFamily="2" charset="0"/>
              </a:defRPr>
            </a:lvl1pPr>
            <a:lvl2pPr marL="914400" indent="0">
              <a:lnSpc>
                <a:spcPct val="100000"/>
              </a:lnSpc>
              <a:buNone/>
              <a:defRPr sz="2000" b="0" i="0">
                <a:latin typeface="HSE Sans" panose="02000000000000000000" pitchFamily="2" charset="0"/>
              </a:defRPr>
            </a:lvl2pPr>
            <a:lvl3pPr marL="1828800" indent="0">
              <a:lnSpc>
                <a:spcPct val="100000"/>
              </a:lnSpc>
              <a:buNone/>
              <a:defRPr sz="2000" b="0" i="0">
                <a:latin typeface="HSE Sans" panose="02000000000000000000" pitchFamily="2" charset="0"/>
              </a:defRPr>
            </a:lvl3pPr>
            <a:lvl4pPr marL="2743200" indent="0">
              <a:lnSpc>
                <a:spcPct val="100000"/>
              </a:lnSpc>
              <a:buNone/>
              <a:defRPr sz="2000" b="0" i="0">
                <a:latin typeface="HSE Sans" panose="02000000000000000000" pitchFamily="2" charset="0"/>
              </a:defRPr>
            </a:lvl4pPr>
            <a:lvl5pPr marL="3657600" indent="0">
              <a:lnSpc>
                <a:spcPct val="100000"/>
              </a:lnSpc>
              <a:buNone/>
              <a:defRPr sz="2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2000" dirty="0">
                <a:latin typeface="HSE Sans" panose="02000000000000000000" pitchFamily="2" charset="0"/>
              </a:rPr>
            </a:br>
            <a:r>
              <a:rPr lang="ru-RU" sz="2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2000" dirty="0">
                <a:latin typeface="HSE Sans" panose="02000000000000000000" pitchFamily="2" charset="0"/>
              </a:rPr>
              <a:t> (10pt)</a:t>
            </a:r>
            <a:endParaRPr lang="ru-RU" sz="2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5A73F99D-6D58-724E-ADB3-150D9B24F8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18326" y="1097441"/>
            <a:ext cx="4140200" cy="81621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9144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18288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27432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36576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2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2000" dirty="0">
                <a:latin typeface="HSE Sans" panose="02000000000000000000" pitchFamily="2" charset="0"/>
              </a:rPr>
              <a:t> (10pt)</a:t>
            </a:r>
            <a:endParaRPr lang="ru-RU" sz="2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7E89E360-BE39-5041-BAD6-C7B708340A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519784" y="1097441"/>
            <a:ext cx="4140200" cy="81621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9144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18288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27432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36576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2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2000" dirty="0">
                <a:latin typeface="HSE Sans" panose="02000000000000000000" pitchFamily="2" charset="0"/>
              </a:rPr>
              <a:t> (10pt)</a:t>
            </a:r>
            <a:endParaRPr lang="ru-RU" sz="2000" dirty="0">
              <a:latin typeface="HSE Sans" panose="02000000000000000000" pitchFamily="2" charset="0"/>
            </a:endParaRPr>
          </a:p>
        </p:txBody>
      </p:sp>
      <p:sp>
        <p:nvSpPr>
          <p:cNvPr id="19" name="Заголовок 31">
            <a:extLst>
              <a:ext uri="{FF2B5EF4-FFF2-40B4-BE49-F238E27FC236}">
                <a16:creationId xmlns:a16="http://schemas.microsoft.com/office/drawing/2014/main" id="{1C20890C-BC1C-0745-9AF3-46700BA2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1798" y="2895581"/>
            <a:ext cx="8645060" cy="1554050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4800" b="0" i="0">
                <a:latin typeface="HSE Sans" panose="02000000000000000000" pitchFamily="2" charset="0"/>
              </a:defRPr>
            </a:lvl1pPr>
          </a:lstStyle>
          <a:p>
            <a:r>
              <a:rPr lang="ru-RU" sz="4800" dirty="0">
                <a:solidFill>
                  <a:srgbClr val="102D69"/>
                </a:solidFill>
                <a:latin typeface="HSE Sans" panose="02000000000000000000" pitchFamily="2" charset="0"/>
              </a:rPr>
              <a:t>Дополнительная </a:t>
            </a:r>
            <a:br>
              <a:rPr lang="ru-RU" sz="48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800" dirty="0">
                <a:solidFill>
                  <a:srgbClr val="102D69"/>
                </a:solidFill>
                <a:latin typeface="HSE Sans" panose="02000000000000000000" pitchFamily="2" charset="0"/>
              </a:rPr>
              <a:t>цветовая гамма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CA2589F7-4500-024F-8E07-D726629A59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71797" y="4759327"/>
            <a:ext cx="8645062" cy="4798742"/>
          </a:xfrm>
        </p:spPr>
        <p:txBody>
          <a:bodyPr lIns="0" tIns="0" rIns="0">
            <a:normAutofit/>
          </a:bodyPr>
          <a:lstStyle>
            <a:lvl1pPr marL="0" marR="0" indent="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914400" indent="0" algn="l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1828800" indent="0" algn="l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2743200" indent="0" algn="l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3657600" indent="0" algn="l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2600" dirty="0">
                <a:latin typeface="HSE Sans" panose="02000000000000000000" pitchFamily="2" charset="0"/>
              </a:rPr>
              <a:t>Для оформления графиков, таблиц, диаграмм могут потребоваться дополнительные цвета и вы совершенно правы, задавая вопрос, какие цвета использовать и где их взять. Мы предлагаем использовать палитру цветов Вышки для этих целей.</a:t>
            </a:r>
          </a:p>
        </p:txBody>
      </p:sp>
      <p:sp>
        <p:nvSpPr>
          <p:cNvPr id="21" name="Oval 5">
            <a:extLst>
              <a:ext uri="{FF2B5EF4-FFF2-40B4-BE49-F238E27FC236}">
                <a16:creationId xmlns:a16="http://schemas.microsoft.com/office/drawing/2014/main" id="{D2CA403A-98E7-6C42-8F44-30AB6622C802}"/>
              </a:ext>
            </a:extLst>
          </p:cNvPr>
          <p:cNvSpPr/>
          <p:nvPr/>
        </p:nvSpPr>
        <p:spPr>
          <a:xfrm>
            <a:off x="10785965" y="2895581"/>
            <a:ext cx="1661994" cy="1661994"/>
          </a:xfrm>
          <a:prstGeom prst="ellipse">
            <a:avLst/>
          </a:prstGeom>
          <a:solidFill>
            <a:srgbClr val="0E2D6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0000"/>
          </a:p>
        </p:txBody>
      </p:sp>
      <p:sp>
        <p:nvSpPr>
          <p:cNvPr id="22" name="Oval 20">
            <a:extLst>
              <a:ext uri="{FF2B5EF4-FFF2-40B4-BE49-F238E27FC236}">
                <a16:creationId xmlns:a16="http://schemas.microsoft.com/office/drawing/2014/main" id="{42ABAA5D-E7AB-6E48-9D43-A48178C9BDD4}"/>
              </a:ext>
            </a:extLst>
          </p:cNvPr>
          <p:cNvSpPr/>
          <p:nvPr/>
        </p:nvSpPr>
        <p:spPr>
          <a:xfrm>
            <a:off x="13485851" y="2895581"/>
            <a:ext cx="1661994" cy="1661994"/>
          </a:xfrm>
          <a:prstGeom prst="ellipse">
            <a:avLst/>
          </a:prstGeom>
          <a:solidFill>
            <a:srgbClr val="234A9B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000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09F185A-8F67-9C42-A7C5-87E483F4FC19}"/>
              </a:ext>
            </a:extLst>
          </p:cNvPr>
          <p:cNvSpPr/>
          <p:nvPr/>
        </p:nvSpPr>
        <p:spPr>
          <a:xfrm>
            <a:off x="16185737" y="2895581"/>
            <a:ext cx="1661994" cy="1661994"/>
          </a:xfrm>
          <a:prstGeom prst="ellipse">
            <a:avLst/>
          </a:prstGeom>
          <a:solidFill>
            <a:srgbClr val="11A0D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000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79AE0F6-4E37-6C4D-AF45-824EEE489A15}"/>
              </a:ext>
            </a:extLst>
          </p:cNvPr>
          <p:cNvSpPr/>
          <p:nvPr/>
        </p:nvSpPr>
        <p:spPr>
          <a:xfrm>
            <a:off x="18885623" y="2895581"/>
            <a:ext cx="1661994" cy="1661994"/>
          </a:xfrm>
          <a:prstGeom prst="ellipse">
            <a:avLst/>
          </a:prstGeom>
          <a:solidFill>
            <a:srgbClr val="029C6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0000"/>
          </a:p>
        </p:txBody>
      </p:sp>
      <p:sp>
        <p:nvSpPr>
          <p:cNvPr id="25" name="Oval 26">
            <a:extLst>
              <a:ext uri="{FF2B5EF4-FFF2-40B4-BE49-F238E27FC236}">
                <a16:creationId xmlns:a16="http://schemas.microsoft.com/office/drawing/2014/main" id="{330C0EA4-7FD1-CE4D-AC95-8C484C5AC790}"/>
              </a:ext>
            </a:extLst>
          </p:cNvPr>
          <p:cNvSpPr/>
          <p:nvPr/>
        </p:nvSpPr>
        <p:spPr>
          <a:xfrm>
            <a:off x="21585509" y="2895581"/>
            <a:ext cx="1661994" cy="1661994"/>
          </a:xfrm>
          <a:prstGeom prst="ellipse">
            <a:avLst/>
          </a:prstGeom>
          <a:solidFill>
            <a:srgbClr val="EB681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0000"/>
          </a:p>
        </p:txBody>
      </p:sp>
      <p:sp>
        <p:nvSpPr>
          <p:cNvPr id="26" name="Oval 29">
            <a:extLst>
              <a:ext uri="{FF2B5EF4-FFF2-40B4-BE49-F238E27FC236}">
                <a16:creationId xmlns:a16="http://schemas.microsoft.com/office/drawing/2014/main" id="{4C53CF3D-7EFB-DF4F-8EA6-5644574E9AFB}"/>
              </a:ext>
            </a:extLst>
          </p:cNvPr>
          <p:cNvSpPr/>
          <p:nvPr/>
        </p:nvSpPr>
        <p:spPr>
          <a:xfrm>
            <a:off x="10785965" y="5417399"/>
            <a:ext cx="1661994" cy="1661994"/>
          </a:xfrm>
          <a:prstGeom prst="ellipse">
            <a:avLst/>
          </a:prstGeom>
          <a:solidFill>
            <a:srgbClr val="7D4EB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0000"/>
          </a:p>
        </p:txBody>
      </p:sp>
      <p:sp>
        <p:nvSpPr>
          <p:cNvPr id="27" name="Oval 33">
            <a:extLst>
              <a:ext uri="{FF2B5EF4-FFF2-40B4-BE49-F238E27FC236}">
                <a16:creationId xmlns:a16="http://schemas.microsoft.com/office/drawing/2014/main" id="{B42CE88A-E9A3-2A4E-BD50-EB37311F39EC}"/>
              </a:ext>
            </a:extLst>
          </p:cNvPr>
          <p:cNvSpPr/>
          <p:nvPr/>
        </p:nvSpPr>
        <p:spPr>
          <a:xfrm>
            <a:off x="13485851" y="5417399"/>
            <a:ext cx="1661994" cy="1661994"/>
          </a:xfrm>
          <a:prstGeom prst="ellipse">
            <a:avLst/>
          </a:prstGeom>
          <a:solidFill>
            <a:srgbClr val="E61F3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0000"/>
          </a:p>
        </p:txBody>
      </p:sp>
      <p:sp>
        <p:nvSpPr>
          <p:cNvPr id="28" name="Oval 34">
            <a:extLst>
              <a:ext uri="{FF2B5EF4-FFF2-40B4-BE49-F238E27FC236}">
                <a16:creationId xmlns:a16="http://schemas.microsoft.com/office/drawing/2014/main" id="{B699EFDF-DB9D-3C4F-9D1F-461508017BDA}"/>
              </a:ext>
            </a:extLst>
          </p:cNvPr>
          <p:cNvSpPr/>
          <p:nvPr/>
        </p:nvSpPr>
        <p:spPr>
          <a:xfrm>
            <a:off x="16185737" y="5417399"/>
            <a:ext cx="1661994" cy="1661994"/>
          </a:xfrm>
          <a:prstGeom prst="ellipse">
            <a:avLst/>
          </a:prstGeom>
          <a:solidFill>
            <a:srgbClr val="FBBA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0000"/>
          </a:p>
        </p:txBody>
      </p:sp>
      <p:sp>
        <p:nvSpPr>
          <p:cNvPr id="29" name="Oval 35">
            <a:extLst>
              <a:ext uri="{FF2B5EF4-FFF2-40B4-BE49-F238E27FC236}">
                <a16:creationId xmlns:a16="http://schemas.microsoft.com/office/drawing/2014/main" id="{5DF3131C-EEA1-5446-B567-C9DA0A2A1AFF}"/>
              </a:ext>
            </a:extLst>
          </p:cNvPr>
          <p:cNvSpPr/>
          <p:nvPr/>
        </p:nvSpPr>
        <p:spPr>
          <a:xfrm>
            <a:off x="18885623" y="5417399"/>
            <a:ext cx="1661994" cy="1661994"/>
          </a:xfrm>
          <a:prstGeom prst="ellipse">
            <a:avLst/>
          </a:prstGeom>
          <a:solidFill>
            <a:srgbClr val="7DA0D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0000"/>
          </a:p>
        </p:txBody>
      </p:sp>
      <p:sp>
        <p:nvSpPr>
          <p:cNvPr id="30" name="Oval 36">
            <a:extLst>
              <a:ext uri="{FF2B5EF4-FFF2-40B4-BE49-F238E27FC236}">
                <a16:creationId xmlns:a16="http://schemas.microsoft.com/office/drawing/2014/main" id="{6D03B317-B61D-2945-8C0A-A6EBD87ACD07}"/>
              </a:ext>
            </a:extLst>
          </p:cNvPr>
          <p:cNvSpPr/>
          <p:nvPr/>
        </p:nvSpPr>
        <p:spPr>
          <a:xfrm>
            <a:off x="21585509" y="5417399"/>
            <a:ext cx="1661994" cy="1661994"/>
          </a:xfrm>
          <a:prstGeom prst="ellipse">
            <a:avLst/>
          </a:prstGeom>
          <a:solidFill>
            <a:srgbClr val="47A0A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0000"/>
          </a:p>
        </p:txBody>
      </p:sp>
      <p:sp>
        <p:nvSpPr>
          <p:cNvPr id="31" name="Oval 37">
            <a:extLst>
              <a:ext uri="{FF2B5EF4-FFF2-40B4-BE49-F238E27FC236}">
                <a16:creationId xmlns:a16="http://schemas.microsoft.com/office/drawing/2014/main" id="{9C0266F1-C0B7-624A-A873-5F2C8801E766}"/>
              </a:ext>
            </a:extLst>
          </p:cNvPr>
          <p:cNvSpPr/>
          <p:nvPr/>
        </p:nvSpPr>
        <p:spPr>
          <a:xfrm>
            <a:off x="10785965" y="7939219"/>
            <a:ext cx="1661994" cy="1661994"/>
          </a:xfrm>
          <a:prstGeom prst="ellipse">
            <a:avLst/>
          </a:prstGeom>
          <a:solidFill>
            <a:srgbClr val="EB8C3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0000"/>
          </a:p>
        </p:txBody>
      </p:sp>
      <p:sp>
        <p:nvSpPr>
          <p:cNvPr id="32" name="Oval 38">
            <a:extLst>
              <a:ext uri="{FF2B5EF4-FFF2-40B4-BE49-F238E27FC236}">
                <a16:creationId xmlns:a16="http://schemas.microsoft.com/office/drawing/2014/main" id="{30C0C10E-388C-9843-8270-19D471BD3756}"/>
              </a:ext>
            </a:extLst>
          </p:cNvPr>
          <p:cNvSpPr/>
          <p:nvPr/>
        </p:nvSpPr>
        <p:spPr>
          <a:xfrm>
            <a:off x="13485851" y="7939219"/>
            <a:ext cx="1661994" cy="1661994"/>
          </a:xfrm>
          <a:prstGeom prst="ellipse">
            <a:avLst/>
          </a:prstGeom>
          <a:solidFill>
            <a:srgbClr val="96628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0000"/>
          </a:p>
        </p:txBody>
      </p:sp>
      <p:sp>
        <p:nvSpPr>
          <p:cNvPr id="33" name="Oval 39">
            <a:extLst>
              <a:ext uri="{FF2B5EF4-FFF2-40B4-BE49-F238E27FC236}">
                <a16:creationId xmlns:a16="http://schemas.microsoft.com/office/drawing/2014/main" id="{87047EA3-79D2-8644-A568-E64AA1D7D370}"/>
              </a:ext>
            </a:extLst>
          </p:cNvPr>
          <p:cNvSpPr/>
          <p:nvPr/>
        </p:nvSpPr>
        <p:spPr>
          <a:xfrm>
            <a:off x="16185737" y="7939219"/>
            <a:ext cx="1661994" cy="1661994"/>
          </a:xfrm>
          <a:prstGeom prst="ellipse">
            <a:avLst/>
          </a:prstGeom>
          <a:solidFill>
            <a:srgbClr val="CD5A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0000"/>
          </a:p>
        </p:txBody>
      </p:sp>
      <p:sp>
        <p:nvSpPr>
          <p:cNvPr id="34" name="Oval 40">
            <a:extLst>
              <a:ext uri="{FF2B5EF4-FFF2-40B4-BE49-F238E27FC236}">
                <a16:creationId xmlns:a16="http://schemas.microsoft.com/office/drawing/2014/main" id="{7F5D1C6B-4E6B-0346-A5DC-C511DB14EFD6}"/>
              </a:ext>
            </a:extLst>
          </p:cNvPr>
          <p:cNvSpPr/>
          <p:nvPr/>
        </p:nvSpPr>
        <p:spPr>
          <a:xfrm>
            <a:off x="18885623" y="7939219"/>
            <a:ext cx="1661994" cy="1661994"/>
          </a:xfrm>
          <a:prstGeom prst="ellipse">
            <a:avLst/>
          </a:prstGeom>
          <a:solidFill>
            <a:srgbClr val="FFD74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0000"/>
          </a:p>
        </p:txBody>
      </p:sp>
      <p:sp>
        <p:nvSpPr>
          <p:cNvPr id="35" name="Oval 41">
            <a:extLst>
              <a:ext uri="{FF2B5EF4-FFF2-40B4-BE49-F238E27FC236}">
                <a16:creationId xmlns:a16="http://schemas.microsoft.com/office/drawing/2014/main" id="{EB421DBA-35DE-2C4F-A89E-27F0998EF4E8}"/>
              </a:ext>
            </a:extLst>
          </p:cNvPr>
          <p:cNvSpPr/>
          <p:nvPr/>
        </p:nvSpPr>
        <p:spPr>
          <a:xfrm>
            <a:off x="21585509" y="7939219"/>
            <a:ext cx="1661994" cy="1661994"/>
          </a:xfrm>
          <a:prstGeom prst="ellipse">
            <a:avLst/>
          </a:prstGeom>
          <a:solidFill>
            <a:srgbClr val="CDDDF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0000"/>
          </a:p>
        </p:txBody>
      </p:sp>
      <p:sp>
        <p:nvSpPr>
          <p:cNvPr id="36" name="Oval 42">
            <a:extLst>
              <a:ext uri="{FF2B5EF4-FFF2-40B4-BE49-F238E27FC236}">
                <a16:creationId xmlns:a16="http://schemas.microsoft.com/office/drawing/2014/main" id="{081BD842-A9A1-5B44-81ED-A97BA390032B}"/>
              </a:ext>
            </a:extLst>
          </p:cNvPr>
          <p:cNvSpPr/>
          <p:nvPr/>
        </p:nvSpPr>
        <p:spPr>
          <a:xfrm>
            <a:off x="10785965" y="10499539"/>
            <a:ext cx="1661994" cy="1661994"/>
          </a:xfrm>
          <a:prstGeom prst="ellipse">
            <a:avLst/>
          </a:prstGeom>
          <a:solidFill>
            <a:srgbClr val="D7EBB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0000"/>
          </a:p>
        </p:txBody>
      </p:sp>
      <p:sp>
        <p:nvSpPr>
          <p:cNvPr id="37" name="Oval 43">
            <a:extLst>
              <a:ext uri="{FF2B5EF4-FFF2-40B4-BE49-F238E27FC236}">
                <a16:creationId xmlns:a16="http://schemas.microsoft.com/office/drawing/2014/main" id="{036EE7D2-A33A-434C-B272-C82E2CDD4D4D}"/>
              </a:ext>
            </a:extLst>
          </p:cNvPr>
          <p:cNvSpPr/>
          <p:nvPr/>
        </p:nvSpPr>
        <p:spPr>
          <a:xfrm>
            <a:off x="13485851" y="10499539"/>
            <a:ext cx="1661994" cy="1661994"/>
          </a:xfrm>
          <a:prstGeom prst="ellipse">
            <a:avLst/>
          </a:prstGeom>
          <a:solidFill>
            <a:srgbClr val="FFDC9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0000"/>
          </a:p>
        </p:txBody>
      </p:sp>
      <p:sp>
        <p:nvSpPr>
          <p:cNvPr id="38" name="Oval 44">
            <a:extLst>
              <a:ext uri="{FF2B5EF4-FFF2-40B4-BE49-F238E27FC236}">
                <a16:creationId xmlns:a16="http://schemas.microsoft.com/office/drawing/2014/main" id="{7DD65DA4-F076-C242-813E-8C17DCABCCFB}"/>
              </a:ext>
            </a:extLst>
          </p:cNvPr>
          <p:cNvSpPr/>
          <p:nvPr/>
        </p:nvSpPr>
        <p:spPr>
          <a:xfrm>
            <a:off x="16185737" y="10499539"/>
            <a:ext cx="1661994" cy="1661994"/>
          </a:xfrm>
          <a:prstGeom prst="ellipse">
            <a:avLst/>
          </a:prstGeom>
          <a:solidFill>
            <a:srgbClr val="D7C3F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0000"/>
          </a:p>
        </p:txBody>
      </p:sp>
      <p:sp>
        <p:nvSpPr>
          <p:cNvPr id="39" name="Oval 45">
            <a:extLst>
              <a:ext uri="{FF2B5EF4-FFF2-40B4-BE49-F238E27FC236}">
                <a16:creationId xmlns:a16="http://schemas.microsoft.com/office/drawing/2014/main" id="{8A44D99D-BF66-2848-B460-F59D8ECF5690}"/>
              </a:ext>
            </a:extLst>
          </p:cNvPr>
          <p:cNvSpPr/>
          <p:nvPr/>
        </p:nvSpPr>
        <p:spPr>
          <a:xfrm>
            <a:off x="18885623" y="10499539"/>
            <a:ext cx="1661994" cy="1661994"/>
          </a:xfrm>
          <a:prstGeom prst="ellipse">
            <a:avLst/>
          </a:prstGeom>
          <a:solidFill>
            <a:srgbClr val="F6C3C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0000"/>
          </a:p>
        </p:txBody>
      </p:sp>
      <p:sp>
        <p:nvSpPr>
          <p:cNvPr id="40" name="Oval 46">
            <a:extLst>
              <a:ext uri="{FF2B5EF4-FFF2-40B4-BE49-F238E27FC236}">
                <a16:creationId xmlns:a16="http://schemas.microsoft.com/office/drawing/2014/main" id="{9B130CEB-3D74-B647-BA6B-32F7D70FD354}"/>
              </a:ext>
            </a:extLst>
          </p:cNvPr>
          <p:cNvSpPr/>
          <p:nvPr/>
        </p:nvSpPr>
        <p:spPr>
          <a:xfrm>
            <a:off x="21585509" y="10499539"/>
            <a:ext cx="1661994" cy="1661994"/>
          </a:xfrm>
          <a:prstGeom prst="ellipse">
            <a:avLst/>
          </a:prstGeom>
          <a:solidFill>
            <a:srgbClr val="FFF07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0000"/>
          </a:p>
        </p:txBody>
      </p:sp>
    </p:spTree>
    <p:extLst>
      <p:ext uri="{BB962C8B-B14F-4D97-AF65-F5344CB8AC3E}">
        <p14:creationId xmlns:p14="http://schemas.microsoft.com/office/powerpoint/2010/main" val="1308649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чистый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A7FA04E4-3213-8F41-B068-4DC281441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398" y="928726"/>
            <a:ext cx="896552" cy="896552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938052A0-3DF0-DC47-B7E0-C20EF981C230}"/>
              </a:ext>
            </a:extLst>
          </p:cNvPr>
          <p:cNvCxnSpPr>
            <a:cxnSpLocks/>
          </p:cNvCxnSpPr>
          <p:nvPr/>
        </p:nvCxnSpPr>
        <p:spPr>
          <a:xfrm>
            <a:off x="6597372" y="928726"/>
            <a:ext cx="0" cy="117252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8C6147F0-3CA1-264C-B2B2-F88597196943}"/>
              </a:ext>
            </a:extLst>
          </p:cNvPr>
          <p:cNvCxnSpPr>
            <a:cxnSpLocks/>
          </p:cNvCxnSpPr>
          <p:nvPr/>
        </p:nvCxnSpPr>
        <p:spPr>
          <a:xfrm>
            <a:off x="12198832" y="928726"/>
            <a:ext cx="0" cy="117252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2CDF50E-4D58-AF4A-ABFD-140AF88B3681}"/>
              </a:ext>
            </a:extLst>
          </p:cNvPr>
          <p:cNvCxnSpPr>
            <a:cxnSpLocks/>
          </p:cNvCxnSpPr>
          <p:nvPr/>
        </p:nvCxnSpPr>
        <p:spPr>
          <a:xfrm>
            <a:off x="20554162" y="928726"/>
            <a:ext cx="0" cy="117252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2171D1-2A5B-7A4A-9760-17CCE51B9802}"/>
              </a:ext>
            </a:extLst>
          </p:cNvPr>
          <p:cNvSpPr txBox="1"/>
          <p:nvPr/>
        </p:nvSpPr>
        <p:spPr>
          <a:xfrm>
            <a:off x="20820403" y="1064556"/>
            <a:ext cx="134395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4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4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3C71A0C3-CD3E-0748-98E5-6B2507CAB296}"/>
              </a:ext>
            </a:extLst>
          </p:cNvPr>
          <p:cNvCxnSpPr>
            <a:cxnSpLocks/>
          </p:cNvCxnSpPr>
          <p:nvPr/>
        </p:nvCxnSpPr>
        <p:spPr>
          <a:xfrm>
            <a:off x="23287736" y="928726"/>
            <a:ext cx="0" cy="117252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9856D01B-EC9A-6047-B7FB-D47084AB3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7379" y="1081809"/>
            <a:ext cx="3803650" cy="831850"/>
          </a:xfrm>
        </p:spPr>
        <p:txBody>
          <a:bodyPr lIns="0" tIns="0" rIns="0" bIns="0">
            <a:noAutofit/>
          </a:bodyPr>
          <a:lstStyle>
            <a:lvl1pPr marL="0" marR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latin typeface="HSE Sans" panose="02000000000000000000" pitchFamily="2" charset="0"/>
              </a:defRPr>
            </a:lvl1pPr>
            <a:lvl2pPr marL="914400" indent="0">
              <a:lnSpc>
                <a:spcPct val="100000"/>
              </a:lnSpc>
              <a:buNone/>
              <a:defRPr sz="2000" b="0" i="0">
                <a:latin typeface="HSE Sans" panose="02000000000000000000" pitchFamily="2" charset="0"/>
              </a:defRPr>
            </a:lvl2pPr>
            <a:lvl3pPr marL="1828800" indent="0">
              <a:lnSpc>
                <a:spcPct val="100000"/>
              </a:lnSpc>
              <a:buNone/>
              <a:defRPr sz="2000" b="0" i="0">
                <a:latin typeface="HSE Sans" panose="02000000000000000000" pitchFamily="2" charset="0"/>
              </a:defRPr>
            </a:lvl3pPr>
            <a:lvl4pPr marL="2743200" indent="0">
              <a:lnSpc>
                <a:spcPct val="100000"/>
              </a:lnSpc>
              <a:buNone/>
              <a:defRPr sz="2000" b="0" i="0">
                <a:latin typeface="HSE Sans" panose="02000000000000000000" pitchFamily="2" charset="0"/>
              </a:defRPr>
            </a:lvl4pPr>
            <a:lvl5pPr marL="3657600" indent="0">
              <a:lnSpc>
                <a:spcPct val="100000"/>
              </a:lnSpc>
              <a:buNone/>
              <a:defRPr sz="2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2000" dirty="0">
                <a:latin typeface="HSE Sans" panose="02000000000000000000" pitchFamily="2" charset="0"/>
              </a:rPr>
            </a:br>
            <a:r>
              <a:rPr lang="ru-RU" sz="2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2000" dirty="0">
                <a:latin typeface="HSE Sans" panose="02000000000000000000" pitchFamily="2" charset="0"/>
              </a:rPr>
              <a:t> (10pt)</a:t>
            </a:r>
            <a:endParaRPr lang="ru-RU" sz="2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83E23342-AC91-354A-9A28-A14FF7BADC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18326" y="1097441"/>
            <a:ext cx="4140200" cy="81621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9144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18288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27432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36576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2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2000" dirty="0">
                <a:latin typeface="HSE Sans" panose="02000000000000000000" pitchFamily="2" charset="0"/>
              </a:rPr>
              <a:t> (10pt)</a:t>
            </a:r>
            <a:endParaRPr lang="ru-RU" sz="2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BB1CCE68-8F57-1A41-BC43-633D2EFC80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519784" y="1097441"/>
            <a:ext cx="4140200" cy="81621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9144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18288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27432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36576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2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2000" dirty="0">
                <a:latin typeface="HSE Sans" panose="02000000000000000000" pitchFamily="2" charset="0"/>
              </a:rPr>
              <a:t> (10pt)</a:t>
            </a:r>
            <a:endParaRPr lang="ru-RU" sz="2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561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чист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9629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bou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846666" y="7968631"/>
            <a:ext cx="7112000" cy="473964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914400" indent="0">
              <a:buNone/>
              <a:defRPr sz="1400"/>
            </a:lvl2pPr>
            <a:lvl3pPr marL="1828800" indent="0">
              <a:buNone/>
              <a:defRPr sz="1400"/>
            </a:lvl3pPr>
            <a:lvl4pPr marL="2743200" indent="0">
              <a:buNone/>
              <a:defRPr sz="1400"/>
            </a:lvl4pPr>
            <a:lvl5pPr marL="3657600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8606120" y="7968631"/>
            <a:ext cx="7112000" cy="473964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914400" indent="0">
              <a:buNone/>
              <a:defRPr sz="1400"/>
            </a:lvl2pPr>
            <a:lvl3pPr marL="1828800" indent="0">
              <a:buNone/>
              <a:defRPr sz="1400"/>
            </a:lvl3pPr>
            <a:lvl4pPr marL="2743200" indent="0">
              <a:buNone/>
              <a:defRPr sz="1400"/>
            </a:lvl4pPr>
            <a:lvl5pPr marL="3657600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6375530" y="7968631"/>
            <a:ext cx="7112000" cy="473964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914400" indent="0">
              <a:buNone/>
              <a:defRPr sz="1400"/>
            </a:lvl2pPr>
            <a:lvl3pPr marL="1828800" indent="0">
              <a:buNone/>
              <a:defRPr sz="1400"/>
            </a:lvl3pPr>
            <a:lvl4pPr marL="2743200" indent="0">
              <a:buNone/>
              <a:defRPr sz="1400"/>
            </a:lvl4pPr>
            <a:lvl5pPr marL="3657600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847917" y="6198318"/>
            <a:ext cx="22639618" cy="135141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62626"/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46332" y="12960307"/>
            <a:ext cx="5824952" cy="774202"/>
          </a:xfrm>
          <a:prstGeom prst="rect">
            <a:avLst/>
          </a:prstGeom>
          <a:solidFill>
            <a:schemeClr val="accent6"/>
          </a:solidFill>
        </p:spPr>
        <p:txBody>
          <a:bodyPr vert="horz" lIns="182880" tIns="91440" rIns="182880" bIns="9144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2076500" y="13244324"/>
            <a:ext cx="3370795" cy="26468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GAJAH ANNUAL REPORT 2015   |   </a:t>
            </a:r>
            <a:fld id="{386B4344-649F-C745-A86B-93613093FF3C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18288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0" y="2"/>
            <a:ext cx="24384000" cy="573616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07126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Rectangle 24"/>
          <p:cNvSpPr/>
          <p:nvPr userDrawn="1"/>
        </p:nvSpPr>
        <p:spPr bwMode="auto">
          <a:xfrm>
            <a:off x="265362" y="269799"/>
            <a:ext cx="23853276" cy="13204758"/>
          </a:xfrm>
          <a:prstGeom prst="rect">
            <a:avLst/>
          </a:prstGeom>
          <a:solidFill>
            <a:schemeClr val="bg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tlCol="0" anchor="ctr"/>
          <a:lstStyle/>
          <a:p>
            <a:pPr algn="ctr">
              <a:defRPr/>
            </a:pPr>
            <a:endParaRPr sz="10000"/>
          </a:p>
        </p:txBody>
      </p:sp>
    </p:spTree>
    <p:extLst>
      <p:ext uri="{BB962C8B-B14F-4D97-AF65-F5344CB8AC3E}">
        <p14:creationId xmlns:p14="http://schemas.microsoft.com/office/powerpoint/2010/main" val="24965354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3ACC47-2FEC-0EEB-812A-5FF1A3EEA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D4A4A6-1462-5336-A0E9-ECEBB2AC16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CB4745-9B50-F294-81A1-5452D0BDC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38A4D-BA6C-714D-9E98-FF31753BD3B5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1A66DB-BF07-2D1B-0F0C-34A399361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AD82AD-306D-C318-3219-D04D929D8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2BFC5-9A33-D64B-92FD-D85CE1AA65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615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DEFBFE-3875-7AAD-C4C5-55C0D1811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4B8BD1-D8AB-145B-BA11-40106E948D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26BC3B-CC5A-FAD3-80CD-80A6E1F8A9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A2478E-A406-EE22-730B-323E7F58A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38A4D-BA6C-714D-9E98-FF31753BD3B5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AB03B6-C6DA-7B31-9364-964C95AD5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D1ED5D-A0F5-5867-307E-C706798FC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2BFC5-9A33-D64B-92FD-D85CE1AA65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683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4A1436AC-5F96-2A4F-BFC7-B3442083E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398" y="928726"/>
            <a:ext cx="896552" cy="896552"/>
          </a:xfrm>
          <a:prstGeom prst="rect">
            <a:avLst/>
          </a:prstGeom>
        </p:spPr>
      </p:pic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id="{067DD2ED-246D-7D41-B51F-FED98BF873FD}"/>
              </a:ext>
            </a:extLst>
          </p:cNvPr>
          <p:cNvCxnSpPr>
            <a:cxnSpLocks/>
          </p:cNvCxnSpPr>
          <p:nvPr/>
        </p:nvCxnSpPr>
        <p:spPr>
          <a:xfrm>
            <a:off x="6597372" y="928726"/>
            <a:ext cx="0" cy="117252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1">
            <a:extLst>
              <a:ext uri="{FF2B5EF4-FFF2-40B4-BE49-F238E27FC236}">
                <a16:creationId xmlns:a16="http://schemas.microsoft.com/office/drawing/2014/main" id="{68E8C250-D449-A743-8975-B5BFB04D9744}"/>
              </a:ext>
            </a:extLst>
          </p:cNvPr>
          <p:cNvCxnSpPr>
            <a:cxnSpLocks/>
          </p:cNvCxnSpPr>
          <p:nvPr/>
        </p:nvCxnSpPr>
        <p:spPr>
          <a:xfrm>
            <a:off x="12198832" y="928726"/>
            <a:ext cx="0" cy="117252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25">
            <a:extLst>
              <a:ext uri="{FF2B5EF4-FFF2-40B4-BE49-F238E27FC236}">
                <a16:creationId xmlns:a16="http://schemas.microsoft.com/office/drawing/2014/main" id="{DD1C71CA-B883-AF42-959D-BCA5690AAA4B}"/>
              </a:ext>
            </a:extLst>
          </p:cNvPr>
          <p:cNvCxnSpPr>
            <a:cxnSpLocks/>
          </p:cNvCxnSpPr>
          <p:nvPr/>
        </p:nvCxnSpPr>
        <p:spPr>
          <a:xfrm>
            <a:off x="20554162" y="928726"/>
            <a:ext cx="0" cy="117252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4D3A12E-0E10-C441-81D2-C3C1EB6A0537}"/>
              </a:ext>
            </a:extLst>
          </p:cNvPr>
          <p:cNvSpPr txBox="1"/>
          <p:nvPr/>
        </p:nvSpPr>
        <p:spPr>
          <a:xfrm>
            <a:off x="20820403" y="1064556"/>
            <a:ext cx="134395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4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4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9" name="Straight Connector 59">
            <a:extLst>
              <a:ext uri="{FF2B5EF4-FFF2-40B4-BE49-F238E27FC236}">
                <a16:creationId xmlns:a16="http://schemas.microsoft.com/office/drawing/2014/main" id="{3447008E-4F3B-FC4E-B96D-3927FAE1ED17}"/>
              </a:ext>
            </a:extLst>
          </p:cNvPr>
          <p:cNvCxnSpPr>
            <a:cxnSpLocks/>
          </p:cNvCxnSpPr>
          <p:nvPr/>
        </p:nvCxnSpPr>
        <p:spPr>
          <a:xfrm>
            <a:off x="23287736" y="928726"/>
            <a:ext cx="0" cy="117252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61115A7A-23E5-E442-9551-F72F1CDA57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369307" y="2895581"/>
            <a:ext cx="8650334" cy="8650214"/>
          </a:xfrm>
          <a:solidFill>
            <a:srgbClr val="D9D9D9"/>
          </a:solidFill>
        </p:spPr>
        <p:txBody>
          <a:bodyPr anchor="ctr">
            <a:normAutofit/>
          </a:bodyPr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marL="0" marR="0" lvl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5600" dirty="0">
                <a:solidFill>
                  <a:schemeClr val="tx1"/>
                </a:solidFill>
                <a:latin typeface="HSE Sans" panose="02000000000000000000" pitchFamily="2" charset="0"/>
              </a:rPr>
              <a:t>Чтобы слайд не выглядел пустым, сюда можно поставить иллюстрацию или фотографию</a:t>
            </a:r>
            <a:endParaRPr lang="en-RU" sz="5600">
              <a:solidFill>
                <a:schemeClr val="tx1"/>
              </a:solidFill>
              <a:latin typeface="HSE Sans" panose="02000000000000000000" pitchFamily="2" charset="0"/>
            </a:endParaRPr>
          </a:p>
        </p:txBody>
      </p:sp>
      <p:sp>
        <p:nvSpPr>
          <p:cNvPr id="32" name="Заголовок 31">
            <a:extLst>
              <a:ext uri="{FF2B5EF4-FFF2-40B4-BE49-F238E27FC236}">
                <a16:creationId xmlns:a16="http://schemas.microsoft.com/office/drawing/2014/main" id="{9ED7AA97-D972-DF4F-B662-A65F2A544C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1796" y="2895581"/>
            <a:ext cx="10491120" cy="1554050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4800" b="0" i="0">
                <a:latin typeface="HSE Sans" panose="02000000000000000000" pitchFamily="2" charset="0"/>
              </a:defRPr>
            </a:lvl1pPr>
          </a:lstStyle>
          <a:p>
            <a:r>
              <a:rPr lang="ru-RU" sz="48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</a:t>
            </a:r>
            <a:br>
              <a:rPr lang="ru-RU" sz="48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8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48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48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48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48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69E35E54-2B19-7441-876F-1C6A84F4F1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71795" y="4759326"/>
            <a:ext cx="10491122" cy="6786468"/>
          </a:xfrm>
        </p:spPr>
        <p:txBody>
          <a:bodyPr lIns="0" tIns="0" rIns="0">
            <a:normAutofit/>
          </a:bodyPr>
          <a:lstStyle>
            <a:lvl1pPr marL="0" marR="0" indent="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914400" indent="0" algn="l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1828800" indent="0" algn="l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2743200" indent="0" algn="l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3657600" indent="0" algn="l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38" name="Текст 37">
            <a:extLst>
              <a:ext uri="{FF2B5EF4-FFF2-40B4-BE49-F238E27FC236}">
                <a16:creationId xmlns:a16="http://schemas.microsoft.com/office/drawing/2014/main" id="{7FB4A275-856E-364D-8AA4-2071AADC6A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7379" y="1081809"/>
            <a:ext cx="3803650" cy="831850"/>
          </a:xfrm>
        </p:spPr>
        <p:txBody>
          <a:bodyPr lIns="0" tIns="0" rIns="0" bIns="0">
            <a:noAutofit/>
          </a:bodyPr>
          <a:lstStyle>
            <a:lvl1pPr marL="0" marR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latin typeface="HSE Sans" panose="02000000000000000000" pitchFamily="2" charset="0"/>
              </a:defRPr>
            </a:lvl1pPr>
            <a:lvl2pPr marL="914400" indent="0">
              <a:lnSpc>
                <a:spcPct val="100000"/>
              </a:lnSpc>
              <a:buNone/>
              <a:defRPr sz="2000" b="0" i="0">
                <a:latin typeface="HSE Sans" panose="02000000000000000000" pitchFamily="2" charset="0"/>
              </a:defRPr>
            </a:lvl2pPr>
            <a:lvl3pPr marL="1828800" indent="0">
              <a:lnSpc>
                <a:spcPct val="100000"/>
              </a:lnSpc>
              <a:buNone/>
              <a:defRPr sz="2000" b="0" i="0">
                <a:latin typeface="HSE Sans" panose="02000000000000000000" pitchFamily="2" charset="0"/>
              </a:defRPr>
            </a:lvl3pPr>
            <a:lvl4pPr marL="2743200" indent="0">
              <a:lnSpc>
                <a:spcPct val="100000"/>
              </a:lnSpc>
              <a:buNone/>
              <a:defRPr sz="2000" b="0" i="0">
                <a:latin typeface="HSE Sans" panose="02000000000000000000" pitchFamily="2" charset="0"/>
              </a:defRPr>
            </a:lvl4pPr>
            <a:lvl5pPr marL="3657600" indent="0">
              <a:lnSpc>
                <a:spcPct val="100000"/>
              </a:lnSpc>
              <a:buNone/>
              <a:defRPr sz="2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2000" dirty="0">
                <a:latin typeface="HSE Sans" panose="02000000000000000000" pitchFamily="2" charset="0"/>
              </a:rPr>
            </a:br>
            <a:r>
              <a:rPr lang="ru-RU" sz="2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2000" dirty="0">
                <a:latin typeface="HSE Sans" panose="02000000000000000000" pitchFamily="2" charset="0"/>
              </a:rPr>
              <a:t> (10pt)</a:t>
            </a:r>
            <a:endParaRPr lang="ru-RU" sz="2000" dirty="0">
              <a:latin typeface="HSE Sans" panose="02000000000000000000" pitchFamily="2" charset="0"/>
            </a:endParaRP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58FBA0EA-8BE0-A643-B258-4E5C344671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18326" y="1097441"/>
            <a:ext cx="4140200" cy="81621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9144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18288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27432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36576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2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2000" dirty="0">
                <a:latin typeface="HSE Sans" panose="02000000000000000000" pitchFamily="2" charset="0"/>
              </a:rPr>
              <a:t> (10pt)</a:t>
            </a:r>
            <a:endParaRPr lang="ru-RU" sz="2000" dirty="0">
              <a:latin typeface="HSE Sans" panose="02000000000000000000" pitchFamily="2" charset="0"/>
            </a:endParaRPr>
          </a:p>
        </p:txBody>
      </p:sp>
      <p:sp>
        <p:nvSpPr>
          <p:cNvPr id="41" name="Текст 39">
            <a:extLst>
              <a:ext uri="{FF2B5EF4-FFF2-40B4-BE49-F238E27FC236}">
                <a16:creationId xmlns:a16="http://schemas.microsoft.com/office/drawing/2014/main" id="{0BEC062F-1BEB-DE4C-B7EE-C552C9D45F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519784" y="1097441"/>
            <a:ext cx="4140200" cy="81621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9144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18288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27432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36576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2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2000" dirty="0">
                <a:latin typeface="HSE Sans" panose="02000000000000000000" pitchFamily="2" charset="0"/>
              </a:rPr>
              <a:t> (10pt)</a:t>
            </a:r>
            <a:endParaRPr lang="ru-RU" sz="2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738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FDC66DB8-29BC-5940-A721-40F100214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398" y="928726"/>
            <a:ext cx="896552" cy="896552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DE27C859-478F-3648-8A9D-2C85DBDCAC09}"/>
              </a:ext>
            </a:extLst>
          </p:cNvPr>
          <p:cNvCxnSpPr>
            <a:cxnSpLocks/>
          </p:cNvCxnSpPr>
          <p:nvPr/>
        </p:nvCxnSpPr>
        <p:spPr>
          <a:xfrm>
            <a:off x="6597372" y="928726"/>
            <a:ext cx="0" cy="117252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58EA1144-CFD8-1D47-B430-7014F576043B}"/>
              </a:ext>
            </a:extLst>
          </p:cNvPr>
          <p:cNvCxnSpPr>
            <a:cxnSpLocks/>
          </p:cNvCxnSpPr>
          <p:nvPr/>
        </p:nvCxnSpPr>
        <p:spPr>
          <a:xfrm>
            <a:off x="12198832" y="928726"/>
            <a:ext cx="0" cy="117252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96EDC73C-5A3C-014E-8E52-04CAFCA9B20B}"/>
              </a:ext>
            </a:extLst>
          </p:cNvPr>
          <p:cNvCxnSpPr>
            <a:cxnSpLocks/>
          </p:cNvCxnSpPr>
          <p:nvPr/>
        </p:nvCxnSpPr>
        <p:spPr>
          <a:xfrm>
            <a:off x="20554162" y="928726"/>
            <a:ext cx="0" cy="117252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5E88681-53A8-3B45-B80A-372EDFB53883}"/>
              </a:ext>
            </a:extLst>
          </p:cNvPr>
          <p:cNvSpPr txBox="1"/>
          <p:nvPr/>
        </p:nvSpPr>
        <p:spPr>
          <a:xfrm>
            <a:off x="20820403" y="1064556"/>
            <a:ext cx="134395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4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4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EDA7D8BF-DF37-704F-B77F-7E40752ACE25}"/>
              </a:ext>
            </a:extLst>
          </p:cNvPr>
          <p:cNvCxnSpPr>
            <a:cxnSpLocks/>
          </p:cNvCxnSpPr>
          <p:nvPr/>
        </p:nvCxnSpPr>
        <p:spPr>
          <a:xfrm>
            <a:off x="23287736" y="928726"/>
            <a:ext cx="0" cy="117252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5026DBD8-54A3-1446-9D3B-BA2B38460F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7379" y="1081809"/>
            <a:ext cx="3803650" cy="831850"/>
          </a:xfrm>
        </p:spPr>
        <p:txBody>
          <a:bodyPr lIns="0" tIns="0" rIns="0" bIns="0">
            <a:noAutofit/>
          </a:bodyPr>
          <a:lstStyle>
            <a:lvl1pPr marL="0" marR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latin typeface="HSE Sans" panose="02000000000000000000" pitchFamily="2" charset="0"/>
              </a:defRPr>
            </a:lvl1pPr>
            <a:lvl2pPr marL="914400" indent="0">
              <a:lnSpc>
                <a:spcPct val="100000"/>
              </a:lnSpc>
              <a:buNone/>
              <a:defRPr sz="2000" b="0" i="0">
                <a:latin typeface="HSE Sans" panose="02000000000000000000" pitchFamily="2" charset="0"/>
              </a:defRPr>
            </a:lvl2pPr>
            <a:lvl3pPr marL="1828800" indent="0">
              <a:lnSpc>
                <a:spcPct val="100000"/>
              </a:lnSpc>
              <a:buNone/>
              <a:defRPr sz="2000" b="0" i="0">
                <a:latin typeface="HSE Sans" panose="02000000000000000000" pitchFamily="2" charset="0"/>
              </a:defRPr>
            </a:lvl3pPr>
            <a:lvl4pPr marL="2743200" indent="0">
              <a:lnSpc>
                <a:spcPct val="100000"/>
              </a:lnSpc>
              <a:buNone/>
              <a:defRPr sz="2000" b="0" i="0">
                <a:latin typeface="HSE Sans" panose="02000000000000000000" pitchFamily="2" charset="0"/>
              </a:defRPr>
            </a:lvl4pPr>
            <a:lvl5pPr marL="3657600" indent="0">
              <a:lnSpc>
                <a:spcPct val="100000"/>
              </a:lnSpc>
              <a:buNone/>
              <a:defRPr sz="2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2000" dirty="0">
                <a:latin typeface="HSE Sans" panose="02000000000000000000" pitchFamily="2" charset="0"/>
              </a:rPr>
            </a:br>
            <a:r>
              <a:rPr lang="ru-RU" sz="2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2000" dirty="0">
                <a:latin typeface="HSE Sans" panose="02000000000000000000" pitchFamily="2" charset="0"/>
              </a:rPr>
              <a:t> (10pt)</a:t>
            </a:r>
            <a:endParaRPr lang="ru-RU" sz="2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E8AA3569-5054-7D47-AB14-BCFB0440D0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18326" y="1097441"/>
            <a:ext cx="4140200" cy="81621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9144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18288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27432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36576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2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2000" dirty="0">
                <a:latin typeface="HSE Sans" panose="02000000000000000000" pitchFamily="2" charset="0"/>
              </a:rPr>
              <a:t> (10pt)</a:t>
            </a:r>
            <a:endParaRPr lang="ru-RU" sz="2000" dirty="0">
              <a:latin typeface="HSE Sans" panose="02000000000000000000" pitchFamily="2" charset="0"/>
            </a:endParaRPr>
          </a:p>
        </p:txBody>
      </p:sp>
      <p:sp>
        <p:nvSpPr>
          <p:cNvPr id="16" name="Заголовок 31">
            <a:extLst>
              <a:ext uri="{FF2B5EF4-FFF2-40B4-BE49-F238E27FC236}">
                <a16:creationId xmlns:a16="http://schemas.microsoft.com/office/drawing/2014/main" id="{76942483-EB13-0A4B-8060-DB65024C2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1795" y="2895581"/>
            <a:ext cx="22115910" cy="1554050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4800" b="0" i="0">
                <a:latin typeface="HSE Sans" panose="02000000000000000000" pitchFamily="2" charset="0"/>
              </a:defRPr>
            </a:lvl1pPr>
          </a:lstStyle>
          <a:p>
            <a:r>
              <a:rPr lang="ru-RU" sz="48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48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48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48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48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66FAD63B-F743-0F47-BBE3-D773176670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71795" y="4759326"/>
            <a:ext cx="22115942" cy="7490184"/>
          </a:xfrm>
        </p:spPr>
        <p:txBody>
          <a:bodyPr lIns="0" tIns="0" rIns="0" numCol="3" spcCol="252000">
            <a:noAutofit/>
          </a:bodyPr>
          <a:lstStyle>
            <a:lvl1pPr marL="0" marR="0" indent="0" algn="l" defTabSz="18288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914400" indent="0" algn="l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1828800" indent="0" algn="l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2743200" indent="0" algn="l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3657600" indent="0" algn="l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600" dirty="0">
                <a:latin typeface="HSE Sans" panose="02000000000000000000" pitchFamily="2" charset="0"/>
              </a:rPr>
              <a:t>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</a:t>
            </a:r>
          </a:p>
        </p:txBody>
      </p:sp>
      <p:sp>
        <p:nvSpPr>
          <p:cNvPr id="18" name="Текст 39">
            <a:extLst>
              <a:ext uri="{FF2B5EF4-FFF2-40B4-BE49-F238E27FC236}">
                <a16:creationId xmlns:a16="http://schemas.microsoft.com/office/drawing/2014/main" id="{8A048480-30C9-044E-8C2E-0F67398FEE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519784" y="1097441"/>
            <a:ext cx="4140200" cy="81621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9144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18288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27432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36576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2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2000" dirty="0">
                <a:latin typeface="HSE Sans" panose="02000000000000000000" pitchFamily="2" charset="0"/>
              </a:rPr>
              <a:t> (10pt)</a:t>
            </a:r>
            <a:endParaRPr lang="ru-RU" sz="2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035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0E78CA68-7A0C-CF41-9AC6-A547FB9EC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398" y="928726"/>
            <a:ext cx="896552" cy="896552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45DC512A-A23B-B24D-A1F6-6793976867CF}"/>
              </a:ext>
            </a:extLst>
          </p:cNvPr>
          <p:cNvCxnSpPr>
            <a:cxnSpLocks/>
          </p:cNvCxnSpPr>
          <p:nvPr/>
        </p:nvCxnSpPr>
        <p:spPr>
          <a:xfrm>
            <a:off x="6597372" y="928726"/>
            <a:ext cx="0" cy="117252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21F91649-DF0F-5F45-A43B-2CED9ACDD049}"/>
              </a:ext>
            </a:extLst>
          </p:cNvPr>
          <p:cNvCxnSpPr>
            <a:cxnSpLocks/>
          </p:cNvCxnSpPr>
          <p:nvPr/>
        </p:nvCxnSpPr>
        <p:spPr>
          <a:xfrm>
            <a:off x="12198832" y="928726"/>
            <a:ext cx="0" cy="117252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3137B760-1A50-1845-B7F2-1EF31C71C72B}"/>
              </a:ext>
            </a:extLst>
          </p:cNvPr>
          <p:cNvCxnSpPr>
            <a:cxnSpLocks/>
          </p:cNvCxnSpPr>
          <p:nvPr/>
        </p:nvCxnSpPr>
        <p:spPr>
          <a:xfrm>
            <a:off x="20554162" y="928726"/>
            <a:ext cx="0" cy="117252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5ECCF8F-5855-7943-B503-5573887A534D}"/>
              </a:ext>
            </a:extLst>
          </p:cNvPr>
          <p:cNvSpPr txBox="1"/>
          <p:nvPr/>
        </p:nvSpPr>
        <p:spPr>
          <a:xfrm>
            <a:off x="20820403" y="1064556"/>
            <a:ext cx="134395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4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4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FB81B23D-CDD8-E64C-9887-3540F7EE1C4B}"/>
              </a:ext>
            </a:extLst>
          </p:cNvPr>
          <p:cNvCxnSpPr>
            <a:cxnSpLocks/>
          </p:cNvCxnSpPr>
          <p:nvPr/>
        </p:nvCxnSpPr>
        <p:spPr>
          <a:xfrm>
            <a:off x="23287736" y="928726"/>
            <a:ext cx="0" cy="117252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C2D710AE-3CBE-5940-A7EB-F96132E659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7379" y="1081809"/>
            <a:ext cx="3803650" cy="831850"/>
          </a:xfrm>
        </p:spPr>
        <p:txBody>
          <a:bodyPr lIns="0" tIns="0" rIns="0" bIns="0">
            <a:noAutofit/>
          </a:bodyPr>
          <a:lstStyle>
            <a:lvl1pPr marL="0" marR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latin typeface="HSE Sans" panose="02000000000000000000" pitchFamily="2" charset="0"/>
              </a:defRPr>
            </a:lvl1pPr>
            <a:lvl2pPr marL="914400" indent="0">
              <a:lnSpc>
                <a:spcPct val="100000"/>
              </a:lnSpc>
              <a:buNone/>
              <a:defRPr sz="2000" b="0" i="0">
                <a:latin typeface="HSE Sans" panose="02000000000000000000" pitchFamily="2" charset="0"/>
              </a:defRPr>
            </a:lvl2pPr>
            <a:lvl3pPr marL="1828800" indent="0">
              <a:lnSpc>
                <a:spcPct val="100000"/>
              </a:lnSpc>
              <a:buNone/>
              <a:defRPr sz="2000" b="0" i="0">
                <a:latin typeface="HSE Sans" panose="02000000000000000000" pitchFamily="2" charset="0"/>
              </a:defRPr>
            </a:lvl3pPr>
            <a:lvl4pPr marL="2743200" indent="0">
              <a:lnSpc>
                <a:spcPct val="100000"/>
              </a:lnSpc>
              <a:buNone/>
              <a:defRPr sz="2000" b="0" i="0">
                <a:latin typeface="HSE Sans" panose="02000000000000000000" pitchFamily="2" charset="0"/>
              </a:defRPr>
            </a:lvl4pPr>
            <a:lvl5pPr marL="3657600" indent="0">
              <a:lnSpc>
                <a:spcPct val="100000"/>
              </a:lnSpc>
              <a:buNone/>
              <a:defRPr sz="2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2000" dirty="0">
                <a:latin typeface="HSE Sans" panose="02000000000000000000" pitchFamily="2" charset="0"/>
              </a:rPr>
            </a:br>
            <a:r>
              <a:rPr lang="ru-RU" sz="2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2000" dirty="0">
                <a:latin typeface="HSE Sans" panose="02000000000000000000" pitchFamily="2" charset="0"/>
              </a:rPr>
              <a:t> (10pt)</a:t>
            </a:r>
            <a:endParaRPr lang="ru-RU" sz="2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FCC5A33D-0A3C-F140-B745-367744A5F3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18326" y="1097441"/>
            <a:ext cx="4140200" cy="81621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9144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18288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27432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36576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2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2000" dirty="0">
                <a:latin typeface="HSE Sans" panose="02000000000000000000" pitchFamily="2" charset="0"/>
              </a:rPr>
              <a:t> (10pt)</a:t>
            </a:r>
            <a:endParaRPr lang="ru-RU" sz="2000" dirty="0"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5163BE0A-A745-414A-AF21-D968BD69D2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71797" y="4759327"/>
            <a:ext cx="8645062" cy="4798742"/>
          </a:xfrm>
        </p:spPr>
        <p:txBody>
          <a:bodyPr lIns="0" tIns="0" rIns="0">
            <a:normAutofit/>
          </a:bodyPr>
          <a:lstStyle>
            <a:lvl1pPr marL="0" marR="0" indent="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914400" indent="0" algn="l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1828800" indent="0" algn="l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2743200" indent="0" algn="l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3657600" indent="0" algn="l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B3D47CF6-5FC1-2346-8894-A7CC39063D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71795" y="10366498"/>
            <a:ext cx="7868690" cy="1107996"/>
          </a:xfrm>
        </p:spPr>
        <p:txBody>
          <a:bodyPr lIns="0" tIns="0" rIns="0">
            <a:normAutofit/>
          </a:bodyPr>
          <a:lstStyle>
            <a:lvl1pPr marL="0" marR="0" indent="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914400" indent="0" algn="l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1828800" indent="0" algn="l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2743200" indent="0" algn="l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3657600" indent="0" algn="l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2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2000" dirty="0" err="1">
                <a:latin typeface="HSE Sans" panose="02000000000000000000" pitchFamily="2" charset="0"/>
              </a:rPr>
              <a:t>pt</a:t>
            </a:r>
            <a:endParaRPr lang="ru-RU" sz="2000" dirty="0">
              <a:latin typeface="HSE Sans" panose="02000000000000000000" pitchFamily="2" charset="0"/>
            </a:endParaRPr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CD14B8F3-89C2-9F45-809E-D1EAF85AC5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519784" y="4759326"/>
            <a:ext cx="10767936" cy="6903588"/>
          </a:xfrm>
        </p:spPr>
        <p:txBody>
          <a:bodyPr lIns="0" tIns="0" rIns="0" bIns="0">
            <a:norm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4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6400" dirty="0">
                <a:solidFill>
                  <a:srgbClr val="102D69"/>
                </a:solidFill>
                <a:latin typeface="HSE Sans" panose="02000000000000000000" pitchFamily="2" charset="0"/>
              </a:rPr>
              <a:t>Небольшую фразу, с важной информацией, можно выделить, набрав ее более крупным кеглем, чем обычный  текст. Делать это часто не рекомендуется.</a:t>
            </a:r>
          </a:p>
          <a:p>
            <a:pPr lvl="0"/>
            <a:endParaRPr lang="ru-RU" dirty="0"/>
          </a:p>
        </p:txBody>
      </p:sp>
      <p:sp>
        <p:nvSpPr>
          <p:cNvPr id="24" name="Текст 39">
            <a:extLst>
              <a:ext uri="{FF2B5EF4-FFF2-40B4-BE49-F238E27FC236}">
                <a16:creationId xmlns:a16="http://schemas.microsoft.com/office/drawing/2014/main" id="{3BE4279A-8109-B244-B721-18F10C696B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519784" y="1097441"/>
            <a:ext cx="4140200" cy="81621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9144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18288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27432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36576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2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2000" dirty="0">
                <a:latin typeface="HSE Sans" panose="02000000000000000000" pitchFamily="2" charset="0"/>
              </a:rPr>
              <a:t> (10pt)</a:t>
            </a:r>
            <a:endParaRPr lang="ru-RU" sz="2000" dirty="0">
              <a:latin typeface="HSE Sans" panose="02000000000000000000" pitchFamily="2" charset="0"/>
            </a:endParaRPr>
          </a:p>
        </p:txBody>
      </p:sp>
      <p:sp>
        <p:nvSpPr>
          <p:cNvPr id="25" name="Заголовок 31">
            <a:extLst>
              <a:ext uri="{FF2B5EF4-FFF2-40B4-BE49-F238E27FC236}">
                <a16:creationId xmlns:a16="http://schemas.microsoft.com/office/drawing/2014/main" id="{B32DC3D4-97A5-3E4F-A29B-422D5E312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1795" y="2895581"/>
            <a:ext cx="22115910" cy="1554050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4800" b="0" i="0">
                <a:latin typeface="HSE Sans" panose="02000000000000000000" pitchFamily="2" charset="0"/>
              </a:defRPr>
            </a:lvl1pPr>
          </a:lstStyle>
          <a:p>
            <a:r>
              <a:rPr lang="ru-RU" sz="48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48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48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48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48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784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График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E89D752-CAC6-0943-9A3D-4C52DBF50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398" y="928726"/>
            <a:ext cx="896552" cy="896552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64D89E64-93BB-044D-B3D4-8F2679C5CA4C}"/>
              </a:ext>
            </a:extLst>
          </p:cNvPr>
          <p:cNvCxnSpPr>
            <a:cxnSpLocks/>
          </p:cNvCxnSpPr>
          <p:nvPr/>
        </p:nvCxnSpPr>
        <p:spPr>
          <a:xfrm>
            <a:off x="6597372" y="928726"/>
            <a:ext cx="0" cy="117252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D0C3B169-866D-C645-AF76-00F8C2A97E9B}"/>
              </a:ext>
            </a:extLst>
          </p:cNvPr>
          <p:cNvCxnSpPr>
            <a:cxnSpLocks/>
          </p:cNvCxnSpPr>
          <p:nvPr/>
        </p:nvCxnSpPr>
        <p:spPr>
          <a:xfrm>
            <a:off x="12198832" y="928726"/>
            <a:ext cx="0" cy="117252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FDDF48AB-D8AE-0E42-A544-8EA5B8744778}"/>
              </a:ext>
            </a:extLst>
          </p:cNvPr>
          <p:cNvCxnSpPr>
            <a:cxnSpLocks/>
          </p:cNvCxnSpPr>
          <p:nvPr/>
        </p:nvCxnSpPr>
        <p:spPr>
          <a:xfrm>
            <a:off x="20554162" y="928726"/>
            <a:ext cx="0" cy="117252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6DF89EC-1E7C-3B40-85F4-6D19A7D29AC7}"/>
              </a:ext>
            </a:extLst>
          </p:cNvPr>
          <p:cNvSpPr txBox="1"/>
          <p:nvPr/>
        </p:nvSpPr>
        <p:spPr>
          <a:xfrm>
            <a:off x="20820403" y="1064556"/>
            <a:ext cx="134395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4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4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019D6862-BD52-734D-9E19-38C147CA2D29}"/>
              </a:ext>
            </a:extLst>
          </p:cNvPr>
          <p:cNvCxnSpPr>
            <a:cxnSpLocks/>
          </p:cNvCxnSpPr>
          <p:nvPr/>
        </p:nvCxnSpPr>
        <p:spPr>
          <a:xfrm>
            <a:off x="23287736" y="928726"/>
            <a:ext cx="0" cy="117252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A9BD5ADD-B3F2-C342-82F7-83683F040D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7379" y="1081809"/>
            <a:ext cx="3803650" cy="831850"/>
          </a:xfrm>
        </p:spPr>
        <p:txBody>
          <a:bodyPr lIns="0" tIns="0" rIns="0" bIns="0">
            <a:noAutofit/>
          </a:bodyPr>
          <a:lstStyle>
            <a:lvl1pPr marL="0" marR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latin typeface="HSE Sans" panose="02000000000000000000" pitchFamily="2" charset="0"/>
              </a:defRPr>
            </a:lvl1pPr>
            <a:lvl2pPr marL="914400" indent="0">
              <a:lnSpc>
                <a:spcPct val="100000"/>
              </a:lnSpc>
              <a:buNone/>
              <a:defRPr sz="2000" b="0" i="0">
                <a:latin typeface="HSE Sans" panose="02000000000000000000" pitchFamily="2" charset="0"/>
              </a:defRPr>
            </a:lvl2pPr>
            <a:lvl3pPr marL="1828800" indent="0">
              <a:lnSpc>
                <a:spcPct val="100000"/>
              </a:lnSpc>
              <a:buNone/>
              <a:defRPr sz="2000" b="0" i="0">
                <a:latin typeface="HSE Sans" panose="02000000000000000000" pitchFamily="2" charset="0"/>
              </a:defRPr>
            </a:lvl3pPr>
            <a:lvl4pPr marL="2743200" indent="0">
              <a:lnSpc>
                <a:spcPct val="100000"/>
              </a:lnSpc>
              <a:buNone/>
              <a:defRPr sz="2000" b="0" i="0">
                <a:latin typeface="HSE Sans" panose="02000000000000000000" pitchFamily="2" charset="0"/>
              </a:defRPr>
            </a:lvl4pPr>
            <a:lvl5pPr marL="3657600" indent="0">
              <a:lnSpc>
                <a:spcPct val="100000"/>
              </a:lnSpc>
              <a:buNone/>
              <a:defRPr sz="2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2000" dirty="0">
                <a:latin typeface="HSE Sans" panose="02000000000000000000" pitchFamily="2" charset="0"/>
              </a:rPr>
            </a:br>
            <a:r>
              <a:rPr lang="ru-RU" sz="2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2000" dirty="0">
                <a:latin typeface="HSE Sans" panose="02000000000000000000" pitchFamily="2" charset="0"/>
              </a:rPr>
              <a:t> (10pt)</a:t>
            </a:r>
            <a:endParaRPr lang="ru-RU" sz="2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4F15CBC0-FC8B-744E-95A7-C9863CDC3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18326" y="1097441"/>
            <a:ext cx="4140200" cy="81621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9144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18288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27432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36576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2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2000" dirty="0">
                <a:latin typeface="HSE Sans" panose="02000000000000000000" pitchFamily="2" charset="0"/>
              </a:rPr>
              <a:t> (10pt)</a:t>
            </a:r>
            <a:endParaRPr lang="ru-RU" sz="2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BC3B54AA-A0BD-E646-B3B7-C0E724D26D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519784" y="1097441"/>
            <a:ext cx="4140200" cy="81621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9144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18288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27432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36576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2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2000" dirty="0">
                <a:latin typeface="HSE Sans" panose="02000000000000000000" pitchFamily="2" charset="0"/>
              </a:rPr>
              <a:t> (10pt)</a:t>
            </a:r>
            <a:endParaRPr lang="ru-RU" sz="2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B3F16318-C9C3-B948-A508-4BC53D0B7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1798" y="2895581"/>
            <a:ext cx="8645060" cy="1554050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4800" b="0" i="0">
                <a:latin typeface="HSE Sans" panose="02000000000000000000" pitchFamily="2" charset="0"/>
              </a:defRPr>
            </a:lvl1pPr>
          </a:lstStyle>
          <a:p>
            <a:r>
              <a:rPr lang="ru-RU" sz="48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</a:t>
            </a:r>
            <a:br>
              <a:rPr lang="ru-RU" sz="48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8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48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48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48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48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8" name="Текст 35">
            <a:extLst>
              <a:ext uri="{FF2B5EF4-FFF2-40B4-BE49-F238E27FC236}">
                <a16:creationId xmlns:a16="http://schemas.microsoft.com/office/drawing/2014/main" id="{23B3E5FB-BBCE-4149-AD9A-8CAB06CC9F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71797" y="4759327"/>
            <a:ext cx="8645062" cy="4798742"/>
          </a:xfrm>
        </p:spPr>
        <p:txBody>
          <a:bodyPr lIns="0" tIns="0" rIns="0">
            <a:normAutofit/>
          </a:bodyPr>
          <a:lstStyle>
            <a:lvl1pPr marL="0" marR="0" indent="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914400" indent="0" algn="l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1828800" indent="0" algn="l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2743200" indent="0" algn="l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3657600" indent="0" algn="l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2600" dirty="0">
                <a:latin typeface="HSE Sans" panose="02000000000000000000" pitchFamily="2" charset="0"/>
              </a:rPr>
              <a:t>Lorem ipsum </a:t>
            </a:r>
            <a:r>
              <a:rPr lang="en-GB" sz="2600" dirty="0" err="1">
                <a:latin typeface="HSE Sans" panose="02000000000000000000" pitchFamily="2" charset="0"/>
              </a:rPr>
              <a:t>dolor</a:t>
            </a:r>
            <a:r>
              <a:rPr lang="en-GB" sz="2600" dirty="0">
                <a:latin typeface="HSE Sans" panose="02000000000000000000" pitchFamily="2" charset="0"/>
              </a:rPr>
              <a:t> sit </a:t>
            </a:r>
            <a:r>
              <a:rPr lang="en-GB" sz="2600" dirty="0" err="1">
                <a:latin typeface="HSE Sans" panose="02000000000000000000" pitchFamily="2" charset="0"/>
              </a:rPr>
              <a:t>amet</a:t>
            </a:r>
            <a:r>
              <a:rPr lang="en-GB" sz="2600" dirty="0">
                <a:latin typeface="HSE Sans" panose="02000000000000000000" pitchFamily="2" charset="0"/>
              </a:rPr>
              <a:t>, </a:t>
            </a:r>
            <a:r>
              <a:rPr lang="en-GB" sz="2600" dirty="0" err="1">
                <a:latin typeface="HSE Sans" panose="02000000000000000000" pitchFamily="2" charset="0"/>
              </a:rPr>
              <a:t>consectetur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adipiscing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elit</a:t>
            </a:r>
            <a:r>
              <a:rPr lang="en-GB" sz="2600" dirty="0">
                <a:latin typeface="HSE Sans" panose="02000000000000000000" pitchFamily="2" charset="0"/>
              </a:rPr>
              <a:t>, </a:t>
            </a:r>
            <a:r>
              <a:rPr lang="en-GB" sz="2600" dirty="0" err="1">
                <a:latin typeface="HSE Sans" panose="02000000000000000000" pitchFamily="2" charset="0"/>
              </a:rPr>
              <a:t>sed</a:t>
            </a:r>
            <a:r>
              <a:rPr lang="en-GB" sz="2600" dirty="0">
                <a:latin typeface="HSE Sans" panose="02000000000000000000" pitchFamily="2" charset="0"/>
              </a:rPr>
              <a:t> do </a:t>
            </a:r>
            <a:r>
              <a:rPr lang="en-GB" sz="2600" dirty="0" err="1">
                <a:latin typeface="HSE Sans" panose="02000000000000000000" pitchFamily="2" charset="0"/>
              </a:rPr>
              <a:t>eiusmod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tempor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incididunt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ut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labore</a:t>
            </a:r>
            <a:r>
              <a:rPr lang="en-GB" sz="2600" dirty="0">
                <a:latin typeface="HSE Sans" panose="02000000000000000000" pitchFamily="2" charset="0"/>
              </a:rPr>
              <a:t> et dolore magna </a:t>
            </a:r>
            <a:r>
              <a:rPr lang="en-GB" sz="2600" dirty="0" err="1">
                <a:latin typeface="HSE Sans" panose="02000000000000000000" pitchFamily="2" charset="0"/>
              </a:rPr>
              <a:t>aliqua</a:t>
            </a:r>
            <a:r>
              <a:rPr lang="en-GB" sz="2600" dirty="0">
                <a:latin typeface="HSE Sans" panose="02000000000000000000" pitchFamily="2" charset="0"/>
              </a:rPr>
              <a:t>. Ut </a:t>
            </a:r>
            <a:r>
              <a:rPr lang="en-GB" sz="2600" dirty="0" err="1">
                <a:latin typeface="HSE Sans" panose="02000000000000000000" pitchFamily="2" charset="0"/>
              </a:rPr>
              <a:t>enim</a:t>
            </a:r>
            <a:r>
              <a:rPr lang="en-GB" sz="2600" dirty="0">
                <a:latin typeface="HSE Sans" panose="02000000000000000000" pitchFamily="2" charset="0"/>
              </a:rPr>
              <a:t> ad minim </a:t>
            </a:r>
            <a:r>
              <a:rPr lang="en-GB" sz="2600" dirty="0" err="1">
                <a:latin typeface="HSE Sans" panose="02000000000000000000" pitchFamily="2" charset="0"/>
              </a:rPr>
              <a:t>veniam</a:t>
            </a:r>
            <a:r>
              <a:rPr lang="en-GB" sz="2600" dirty="0">
                <a:latin typeface="HSE Sans" panose="02000000000000000000" pitchFamily="2" charset="0"/>
              </a:rPr>
              <a:t>, </a:t>
            </a:r>
            <a:r>
              <a:rPr lang="en-GB" sz="2600" dirty="0" err="1">
                <a:latin typeface="HSE Sans" panose="02000000000000000000" pitchFamily="2" charset="0"/>
              </a:rPr>
              <a:t>quis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nostrud</a:t>
            </a:r>
            <a:r>
              <a:rPr lang="en-GB" sz="2600" dirty="0">
                <a:latin typeface="HSE Sans" panose="02000000000000000000" pitchFamily="2" charset="0"/>
              </a:rPr>
              <a:t> exercitation </a:t>
            </a:r>
            <a:r>
              <a:rPr lang="en-GB" sz="2600" dirty="0" err="1">
                <a:latin typeface="HSE Sans" panose="02000000000000000000" pitchFamily="2" charset="0"/>
              </a:rPr>
              <a:t>ullamco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laboris</a:t>
            </a:r>
            <a:r>
              <a:rPr lang="en-GB" sz="2600" dirty="0">
                <a:latin typeface="HSE Sans" panose="02000000000000000000" pitchFamily="2" charset="0"/>
              </a:rPr>
              <a:t> nisi </a:t>
            </a:r>
            <a:r>
              <a:rPr lang="en-GB" sz="2600" dirty="0" err="1">
                <a:latin typeface="HSE Sans" panose="02000000000000000000" pitchFamily="2" charset="0"/>
              </a:rPr>
              <a:t>ut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aliquip</a:t>
            </a:r>
            <a:r>
              <a:rPr lang="en-GB" sz="2600" dirty="0">
                <a:latin typeface="HSE Sans" panose="02000000000000000000" pitchFamily="2" charset="0"/>
              </a:rPr>
              <a:t> ex </a:t>
            </a:r>
            <a:r>
              <a:rPr lang="en-GB" sz="2600" dirty="0" err="1">
                <a:latin typeface="HSE Sans" panose="02000000000000000000" pitchFamily="2" charset="0"/>
              </a:rPr>
              <a:t>ea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commodo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consequat</a:t>
            </a:r>
            <a:r>
              <a:rPr lang="en-GB" sz="2600" dirty="0">
                <a:latin typeface="HSE Sans" panose="02000000000000000000" pitchFamily="2" charset="0"/>
              </a:rPr>
              <a:t>. Duis </a:t>
            </a:r>
            <a:r>
              <a:rPr lang="en-GB" sz="2600" dirty="0" err="1">
                <a:latin typeface="HSE Sans" panose="02000000000000000000" pitchFamily="2" charset="0"/>
              </a:rPr>
              <a:t>aute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irure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dolor</a:t>
            </a:r>
            <a:r>
              <a:rPr lang="en-GB" sz="2600" dirty="0">
                <a:latin typeface="HSE Sans" panose="02000000000000000000" pitchFamily="2" charset="0"/>
              </a:rPr>
              <a:t> in </a:t>
            </a:r>
            <a:r>
              <a:rPr lang="en-GB" sz="2600" dirty="0" err="1">
                <a:latin typeface="HSE Sans" panose="02000000000000000000" pitchFamily="2" charset="0"/>
              </a:rPr>
              <a:t>reprehenderit</a:t>
            </a:r>
            <a:r>
              <a:rPr lang="en-GB" sz="2600" dirty="0">
                <a:latin typeface="HSE Sans" panose="02000000000000000000" pitchFamily="2" charset="0"/>
              </a:rPr>
              <a:t> in </a:t>
            </a:r>
            <a:r>
              <a:rPr lang="en-GB" sz="2600" dirty="0" err="1">
                <a:latin typeface="HSE Sans" panose="02000000000000000000" pitchFamily="2" charset="0"/>
              </a:rPr>
              <a:t>voluptate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velit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esse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cillum</a:t>
            </a:r>
            <a:r>
              <a:rPr lang="en-GB" sz="2600" dirty="0">
                <a:latin typeface="HSE Sans" panose="02000000000000000000" pitchFamily="2" charset="0"/>
              </a:rPr>
              <a:t> dolore </a:t>
            </a:r>
            <a:r>
              <a:rPr lang="en-GB" sz="2600" dirty="0" err="1">
                <a:latin typeface="HSE Sans" panose="02000000000000000000" pitchFamily="2" charset="0"/>
              </a:rPr>
              <a:t>eu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fugiat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nulla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pariatur</a:t>
            </a:r>
            <a:r>
              <a:rPr lang="en-GB" sz="2600" dirty="0">
                <a:latin typeface="HSE Sans" panose="02000000000000000000" pitchFamily="2" charset="0"/>
              </a:rPr>
              <a:t>. </a:t>
            </a:r>
            <a:r>
              <a:rPr lang="en-GB" sz="2600" dirty="0" err="1">
                <a:latin typeface="HSE Sans" panose="02000000000000000000" pitchFamily="2" charset="0"/>
              </a:rPr>
              <a:t>Excepteur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sint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occaecat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cupidatat</a:t>
            </a:r>
            <a:r>
              <a:rPr lang="en-GB" sz="2600" dirty="0">
                <a:latin typeface="HSE Sans" panose="02000000000000000000" pitchFamily="2" charset="0"/>
              </a:rPr>
              <a:t> non </a:t>
            </a:r>
            <a:r>
              <a:rPr lang="en-GB" sz="2600" dirty="0" err="1">
                <a:latin typeface="HSE Sans" panose="02000000000000000000" pitchFamily="2" charset="0"/>
              </a:rPr>
              <a:t>proident</a:t>
            </a:r>
            <a:r>
              <a:rPr lang="en-GB" sz="2600" dirty="0">
                <a:latin typeface="HSE Sans" panose="02000000000000000000" pitchFamily="2" charset="0"/>
              </a:rPr>
              <a:t>, sunt in culpa qui </a:t>
            </a:r>
            <a:r>
              <a:rPr lang="en-GB" sz="2600" dirty="0" err="1">
                <a:latin typeface="HSE Sans" panose="02000000000000000000" pitchFamily="2" charset="0"/>
              </a:rPr>
              <a:t>officia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deserunt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mollit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anim</a:t>
            </a:r>
            <a:r>
              <a:rPr lang="en-GB" sz="2600" dirty="0">
                <a:latin typeface="HSE Sans" panose="02000000000000000000" pitchFamily="2" charset="0"/>
              </a:rPr>
              <a:t> id </a:t>
            </a:r>
            <a:r>
              <a:rPr lang="en-GB" sz="2600" dirty="0" err="1">
                <a:latin typeface="HSE Sans" panose="02000000000000000000" pitchFamily="2" charset="0"/>
              </a:rPr>
              <a:t>est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laborum</a:t>
            </a:r>
            <a:r>
              <a:rPr lang="en-GB" sz="2600" dirty="0">
                <a:latin typeface="HSE Sans" panose="02000000000000000000" pitchFamily="2" charset="0"/>
              </a:rPr>
              <a:t>.</a:t>
            </a:r>
            <a:endParaRPr lang="ru-RU" sz="2600" dirty="0">
              <a:latin typeface="HSE Sans" panose="02000000000000000000" pitchFamily="2" charset="0"/>
            </a:endParaRPr>
          </a:p>
        </p:txBody>
      </p:sp>
      <p:sp>
        <p:nvSpPr>
          <p:cNvPr id="19" name="Текст 35">
            <a:extLst>
              <a:ext uri="{FF2B5EF4-FFF2-40B4-BE49-F238E27FC236}">
                <a16:creationId xmlns:a16="http://schemas.microsoft.com/office/drawing/2014/main" id="{658542D3-7E45-6E46-8039-27C4C43DD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71795" y="10366498"/>
            <a:ext cx="7868690" cy="1107996"/>
          </a:xfrm>
        </p:spPr>
        <p:txBody>
          <a:bodyPr lIns="0" tIns="0" rIns="0">
            <a:normAutofit/>
          </a:bodyPr>
          <a:lstStyle>
            <a:lvl1pPr marL="0" marR="0" indent="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914400" indent="0" algn="l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1828800" indent="0" algn="l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2743200" indent="0" algn="l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3657600" indent="0" algn="l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2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2000" dirty="0" err="1">
                <a:latin typeface="HSE Sans" panose="02000000000000000000" pitchFamily="2" charset="0"/>
              </a:rPr>
              <a:t>pt</a:t>
            </a:r>
            <a:endParaRPr lang="ru-RU" sz="2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57965DCA-4776-7546-97FD-A69317A34CF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0544194" y="2895581"/>
            <a:ext cx="12743536" cy="8578914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</p:spTree>
    <p:extLst>
      <p:ext uri="{BB962C8B-B14F-4D97-AF65-F5344CB8AC3E}">
        <p14:creationId xmlns:p14="http://schemas.microsoft.com/office/powerpoint/2010/main" val="1828243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График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11D7C3EB-CCEB-E142-9753-8B2D75A0A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398" y="928726"/>
            <a:ext cx="896552" cy="896552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527C9F89-51CC-D243-9351-73AB081DB944}"/>
              </a:ext>
            </a:extLst>
          </p:cNvPr>
          <p:cNvCxnSpPr>
            <a:cxnSpLocks/>
          </p:cNvCxnSpPr>
          <p:nvPr/>
        </p:nvCxnSpPr>
        <p:spPr>
          <a:xfrm>
            <a:off x="6597372" y="928726"/>
            <a:ext cx="0" cy="117252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F09EE119-6C80-E846-95F9-BB3907664128}"/>
              </a:ext>
            </a:extLst>
          </p:cNvPr>
          <p:cNvCxnSpPr>
            <a:cxnSpLocks/>
          </p:cNvCxnSpPr>
          <p:nvPr/>
        </p:nvCxnSpPr>
        <p:spPr>
          <a:xfrm>
            <a:off x="12198832" y="928726"/>
            <a:ext cx="0" cy="117252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C0A681B-44BF-6A46-98D8-483EF13B9114}"/>
              </a:ext>
            </a:extLst>
          </p:cNvPr>
          <p:cNvCxnSpPr>
            <a:cxnSpLocks/>
          </p:cNvCxnSpPr>
          <p:nvPr/>
        </p:nvCxnSpPr>
        <p:spPr>
          <a:xfrm>
            <a:off x="20554162" y="928726"/>
            <a:ext cx="0" cy="117252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5A5D7C-EB12-9D4D-A99A-4B26C81B7387}"/>
              </a:ext>
            </a:extLst>
          </p:cNvPr>
          <p:cNvSpPr txBox="1"/>
          <p:nvPr/>
        </p:nvSpPr>
        <p:spPr>
          <a:xfrm>
            <a:off x="20820403" y="1064556"/>
            <a:ext cx="134395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4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4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D4C3D74D-BE91-9547-ADCA-ACCE93C18789}"/>
              </a:ext>
            </a:extLst>
          </p:cNvPr>
          <p:cNvCxnSpPr>
            <a:cxnSpLocks/>
          </p:cNvCxnSpPr>
          <p:nvPr/>
        </p:nvCxnSpPr>
        <p:spPr>
          <a:xfrm>
            <a:off x="23287736" y="928726"/>
            <a:ext cx="0" cy="117252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3E0AB43B-5E98-6042-A282-C61E0C5A37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7379" y="1081809"/>
            <a:ext cx="3803650" cy="831850"/>
          </a:xfrm>
        </p:spPr>
        <p:txBody>
          <a:bodyPr lIns="0" tIns="0" rIns="0" bIns="0">
            <a:noAutofit/>
          </a:bodyPr>
          <a:lstStyle>
            <a:lvl1pPr marL="0" marR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latin typeface="HSE Sans" panose="02000000000000000000" pitchFamily="2" charset="0"/>
              </a:defRPr>
            </a:lvl1pPr>
            <a:lvl2pPr marL="914400" indent="0">
              <a:lnSpc>
                <a:spcPct val="100000"/>
              </a:lnSpc>
              <a:buNone/>
              <a:defRPr sz="2000" b="0" i="0">
                <a:latin typeface="HSE Sans" panose="02000000000000000000" pitchFamily="2" charset="0"/>
              </a:defRPr>
            </a:lvl2pPr>
            <a:lvl3pPr marL="1828800" indent="0">
              <a:lnSpc>
                <a:spcPct val="100000"/>
              </a:lnSpc>
              <a:buNone/>
              <a:defRPr sz="2000" b="0" i="0">
                <a:latin typeface="HSE Sans" panose="02000000000000000000" pitchFamily="2" charset="0"/>
              </a:defRPr>
            </a:lvl3pPr>
            <a:lvl4pPr marL="2743200" indent="0">
              <a:lnSpc>
                <a:spcPct val="100000"/>
              </a:lnSpc>
              <a:buNone/>
              <a:defRPr sz="2000" b="0" i="0">
                <a:latin typeface="HSE Sans" panose="02000000000000000000" pitchFamily="2" charset="0"/>
              </a:defRPr>
            </a:lvl4pPr>
            <a:lvl5pPr marL="3657600" indent="0">
              <a:lnSpc>
                <a:spcPct val="100000"/>
              </a:lnSpc>
              <a:buNone/>
              <a:defRPr sz="2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2000" dirty="0">
                <a:latin typeface="HSE Sans" panose="02000000000000000000" pitchFamily="2" charset="0"/>
              </a:rPr>
            </a:br>
            <a:r>
              <a:rPr lang="ru-RU" sz="2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2000" dirty="0">
                <a:latin typeface="HSE Sans" panose="02000000000000000000" pitchFamily="2" charset="0"/>
              </a:rPr>
              <a:t> (10pt)</a:t>
            </a:r>
            <a:endParaRPr lang="ru-RU" sz="2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7388A8DF-D130-5445-A3F8-F96E1202BA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18326" y="1097441"/>
            <a:ext cx="4140200" cy="81621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9144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18288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27432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36576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2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2000" dirty="0">
                <a:latin typeface="HSE Sans" panose="02000000000000000000" pitchFamily="2" charset="0"/>
              </a:rPr>
              <a:t> (10pt)</a:t>
            </a:r>
            <a:endParaRPr lang="ru-RU" sz="2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02CBC466-1703-7541-94E4-AC76F4E6D9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519784" y="1097441"/>
            <a:ext cx="4140200" cy="81621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9144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18288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27432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36576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2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2000" dirty="0">
                <a:latin typeface="HSE Sans" panose="02000000000000000000" pitchFamily="2" charset="0"/>
              </a:rPr>
              <a:t> (10pt)</a:t>
            </a:r>
            <a:endParaRPr lang="ru-RU" sz="2000" dirty="0">
              <a:latin typeface="HSE Sans" panose="02000000000000000000" pitchFamily="2" charset="0"/>
            </a:endParaRP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5812BF3C-1D24-3640-84D2-BFFCA525AE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71795" y="10366498"/>
            <a:ext cx="7868690" cy="1107996"/>
          </a:xfrm>
        </p:spPr>
        <p:txBody>
          <a:bodyPr lIns="0" tIns="0" rIns="0">
            <a:normAutofit/>
          </a:bodyPr>
          <a:lstStyle>
            <a:lvl1pPr marL="0" marR="0" indent="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914400" indent="0" algn="l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1828800" indent="0" algn="l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2743200" indent="0" algn="l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3657600" indent="0" algn="l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2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2000" dirty="0" err="1">
                <a:latin typeface="HSE Sans" panose="02000000000000000000" pitchFamily="2" charset="0"/>
              </a:rPr>
              <a:t>pt</a:t>
            </a:r>
            <a:endParaRPr lang="ru-RU" sz="2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BCBBDD44-9DC9-F74E-979F-120A7BBD4EE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0544194" y="2895581"/>
            <a:ext cx="12743536" cy="8578914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7C68DF7B-E804-E44B-83DF-5DC36AF76F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71576" y="2894129"/>
            <a:ext cx="8645524" cy="1406410"/>
          </a:xfrm>
        </p:spPr>
        <p:txBody>
          <a:bodyPr>
            <a:noAutofit/>
          </a:bodyPr>
          <a:lstStyle>
            <a:lvl1pPr marL="0" indent="0">
              <a:buNone/>
              <a:defRPr sz="3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32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32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32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32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32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графика. Обратите внимание, что название графика набирается меньшим кеглем, чем заголовок</a:t>
            </a:r>
            <a:r>
              <a:rPr lang="en-GB" sz="3200" dirty="0">
                <a:solidFill>
                  <a:srgbClr val="102D69"/>
                </a:solidFill>
                <a:latin typeface="HSE Sans" panose="02000000000000000000" pitchFamily="2" charset="0"/>
              </a:rPr>
              <a:t> (16pt)</a:t>
            </a:r>
            <a:endParaRPr lang="ru-RU" sz="32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8" name="Текст 35">
            <a:extLst>
              <a:ext uri="{FF2B5EF4-FFF2-40B4-BE49-F238E27FC236}">
                <a16:creationId xmlns:a16="http://schemas.microsoft.com/office/drawing/2014/main" id="{89E931D8-2901-A54D-86EA-096E47B818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71797" y="4759327"/>
            <a:ext cx="8645062" cy="4798742"/>
          </a:xfrm>
        </p:spPr>
        <p:txBody>
          <a:bodyPr lIns="0" tIns="0" rIns="0">
            <a:normAutofit/>
          </a:bodyPr>
          <a:lstStyle>
            <a:lvl1pPr marL="0" marR="0" indent="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914400" indent="0" algn="l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1828800" indent="0" algn="l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2743200" indent="0" algn="l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3657600" indent="0" algn="l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2600" dirty="0">
                <a:latin typeface="HSE Sans" panose="02000000000000000000" pitchFamily="2" charset="0"/>
              </a:rPr>
              <a:t>Lorem ipsum </a:t>
            </a:r>
            <a:r>
              <a:rPr lang="en-GB" sz="2600" dirty="0" err="1">
                <a:latin typeface="HSE Sans" panose="02000000000000000000" pitchFamily="2" charset="0"/>
              </a:rPr>
              <a:t>dolor</a:t>
            </a:r>
            <a:r>
              <a:rPr lang="en-GB" sz="2600" dirty="0">
                <a:latin typeface="HSE Sans" panose="02000000000000000000" pitchFamily="2" charset="0"/>
              </a:rPr>
              <a:t> sit </a:t>
            </a:r>
            <a:r>
              <a:rPr lang="en-GB" sz="2600" dirty="0" err="1">
                <a:latin typeface="HSE Sans" panose="02000000000000000000" pitchFamily="2" charset="0"/>
              </a:rPr>
              <a:t>amet</a:t>
            </a:r>
            <a:r>
              <a:rPr lang="en-GB" sz="2600" dirty="0">
                <a:latin typeface="HSE Sans" panose="02000000000000000000" pitchFamily="2" charset="0"/>
              </a:rPr>
              <a:t>, </a:t>
            </a:r>
            <a:r>
              <a:rPr lang="en-GB" sz="2600" dirty="0" err="1">
                <a:latin typeface="HSE Sans" panose="02000000000000000000" pitchFamily="2" charset="0"/>
              </a:rPr>
              <a:t>consectetur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adipiscing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elit</a:t>
            </a:r>
            <a:r>
              <a:rPr lang="en-GB" sz="2600" dirty="0">
                <a:latin typeface="HSE Sans" panose="02000000000000000000" pitchFamily="2" charset="0"/>
              </a:rPr>
              <a:t>, </a:t>
            </a:r>
            <a:r>
              <a:rPr lang="en-GB" sz="2600" dirty="0" err="1">
                <a:latin typeface="HSE Sans" panose="02000000000000000000" pitchFamily="2" charset="0"/>
              </a:rPr>
              <a:t>sed</a:t>
            </a:r>
            <a:r>
              <a:rPr lang="en-GB" sz="2600" dirty="0">
                <a:latin typeface="HSE Sans" panose="02000000000000000000" pitchFamily="2" charset="0"/>
              </a:rPr>
              <a:t> do </a:t>
            </a:r>
            <a:r>
              <a:rPr lang="en-GB" sz="2600" dirty="0" err="1">
                <a:latin typeface="HSE Sans" panose="02000000000000000000" pitchFamily="2" charset="0"/>
              </a:rPr>
              <a:t>eiusmod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tempor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incididunt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ut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labore</a:t>
            </a:r>
            <a:r>
              <a:rPr lang="en-GB" sz="2600" dirty="0">
                <a:latin typeface="HSE Sans" panose="02000000000000000000" pitchFamily="2" charset="0"/>
              </a:rPr>
              <a:t> et dolore magna </a:t>
            </a:r>
            <a:r>
              <a:rPr lang="en-GB" sz="2600" dirty="0" err="1">
                <a:latin typeface="HSE Sans" panose="02000000000000000000" pitchFamily="2" charset="0"/>
              </a:rPr>
              <a:t>aliqua</a:t>
            </a:r>
            <a:r>
              <a:rPr lang="en-GB" sz="2600" dirty="0">
                <a:latin typeface="HSE Sans" panose="02000000000000000000" pitchFamily="2" charset="0"/>
              </a:rPr>
              <a:t>. Ut </a:t>
            </a:r>
            <a:r>
              <a:rPr lang="en-GB" sz="2600" dirty="0" err="1">
                <a:latin typeface="HSE Sans" panose="02000000000000000000" pitchFamily="2" charset="0"/>
              </a:rPr>
              <a:t>enim</a:t>
            </a:r>
            <a:r>
              <a:rPr lang="en-GB" sz="2600" dirty="0">
                <a:latin typeface="HSE Sans" panose="02000000000000000000" pitchFamily="2" charset="0"/>
              </a:rPr>
              <a:t> ad minim </a:t>
            </a:r>
            <a:r>
              <a:rPr lang="en-GB" sz="2600" dirty="0" err="1">
                <a:latin typeface="HSE Sans" panose="02000000000000000000" pitchFamily="2" charset="0"/>
              </a:rPr>
              <a:t>veniam</a:t>
            </a:r>
            <a:r>
              <a:rPr lang="en-GB" sz="2600" dirty="0">
                <a:latin typeface="HSE Sans" panose="02000000000000000000" pitchFamily="2" charset="0"/>
              </a:rPr>
              <a:t>, </a:t>
            </a:r>
            <a:r>
              <a:rPr lang="en-GB" sz="2600" dirty="0" err="1">
                <a:latin typeface="HSE Sans" panose="02000000000000000000" pitchFamily="2" charset="0"/>
              </a:rPr>
              <a:t>quis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nostrud</a:t>
            </a:r>
            <a:r>
              <a:rPr lang="en-GB" sz="2600" dirty="0">
                <a:latin typeface="HSE Sans" panose="02000000000000000000" pitchFamily="2" charset="0"/>
              </a:rPr>
              <a:t> exercitation </a:t>
            </a:r>
            <a:r>
              <a:rPr lang="en-GB" sz="2600" dirty="0" err="1">
                <a:latin typeface="HSE Sans" panose="02000000000000000000" pitchFamily="2" charset="0"/>
              </a:rPr>
              <a:t>ullamco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laboris</a:t>
            </a:r>
            <a:r>
              <a:rPr lang="en-GB" sz="2600" dirty="0">
                <a:latin typeface="HSE Sans" panose="02000000000000000000" pitchFamily="2" charset="0"/>
              </a:rPr>
              <a:t> nisi </a:t>
            </a:r>
            <a:r>
              <a:rPr lang="en-GB" sz="2600" dirty="0" err="1">
                <a:latin typeface="HSE Sans" panose="02000000000000000000" pitchFamily="2" charset="0"/>
              </a:rPr>
              <a:t>ut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aliquip</a:t>
            </a:r>
            <a:r>
              <a:rPr lang="en-GB" sz="2600" dirty="0">
                <a:latin typeface="HSE Sans" panose="02000000000000000000" pitchFamily="2" charset="0"/>
              </a:rPr>
              <a:t> ex </a:t>
            </a:r>
            <a:r>
              <a:rPr lang="en-GB" sz="2600" dirty="0" err="1">
                <a:latin typeface="HSE Sans" panose="02000000000000000000" pitchFamily="2" charset="0"/>
              </a:rPr>
              <a:t>ea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commodo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consequat</a:t>
            </a:r>
            <a:r>
              <a:rPr lang="en-GB" sz="2600" dirty="0">
                <a:latin typeface="HSE Sans" panose="02000000000000000000" pitchFamily="2" charset="0"/>
              </a:rPr>
              <a:t>. Duis </a:t>
            </a:r>
            <a:r>
              <a:rPr lang="en-GB" sz="2600" dirty="0" err="1">
                <a:latin typeface="HSE Sans" panose="02000000000000000000" pitchFamily="2" charset="0"/>
              </a:rPr>
              <a:t>aute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irure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dolor</a:t>
            </a:r>
            <a:r>
              <a:rPr lang="en-GB" sz="2600" dirty="0">
                <a:latin typeface="HSE Sans" panose="02000000000000000000" pitchFamily="2" charset="0"/>
              </a:rPr>
              <a:t> in </a:t>
            </a:r>
            <a:r>
              <a:rPr lang="en-GB" sz="2600" dirty="0" err="1">
                <a:latin typeface="HSE Sans" panose="02000000000000000000" pitchFamily="2" charset="0"/>
              </a:rPr>
              <a:t>reprehenderit</a:t>
            </a:r>
            <a:r>
              <a:rPr lang="en-GB" sz="2600" dirty="0">
                <a:latin typeface="HSE Sans" panose="02000000000000000000" pitchFamily="2" charset="0"/>
              </a:rPr>
              <a:t> in </a:t>
            </a:r>
            <a:r>
              <a:rPr lang="en-GB" sz="2600" dirty="0" err="1">
                <a:latin typeface="HSE Sans" panose="02000000000000000000" pitchFamily="2" charset="0"/>
              </a:rPr>
              <a:t>voluptate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velit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esse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cillum</a:t>
            </a:r>
            <a:r>
              <a:rPr lang="en-GB" sz="2600" dirty="0">
                <a:latin typeface="HSE Sans" panose="02000000000000000000" pitchFamily="2" charset="0"/>
              </a:rPr>
              <a:t> dolore </a:t>
            </a:r>
            <a:r>
              <a:rPr lang="en-GB" sz="2600" dirty="0" err="1">
                <a:latin typeface="HSE Sans" panose="02000000000000000000" pitchFamily="2" charset="0"/>
              </a:rPr>
              <a:t>eu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fugiat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nulla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pariatur</a:t>
            </a:r>
            <a:r>
              <a:rPr lang="en-GB" sz="2600" dirty="0">
                <a:latin typeface="HSE Sans" panose="02000000000000000000" pitchFamily="2" charset="0"/>
              </a:rPr>
              <a:t>. </a:t>
            </a:r>
            <a:r>
              <a:rPr lang="en-GB" sz="2600" dirty="0" err="1">
                <a:latin typeface="HSE Sans" panose="02000000000000000000" pitchFamily="2" charset="0"/>
              </a:rPr>
              <a:t>Excepteur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sint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occaecat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cupidatat</a:t>
            </a:r>
            <a:r>
              <a:rPr lang="en-GB" sz="2600" dirty="0">
                <a:latin typeface="HSE Sans" panose="02000000000000000000" pitchFamily="2" charset="0"/>
              </a:rPr>
              <a:t> non </a:t>
            </a:r>
            <a:r>
              <a:rPr lang="en-GB" sz="2600" dirty="0" err="1">
                <a:latin typeface="HSE Sans" panose="02000000000000000000" pitchFamily="2" charset="0"/>
              </a:rPr>
              <a:t>proident</a:t>
            </a:r>
            <a:r>
              <a:rPr lang="en-GB" sz="2600" dirty="0">
                <a:latin typeface="HSE Sans" panose="02000000000000000000" pitchFamily="2" charset="0"/>
              </a:rPr>
              <a:t>, sunt in culpa qui </a:t>
            </a:r>
            <a:r>
              <a:rPr lang="en-GB" sz="2600" dirty="0" err="1">
                <a:latin typeface="HSE Sans" panose="02000000000000000000" pitchFamily="2" charset="0"/>
              </a:rPr>
              <a:t>officia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deserunt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mollit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anim</a:t>
            </a:r>
            <a:r>
              <a:rPr lang="en-GB" sz="2600" dirty="0">
                <a:latin typeface="HSE Sans" panose="02000000000000000000" pitchFamily="2" charset="0"/>
              </a:rPr>
              <a:t> id </a:t>
            </a:r>
            <a:r>
              <a:rPr lang="en-GB" sz="2600" dirty="0" err="1">
                <a:latin typeface="HSE Sans" panose="02000000000000000000" pitchFamily="2" charset="0"/>
              </a:rPr>
              <a:t>est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laborum</a:t>
            </a:r>
            <a:r>
              <a:rPr lang="en-GB" sz="2600" dirty="0">
                <a:latin typeface="HSE Sans" panose="02000000000000000000" pitchFamily="2" charset="0"/>
              </a:rPr>
              <a:t>.</a:t>
            </a:r>
            <a:endParaRPr lang="ru-RU" sz="26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266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фры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con&#10;&#10;Description automatically generated">
            <a:extLst>
              <a:ext uri="{FF2B5EF4-FFF2-40B4-BE49-F238E27FC236}">
                <a16:creationId xmlns:a16="http://schemas.microsoft.com/office/drawing/2014/main" id="{E9A64721-E55E-8749-B29E-51DD89559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398" y="928726"/>
            <a:ext cx="896552" cy="896552"/>
          </a:xfrm>
          <a:prstGeom prst="rect">
            <a:avLst/>
          </a:prstGeom>
        </p:spPr>
      </p:pic>
      <p:cxnSp>
        <p:nvCxnSpPr>
          <p:cNvPr id="7" name="Straight Connector 19">
            <a:extLst>
              <a:ext uri="{FF2B5EF4-FFF2-40B4-BE49-F238E27FC236}">
                <a16:creationId xmlns:a16="http://schemas.microsoft.com/office/drawing/2014/main" id="{B0C162B7-B84F-874A-960E-31F512518C6E}"/>
              </a:ext>
            </a:extLst>
          </p:cNvPr>
          <p:cNvCxnSpPr>
            <a:cxnSpLocks/>
          </p:cNvCxnSpPr>
          <p:nvPr/>
        </p:nvCxnSpPr>
        <p:spPr>
          <a:xfrm>
            <a:off x="6597372" y="928726"/>
            <a:ext cx="0" cy="117252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1">
            <a:extLst>
              <a:ext uri="{FF2B5EF4-FFF2-40B4-BE49-F238E27FC236}">
                <a16:creationId xmlns:a16="http://schemas.microsoft.com/office/drawing/2014/main" id="{1CB321BB-9FE3-294F-85D8-AA7DC75CA4AF}"/>
              </a:ext>
            </a:extLst>
          </p:cNvPr>
          <p:cNvCxnSpPr>
            <a:cxnSpLocks/>
          </p:cNvCxnSpPr>
          <p:nvPr/>
        </p:nvCxnSpPr>
        <p:spPr>
          <a:xfrm>
            <a:off x="12198832" y="928726"/>
            <a:ext cx="0" cy="117252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5">
            <a:extLst>
              <a:ext uri="{FF2B5EF4-FFF2-40B4-BE49-F238E27FC236}">
                <a16:creationId xmlns:a16="http://schemas.microsoft.com/office/drawing/2014/main" id="{0A610A45-8712-8A45-AFB3-931CF468EC32}"/>
              </a:ext>
            </a:extLst>
          </p:cNvPr>
          <p:cNvCxnSpPr>
            <a:cxnSpLocks/>
          </p:cNvCxnSpPr>
          <p:nvPr/>
        </p:nvCxnSpPr>
        <p:spPr>
          <a:xfrm>
            <a:off x="20554162" y="928726"/>
            <a:ext cx="0" cy="117252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0460EF6-ECAD-8941-8132-1B3E005D6067}"/>
              </a:ext>
            </a:extLst>
          </p:cNvPr>
          <p:cNvSpPr txBox="1"/>
          <p:nvPr/>
        </p:nvSpPr>
        <p:spPr>
          <a:xfrm>
            <a:off x="20820403" y="1064556"/>
            <a:ext cx="134395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4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4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1" name="Straight Connector 59">
            <a:extLst>
              <a:ext uri="{FF2B5EF4-FFF2-40B4-BE49-F238E27FC236}">
                <a16:creationId xmlns:a16="http://schemas.microsoft.com/office/drawing/2014/main" id="{41AE56A2-5FAA-FD44-AE1A-338E1E304184}"/>
              </a:ext>
            </a:extLst>
          </p:cNvPr>
          <p:cNvCxnSpPr>
            <a:cxnSpLocks/>
          </p:cNvCxnSpPr>
          <p:nvPr/>
        </p:nvCxnSpPr>
        <p:spPr>
          <a:xfrm>
            <a:off x="23287736" y="928726"/>
            <a:ext cx="0" cy="117252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37">
            <a:extLst>
              <a:ext uri="{FF2B5EF4-FFF2-40B4-BE49-F238E27FC236}">
                <a16:creationId xmlns:a16="http://schemas.microsoft.com/office/drawing/2014/main" id="{D9986185-6D5E-FD48-A5CA-AF2D5B58A3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7379" y="1081809"/>
            <a:ext cx="3803650" cy="831850"/>
          </a:xfrm>
        </p:spPr>
        <p:txBody>
          <a:bodyPr lIns="0" tIns="0" rIns="0" bIns="0">
            <a:noAutofit/>
          </a:bodyPr>
          <a:lstStyle>
            <a:lvl1pPr marL="0" marR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latin typeface="HSE Sans" panose="02000000000000000000" pitchFamily="2" charset="0"/>
              </a:defRPr>
            </a:lvl1pPr>
            <a:lvl2pPr marL="914400" indent="0">
              <a:lnSpc>
                <a:spcPct val="100000"/>
              </a:lnSpc>
              <a:buNone/>
              <a:defRPr sz="2000" b="0" i="0">
                <a:latin typeface="HSE Sans" panose="02000000000000000000" pitchFamily="2" charset="0"/>
              </a:defRPr>
            </a:lvl2pPr>
            <a:lvl3pPr marL="1828800" indent="0">
              <a:lnSpc>
                <a:spcPct val="100000"/>
              </a:lnSpc>
              <a:buNone/>
              <a:defRPr sz="2000" b="0" i="0">
                <a:latin typeface="HSE Sans" panose="02000000000000000000" pitchFamily="2" charset="0"/>
              </a:defRPr>
            </a:lvl3pPr>
            <a:lvl4pPr marL="2743200" indent="0">
              <a:lnSpc>
                <a:spcPct val="100000"/>
              </a:lnSpc>
              <a:buNone/>
              <a:defRPr sz="2000" b="0" i="0">
                <a:latin typeface="HSE Sans" panose="02000000000000000000" pitchFamily="2" charset="0"/>
              </a:defRPr>
            </a:lvl4pPr>
            <a:lvl5pPr marL="3657600" indent="0">
              <a:lnSpc>
                <a:spcPct val="100000"/>
              </a:lnSpc>
              <a:buNone/>
              <a:defRPr sz="2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2000" dirty="0">
                <a:latin typeface="HSE Sans" panose="02000000000000000000" pitchFamily="2" charset="0"/>
              </a:rPr>
            </a:br>
            <a:r>
              <a:rPr lang="ru-RU" sz="2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2000" dirty="0">
                <a:latin typeface="HSE Sans" panose="02000000000000000000" pitchFamily="2" charset="0"/>
              </a:rPr>
              <a:t> (10pt)</a:t>
            </a:r>
            <a:endParaRPr lang="ru-RU" sz="2000" dirty="0">
              <a:latin typeface="HSE Sans" panose="02000000000000000000" pitchFamily="2" charset="0"/>
            </a:endParaRPr>
          </a:p>
        </p:txBody>
      </p:sp>
      <p:sp>
        <p:nvSpPr>
          <p:cNvPr id="13" name="Текст 39">
            <a:extLst>
              <a:ext uri="{FF2B5EF4-FFF2-40B4-BE49-F238E27FC236}">
                <a16:creationId xmlns:a16="http://schemas.microsoft.com/office/drawing/2014/main" id="{5DBFD327-E3A8-944A-AABF-7D813AD0F1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18326" y="1097441"/>
            <a:ext cx="4140200" cy="81621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9144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18288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27432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36576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2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2000" dirty="0">
                <a:latin typeface="HSE Sans" panose="02000000000000000000" pitchFamily="2" charset="0"/>
              </a:rPr>
              <a:t> (10pt)</a:t>
            </a:r>
            <a:endParaRPr lang="ru-RU" sz="2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D206FCE0-05C3-2C45-A7D6-1FC287C017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519784" y="1097441"/>
            <a:ext cx="4140200" cy="81621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9144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18288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27432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36576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2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2000" dirty="0">
                <a:latin typeface="HSE Sans" panose="02000000000000000000" pitchFamily="2" charset="0"/>
              </a:rPr>
              <a:t> (10pt)</a:t>
            </a:r>
            <a:endParaRPr lang="ru-RU" sz="2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3B28B62E-5EE9-834C-9BB6-BD66079B81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1795" y="2895581"/>
            <a:ext cx="22115910" cy="1554050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4800" b="0" i="0">
                <a:latin typeface="HSE Sans" panose="02000000000000000000" pitchFamily="2" charset="0"/>
              </a:defRPr>
            </a:lvl1pPr>
          </a:lstStyle>
          <a:p>
            <a:r>
              <a:rPr lang="ru-RU" sz="48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48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48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48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48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4" name="Текст 35">
            <a:extLst>
              <a:ext uri="{FF2B5EF4-FFF2-40B4-BE49-F238E27FC236}">
                <a16:creationId xmlns:a16="http://schemas.microsoft.com/office/drawing/2014/main" id="{621215DE-C1FD-2B4C-B236-AF679CF906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50153" y="8207989"/>
            <a:ext cx="5516286" cy="3139322"/>
          </a:xfrm>
        </p:spPr>
        <p:txBody>
          <a:bodyPr lIns="0" tIns="0" rIns="0">
            <a:normAutofit/>
          </a:bodyPr>
          <a:lstStyle>
            <a:lvl1pPr marL="0" marR="0" indent="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914400" indent="0" algn="l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1828800" indent="0" algn="l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2743200" indent="0" algn="l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3657600" indent="0" algn="l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26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5" name="Текст 35">
            <a:extLst>
              <a:ext uri="{FF2B5EF4-FFF2-40B4-BE49-F238E27FC236}">
                <a16:creationId xmlns:a16="http://schemas.microsoft.com/office/drawing/2014/main" id="{8BC2F90D-0CE0-574C-A7C1-EAA3E6F1AB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94014" y="8207989"/>
            <a:ext cx="5515224" cy="3139322"/>
          </a:xfrm>
        </p:spPr>
        <p:txBody>
          <a:bodyPr lIns="0" tIns="0" rIns="0">
            <a:normAutofit/>
          </a:bodyPr>
          <a:lstStyle>
            <a:lvl1pPr marL="0" marR="0" indent="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914400" indent="0" algn="l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1828800" indent="0" algn="l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2743200" indent="0" algn="l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3657600" indent="0" algn="l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26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6" name="Текст 35">
            <a:extLst>
              <a:ext uri="{FF2B5EF4-FFF2-40B4-BE49-F238E27FC236}">
                <a16:creationId xmlns:a16="http://schemas.microsoft.com/office/drawing/2014/main" id="{239E188B-2696-8A48-9F8A-36223EEF61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037876" y="8207989"/>
            <a:ext cx="5515224" cy="3139322"/>
          </a:xfrm>
        </p:spPr>
        <p:txBody>
          <a:bodyPr lIns="0" tIns="0" rIns="0">
            <a:normAutofit/>
          </a:bodyPr>
          <a:lstStyle>
            <a:lvl1pPr marL="0" marR="0" indent="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914400" indent="0" algn="l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1828800" indent="0" algn="l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2743200" indent="0" algn="l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3657600" indent="0" algn="l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26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379BF4C6-F899-294C-B88E-8363AFBEEC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50153" y="5420470"/>
            <a:ext cx="5516286" cy="232823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9200">
                <a:latin typeface="HSE Sans" panose="02000000000000000000" pitchFamily="2" charset="0"/>
              </a:defRPr>
            </a:lvl1pPr>
            <a:lvl2pPr>
              <a:defRPr sz="19200">
                <a:latin typeface="HSE Sans" panose="02000000000000000000" pitchFamily="2" charset="0"/>
              </a:defRPr>
            </a:lvl2pPr>
            <a:lvl3pPr>
              <a:defRPr sz="19200">
                <a:latin typeface="HSE Sans" panose="02000000000000000000" pitchFamily="2" charset="0"/>
              </a:defRPr>
            </a:lvl3pPr>
            <a:lvl4pPr>
              <a:defRPr sz="19200">
                <a:latin typeface="HSE Sans" panose="02000000000000000000" pitchFamily="2" charset="0"/>
              </a:defRPr>
            </a:lvl4pPr>
            <a:lvl5pPr>
              <a:defRPr sz="192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19200" dirty="0">
                <a:solidFill>
                  <a:srgbClr val="102D69"/>
                </a:solidFill>
                <a:latin typeface="HSE Sans" panose="02000000000000000000" pitchFamily="2" charset="0"/>
              </a:rPr>
              <a:t>152</a:t>
            </a:r>
            <a:endParaRPr lang="ru-RU" dirty="0"/>
          </a:p>
        </p:txBody>
      </p:sp>
      <p:sp>
        <p:nvSpPr>
          <p:cNvPr id="29" name="Текст 27">
            <a:extLst>
              <a:ext uri="{FF2B5EF4-FFF2-40B4-BE49-F238E27FC236}">
                <a16:creationId xmlns:a16="http://schemas.microsoft.com/office/drawing/2014/main" id="{DE7F352B-F6D9-B545-A835-443A55956E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94015" y="5420470"/>
            <a:ext cx="5516286" cy="232823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9200">
                <a:latin typeface="HSE Sans" panose="02000000000000000000" pitchFamily="2" charset="0"/>
              </a:defRPr>
            </a:lvl1pPr>
            <a:lvl2pPr>
              <a:defRPr sz="19200">
                <a:latin typeface="HSE Sans" panose="02000000000000000000" pitchFamily="2" charset="0"/>
              </a:defRPr>
            </a:lvl2pPr>
            <a:lvl3pPr>
              <a:defRPr sz="19200">
                <a:latin typeface="HSE Sans" panose="02000000000000000000" pitchFamily="2" charset="0"/>
              </a:defRPr>
            </a:lvl3pPr>
            <a:lvl4pPr>
              <a:defRPr sz="19200">
                <a:latin typeface="HSE Sans" panose="02000000000000000000" pitchFamily="2" charset="0"/>
              </a:defRPr>
            </a:lvl4pPr>
            <a:lvl5pPr>
              <a:defRPr sz="192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19200" dirty="0">
                <a:solidFill>
                  <a:srgbClr val="102D69"/>
                </a:solidFill>
                <a:latin typeface="HSE Sans" panose="02000000000000000000" pitchFamily="2" charset="0"/>
              </a:rPr>
              <a:t>95</a:t>
            </a:r>
            <a:endParaRPr lang="ru-RU" dirty="0"/>
          </a:p>
        </p:txBody>
      </p:sp>
      <p:sp>
        <p:nvSpPr>
          <p:cNvPr id="30" name="Текст 27">
            <a:extLst>
              <a:ext uri="{FF2B5EF4-FFF2-40B4-BE49-F238E27FC236}">
                <a16:creationId xmlns:a16="http://schemas.microsoft.com/office/drawing/2014/main" id="{D1D5AF9F-C1B0-7842-8789-1DB8963D98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037877" y="5420470"/>
            <a:ext cx="5516286" cy="232823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9200">
                <a:latin typeface="HSE Sans" panose="02000000000000000000" pitchFamily="2" charset="0"/>
              </a:defRPr>
            </a:lvl1pPr>
            <a:lvl2pPr>
              <a:defRPr sz="19200">
                <a:latin typeface="HSE Sans" panose="02000000000000000000" pitchFamily="2" charset="0"/>
              </a:defRPr>
            </a:lvl2pPr>
            <a:lvl3pPr>
              <a:defRPr sz="19200">
                <a:latin typeface="HSE Sans" panose="02000000000000000000" pitchFamily="2" charset="0"/>
              </a:defRPr>
            </a:lvl3pPr>
            <a:lvl4pPr>
              <a:defRPr sz="19200">
                <a:latin typeface="HSE Sans" panose="02000000000000000000" pitchFamily="2" charset="0"/>
              </a:defRPr>
            </a:lvl4pPr>
            <a:lvl5pPr>
              <a:defRPr sz="192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19200" dirty="0">
                <a:solidFill>
                  <a:srgbClr val="102D69"/>
                </a:solidFill>
                <a:latin typeface="HSE Sans" panose="02000000000000000000" pitchFamily="2" charset="0"/>
              </a:rPr>
              <a:t>284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1083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аблица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5425806-16DD-844E-927C-26E7143A9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398" y="928726"/>
            <a:ext cx="896552" cy="896552"/>
          </a:xfrm>
          <a:prstGeom prst="rect">
            <a:avLst/>
          </a:prstGeom>
        </p:spPr>
      </p:pic>
      <p:cxnSp>
        <p:nvCxnSpPr>
          <p:cNvPr id="6" name="Straight Connector 19">
            <a:extLst>
              <a:ext uri="{FF2B5EF4-FFF2-40B4-BE49-F238E27FC236}">
                <a16:creationId xmlns:a16="http://schemas.microsoft.com/office/drawing/2014/main" id="{479746FF-3282-DF46-9D7C-D80431604A55}"/>
              </a:ext>
            </a:extLst>
          </p:cNvPr>
          <p:cNvCxnSpPr>
            <a:cxnSpLocks/>
          </p:cNvCxnSpPr>
          <p:nvPr/>
        </p:nvCxnSpPr>
        <p:spPr>
          <a:xfrm>
            <a:off x="6597372" y="928726"/>
            <a:ext cx="0" cy="117252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1">
            <a:extLst>
              <a:ext uri="{FF2B5EF4-FFF2-40B4-BE49-F238E27FC236}">
                <a16:creationId xmlns:a16="http://schemas.microsoft.com/office/drawing/2014/main" id="{51B44297-B0E7-D74D-B291-D39A0D468B42}"/>
              </a:ext>
            </a:extLst>
          </p:cNvPr>
          <p:cNvCxnSpPr>
            <a:cxnSpLocks/>
          </p:cNvCxnSpPr>
          <p:nvPr/>
        </p:nvCxnSpPr>
        <p:spPr>
          <a:xfrm>
            <a:off x="12198832" y="928726"/>
            <a:ext cx="0" cy="117252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5">
            <a:extLst>
              <a:ext uri="{FF2B5EF4-FFF2-40B4-BE49-F238E27FC236}">
                <a16:creationId xmlns:a16="http://schemas.microsoft.com/office/drawing/2014/main" id="{0EA4A057-F0CB-E04F-B472-4A1ABFB64C66}"/>
              </a:ext>
            </a:extLst>
          </p:cNvPr>
          <p:cNvCxnSpPr>
            <a:cxnSpLocks/>
          </p:cNvCxnSpPr>
          <p:nvPr/>
        </p:nvCxnSpPr>
        <p:spPr>
          <a:xfrm>
            <a:off x="20554162" y="928726"/>
            <a:ext cx="0" cy="117252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64502F5-56EE-354B-A3B1-E79F8B005172}"/>
              </a:ext>
            </a:extLst>
          </p:cNvPr>
          <p:cNvSpPr txBox="1"/>
          <p:nvPr/>
        </p:nvSpPr>
        <p:spPr>
          <a:xfrm>
            <a:off x="20820403" y="1064556"/>
            <a:ext cx="134395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4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4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0" name="Straight Connector 59">
            <a:extLst>
              <a:ext uri="{FF2B5EF4-FFF2-40B4-BE49-F238E27FC236}">
                <a16:creationId xmlns:a16="http://schemas.microsoft.com/office/drawing/2014/main" id="{A80E0956-5C10-CC40-A426-CBD2E0C4158E}"/>
              </a:ext>
            </a:extLst>
          </p:cNvPr>
          <p:cNvCxnSpPr>
            <a:cxnSpLocks/>
          </p:cNvCxnSpPr>
          <p:nvPr/>
        </p:nvCxnSpPr>
        <p:spPr>
          <a:xfrm>
            <a:off x="23287736" y="928726"/>
            <a:ext cx="0" cy="117252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37">
            <a:extLst>
              <a:ext uri="{FF2B5EF4-FFF2-40B4-BE49-F238E27FC236}">
                <a16:creationId xmlns:a16="http://schemas.microsoft.com/office/drawing/2014/main" id="{6EC59AAD-5962-8D49-BF4D-7DA5D57307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7379" y="1081809"/>
            <a:ext cx="3803650" cy="831850"/>
          </a:xfrm>
        </p:spPr>
        <p:txBody>
          <a:bodyPr lIns="0" tIns="0" rIns="0" bIns="0">
            <a:noAutofit/>
          </a:bodyPr>
          <a:lstStyle>
            <a:lvl1pPr marL="0" marR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latin typeface="HSE Sans" panose="02000000000000000000" pitchFamily="2" charset="0"/>
              </a:defRPr>
            </a:lvl1pPr>
            <a:lvl2pPr marL="914400" indent="0">
              <a:lnSpc>
                <a:spcPct val="100000"/>
              </a:lnSpc>
              <a:buNone/>
              <a:defRPr sz="2000" b="0" i="0">
                <a:latin typeface="HSE Sans" panose="02000000000000000000" pitchFamily="2" charset="0"/>
              </a:defRPr>
            </a:lvl2pPr>
            <a:lvl3pPr marL="1828800" indent="0">
              <a:lnSpc>
                <a:spcPct val="100000"/>
              </a:lnSpc>
              <a:buNone/>
              <a:defRPr sz="2000" b="0" i="0">
                <a:latin typeface="HSE Sans" panose="02000000000000000000" pitchFamily="2" charset="0"/>
              </a:defRPr>
            </a:lvl3pPr>
            <a:lvl4pPr marL="2743200" indent="0">
              <a:lnSpc>
                <a:spcPct val="100000"/>
              </a:lnSpc>
              <a:buNone/>
              <a:defRPr sz="2000" b="0" i="0">
                <a:latin typeface="HSE Sans" panose="02000000000000000000" pitchFamily="2" charset="0"/>
              </a:defRPr>
            </a:lvl4pPr>
            <a:lvl5pPr marL="3657600" indent="0">
              <a:lnSpc>
                <a:spcPct val="100000"/>
              </a:lnSpc>
              <a:buNone/>
              <a:defRPr sz="2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2000" dirty="0">
                <a:latin typeface="HSE Sans" panose="02000000000000000000" pitchFamily="2" charset="0"/>
              </a:rPr>
            </a:br>
            <a:r>
              <a:rPr lang="ru-RU" sz="2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2000" dirty="0">
                <a:latin typeface="HSE Sans" panose="02000000000000000000" pitchFamily="2" charset="0"/>
              </a:rPr>
              <a:t> (10pt)</a:t>
            </a:r>
            <a:endParaRPr lang="ru-RU" sz="2000" dirty="0">
              <a:latin typeface="HSE Sans" panose="02000000000000000000" pitchFamily="2" charset="0"/>
            </a:endParaRPr>
          </a:p>
        </p:txBody>
      </p:sp>
      <p:sp>
        <p:nvSpPr>
          <p:cNvPr id="12" name="Текст 39">
            <a:extLst>
              <a:ext uri="{FF2B5EF4-FFF2-40B4-BE49-F238E27FC236}">
                <a16:creationId xmlns:a16="http://schemas.microsoft.com/office/drawing/2014/main" id="{49041ACC-EEF4-D34B-A7DE-87B1AF2ED3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18326" y="1097441"/>
            <a:ext cx="4140200" cy="81621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9144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18288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27432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36576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2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2000" dirty="0">
                <a:latin typeface="HSE Sans" panose="02000000000000000000" pitchFamily="2" charset="0"/>
              </a:rPr>
              <a:t> (10pt)</a:t>
            </a:r>
            <a:endParaRPr lang="ru-RU" sz="2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BF93B2CC-81A4-0943-AF6C-C865767929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519784" y="1097441"/>
            <a:ext cx="4140200" cy="81621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9144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18288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27432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36576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2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2000" dirty="0">
                <a:latin typeface="HSE Sans" panose="02000000000000000000" pitchFamily="2" charset="0"/>
              </a:rPr>
              <a:t> (10pt)</a:t>
            </a:r>
            <a:endParaRPr lang="ru-RU" sz="2000" dirty="0">
              <a:latin typeface="HSE Sans" panose="02000000000000000000" pitchFamily="2" charset="0"/>
            </a:endParaRPr>
          </a:p>
        </p:txBody>
      </p:sp>
      <p:sp>
        <p:nvSpPr>
          <p:cNvPr id="15" name="Текст 22">
            <a:extLst>
              <a:ext uri="{FF2B5EF4-FFF2-40B4-BE49-F238E27FC236}">
                <a16:creationId xmlns:a16="http://schemas.microsoft.com/office/drawing/2014/main" id="{51340CB4-0355-3640-A212-F684523CDC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71575" y="2894130"/>
            <a:ext cx="22116130" cy="61555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32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32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32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32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32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32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32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32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8C6F2EA4-CEDC-324C-9C06-8713118041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71577" y="11478379"/>
            <a:ext cx="13648606" cy="1406410"/>
          </a:xfrm>
        </p:spPr>
        <p:txBody>
          <a:bodyPr lIns="0" tIns="0" rIns="0" bIns="0">
            <a:normAutofit/>
          </a:bodyPr>
          <a:lstStyle>
            <a:lvl1pPr marL="0" marR="0" indent="0" algn="l" defTabSz="1828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6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26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en-RU" sz="26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19" name="Таблица 18">
            <a:extLst>
              <a:ext uri="{FF2B5EF4-FFF2-40B4-BE49-F238E27FC236}">
                <a16:creationId xmlns:a16="http://schemas.microsoft.com/office/drawing/2014/main" id="{7B291085-A9B9-D842-B1A7-96258FAF012C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1171575" y="3968152"/>
            <a:ext cx="22117054" cy="7039152"/>
          </a:xfrm>
        </p:spPr>
        <p:txBody>
          <a:bodyPr/>
          <a:lstStyle/>
          <a:p>
            <a:r>
              <a:rPr lang="ru-RU"/>
              <a:t>Вставка таблицы</a:t>
            </a:r>
          </a:p>
        </p:txBody>
      </p:sp>
    </p:spTree>
    <p:extLst>
      <p:ext uri="{BB962C8B-B14F-4D97-AF65-F5344CB8AC3E}">
        <p14:creationId xmlns:p14="http://schemas.microsoft.com/office/powerpoint/2010/main" val="1316473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аблица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259ABC72-D738-1143-BF2A-D85AE9A4F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398" y="928726"/>
            <a:ext cx="896552" cy="896552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237A1E42-2FC3-8841-8C41-992C5BC2368D}"/>
              </a:ext>
            </a:extLst>
          </p:cNvPr>
          <p:cNvCxnSpPr>
            <a:cxnSpLocks/>
          </p:cNvCxnSpPr>
          <p:nvPr/>
        </p:nvCxnSpPr>
        <p:spPr>
          <a:xfrm>
            <a:off x="6597372" y="928726"/>
            <a:ext cx="0" cy="117252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47503EA0-3883-E24D-9EB8-7B6175182929}"/>
              </a:ext>
            </a:extLst>
          </p:cNvPr>
          <p:cNvCxnSpPr>
            <a:cxnSpLocks/>
          </p:cNvCxnSpPr>
          <p:nvPr/>
        </p:nvCxnSpPr>
        <p:spPr>
          <a:xfrm>
            <a:off x="12198832" y="928726"/>
            <a:ext cx="0" cy="117252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E0144DF2-9891-324D-B34E-AFA025FBCBF9}"/>
              </a:ext>
            </a:extLst>
          </p:cNvPr>
          <p:cNvCxnSpPr>
            <a:cxnSpLocks/>
          </p:cNvCxnSpPr>
          <p:nvPr/>
        </p:nvCxnSpPr>
        <p:spPr>
          <a:xfrm>
            <a:off x="20554162" y="928726"/>
            <a:ext cx="0" cy="117252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33F65D6-1072-F140-B6A5-758D7B595A92}"/>
              </a:ext>
            </a:extLst>
          </p:cNvPr>
          <p:cNvSpPr txBox="1"/>
          <p:nvPr/>
        </p:nvSpPr>
        <p:spPr>
          <a:xfrm>
            <a:off x="20820403" y="1064556"/>
            <a:ext cx="134395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4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4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5F1F09D4-22FA-7B4B-9488-F8FDDCC2D447}"/>
              </a:ext>
            </a:extLst>
          </p:cNvPr>
          <p:cNvCxnSpPr>
            <a:cxnSpLocks/>
          </p:cNvCxnSpPr>
          <p:nvPr/>
        </p:nvCxnSpPr>
        <p:spPr>
          <a:xfrm>
            <a:off x="23287736" y="928726"/>
            <a:ext cx="0" cy="117252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44D0326E-FD7A-3541-A998-62A1C30E27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7379" y="1081809"/>
            <a:ext cx="3803650" cy="831850"/>
          </a:xfrm>
        </p:spPr>
        <p:txBody>
          <a:bodyPr lIns="0" tIns="0" rIns="0" bIns="0">
            <a:noAutofit/>
          </a:bodyPr>
          <a:lstStyle>
            <a:lvl1pPr marL="0" marR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latin typeface="HSE Sans" panose="02000000000000000000" pitchFamily="2" charset="0"/>
              </a:defRPr>
            </a:lvl1pPr>
            <a:lvl2pPr marL="914400" indent="0">
              <a:lnSpc>
                <a:spcPct val="100000"/>
              </a:lnSpc>
              <a:buNone/>
              <a:defRPr sz="2000" b="0" i="0">
                <a:latin typeface="HSE Sans" panose="02000000000000000000" pitchFamily="2" charset="0"/>
              </a:defRPr>
            </a:lvl2pPr>
            <a:lvl3pPr marL="1828800" indent="0">
              <a:lnSpc>
                <a:spcPct val="100000"/>
              </a:lnSpc>
              <a:buNone/>
              <a:defRPr sz="2000" b="0" i="0">
                <a:latin typeface="HSE Sans" panose="02000000000000000000" pitchFamily="2" charset="0"/>
              </a:defRPr>
            </a:lvl3pPr>
            <a:lvl4pPr marL="2743200" indent="0">
              <a:lnSpc>
                <a:spcPct val="100000"/>
              </a:lnSpc>
              <a:buNone/>
              <a:defRPr sz="2000" b="0" i="0">
                <a:latin typeface="HSE Sans" panose="02000000000000000000" pitchFamily="2" charset="0"/>
              </a:defRPr>
            </a:lvl4pPr>
            <a:lvl5pPr marL="3657600" indent="0">
              <a:lnSpc>
                <a:spcPct val="100000"/>
              </a:lnSpc>
              <a:buNone/>
              <a:defRPr sz="2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2000" dirty="0">
                <a:latin typeface="HSE Sans" panose="02000000000000000000" pitchFamily="2" charset="0"/>
              </a:rPr>
            </a:br>
            <a:r>
              <a:rPr lang="ru-RU" sz="2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2000" dirty="0">
                <a:latin typeface="HSE Sans" panose="02000000000000000000" pitchFamily="2" charset="0"/>
              </a:rPr>
              <a:t> (10pt)</a:t>
            </a:r>
            <a:endParaRPr lang="ru-RU" sz="2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279CCCA0-F959-5245-8321-106D3C5E8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18326" y="1097441"/>
            <a:ext cx="4140200" cy="81621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9144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18288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27432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36576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2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2000" dirty="0">
                <a:latin typeface="HSE Sans" panose="02000000000000000000" pitchFamily="2" charset="0"/>
              </a:rPr>
              <a:t> (10pt)</a:t>
            </a:r>
            <a:endParaRPr lang="ru-RU" sz="2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8B839C6B-8494-8841-9714-4C8F710F84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519784" y="1097441"/>
            <a:ext cx="4140200" cy="81621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9144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18288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27432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3657600" indent="0">
              <a:buNone/>
              <a:defRPr sz="2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2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2000" dirty="0">
                <a:latin typeface="HSE Sans" panose="02000000000000000000" pitchFamily="2" charset="0"/>
              </a:rPr>
              <a:t> (10pt)</a:t>
            </a:r>
            <a:endParaRPr lang="ru-RU" sz="2000" dirty="0">
              <a:latin typeface="HSE Sans" panose="02000000000000000000" pitchFamily="2" charset="0"/>
            </a:endParaRPr>
          </a:p>
        </p:txBody>
      </p:sp>
      <p:sp>
        <p:nvSpPr>
          <p:cNvPr id="18" name="Текст 22">
            <a:extLst>
              <a:ext uri="{FF2B5EF4-FFF2-40B4-BE49-F238E27FC236}">
                <a16:creationId xmlns:a16="http://schemas.microsoft.com/office/drawing/2014/main" id="{4D940599-2B77-CE47-91E6-CDB51ADE18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71575" y="2894129"/>
            <a:ext cx="15235754" cy="107402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32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32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32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32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32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32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32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32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9" name="Текст 16">
            <a:extLst>
              <a:ext uri="{FF2B5EF4-FFF2-40B4-BE49-F238E27FC236}">
                <a16:creationId xmlns:a16="http://schemas.microsoft.com/office/drawing/2014/main" id="{A7333712-9DED-4F4B-B209-2F13075EDB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71577" y="11478379"/>
            <a:ext cx="13648606" cy="1406410"/>
          </a:xfrm>
        </p:spPr>
        <p:txBody>
          <a:bodyPr lIns="0" tIns="0" rIns="0" bIns="0">
            <a:normAutofit/>
          </a:bodyPr>
          <a:lstStyle>
            <a:lvl1pPr marL="0" marR="0" indent="0" algn="l" defTabSz="1828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6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26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en-RU" sz="26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20" name="Таблица 18">
            <a:extLst>
              <a:ext uri="{FF2B5EF4-FFF2-40B4-BE49-F238E27FC236}">
                <a16:creationId xmlns:a16="http://schemas.microsoft.com/office/drawing/2014/main" id="{DD467C42-8209-B740-8419-DBB6A6F7D5EE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1171575" y="4416724"/>
            <a:ext cx="15235790" cy="6590580"/>
          </a:xfrm>
        </p:spPr>
        <p:txBody>
          <a:bodyPr/>
          <a:lstStyle/>
          <a:p>
            <a:r>
              <a:rPr lang="ru-RU"/>
              <a:t>Вставка таблицы</a:t>
            </a:r>
          </a:p>
        </p:txBody>
      </p:sp>
      <p:sp>
        <p:nvSpPr>
          <p:cNvPr id="21" name="Текст 35">
            <a:extLst>
              <a:ext uri="{FF2B5EF4-FFF2-40B4-BE49-F238E27FC236}">
                <a16:creationId xmlns:a16="http://schemas.microsoft.com/office/drawing/2014/main" id="{B4309850-76EA-224C-A9E2-B6BBDBF99D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373614" y="4416726"/>
            <a:ext cx="5861332" cy="5141344"/>
          </a:xfrm>
        </p:spPr>
        <p:txBody>
          <a:bodyPr lIns="0" tIns="0" rIns="0">
            <a:normAutofit/>
          </a:bodyPr>
          <a:lstStyle>
            <a:lvl1pPr marL="0" marR="0" indent="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914400" indent="0" algn="l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1828800" indent="0" algn="l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2743200" indent="0" algn="l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3657600" indent="0" algn="l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2600" dirty="0">
                <a:latin typeface="HSE Sans" panose="02000000000000000000" pitchFamily="2" charset="0"/>
              </a:rPr>
              <a:t>Lorem ipsum </a:t>
            </a:r>
            <a:r>
              <a:rPr lang="en-GB" sz="2600" dirty="0" err="1">
                <a:latin typeface="HSE Sans" panose="02000000000000000000" pitchFamily="2" charset="0"/>
              </a:rPr>
              <a:t>dolor</a:t>
            </a:r>
            <a:r>
              <a:rPr lang="en-GB" sz="2600" dirty="0">
                <a:latin typeface="HSE Sans" panose="02000000000000000000" pitchFamily="2" charset="0"/>
              </a:rPr>
              <a:t> sit </a:t>
            </a:r>
            <a:r>
              <a:rPr lang="en-GB" sz="2600" dirty="0" err="1">
                <a:latin typeface="HSE Sans" panose="02000000000000000000" pitchFamily="2" charset="0"/>
              </a:rPr>
              <a:t>amet</a:t>
            </a:r>
            <a:r>
              <a:rPr lang="en-GB" sz="2600" dirty="0">
                <a:latin typeface="HSE Sans" panose="02000000000000000000" pitchFamily="2" charset="0"/>
              </a:rPr>
              <a:t>, </a:t>
            </a:r>
            <a:r>
              <a:rPr lang="en-GB" sz="2600" dirty="0" err="1">
                <a:latin typeface="HSE Sans" panose="02000000000000000000" pitchFamily="2" charset="0"/>
              </a:rPr>
              <a:t>consectetur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adipiscing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elit</a:t>
            </a:r>
            <a:r>
              <a:rPr lang="en-GB" sz="2600" dirty="0">
                <a:latin typeface="HSE Sans" panose="02000000000000000000" pitchFamily="2" charset="0"/>
              </a:rPr>
              <a:t>, </a:t>
            </a:r>
            <a:r>
              <a:rPr lang="en-GB" sz="2600" dirty="0" err="1">
                <a:latin typeface="HSE Sans" panose="02000000000000000000" pitchFamily="2" charset="0"/>
              </a:rPr>
              <a:t>sed</a:t>
            </a:r>
            <a:r>
              <a:rPr lang="en-GB" sz="2600" dirty="0">
                <a:latin typeface="HSE Sans" panose="02000000000000000000" pitchFamily="2" charset="0"/>
              </a:rPr>
              <a:t> do </a:t>
            </a:r>
            <a:r>
              <a:rPr lang="en-GB" sz="2600" dirty="0" err="1">
                <a:latin typeface="HSE Sans" panose="02000000000000000000" pitchFamily="2" charset="0"/>
              </a:rPr>
              <a:t>eiusmod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tempor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incididunt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ut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labore</a:t>
            </a:r>
            <a:r>
              <a:rPr lang="en-GB" sz="2600" dirty="0">
                <a:latin typeface="HSE Sans" panose="02000000000000000000" pitchFamily="2" charset="0"/>
              </a:rPr>
              <a:t> et dolore magna </a:t>
            </a:r>
            <a:r>
              <a:rPr lang="en-GB" sz="2600" dirty="0" err="1">
                <a:latin typeface="HSE Sans" panose="02000000000000000000" pitchFamily="2" charset="0"/>
              </a:rPr>
              <a:t>aliqua</a:t>
            </a:r>
            <a:r>
              <a:rPr lang="en-GB" sz="2600" dirty="0">
                <a:latin typeface="HSE Sans" panose="02000000000000000000" pitchFamily="2" charset="0"/>
              </a:rPr>
              <a:t>. Ut </a:t>
            </a:r>
            <a:r>
              <a:rPr lang="en-GB" sz="2600" dirty="0" err="1">
                <a:latin typeface="HSE Sans" panose="02000000000000000000" pitchFamily="2" charset="0"/>
              </a:rPr>
              <a:t>enim</a:t>
            </a:r>
            <a:r>
              <a:rPr lang="en-GB" sz="2600" dirty="0">
                <a:latin typeface="HSE Sans" panose="02000000000000000000" pitchFamily="2" charset="0"/>
              </a:rPr>
              <a:t> ad minim </a:t>
            </a:r>
            <a:r>
              <a:rPr lang="en-GB" sz="2600" dirty="0" err="1">
                <a:latin typeface="HSE Sans" panose="02000000000000000000" pitchFamily="2" charset="0"/>
              </a:rPr>
              <a:t>veniam</a:t>
            </a:r>
            <a:r>
              <a:rPr lang="en-GB" sz="2600" dirty="0">
                <a:latin typeface="HSE Sans" panose="02000000000000000000" pitchFamily="2" charset="0"/>
              </a:rPr>
              <a:t>, </a:t>
            </a:r>
            <a:r>
              <a:rPr lang="en-GB" sz="2600" dirty="0" err="1">
                <a:latin typeface="HSE Sans" panose="02000000000000000000" pitchFamily="2" charset="0"/>
              </a:rPr>
              <a:t>quis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nostrud</a:t>
            </a:r>
            <a:r>
              <a:rPr lang="en-GB" sz="2600" dirty="0">
                <a:latin typeface="HSE Sans" panose="02000000000000000000" pitchFamily="2" charset="0"/>
              </a:rPr>
              <a:t> exercitation </a:t>
            </a:r>
            <a:r>
              <a:rPr lang="en-GB" sz="2600" dirty="0" err="1">
                <a:latin typeface="HSE Sans" panose="02000000000000000000" pitchFamily="2" charset="0"/>
              </a:rPr>
              <a:t>ullamco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laboris</a:t>
            </a:r>
            <a:r>
              <a:rPr lang="en-GB" sz="2600" dirty="0">
                <a:latin typeface="HSE Sans" panose="02000000000000000000" pitchFamily="2" charset="0"/>
              </a:rPr>
              <a:t> nisi </a:t>
            </a:r>
            <a:r>
              <a:rPr lang="en-GB" sz="2600" dirty="0" err="1">
                <a:latin typeface="HSE Sans" panose="02000000000000000000" pitchFamily="2" charset="0"/>
              </a:rPr>
              <a:t>ut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aliquip</a:t>
            </a:r>
            <a:r>
              <a:rPr lang="en-GB" sz="2600" dirty="0">
                <a:latin typeface="HSE Sans" panose="02000000000000000000" pitchFamily="2" charset="0"/>
              </a:rPr>
              <a:t> ex </a:t>
            </a:r>
            <a:r>
              <a:rPr lang="en-GB" sz="2600" dirty="0" err="1">
                <a:latin typeface="HSE Sans" panose="02000000000000000000" pitchFamily="2" charset="0"/>
              </a:rPr>
              <a:t>ea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commodo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consequat</a:t>
            </a:r>
            <a:r>
              <a:rPr lang="en-GB" sz="2600" dirty="0">
                <a:latin typeface="HSE Sans" panose="02000000000000000000" pitchFamily="2" charset="0"/>
              </a:rPr>
              <a:t>. Duis </a:t>
            </a:r>
            <a:r>
              <a:rPr lang="en-GB" sz="2600" dirty="0" err="1">
                <a:latin typeface="HSE Sans" panose="02000000000000000000" pitchFamily="2" charset="0"/>
              </a:rPr>
              <a:t>aute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irure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dolor</a:t>
            </a:r>
            <a:r>
              <a:rPr lang="en-GB" sz="2600" dirty="0">
                <a:latin typeface="HSE Sans" panose="02000000000000000000" pitchFamily="2" charset="0"/>
              </a:rPr>
              <a:t> in </a:t>
            </a:r>
            <a:r>
              <a:rPr lang="en-GB" sz="2600" dirty="0" err="1">
                <a:latin typeface="HSE Sans" panose="02000000000000000000" pitchFamily="2" charset="0"/>
              </a:rPr>
              <a:t>reprehenderit</a:t>
            </a:r>
            <a:r>
              <a:rPr lang="en-GB" sz="2600" dirty="0">
                <a:latin typeface="HSE Sans" panose="02000000000000000000" pitchFamily="2" charset="0"/>
              </a:rPr>
              <a:t> in </a:t>
            </a:r>
            <a:r>
              <a:rPr lang="en-GB" sz="2600" dirty="0" err="1">
                <a:latin typeface="HSE Sans" panose="02000000000000000000" pitchFamily="2" charset="0"/>
              </a:rPr>
              <a:t>voluptate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velit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esse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cillum</a:t>
            </a:r>
            <a:r>
              <a:rPr lang="en-GB" sz="2600" dirty="0">
                <a:latin typeface="HSE Sans" panose="02000000000000000000" pitchFamily="2" charset="0"/>
              </a:rPr>
              <a:t> dolore </a:t>
            </a:r>
            <a:r>
              <a:rPr lang="en-GB" sz="2600" dirty="0" err="1">
                <a:latin typeface="HSE Sans" panose="02000000000000000000" pitchFamily="2" charset="0"/>
              </a:rPr>
              <a:t>eu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fugiat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nulla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pariatur</a:t>
            </a:r>
            <a:r>
              <a:rPr lang="en-GB" sz="2600" dirty="0">
                <a:latin typeface="HSE Sans" panose="02000000000000000000" pitchFamily="2" charset="0"/>
              </a:rPr>
              <a:t>. </a:t>
            </a:r>
            <a:r>
              <a:rPr lang="en-GB" sz="2600" dirty="0" err="1">
                <a:latin typeface="HSE Sans" panose="02000000000000000000" pitchFamily="2" charset="0"/>
              </a:rPr>
              <a:t>Excepteur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sint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occaecat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cupidatat</a:t>
            </a:r>
            <a:r>
              <a:rPr lang="en-GB" sz="2600" dirty="0">
                <a:latin typeface="HSE Sans" panose="02000000000000000000" pitchFamily="2" charset="0"/>
              </a:rPr>
              <a:t> non </a:t>
            </a:r>
            <a:r>
              <a:rPr lang="en-GB" sz="2600" dirty="0" err="1">
                <a:latin typeface="HSE Sans" panose="02000000000000000000" pitchFamily="2" charset="0"/>
              </a:rPr>
              <a:t>proident</a:t>
            </a:r>
            <a:r>
              <a:rPr lang="en-GB" sz="2600" dirty="0">
                <a:latin typeface="HSE Sans" panose="02000000000000000000" pitchFamily="2" charset="0"/>
              </a:rPr>
              <a:t>, sunt in culpa qui </a:t>
            </a:r>
            <a:r>
              <a:rPr lang="en-GB" sz="2600" dirty="0" err="1">
                <a:latin typeface="HSE Sans" panose="02000000000000000000" pitchFamily="2" charset="0"/>
              </a:rPr>
              <a:t>officia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deserunt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mollit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anim</a:t>
            </a:r>
            <a:r>
              <a:rPr lang="en-GB" sz="2600" dirty="0">
                <a:latin typeface="HSE Sans" panose="02000000000000000000" pitchFamily="2" charset="0"/>
              </a:rPr>
              <a:t> id </a:t>
            </a:r>
            <a:r>
              <a:rPr lang="en-GB" sz="2600" dirty="0" err="1">
                <a:latin typeface="HSE Sans" panose="02000000000000000000" pitchFamily="2" charset="0"/>
              </a:rPr>
              <a:t>est</a:t>
            </a:r>
            <a:r>
              <a:rPr lang="en-GB" sz="2600" dirty="0">
                <a:latin typeface="HSE Sans" panose="02000000000000000000" pitchFamily="2" charset="0"/>
              </a:rPr>
              <a:t> </a:t>
            </a:r>
            <a:r>
              <a:rPr lang="en-GB" sz="2600" dirty="0" err="1">
                <a:latin typeface="HSE Sans" panose="02000000000000000000" pitchFamily="2" charset="0"/>
              </a:rPr>
              <a:t>laborum</a:t>
            </a:r>
            <a:r>
              <a:rPr lang="en-GB" sz="2600" dirty="0">
                <a:latin typeface="HSE Sans" panose="02000000000000000000" pitchFamily="2" charset="0"/>
              </a:rPr>
              <a:t>.</a:t>
            </a:r>
            <a:endParaRPr lang="ru-RU" sz="26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516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3F8FDE-7383-E947-8568-FF6B7A77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E6541-45CA-8B42-98B4-D42737B85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0645B-C5D9-8544-BBF2-E4A13F8E4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63DFB-8595-A44B-9F09-A50FA310E559}" type="datetimeFigureOut">
              <a:rPr lang="en-RU" smtClean="0"/>
              <a:t>09/21/2023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52289-7F57-544F-95EE-F8B2E1062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C5F56-F795-5643-ABE3-DDED21869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691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675" r:id="rId13"/>
    <p:sldLayoutId id="2147483769" r:id="rId14"/>
    <p:sldLayoutId id="2147483770" r:id="rId15"/>
    <p:sldLayoutId id="2147483771" r:id="rId16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gif"/><Relationship Id="rId9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7.png"/><Relationship Id="rId7" Type="http://schemas.openxmlformats.org/officeDocument/2006/relationships/image" Target="../media/image36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esemyonova08@gmail.com" TargetMode="External"/><Relationship Id="rId2" Type="http://schemas.openxmlformats.org/officeDocument/2006/relationships/hyperlink" Target="mailto:kseniya.polyudova@gmail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gif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spb.hse.ru/preuni/polls/859133031.html" TargetMode="External"/><Relationship Id="rId2" Type="http://schemas.openxmlformats.org/officeDocument/2006/relationships/hyperlink" Target="https://events.webinar.ru/13244961/87929714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gif"/><Relationship Id="rId5" Type="http://schemas.openxmlformats.org/officeDocument/2006/relationships/image" Target="../media/image7.png"/><Relationship Id="rId4" Type="http://schemas.openxmlformats.org/officeDocument/2006/relationships/hyperlink" Target="https://spb.hse.ru/preuni/polls/859133188.htm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gif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ol64.spb.ru/kompas_jizni.html" TargetMode="External"/><Relationship Id="rId2" Type="http://schemas.openxmlformats.org/officeDocument/2006/relationships/hyperlink" Target="https://forms.yandex.ru/u/64ef3012d046880cedb40d85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mailto:rcoko@primimc.ru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dkhodorenko@hse.ru" TargetMode="External"/><Relationship Id="rId2" Type="http://schemas.openxmlformats.org/officeDocument/2006/relationships/hyperlink" Target="mailto:slon@hse.spb.r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gif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gif"/><Relationship Id="rId9" Type="http://schemas.openxmlformats.org/officeDocument/2006/relationships/image" Target="../media/image51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g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8872" y="5777880"/>
            <a:ext cx="17569952" cy="3560827"/>
          </a:xfrm>
        </p:spPr>
        <p:txBody>
          <a:bodyPr>
            <a:normAutofit/>
          </a:bodyPr>
          <a:lstStyle/>
          <a:p>
            <a:pPr lvl="0"/>
            <a:r>
              <a:rPr lang="ru-RU" sz="9600" b="1" dirty="0"/>
              <a:t>«От успешного ученика</a:t>
            </a:r>
            <a:br>
              <a:rPr lang="ru-RU" sz="9600" b="1" dirty="0"/>
            </a:br>
            <a:r>
              <a:rPr lang="ru-RU" sz="9600" b="1" dirty="0"/>
              <a:t>к успешному выпускнику»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4149894" y="2375682"/>
            <a:ext cx="7870473" cy="898347"/>
          </a:xfrm>
        </p:spPr>
        <p:txBody>
          <a:bodyPr/>
          <a:lstStyle/>
          <a:p>
            <a:r>
              <a:rPr lang="ru-RU" sz="2800" dirty="0">
                <a:latin typeface="HSE Sans" panose="02000000000000000000" pitchFamily="50" charset="-52"/>
                <a:cs typeface="Arial" panose="020B0604020202020204" pitchFamily="34" charset="0"/>
              </a:rPr>
              <a:t>УСТАНОВОЧНАЯ КОНФЕРЕНЦИЯ </a:t>
            </a:r>
          </a:p>
          <a:p>
            <a:r>
              <a:rPr lang="ru-RU" sz="2800" dirty="0">
                <a:latin typeface="HSE Sans" panose="02000000000000000000" pitchFamily="50" charset="-52"/>
                <a:cs typeface="Arial" panose="020B0604020202020204" pitchFamily="34" charset="0"/>
              </a:rPr>
              <a:t>ШКОЛ-ПАРТНЕРОВ</a:t>
            </a:r>
            <a:r>
              <a:rPr lang="en-US" sz="2800" dirty="0">
                <a:latin typeface="HSE Sans" panose="02000000000000000000" pitchFamily="50" charset="-52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E2D69"/>
                </a:solidFill>
                <a:latin typeface="HSE Sans" panose="02000000000000000000" pitchFamily="50" charset="-52"/>
                <a:cs typeface="Arial" panose="020B0604020202020204" pitchFamily="34" charset="0"/>
              </a:rPr>
              <a:t>2023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НИУ ВШЭ Санкт-Петербург</a:t>
            </a:r>
          </a:p>
        </p:txBody>
      </p:sp>
    </p:spTree>
    <p:extLst>
      <p:ext uri="{BB962C8B-B14F-4D97-AF65-F5344CB8AC3E}">
        <p14:creationId xmlns:p14="http://schemas.microsoft.com/office/powerpoint/2010/main" val="2384786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>
          <a:xfrm>
            <a:off x="2110880" y="1097441"/>
            <a:ext cx="4140200" cy="816218"/>
          </a:xfrm>
        </p:spPr>
        <p:txBody>
          <a:bodyPr/>
          <a:lstStyle/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УСТАНОВОЧНАЯ КОНФЕРЕНЦИЯ </a:t>
            </a:r>
          </a:p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ШКОЛ-ПАРТНЕРОВ</a:t>
            </a:r>
            <a:r>
              <a:rPr lang="en-US" dirty="0">
                <a:latin typeface="HSE Sans" panose="02000000000000000000" pitchFamily="50" charset="-52"/>
                <a:cs typeface="Arial" panose="020B0604020202020204" pitchFamily="34" charset="0"/>
              </a:rPr>
              <a:t> </a:t>
            </a:r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202</a:t>
            </a:r>
            <a:r>
              <a:rPr lang="en-US" dirty="0">
                <a:latin typeface="HSE Sans" panose="02000000000000000000" pitchFamily="50" charset="-52"/>
                <a:cs typeface="Arial" panose="020B0604020202020204" pitchFamily="34" charset="0"/>
              </a:rPr>
              <a:t>3</a:t>
            </a:r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217" y="1148890"/>
            <a:ext cx="4743099" cy="1018120"/>
          </a:xfrm>
          <a:prstGeom prst="rect">
            <a:avLst/>
          </a:prstGeom>
        </p:spPr>
      </p:pic>
      <p:sp>
        <p:nvSpPr>
          <p:cNvPr id="12" name="Текст 5"/>
          <p:cNvSpPr>
            <a:spLocks noGrp="1"/>
          </p:cNvSpPr>
          <p:nvPr>
            <p:ph type="body" sz="quarter" idx="14"/>
          </p:nvPr>
        </p:nvSpPr>
        <p:spPr>
          <a:xfrm>
            <a:off x="12912080" y="1145238"/>
            <a:ext cx="7006732" cy="816218"/>
          </a:xfrm>
        </p:spPr>
        <p:txBody>
          <a:bodyPr/>
          <a:lstStyle/>
          <a:p>
            <a:pPr>
              <a:defRPr/>
            </a:pPr>
            <a:r>
              <a:rPr lang="ru-RU" sz="3200" dirty="0">
                <a:solidFill>
                  <a:schemeClr val="tx1"/>
                </a:solidFill>
                <a:latin typeface="HSE Sans" panose="02000000000000000000" pitchFamily="50" charset="-52"/>
                <a:cs typeface="Open Sans"/>
              </a:rPr>
              <a:t>Высшая</a:t>
            </a:r>
            <a:r>
              <a:rPr lang="ru-RU" sz="3200" b="1" dirty="0">
                <a:solidFill>
                  <a:schemeClr val="tx1"/>
                </a:solidFill>
                <a:latin typeface="HSE Sans" panose="02000000000000000000" pitchFamily="50" charset="-52"/>
                <a:cs typeface="Open Sans"/>
              </a:rPr>
              <a:t> </a:t>
            </a:r>
            <a:r>
              <a:rPr lang="ru-RU" sz="3200" dirty="0">
                <a:solidFill>
                  <a:schemeClr val="tx1"/>
                </a:solidFill>
                <a:latin typeface="HSE Sans" panose="02000000000000000000" pitchFamily="50" charset="-52"/>
                <a:cs typeface="Open Sans"/>
              </a:rPr>
              <a:t>проба</a:t>
            </a:r>
            <a:endParaRPr lang="ru-RU" dirty="0"/>
          </a:p>
        </p:txBody>
      </p:sp>
      <p:graphicFrame>
        <p:nvGraphicFramePr>
          <p:cNvPr id="21" name="Google Shape;674;p19"/>
          <p:cNvGraphicFramePr/>
          <p:nvPr>
            <p:extLst>
              <p:ext uri="{D42A27DB-BD31-4B8C-83A1-F6EECF244321}">
                <p14:modId xmlns:p14="http://schemas.microsoft.com/office/powerpoint/2010/main" val="573554096"/>
              </p:ext>
            </p:extLst>
          </p:nvPr>
        </p:nvGraphicFramePr>
        <p:xfrm>
          <a:off x="1058442" y="2167010"/>
          <a:ext cx="21513747" cy="1116990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44694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75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39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45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618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734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r>
                        <a:rPr lang="ru-RU" sz="2000" b="1" dirty="0">
                          <a:latin typeface="HSE Sans" panose="02000000000000000000" pitchFamily="50" charset="-52"/>
                          <a:ea typeface="Open Sans"/>
                          <a:cs typeface="Open Sans"/>
                          <a:sym typeface="Open Sans"/>
                        </a:rPr>
                        <a:t>Иностранные языки</a:t>
                      </a:r>
                      <a:endParaRPr sz="2000" b="1" dirty="0">
                        <a:latin typeface="HSE Sans" panose="02000000000000000000" pitchFamily="50" charset="-52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8575" marR="68575" marT="45725" marB="45725">
                    <a:lnL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200" b="1" dirty="0">
                          <a:solidFill>
                            <a:schemeClr val="lt1"/>
                          </a:solidFill>
                          <a:latin typeface="HSE Sans" panose="02000000000000000000" pitchFamily="50" charset="-52"/>
                          <a:cs typeface="Arial" panose="020B0604020202020204" pitchFamily="34" charset="0"/>
                        </a:rPr>
                        <a:t>7</a:t>
                      </a:r>
                      <a:r>
                        <a:rPr lang="ru-RU" sz="3200" b="1" dirty="0">
                          <a:latin typeface="HSE Sans" panose="02000000000000000000" pitchFamily="50" charset="-52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3200" b="1" dirty="0">
                          <a:solidFill>
                            <a:schemeClr val="lt1"/>
                          </a:solidFill>
                          <a:latin typeface="HSE Sans" panose="02000000000000000000" pitchFamily="50" charset="-52"/>
                          <a:cs typeface="Arial" panose="020B0604020202020204" pitchFamily="34" charset="0"/>
                        </a:rPr>
                        <a:t>класс</a:t>
                      </a:r>
                      <a:endParaRPr sz="3200" b="1" dirty="0">
                        <a:solidFill>
                          <a:schemeClr val="lt1"/>
                        </a:solidFill>
                        <a:latin typeface="HSE Sans" panose="02000000000000000000" pitchFamily="50" charset="-52"/>
                        <a:cs typeface="Arial" panose="020B0604020202020204" pitchFamily="34" charset="0"/>
                      </a:endParaRPr>
                    </a:p>
                  </a:txBody>
                  <a:tcPr marL="68575" marR="68575" marT="45725" marB="45725" vert="vert">
                    <a:lnB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16BAB"/>
                    </a:solidFill>
                  </a:tcPr>
                </a:tc>
                <a:tc rowSpan="8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latin typeface="HSE Sans" panose="02000000000000000000" pitchFamily="50" charset="-52"/>
                      </a:endParaRPr>
                    </a:p>
                  </a:txBody>
                  <a:tcPr marL="68575" marR="68575" marT="45725" marB="45725"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600" b="1" dirty="0">
                          <a:solidFill>
                            <a:schemeClr val="lt1"/>
                          </a:solidFill>
                          <a:latin typeface="HSE Sans" panose="02000000000000000000" pitchFamily="50" charset="-52"/>
                        </a:rPr>
                        <a:t>8 класс</a:t>
                      </a:r>
                      <a:endParaRPr sz="3600" b="1" dirty="0">
                        <a:solidFill>
                          <a:schemeClr val="lt1"/>
                        </a:solidFill>
                        <a:latin typeface="HSE Sans" panose="02000000000000000000" pitchFamily="50" charset="-52"/>
                      </a:endParaRPr>
                    </a:p>
                  </a:txBody>
                  <a:tcPr marL="68575" marR="68575" marT="45725" marB="45725" vert="vert"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6BAB"/>
                    </a:solidFill>
                  </a:tcPr>
                </a:tc>
                <a:tc rowSpan="28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latin typeface="HSE Sans" panose="02000000000000000000" pitchFamily="50" charset="-52"/>
                      </a:endParaRPr>
                    </a:p>
                  </a:txBody>
                  <a:tcPr marL="68575" marR="68575" marT="45725" marB="45725"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8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200" b="1" dirty="0">
                          <a:solidFill>
                            <a:schemeClr val="lt1"/>
                          </a:solidFill>
                          <a:latin typeface="HSE Sans" panose="02000000000000000000" pitchFamily="50" charset="-52"/>
                        </a:rPr>
                        <a:t>9-11 классы</a:t>
                      </a:r>
                      <a:endParaRPr sz="3200" b="1" dirty="0">
                        <a:solidFill>
                          <a:schemeClr val="lt1"/>
                        </a:solidFill>
                        <a:latin typeface="HSE Sans" panose="02000000000000000000" pitchFamily="50" charset="-52"/>
                      </a:endParaRPr>
                    </a:p>
                  </a:txBody>
                  <a:tcPr marL="68575" marR="68575" marT="45725" marB="45725" vert="vert"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6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34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r>
                        <a:rPr lang="ru-RU" sz="2000" b="1" dirty="0">
                          <a:latin typeface="HSE Sans" panose="02000000000000000000" pitchFamily="50" charset="-52"/>
                          <a:ea typeface="Open Sans"/>
                          <a:cs typeface="Open Sans"/>
                          <a:sym typeface="Open Sans"/>
                        </a:rPr>
                        <a:t>История</a:t>
                      </a:r>
                      <a:endParaRPr sz="2000" b="1" dirty="0">
                        <a:latin typeface="HSE Sans" panose="02000000000000000000" pitchFamily="50" charset="-52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8575" marR="68575" marT="45725" marB="45725">
                    <a:lnL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734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r>
                        <a:rPr lang="ru-RU" sz="2000" b="1" dirty="0">
                          <a:latin typeface="HSE Sans" panose="02000000000000000000" pitchFamily="50" charset="-52"/>
                          <a:ea typeface="Open Sans"/>
                          <a:cs typeface="Open Sans"/>
                          <a:sym typeface="Open Sans"/>
                        </a:rPr>
                        <a:t>Математика</a:t>
                      </a:r>
                      <a:endParaRPr sz="2000" b="1" dirty="0">
                        <a:latin typeface="HSE Sans" panose="02000000000000000000" pitchFamily="50" charset="-52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8575" marR="68575" marT="45725" marB="45725">
                    <a:lnL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734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r>
                        <a:rPr lang="ru-RU" sz="2000" b="1" dirty="0">
                          <a:latin typeface="HSE Sans" panose="02000000000000000000" pitchFamily="50" charset="-52"/>
                          <a:ea typeface="Open Sans"/>
                          <a:cs typeface="Open Sans"/>
                          <a:sym typeface="Open Sans"/>
                        </a:rPr>
                        <a:t>Русский язык</a:t>
                      </a:r>
                      <a:endParaRPr sz="2000" b="1" dirty="0">
                        <a:latin typeface="HSE Sans" panose="02000000000000000000" pitchFamily="50" charset="-52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8575" marR="68575" marT="45725" marB="45725">
                    <a:lnL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734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r>
                        <a:rPr lang="ru-RU" sz="2000" b="1" dirty="0">
                          <a:latin typeface="HSE Sans" panose="02000000000000000000" pitchFamily="50" charset="-52"/>
                          <a:ea typeface="Open Sans"/>
                          <a:cs typeface="Open Sans"/>
                          <a:sym typeface="Open Sans"/>
                        </a:rPr>
                        <a:t>Филология</a:t>
                      </a:r>
                    </a:p>
                  </a:txBody>
                  <a:tcPr marL="68575" marR="68575" marT="45725" marB="45725">
                    <a:lnL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734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r>
                        <a:rPr lang="ru-RU" sz="2000" b="1" dirty="0">
                          <a:latin typeface="HSE Sans" panose="02000000000000000000" pitchFamily="50" charset="-52"/>
                          <a:ea typeface="Open Sans"/>
                          <a:cs typeface="Open Sans"/>
                          <a:sym typeface="Open Sans"/>
                        </a:rPr>
                        <a:t>Финансовая грамотность</a:t>
                      </a:r>
                      <a:endParaRPr sz="2000" b="1" dirty="0">
                        <a:latin typeface="HSE Sans" panose="02000000000000000000" pitchFamily="50" charset="-52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8575" marR="68575" marT="45725" marB="45725">
                    <a:lnL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 b="1" dirty="0">
                        <a:solidFill>
                          <a:schemeClr val="lt1"/>
                        </a:solidFill>
                        <a:latin typeface="HSE Sans" panose="02000000000000000000" pitchFamily="50" charset="-52"/>
                        <a:cs typeface="Arial" panose="020B0604020202020204" pitchFamily="34" charset="0"/>
                      </a:endParaRPr>
                    </a:p>
                  </a:txBody>
                  <a:tcPr marL="68575" marR="68575" marT="45725" marB="45725" vert="vert">
                    <a:lnT w="12700" cap="flat" cmpd="sng" algn="ctr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6BA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2928364"/>
                  </a:ext>
                </a:extLst>
              </a:tr>
              <a:tr h="39734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r>
                        <a:rPr lang="ru-RU" sz="2000" b="1" dirty="0">
                          <a:latin typeface="HSE Sans" panose="02000000000000000000" pitchFamily="50" charset="-52"/>
                          <a:ea typeface="Open Sans"/>
                          <a:cs typeface="Open Sans"/>
                          <a:sym typeface="Open Sans"/>
                        </a:rPr>
                        <a:t>Обществознание </a:t>
                      </a:r>
                      <a:endParaRPr sz="2000" b="1" dirty="0">
                        <a:latin typeface="HSE Sans" panose="02000000000000000000" pitchFamily="50" charset="-52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8575" marR="68575" marT="45725" marB="45725">
                    <a:lnL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latin typeface="HSE Sans" panose="02000000000000000000" pitchFamily="50" charset="-52"/>
                      </a:endParaRPr>
                    </a:p>
                  </a:txBody>
                  <a:tcPr marL="68575" marR="68575" marT="45725" marB="45725"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734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r>
                        <a:rPr lang="ru-RU" sz="2000" b="1" dirty="0">
                          <a:latin typeface="HSE Sans" panose="02000000000000000000" pitchFamily="50" charset="-52"/>
                          <a:ea typeface="Open Sans"/>
                          <a:cs typeface="Open Sans"/>
                          <a:sym typeface="Open Sans"/>
                        </a:rPr>
                        <a:t>Экономика</a:t>
                      </a:r>
                      <a:endParaRPr sz="2000" b="1" dirty="0">
                        <a:latin typeface="HSE Sans" panose="02000000000000000000" pitchFamily="50" charset="-52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8575" marR="68575" marT="45725" marB="45725">
                    <a:lnL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734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2000" b="1" dirty="0">
                          <a:latin typeface="HSE Sans" panose="02000000000000000000" pitchFamily="50" charset="-52"/>
                          <a:ea typeface="Open Sans"/>
                          <a:cs typeface="Open Sans"/>
                          <a:sym typeface="Open Sans"/>
                        </a:rPr>
                        <a:t>Анализ данных</a:t>
                      </a:r>
                      <a:endParaRPr sz="2000" b="1" dirty="0">
                        <a:latin typeface="HSE Sans" panose="02000000000000000000" pitchFamily="50" charset="-52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8575" marR="68575" marT="45725" marB="45725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 dirty="0">
                        <a:latin typeface="HSE Sans" panose="02000000000000000000" pitchFamily="50" charset="-52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8575" marR="68575" marT="45725" marB="45725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latin typeface="HSE Sans" panose="02000000000000000000" pitchFamily="50" charset="-52"/>
                      </a:endParaRPr>
                    </a:p>
                  </a:txBody>
                  <a:tcPr marL="68575" marR="68575" marT="45725" marB="45725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latin typeface="HSE Sans" panose="02000000000000000000" pitchFamily="50" charset="-52"/>
                      </a:endParaRPr>
                    </a:p>
                  </a:txBody>
                  <a:tcPr marL="68575" marR="68575" marT="45725" marB="45725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3152678"/>
                  </a:ext>
                </a:extLst>
              </a:tr>
              <a:tr h="39734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2000" b="1" dirty="0">
                          <a:latin typeface="HSE Sans" panose="02000000000000000000" pitchFamily="50" charset="-52"/>
                          <a:ea typeface="Open Sans"/>
                          <a:cs typeface="Open Sans"/>
                          <a:sym typeface="Open Sans"/>
                        </a:rPr>
                        <a:t>Биология</a:t>
                      </a:r>
                      <a:endParaRPr sz="2000" b="1" dirty="0">
                        <a:latin typeface="HSE Sans" panose="02000000000000000000" pitchFamily="50" charset="-52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8575" marR="68575" marT="45725" marB="45725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 dirty="0">
                        <a:latin typeface="HSE Sans" panose="02000000000000000000" pitchFamily="50" charset="-52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8575" marR="68575" marT="45725" marB="45725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latin typeface="HSE Sans" panose="02000000000000000000" pitchFamily="50" charset="-52"/>
                      </a:endParaRPr>
                    </a:p>
                  </a:txBody>
                  <a:tcPr marL="68575" marR="68575" marT="45725" marB="45725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latin typeface="HSE Sans" panose="02000000000000000000" pitchFamily="50" charset="-52"/>
                      </a:endParaRPr>
                    </a:p>
                  </a:txBody>
                  <a:tcPr marL="68575" marR="68575" marT="45725" marB="45725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9768276"/>
                  </a:ext>
                </a:extLst>
              </a:tr>
              <a:tr h="39734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2000" b="1" dirty="0">
                          <a:latin typeface="HSE Sans" panose="02000000000000000000" pitchFamily="50" charset="-52"/>
                          <a:ea typeface="Open Sans"/>
                          <a:cs typeface="Open Sans"/>
                          <a:sym typeface="Open Sans"/>
                        </a:rPr>
                        <a:t>Востоковедение</a:t>
                      </a:r>
                      <a:endParaRPr sz="2000" b="1" dirty="0">
                        <a:latin typeface="HSE Sans" panose="02000000000000000000" pitchFamily="50" charset="-52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8575" marR="68575" marT="45725" marB="45725">
                    <a:lnL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18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 dirty="0">
                        <a:latin typeface="HSE Sans" panose="02000000000000000000" pitchFamily="50" charset="-52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8575" marR="68575" marT="45725" marB="45725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8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latin typeface="HSE Sans" panose="02000000000000000000" pitchFamily="50" charset="-52"/>
                      </a:endParaRPr>
                    </a:p>
                  </a:txBody>
                  <a:tcPr marL="68575" marR="68575" marT="45725" marB="45725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8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latin typeface="HSE Sans" panose="02000000000000000000" pitchFamily="50" charset="-52"/>
                      </a:endParaRPr>
                    </a:p>
                  </a:txBody>
                  <a:tcPr marL="68575" marR="68575" marT="45725" marB="45725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7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ru-RU" sz="2000" b="1" dirty="0">
                          <a:latin typeface="HSE Sans" panose="02000000000000000000" pitchFamily="50" charset="-52"/>
                          <a:ea typeface="Open Sans"/>
                          <a:cs typeface="Open Sans"/>
                          <a:sym typeface="Open Sans"/>
                        </a:rPr>
                        <a:t>Восточные языки</a:t>
                      </a:r>
                      <a:endParaRPr lang="ru-RU" sz="2000" dirty="0">
                        <a:latin typeface="HSE Sans" panose="02000000000000000000" pitchFamily="50" charset="-52"/>
                      </a:endParaRPr>
                    </a:p>
                  </a:txBody>
                  <a:tcPr marL="68575" marR="68575" marT="45725" marB="45725">
                    <a:lnL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6157958"/>
                  </a:ext>
                </a:extLst>
              </a:tr>
              <a:tr h="397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ru-RU" sz="2000" b="1" dirty="0">
                          <a:latin typeface="HSE Sans" panose="02000000000000000000" pitchFamily="50" charset="-52"/>
                          <a:ea typeface="Open Sans"/>
                          <a:cs typeface="Open Sans"/>
                          <a:sym typeface="Open Sans"/>
                        </a:rPr>
                        <a:t>География</a:t>
                      </a:r>
                    </a:p>
                  </a:txBody>
                  <a:tcPr marL="68575" marR="68575" marT="45725" marB="45725">
                    <a:lnL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7417105"/>
                  </a:ext>
                </a:extLst>
              </a:tr>
              <a:tr h="39734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2000" b="1" dirty="0">
                          <a:latin typeface="HSE Sans" panose="02000000000000000000" pitchFamily="50" charset="-52"/>
                          <a:ea typeface="Open Sans"/>
                          <a:cs typeface="Open Sans"/>
                          <a:sym typeface="Open Sans"/>
                        </a:rPr>
                        <a:t>Дизайн</a:t>
                      </a:r>
                      <a:endParaRPr sz="2000" b="1" dirty="0">
                        <a:latin typeface="HSE Sans" panose="02000000000000000000" pitchFamily="50" charset="-52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8575" marR="68575" marT="45725" marB="45725">
                    <a:lnL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734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2000" b="1" dirty="0">
                          <a:latin typeface="HSE Sans" panose="02000000000000000000" pitchFamily="50" charset="-52"/>
                          <a:ea typeface="Open Sans"/>
                          <a:cs typeface="Open Sans"/>
                          <a:sym typeface="Open Sans"/>
                        </a:rPr>
                        <a:t>Журналистика</a:t>
                      </a:r>
                      <a:endParaRPr sz="2000" b="1" dirty="0">
                        <a:latin typeface="HSE Sans" panose="02000000000000000000" pitchFamily="50" charset="-52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8575" marR="68575" marT="45725" marB="45725">
                    <a:lnL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73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2000" b="1" dirty="0">
                          <a:latin typeface="HSE Sans" panose="02000000000000000000" pitchFamily="50" charset="-52"/>
                        </a:rPr>
                        <a:t>Инженерные науки</a:t>
                      </a:r>
                      <a:endParaRPr sz="2000" b="1" dirty="0">
                        <a:latin typeface="HSE Sans" panose="02000000000000000000" pitchFamily="50" charset="-52"/>
                      </a:endParaRPr>
                    </a:p>
                  </a:txBody>
                  <a:tcPr marL="68575" marR="68575" marT="45725" marB="45725">
                    <a:lnL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1498017"/>
                  </a:ext>
                </a:extLst>
              </a:tr>
              <a:tr h="3973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2000" b="1" dirty="0">
                          <a:latin typeface="HSE Sans" panose="02000000000000000000" pitchFamily="50" charset="-52"/>
                          <a:ea typeface="Open Sans"/>
                          <a:cs typeface="Open Sans"/>
                          <a:sym typeface="Open Sans"/>
                        </a:rPr>
                        <a:t>Информатика</a:t>
                      </a:r>
                      <a:endParaRPr sz="2000" dirty="0">
                        <a:latin typeface="HSE Sans" panose="02000000000000000000" pitchFamily="50" charset="-52"/>
                      </a:endParaRPr>
                    </a:p>
                  </a:txBody>
                  <a:tcPr marL="68575" marR="68575" marT="45725" marB="45725">
                    <a:lnL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73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2000" b="1" dirty="0">
                          <a:latin typeface="HSE Sans" panose="02000000000000000000" pitchFamily="50" charset="-52"/>
                          <a:ea typeface="Open Sans"/>
                          <a:cs typeface="Open Sans"/>
                          <a:sym typeface="Open Sans"/>
                        </a:rPr>
                        <a:t>История мировых цивилизаций</a:t>
                      </a:r>
                      <a:endParaRPr sz="2000" b="1" dirty="0">
                        <a:latin typeface="HSE Sans" panose="02000000000000000000" pitchFamily="50" charset="-52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8575" marR="68575" marT="45725" marB="45725">
                    <a:lnL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734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2000" b="1" dirty="0">
                          <a:latin typeface="HSE Sans" panose="02000000000000000000" pitchFamily="50" charset="-52"/>
                          <a:ea typeface="Open Sans"/>
                          <a:cs typeface="Open Sans"/>
                          <a:sym typeface="Open Sans"/>
                        </a:rPr>
                        <a:t>Культурология</a:t>
                      </a:r>
                      <a:endParaRPr sz="2000" b="1" dirty="0">
                        <a:latin typeface="HSE Sans" panose="02000000000000000000" pitchFamily="50" charset="-52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8575" marR="68575" marT="45725" marB="45725">
                    <a:lnL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4908995"/>
                  </a:ext>
                </a:extLst>
              </a:tr>
              <a:tr h="39734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2000" b="1" dirty="0">
                          <a:latin typeface="HSE Sans" panose="02000000000000000000" pitchFamily="50" charset="-52"/>
                          <a:ea typeface="Open Sans"/>
                          <a:cs typeface="Open Sans"/>
                          <a:sym typeface="Open Sans"/>
                        </a:rPr>
                        <a:t>Международные отношения</a:t>
                      </a:r>
                      <a:endParaRPr sz="2000" b="1" dirty="0">
                        <a:latin typeface="HSE Sans" panose="02000000000000000000" pitchFamily="50" charset="-52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8575" marR="68575" marT="45725" marB="45725">
                    <a:lnL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0152020"/>
                  </a:ext>
                </a:extLst>
              </a:tr>
              <a:tr h="39734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2000" b="1" dirty="0">
                          <a:latin typeface="HSE Sans" panose="02000000000000000000" pitchFamily="50" charset="-52"/>
                          <a:ea typeface="Open Sans"/>
                          <a:cs typeface="Open Sans"/>
                          <a:sym typeface="Open Sans"/>
                        </a:rPr>
                        <a:t>Основы бизнеса</a:t>
                      </a:r>
                      <a:endParaRPr sz="2000" b="1" dirty="0">
                        <a:latin typeface="HSE Sans" panose="02000000000000000000" pitchFamily="50" charset="-52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8575" marR="68575" marT="45725" marB="45725">
                    <a:lnL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734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2000" b="1" dirty="0">
                          <a:latin typeface="HSE Sans" panose="02000000000000000000" pitchFamily="50" charset="-52"/>
                          <a:ea typeface="Open Sans"/>
                          <a:cs typeface="Open Sans"/>
                          <a:sym typeface="Open Sans"/>
                        </a:rPr>
                        <a:t>Политология</a:t>
                      </a:r>
                      <a:endParaRPr sz="2000" b="1" dirty="0">
                        <a:latin typeface="HSE Sans" panose="02000000000000000000" pitchFamily="50" charset="-52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8575" marR="68575" marT="45725" marB="45725">
                    <a:lnL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9734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2000" b="1" dirty="0">
                          <a:latin typeface="HSE Sans" panose="02000000000000000000" pitchFamily="50" charset="-52"/>
                          <a:ea typeface="Open Sans"/>
                          <a:cs typeface="Open Sans"/>
                          <a:sym typeface="Open Sans"/>
                        </a:rPr>
                        <a:t>Право</a:t>
                      </a:r>
                      <a:endParaRPr sz="2000" b="1" dirty="0">
                        <a:latin typeface="HSE Sans" panose="02000000000000000000" pitchFamily="50" charset="-52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8575" marR="68575" marT="45725" marB="45725">
                    <a:lnL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9734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2000" b="1" dirty="0">
                          <a:latin typeface="HSE Sans" panose="02000000000000000000" pitchFamily="50" charset="-52"/>
                          <a:ea typeface="Open Sans"/>
                          <a:cs typeface="Open Sans"/>
                          <a:sym typeface="Open Sans"/>
                        </a:rPr>
                        <a:t>Психология</a:t>
                      </a:r>
                      <a:endParaRPr sz="2000" b="1" dirty="0">
                        <a:latin typeface="HSE Sans" panose="02000000000000000000" pitchFamily="50" charset="-52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8575" marR="68575" marT="45725" marB="45725">
                    <a:lnL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9734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2000" b="1" dirty="0">
                          <a:latin typeface="HSE Sans" panose="02000000000000000000" pitchFamily="50" charset="-52"/>
                          <a:ea typeface="Open Sans"/>
                          <a:cs typeface="Open Sans"/>
                          <a:sym typeface="Open Sans"/>
                        </a:rPr>
                        <a:t>Социология</a:t>
                      </a:r>
                      <a:endParaRPr sz="2000" b="1" dirty="0">
                        <a:latin typeface="HSE Sans" panose="02000000000000000000" pitchFamily="50" charset="-52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8575" marR="68575" marT="45725" marB="45725">
                    <a:lnL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9734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2000" b="1" dirty="0">
                          <a:latin typeface="HSE Sans" panose="02000000000000000000" pitchFamily="50" charset="-52"/>
                          <a:ea typeface="Open Sans"/>
                          <a:cs typeface="Open Sans"/>
                          <a:sym typeface="Open Sans"/>
                        </a:rPr>
                        <a:t>Физика</a:t>
                      </a:r>
                      <a:endParaRPr sz="2000" b="1" dirty="0">
                        <a:latin typeface="HSE Sans" panose="02000000000000000000" pitchFamily="50" charset="-52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8575" marR="68575" marT="45725" marB="45725">
                    <a:lnL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9734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2000" b="1" dirty="0">
                          <a:latin typeface="HSE Sans" panose="02000000000000000000" pitchFamily="50" charset="-52"/>
                          <a:ea typeface="Open Sans"/>
                          <a:cs typeface="Open Sans"/>
                          <a:sym typeface="Open Sans"/>
                        </a:rPr>
                        <a:t>Философия</a:t>
                      </a:r>
                      <a:endParaRPr sz="2000" b="1" dirty="0">
                        <a:latin typeface="HSE Sans" panose="02000000000000000000" pitchFamily="50" charset="-52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8575" marR="68575" marT="45725" marB="45725">
                    <a:lnL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44169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2000" b="1" dirty="0">
                          <a:latin typeface="HSE Sans" panose="02000000000000000000" pitchFamily="50" charset="-52"/>
                          <a:ea typeface="Open Sans"/>
                          <a:cs typeface="Open Sans"/>
                          <a:sym typeface="Open Sans"/>
                        </a:rPr>
                        <a:t>Химия</a:t>
                      </a:r>
                      <a:endParaRPr sz="2000" b="1" dirty="0">
                        <a:latin typeface="HSE Sans" panose="02000000000000000000" pitchFamily="50" charset="-52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8575" marR="68575" marT="45725" marB="45725">
                    <a:lnL w="12700" cap="flat" cmpd="sng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rgbClr val="216BA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6421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>
          <a:xfrm>
            <a:off x="2110880" y="1097441"/>
            <a:ext cx="4140200" cy="816218"/>
          </a:xfrm>
        </p:spPr>
        <p:txBody>
          <a:bodyPr/>
          <a:lstStyle/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УСТАНОВОЧНАЯ КОНФЕРЕНЦИЯ </a:t>
            </a:r>
          </a:p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ШКОЛ-ПАРТНЕРОВ</a:t>
            </a:r>
            <a:r>
              <a:rPr lang="en-US" dirty="0">
                <a:latin typeface="HSE Sans" panose="02000000000000000000" pitchFamily="50" charset="-52"/>
                <a:cs typeface="Arial" panose="020B0604020202020204" pitchFamily="34" charset="0"/>
              </a:rPr>
              <a:t> </a:t>
            </a:r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2023</a:t>
            </a:r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217" y="1148890"/>
            <a:ext cx="4743099" cy="1018120"/>
          </a:xfrm>
          <a:prstGeom prst="rect">
            <a:avLst/>
          </a:prstGeom>
        </p:spPr>
      </p:pic>
      <p:sp>
        <p:nvSpPr>
          <p:cNvPr id="12" name="Текст 5"/>
          <p:cNvSpPr>
            <a:spLocks noGrp="1"/>
          </p:cNvSpPr>
          <p:nvPr>
            <p:ph type="body" sz="quarter" idx="14"/>
          </p:nvPr>
        </p:nvSpPr>
        <p:spPr>
          <a:xfrm>
            <a:off x="12636453" y="1097441"/>
            <a:ext cx="7836467" cy="816218"/>
          </a:xfrm>
        </p:spPr>
        <p:txBody>
          <a:bodyPr/>
          <a:lstStyle/>
          <a:p>
            <a:r>
              <a:rPr lang="ru-RU" sz="3200" dirty="0"/>
              <a:t>Всероссийский чемпионат сочинений</a:t>
            </a:r>
          </a:p>
          <a:p>
            <a:r>
              <a:rPr lang="ru-RU" sz="3200" dirty="0"/>
              <a:t> «Своими словами»</a:t>
            </a:r>
          </a:p>
        </p:txBody>
      </p:sp>
      <p:pic>
        <p:nvPicPr>
          <p:cNvPr id="5" name="Рисунок 4" descr="Изображение выглядит как текст, снимок экран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5F38035C-C2C2-9C87-C94E-682401DDA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286" y="2393504"/>
            <a:ext cx="10726156" cy="1079663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6E80794-E068-7497-4640-2FE54A03B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3666" y="9290511"/>
            <a:ext cx="3328048" cy="332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Изображение выглядит как текст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7BE4DDCD-D3D9-4CF8-A8FB-DF42C90D6F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644" y="2389329"/>
            <a:ext cx="10647286" cy="37062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9F40402-9BC7-96F9-B4BF-739EE64337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5576376" y="6571272"/>
            <a:ext cx="3978445" cy="792543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E3261DC-6FE9-8E23-B4D2-C98A0569E6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1067876" y="8255446"/>
            <a:ext cx="45085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11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>
          <a:xfrm>
            <a:off x="2110880" y="1097441"/>
            <a:ext cx="4140200" cy="816218"/>
          </a:xfrm>
        </p:spPr>
        <p:txBody>
          <a:bodyPr/>
          <a:lstStyle/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УСТАНОВОЧНАЯ КОНФЕРЕНЦИЯ </a:t>
            </a:r>
          </a:p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ШКОЛ-ПАРТНЕРОВ</a:t>
            </a:r>
            <a:r>
              <a:rPr lang="en-US" dirty="0">
                <a:latin typeface="HSE Sans" panose="02000000000000000000" pitchFamily="50" charset="-52"/>
                <a:cs typeface="Arial" panose="020B0604020202020204" pitchFamily="34" charset="0"/>
              </a:rPr>
              <a:t> </a:t>
            </a:r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2023</a:t>
            </a:r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217" y="1148890"/>
            <a:ext cx="4743099" cy="1018120"/>
          </a:xfrm>
          <a:prstGeom prst="rect">
            <a:avLst/>
          </a:prstGeom>
        </p:spPr>
      </p:pic>
      <p:sp>
        <p:nvSpPr>
          <p:cNvPr id="12" name="Текст 5"/>
          <p:cNvSpPr>
            <a:spLocks noGrp="1"/>
          </p:cNvSpPr>
          <p:nvPr>
            <p:ph type="body" sz="quarter" idx="14"/>
          </p:nvPr>
        </p:nvSpPr>
        <p:spPr>
          <a:xfrm>
            <a:off x="12636453" y="1097441"/>
            <a:ext cx="7836467" cy="816218"/>
          </a:xfrm>
        </p:spPr>
        <p:txBody>
          <a:bodyPr/>
          <a:lstStyle/>
          <a:p>
            <a:r>
              <a:rPr lang="ru-RU" sz="2800" b="1" dirty="0"/>
              <a:t>«Высший пилотаж» </a:t>
            </a:r>
            <a:r>
              <a:rPr lang="ru-RU" sz="2800" dirty="0"/>
              <a:t>–</a:t>
            </a:r>
            <a:r>
              <a:rPr lang="ru-RU" sz="2800" b="1" dirty="0"/>
              <a:t> </a:t>
            </a:r>
            <a:r>
              <a:rPr lang="ru-RU" sz="2800" dirty="0"/>
              <a:t>конкурс исследовательских и проектных работ школьников</a:t>
            </a:r>
          </a:p>
          <a:p>
            <a:endParaRPr lang="ru-RU" sz="3600" b="1" dirty="0"/>
          </a:p>
          <a:p>
            <a:endParaRPr lang="ru-RU" sz="3600" b="1" dirty="0"/>
          </a:p>
        </p:txBody>
      </p:sp>
      <p:pic>
        <p:nvPicPr>
          <p:cNvPr id="1026" name="Picture 2" descr="http://qrcoder.ru/code/?https%3A%2F%2Folymp.hse.ru%2Fprojects%2F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8504" y="7002016"/>
            <a:ext cx="4794076" cy="479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Изображение выглядит как текст, снимок экрана, Шриф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A6B1D973-FA6B-F1D5-D1E2-A271E2396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662" y="3069866"/>
            <a:ext cx="12957670" cy="9310699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екст, Шрифт, диаграмма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3B68CB8D-6506-F386-86A6-895CB50747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4332" y="3401616"/>
            <a:ext cx="9396252" cy="267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64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>
          <a:xfrm>
            <a:off x="2110880" y="1097441"/>
            <a:ext cx="4140200" cy="816218"/>
          </a:xfrm>
        </p:spPr>
        <p:txBody>
          <a:bodyPr/>
          <a:lstStyle/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УСТАНОВОЧНАЯ КОНФЕРЕНЦИЯ </a:t>
            </a:r>
          </a:p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ШКОЛ-ПАРТНЕРОВ</a:t>
            </a:r>
            <a:r>
              <a:rPr lang="en-US" dirty="0">
                <a:latin typeface="HSE Sans" panose="02000000000000000000" pitchFamily="50" charset="-52"/>
                <a:cs typeface="Arial" panose="020B0604020202020204" pitchFamily="34" charset="0"/>
              </a:rPr>
              <a:t> </a:t>
            </a:r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2023</a:t>
            </a:r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217" y="1148890"/>
            <a:ext cx="4743099" cy="1018120"/>
          </a:xfrm>
          <a:prstGeom prst="rect">
            <a:avLst/>
          </a:prstGeom>
        </p:spPr>
      </p:pic>
      <p:sp>
        <p:nvSpPr>
          <p:cNvPr id="21" name="Текст 5"/>
          <p:cNvSpPr>
            <a:spLocks noGrp="1"/>
          </p:cNvSpPr>
          <p:nvPr>
            <p:ph type="body" sz="quarter" idx="14"/>
          </p:nvPr>
        </p:nvSpPr>
        <p:spPr>
          <a:xfrm>
            <a:off x="12486234" y="1083548"/>
            <a:ext cx="7836467" cy="816218"/>
          </a:xfrm>
        </p:spPr>
        <p:txBody>
          <a:bodyPr/>
          <a:lstStyle/>
          <a:p>
            <a:r>
              <a:rPr lang="en-US" sz="2800" b="1" dirty="0"/>
              <a:t>DANO-</a:t>
            </a:r>
            <a:r>
              <a:rPr lang="ru-RU" sz="2800" dirty="0"/>
              <a:t>национальная олимпиада по анализу данных</a:t>
            </a:r>
          </a:p>
          <a:p>
            <a:endParaRPr lang="ru-RU" sz="3600" b="1" dirty="0"/>
          </a:p>
          <a:p>
            <a:endParaRPr lang="ru-RU" sz="3600" b="1" dirty="0"/>
          </a:p>
        </p:txBody>
      </p:sp>
      <p:pic>
        <p:nvPicPr>
          <p:cNvPr id="2050" name="Picture 2" descr="http://qrcoder.ru/code/?https%3A%2F%2Fdano.hse.ru%2F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2960" y="2156997"/>
            <a:ext cx="2788495" cy="278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760" y="2541516"/>
            <a:ext cx="8303645" cy="240397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/>
          <a:srcRect l="1783" t="5716" r="1725"/>
          <a:stretch/>
        </p:blipFill>
        <p:spPr>
          <a:xfrm>
            <a:off x="10823848" y="2524504"/>
            <a:ext cx="8280920" cy="2685185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текст, снимок экран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C7435A4C-1FF1-63DE-EAA4-BE2A720D53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60" y="5594894"/>
            <a:ext cx="20450272" cy="736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72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>
          <a:xfrm>
            <a:off x="2110880" y="1097441"/>
            <a:ext cx="4140200" cy="816218"/>
          </a:xfrm>
        </p:spPr>
        <p:txBody>
          <a:bodyPr/>
          <a:lstStyle/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УСТАНОВОЧНАЯ КОНФЕРЕНЦИЯ </a:t>
            </a:r>
          </a:p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ШКОЛ-ПАРТНЕРОВ</a:t>
            </a:r>
            <a:r>
              <a:rPr lang="en-US" dirty="0">
                <a:latin typeface="HSE Sans" panose="02000000000000000000" pitchFamily="50" charset="-52"/>
                <a:cs typeface="Arial" panose="020B0604020202020204" pitchFamily="34" charset="0"/>
              </a:rPr>
              <a:t> </a:t>
            </a:r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2023</a:t>
            </a:r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217" y="1148890"/>
            <a:ext cx="4743099" cy="1018120"/>
          </a:xfrm>
          <a:prstGeom prst="rect">
            <a:avLst/>
          </a:prstGeom>
        </p:spPr>
      </p:pic>
      <p:sp>
        <p:nvSpPr>
          <p:cNvPr id="12" name="Текст 5"/>
          <p:cNvSpPr>
            <a:spLocks noGrp="1"/>
          </p:cNvSpPr>
          <p:nvPr>
            <p:ph type="body" sz="quarter" idx="14"/>
          </p:nvPr>
        </p:nvSpPr>
        <p:spPr>
          <a:xfrm>
            <a:off x="12636453" y="1097441"/>
            <a:ext cx="7836467" cy="816218"/>
          </a:xfrm>
        </p:spPr>
        <p:txBody>
          <a:bodyPr/>
          <a:lstStyle/>
          <a:p>
            <a:r>
              <a:rPr lang="ru-RU" sz="2800" b="1" dirty="0"/>
              <a:t>«Суд да дело» </a:t>
            </a:r>
            <a:r>
              <a:rPr lang="ru-RU" sz="2800" dirty="0"/>
              <a:t>– всероссийский конкурс игровых судебных процессов</a:t>
            </a:r>
          </a:p>
          <a:p>
            <a:endParaRPr lang="ru-RU" sz="3600" b="1" dirty="0"/>
          </a:p>
          <a:p>
            <a:endParaRPr lang="ru-RU" sz="3600" b="1" dirty="0"/>
          </a:p>
        </p:txBody>
      </p:sp>
      <p:pic>
        <p:nvPicPr>
          <p:cNvPr id="4098" name="Picture 2" descr="http://qrcoder.ru/code/?https%3A%2F%2Fmootcourt.hse.ru%2F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411" y="2936657"/>
            <a:ext cx="3129508" cy="312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768" y="6710799"/>
            <a:ext cx="13264057" cy="590776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815572" y="2923046"/>
            <a:ext cx="8650270" cy="951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600" dirty="0">
                <a:solidFill>
                  <a:srgbClr val="002060"/>
                </a:solidFill>
                <a:latin typeface="HSE Sans" panose="02000000000000000000" pitchFamily="50" charset="-52"/>
              </a:rPr>
              <a:t>Моделирование судебного заседания, в котором учащиеся представляют перед судьями позицию по спору о праве, играя против представителей противоположной стороны – также команды учащихся.</a:t>
            </a:r>
          </a:p>
          <a:p>
            <a:pPr algn="l"/>
            <a:endParaRPr lang="ru-RU" sz="3600" dirty="0">
              <a:solidFill>
                <a:srgbClr val="002060"/>
              </a:solidFill>
              <a:latin typeface="HSE Sans" panose="02000000000000000000" pitchFamily="50" charset="-52"/>
            </a:endParaRPr>
          </a:p>
          <a:p>
            <a:pPr algn="l"/>
            <a:r>
              <a:rPr lang="ru-RU" sz="3600" dirty="0">
                <a:solidFill>
                  <a:srgbClr val="002060"/>
                </a:solidFill>
                <a:latin typeface="HSE Sans" panose="02000000000000000000" pitchFamily="50" charset="-52"/>
              </a:rPr>
              <a:t>Часто для этого команды заранее готовят письменные позиции (меморандумы) за обе стороны (за сторону истца/обвинения и сторону ответчика/защиты).</a:t>
            </a:r>
          </a:p>
          <a:p>
            <a:pPr algn="l"/>
            <a:endParaRPr lang="ru-RU" sz="3600" dirty="0">
              <a:solidFill>
                <a:srgbClr val="002060"/>
              </a:solidFill>
              <a:latin typeface="HSE Sans" panose="02000000000000000000" pitchFamily="50" charset="-52"/>
            </a:endParaRPr>
          </a:p>
          <a:p>
            <a:pPr algn="l"/>
            <a:r>
              <a:rPr lang="ru-RU" sz="3600" dirty="0">
                <a:solidFill>
                  <a:srgbClr val="002060"/>
                </a:solidFill>
                <a:latin typeface="HSE Sans" panose="02000000000000000000" pitchFamily="50" charset="-52"/>
              </a:rPr>
              <a:t>Игровые судебные процессы являются одной из важнейших составляющих юридического образования не только в России, но и в мире.</a:t>
            </a:r>
            <a:endParaRPr lang="ru-RU" sz="5400" dirty="0">
              <a:solidFill>
                <a:srgbClr val="002060"/>
              </a:solidFill>
              <a:latin typeface="HSE Sans" panose="02000000000000000000" pitchFamily="50" charset="-52"/>
            </a:endParaRPr>
          </a:p>
        </p:txBody>
      </p:sp>
      <p:pic>
        <p:nvPicPr>
          <p:cNvPr id="5" name="Рисунок 4" descr="Изображение выглядит как текст, Графика, Шрифт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67A0C706-3071-C4C1-A70F-6FE89A13B9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106" y="2577650"/>
            <a:ext cx="5150111" cy="365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87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>
          <a:xfrm>
            <a:off x="2110880" y="1097441"/>
            <a:ext cx="4140200" cy="816218"/>
          </a:xfrm>
        </p:spPr>
        <p:txBody>
          <a:bodyPr/>
          <a:lstStyle/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УСТАНОВОЧНАЯ КОНФЕРЕНЦИЯ </a:t>
            </a:r>
          </a:p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ШКОЛ-ПАРТНЕРОВ</a:t>
            </a:r>
            <a:r>
              <a:rPr lang="en-US" dirty="0">
                <a:latin typeface="HSE Sans" panose="02000000000000000000" pitchFamily="50" charset="-52"/>
                <a:cs typeface="Arial" panose="020B0604020202020204" pitchFamily="34" charset="0"/>
              </a:rPr>
              <a:t> </a:t>
            </a:r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2023</a:t>
            </a:r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217" y="1148890"/>
            <a:ext cx="4743099" cy="1018120"/>
          </a:xfrm>
          <a:prstGeom prst="rect">
            <a:avLst/>
          </a:prstGeom>
        </p:spPr>
      </p:pic>
      <p:sp>
        <p:nvSpPr>
          <p:cNvPr id="12" name="Текст 5"/>
          <p:cNvSpPr>
            <a:spLocks noGrp="1"/>
          </p:cNvSpPr>
          <p:nvPr>
            <p:ph type="body" sz="quarter" idx="14"/>
          </p:nvPr>
        </p:nvSpPr>
        <p:spPr>
          <a:xfrm>
            <a:off x="12636453" y="1097441"/>
            <a:ext cx="7836467" cy="816218"/>
          </a:xfrm>
        </p:spPr>
        <p:txBody>
          <a:bodyPr/>
          <a:lstStyle/>
          <a:p>
            <a:r>
              <a:rPr lang="ru-RU" sz="3000" b="1" dirty="0"/>
              <a:t>Всероссийский кейс-чемпионат школьников по экономике и предпринимательству</a:t>
            </a:r>
          </a:p>
          <a:p>
            <a:endParaRPr lang="ru-RU" sz="3600" b="1" dirty="0"/>
          </a:p>
        </p:txBody>
      </p:sp>
      <p:pic>
        <p:nvPicPr>
          <p:cNvPr id="5122" name="Picture 2" descr="http://qrcoder.ru/code/?https%3A%2F%2Folymp.hse.ru%2Fchampionship%2F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1136" y="8217876"/>
            <a:ext cx="4578052" cy="457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670" y="7180917"/>
            <a:ext cx="13634363" cy="56150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760" y="2480233"/>
            <a:ext cx="13724184" cy="40395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22021B-B8DF-400B-B547-DAEF36DF097B}"/>
              </a:ext>
            </a:extLst>
          </p:cNvPr>
          <p:cNvSpPr txBox="1"/>
          <p:nvPr/>
        </p:nvSpPr>
        <p:spPr>
          <a:xfrm>
            <a:off x="13560152" y="7379987"/>
            <a:ext cx="1220002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HSE Sans" panose="02000000000000000000" pitchFamily="50" charset="-52"/>
              </a:rPr>
              <a:t>Регистрация до 09.10.2023</a:t>
            </a:r>
          </a:p>
        </p:txBody>
      </p:sp>
    </p:spTree>
    <p:extLst>
      <p:ext uri="{BB962C8B-B14F-4D97-AF65-F5344CB8AC3E}">
        <p14:creationId xmlns:p14="http://schemas.microsoft.com/office/powerpoint/2010/main" val="1348409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8872" y="4913784"/>
            <a:ext cx="19514168" cy="3560827"/>
          </a:xfrm>
        </p:spPr>
        <p:txBody>
          <a:bodyPr>
            <a:normAutofit fontScale="90000"/>
          </a:bodyPr>
          <a:lstStyle/>
          <a:p>
            <a:pPr lvl="0"/>
            <a:r>
              <a:rPr lang="ru-RU" sz="8000" dirty="0"/>
              <a:t>Знаю! Представляю! Выбираю! Информационная и педагогическая  поддержка программ выбора вуза и специальности</a:t>
            </a:r>
            <a:br>
              <a:rPr lang="ru-RU" sz="8000" dirty="0"/>
            </a:br>
            <a:r>
              <a:rPr lang="ru-RU" sz="8800" dirty="0"/>
              <a:t/>
            </a:r>
            <a:br>
              <a:rPr lang="ru-RU" sz="8800" dirty="0"/>
            </a:br>
            <a:r>
              <a:rPr lang="ru-RU" sz="4900" dirty="0"/>
              <a:t>(Информационные, просветительские, профориентационные программы)</a:t>
            </a:r>
            <a:endParaRPr lang="ru-RU" sz="27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4149894" y="2375682"/>
            <a:ext cx="7870473" cy="898347"/>
          </a:xfrm>
        </p:spPr>
        <p:txBody>
          <a:bodyPr/>
          <a:lstStyle/>
          <a:p>
            <a:r>
              <a:rPr lang="ru-RU" sz="2800" dirty="0">
                <a:latin typeface="HSE Sans" panose="02000000000000000000" pitchFamily="50" charset="-52"/>
                <a:cs typeface="Arial" panose="020B0604020202020204" pitchFamily="34" charset="0"/>
              </a:rPr>
              <a:t>УСТАНОВОЧНАЯ КОНФЕРЕНЦИЯ </a:t>
            </a:r>
          </a:p>
          <a:p>
            <a:r>
              <a:rPr lang="ru-RU" sz="2800" dirty="0">
                <a:solidFill>
                  <a:srgbClr val="0E2D69"/>
                </a:solidFill>
                <a:latin typeface="HSE Sans" panose="02000000000000000000" pitchFamily="50" charset="-52"/>
                <a:cs typeface="Arial" panose="020B0604020202020204" pitchFamily="34" charset="0"/>
              </a:rPr>
              <a:t>ШКОЛ-ПАРТНЕРОВ</a:t>
            </a:r>
            <a:r>
              <a:rPr lang="en-US" sz="2800" dirty="0">
                <a:solidFill>
                  <a:srgbClr val="0E2D69"/>
                </a:solidFill>
                <a:latin typeface="HSE Sans" panose="02000000000000000000" pitchFamily="50" charset="-52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E2D69"/>
                </a:solidFill>
                <a:latin typeface="HSE Sans" panose="02000000000000000000" pitchFamily="50" charset="-52"/>
                <a:cs typeface="Arial" panose="020B0604020202020204" pitchFamily="34" charset="0"/>
              </a:rPr>
              <a:t>2023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НИУ ВШЭ Санкт-Петербург</a:t>
            </a:r>
          </a:p>
        </p:txBody>
      </p:sp>
    </p:spTree>
    <p:extLst>
      <p:ext uri="{BB962C8B-B14F-4D97-AF65-F5344CB8AC3E}">
        <p14:creationId xmlns:p14="http://schemas.microsoft.com/office/powerpoint/2010/main" val="543790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>
          <a:xfrm>
            <a:off x="2110880" y="1097441"/>
            <a:ext cx="4140200" cy="816218"/>
          </a:xfrm>
        </p:spPr>
        <p:txBody>
          <a:bodyPr/>
          <a:lstStyle/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УСТАНОВОЧНАЯ КОНФЕРЕНЦИЯ </a:t>
            </a:r>
          </a:p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ШКОЛ-ПАРТНЕРОВ</a:t>
            </a:r>
            <a:r>
              <a:rPr lang="en-US" dirty="0">
                <a:latin typeface="HSE Sans" panose="02000000000000000000" pitchFamily="50" charset="-52"/>
                <a:cs typeface="Arial" panose="020B0604020202020204" pitchFamily="34" charset="0"/>
              </a:rPr>
              <a:t> </a:t>
            </a:r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2023</a:t>
            </a:r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217" y="1148890"/>
            <a:ext cx="4743099" cy="1018120"/>
          </a:xfrm>
          <a:prstGeom prst="rect">
            <a:avLst/>
          </a:prstGeom>
        </p:spPr>
      </p:pic>
      <p:sp>
        <p:nvSpPr>
          <p:cNvPr id="12" name="Текст 5"/>
          <p:cNvSpPr>
            <a:spLocks noGrp="1"/>
          </p:cNvSpPr>
          <p:nvPr>
            <p:ph type="body" sz="quarter" idx="14"/>
          </p:nvPr>
        </p:nvSpPr>
        <p:spPr>
          <a:xfrm>
            <a:off x="12636453" y="1097441"/>
            <a:ext cx="7836467" cy="816218"/>
          </a:xfrm>
        </p:spPr>
        <p:txBody>
          <a:bodyPr/>
          <a:lstStyle/>
          <a:p>
            <a:r>
              <a:rPr lang="ru-RU" sz="3000" b="1" dirty="0"/>
              <a:t>Программы и проекты</a:t>
            </a:r>
          </a:p>
          <a:p>
            <a:endParaRPr lang="ru-RU" sz="3600" b="1" dirty="0"/>
          </a:p>
        </p:txBody>
      </p:sp>
      <p:pic>
        <p:nvPicPr>
          <p:cNvPr id="4" name="Рисунок 3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08F66AE2-EF1F-4B19-B878-CBBB2C376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50" y="2780874"/>
            <a:ext cx="11718733" cy="4104456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снимок экран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C674D17B-8BC2-EA35-9018-C67023D18C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50" y="7499194"/>
            <a:ext cx="12889432" cy="493071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A903B92-E2BD-E105-562E-8A8E100C6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8784" y="2633393"/>
            <a:ext cx="4137744" cy="413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Изображение выглядит как Шрифт, снимок экрана, линия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3C0A7C9-B211-9F42-4292-6E29B8A390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03"/>
          <a:stretch/>
        </p:blipFill>
        <p:spPr>
          <a:xfrm>
            <a:off x="14184226" y="2967032"/>
            <a:ext cx="4740920" cy="347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385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>
          <a:xfrm>
            <a:off x="2110880" y="1097441"/>
            <a:ext cx="4140200" cy="816218"/>
          </a:xfrm>
        </p:spPr>
        <p:txBody>
          <a:bodyPr/>
          <a:lstStyle/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УСТАНОВОЧНАЯ КОНФЕРЕНЦИЯ </a:t>
            </a:r>
          </a:p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ШКОЛ-ПАРТНЕРОВ</a:t>
            </a:r>
            <a:r>
              <a:rPr lang="en-US" dirty="0">
                <a:latin typeface="HSE Sans" panose="02000000000000000000" pitchFamily="50" charset="-52"/>
                <a:cs typeface="Arial" panose="020B0604020202020204" pitchFamily="34" charset="0"/>
              </a:rPr>
              <a:t> </a:t>
            </a:r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2023</a:t>
            </a:r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217" y="1148890"/>
            <a:ext cx="4743099" cy="1018120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542928" y="3041576"/>
            <a:ext cx="7056784" cy="1584176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HSE Sans" panose="02000000000000000000" pitchFamily="50" charset="-52"/>
                <a:cs typeface="Times New Roman" pitchFamily="18" charset="0"/>
              </a:rPr>
              <a:t>Количество поданных на конференцию работ по направлениям (в %)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>
          <a:xfrm>
            <a:off x="12768064" y="1097441"/>
            <a:ext cx="6120680" cy="816218"/>
          </a:xfrm>
        </p:spPr>
        <p:txBody>
          <a:bodyPr/>
          <a:lstStyle/>
          <a:p>
            <a:r>
              <a:rPr lang="ru-RU" sz="3600" b="1" dirty="0"/>
              <a:t>Молодые исследователи</a:t>
            </a: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4712280" y="3017264"/>
            <a:ext cx="6192688" cy="1255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800" dirty="0">
                <a:solidFill>
                  <a:srgbClr val="002060"/>
                </a:solidFill>
                <a:latin typeface="HSE Sans" panose="02000000000000000000" pitchFamily="50" charset="-52"/>
                <a:ea typeface="+mj-ea"/>
                <a:cs typeface="Times New Roman" pitchFamily="18" charset="0"/>
              </a:rPr>
              <a:t>Соотношение  проектных и учебно-исследовательских работ (количество работ)</a:t>
            </a: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532534085"/>
              </p:ext>
            </p:extLst>
          </p:nvPr>
        </p:nvGraphicFramePr>
        <p:xfrm>
          <a:off x="1822848" y="4913784"/>
          <a:ext cx="9649072" cy="6984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2416959736"/>
              </p:ext>
            </p:extLst>
          </p:nvPr>
        </p:nvGraphicFramePr>
        <p:xfrm>
          <a:off x="14136216" y="4638328"/>
          <a:ext cx="7668852" cy="6813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76020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69DEFC8-6C29-E8A9-A21C-EE87A94D4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796" y="2495638"/>
            <a:ext cx="21821404" cy="15540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dirty="0"/>
              <a:t>Сроки реализации конкурса учебно-исследовательских и проектных работ в 2022-2023 учебном году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D6075FA4-4975-C8BE-37BB-808197444A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4606439"/>
              </p:ext>
            </p:extLst>
          </p:nvPr>
        </p:nvGraphicFramePr>
        <p:xfrm>
          <a:off x="907939" y="4553744"/>
          <a:ext cx="22568121" cy="82806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846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834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82269">
                <a:tc>
                  <a:txBody>
                    <a:bodyPr/>
                    <a:lstStyle/>
                    <a:p>
                      <a:pPr algn="ctr"/>
                      <a:r>
                        <a:rPr lang="ru-RU" sz="4800" dirty="0">
                          <a:solidFill>
                            <a:schemeClr val="tx1"/>
                          </a:solidFill>
                          <a:latin typeface="HSE Sans" panose="02000000000000000000" pitchFamily="2" charset="0"/>
                          <a:cs typeface="Times New Roman" pitchFamily="18" charset="0"/>
                        </a:rPr>
                        <a:t>Наименование мероприятия</a:t>
                      </a:r>
                    </a:p>
                  </a:txBody>
                  <a:tcPr marL="182880" marR="182880" marT="91440" marB="9144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>
                          <a:solidFill>
                            <a:schemeClr val="tx1"/>
                          </a:solidFill>
                          <a:latin typeface="HSE Sans" panose="02000000000000000000" pitchFamily="2" charset="0"/>
                          <a:cs typeface="Times New Roman" pitchFamily="18" charset="0"/>
                        </a:rPr>
                        <a:t>Срок проведения </a:t>
                      </a:r>
                    </a:p>
                  </a:txBody>
                  <a:tcPr marL="182880" marR="182880" marT="91440" marB="9144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5834">
                <a:tc>
                  <a:txBody>
                    <a:bodyPr/>
                    <a:lstStyle/>
                    <a:p>
                      <a:r>
                        <a:rPr lang="ru-RU" sz="4400" dirty="0">
                          <a:latin typeface="HSE Sans" panose="02000000000000000000" pitchFamily="2" charset="0"/>
                          <a:cs typeface="Times New Roman" pitchFamily="18" charset="0"/>
                        </a:rPr>
                        <a:t>Прием работ для участия</a:t>
                      </a:r>
                      <a:r>
                        <a:rPr lang="ru-RU" sz="4400" baseline="0" dirty="0">
                          <a:latin typeface="HSE Sans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4400" dirty="0">
                          <a:latin typeface="HSE Sans" panose="02000000000000000000" pitchFamily="2" charset="0"/>
                          <a:cs typeface="Times New Roman" pitchFamily="18" charset="0"/>
                        </a:rPr>
                        <a:t>в 1 заочном туре конференции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4400" b="0" dirty="0">
                          <a:latin typeface="HSE Sans" panose="02000000000000000000" pitchFamily="2" charset="0"/>
                          <a:cs typeface="Times New Roman" pitchFamily="18" charset="0"/>
                        </a:rPr>
                        <a:t>1 октября</a:t>
                      </a:r>
                      <a:r>
                        <a:rPr lang="ru-RU" sz="4400" b="0" baseline="0" dirty="0">
                          <a:latin typeface="HSE Sans" panose="02000000000000000000" pitchFamily="2" charset="0"/>
                          <a:cs typeface="Times New Roman" pitchFamily="18" charset="0"/>
                        </a:rPr>
                        <a:t> 2023 г.</a:t>
                      </a:r>
                      <a:endParaRPr lang="ru-RU" sz="4400" b="0" dirty="0">
                        <a:latin typeface="HSE Sans" panose="02000000000000000000" pitchFamily="2" charset="0"/>
                        <a:cs typeface="Times New Roman" pitchFamily="18" charset="0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2269">
                <a:tc>
                  <a:txBody>
                    <a:bodyPr/>
                    <a:lstStyle/>
                    <a:p>
                      <a:r>
                        <a:rPr lang="ru-RU" sz="4400" dirty="0">
                          <a:latin typeface="HSE Sans" panose="02000000000000000000" pitchFamily="2" charset="0"/>
                          <a:cs typeface="Times New Roman" pitchFamily="18" charset="0"/>
                        </a:rPr>
                        <a:t>Завершение приема работ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4400" b="0" dirty="0">
                          <a:latin typeface="HSE Sans" panose="02000000000000000000" pitchFamily="2" charset="0"/>
                          <a:cs typeface="Times New Roman" pitchFamily="18" charset="0"/>
                        </a:rPr>
                        <a:t>1 марта 2024 г.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2269">
                <a:tc>
                  <a:txBody>
                    <a:bodyPr/>
                    <a:lstStyle/>
                    <a:p>
                      <a:r>
                        <a:rPr lang="ru-RU" sz="4400" dirty="0">
                          <a:latin typeface="HSE Sans" panose="02000000000000000000" pitchFamily="2" charset="0"/>
                          <a:cs typeface="Times New Roman" pitchFamily="18" charset="0"/>
                        </a:rPr>
                        <a:t>Публикация состава участников 2 тура конференции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4400" b="0" dirty="0">
                          <a:latin typeface="HSE Sans" panose="02000000000000000000" pitchFamily="2" charset="0"/>
                          <a:cs typeface="Times New Roman" pitchFamily="18" charset="0"/>
                        </a:rPr>
                        <a:t>22 марта 2024 г.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28355">
                <a:tc>
                  <a:txBody>
                    <a:bodyPr/>
                    <a:lstStyle/>
                    <a:p>
                      <a:r>
                        <a:rPr lang="ru-RU" sz="4400" dirty="0">
                          <a:latin typeface="HSE Sans" panose="02000000000000000000" pitchFamily="2" charset="0"/>
                          <a:cs typeface="Times New Roman" pitchFamily="18" charset="0"/>
                        </a:rPr>
                        <a:t>Очный тур Всероссийской НПК старшеклассников «Молодые исследователи»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4400" b="0" dirty="0">
                          <a:latin typeface="HSE Sans" panose="02000000000000000000" pitchFamily="2" charset="0"/>
                          <a:cs typeface="Times New Roman" pitchFamily="18" charset="0"/>
                        </a:rPr>
                        <a:t>12 апреля 2024 г.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28355">
                <a:tc>
                  <a:txBody>
                    <a:bodyPr/>
                    <a:lstStyle/>
                    <a:p>
                      <a:r>
                        <a:rPr lang="ru-RU" sz="4400" dirty="0">
                          <a:latin typeface="HSE Sans" panose="02000000000000000000" pitchFamily="2" charset="0"/>
                          <a:cs typeface="Times New Roman" pitchFamily="18" charset="0"/>
                        </a:rPr>
                        <a:t>Дистанционный тур Всероссийской НПК старшеклассников «Молодые исследователи»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4400" b="0" dirty="0">
                          <a:latin typeface="HSE Sans" panose="02000000000000000000" pitchFamily="2" charset="0"/>
                          <a:cs typeface="Times New Roman" pitchFamily="18" charset="0"/>
                        </a:rPr>
                        <a:t>12 апреля 2024 г.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Текст 5">
            <a:extLst>
              <a:ext uri="{FF2B5EF4-FFF2-40B4-BE49-F238E27FC236}">
                <a16:creationId xmlns:a16="http://schemas.microsoft.com/office/drawing/2014/main" id="{1C310115-34AF-5413-DC0F-597752461EEC}"/>
              </a:ext>
            </a:extLst>
          </p:cNvPr>
          <p:cNvSpPr txBox="1">
            <a:spLocks/>
          </p:cNvSpPr>
          <p:nvPr/>
        </p:nvSpPr>
        <p:spPr>
          <a:xfrm>
            <a:off x="2110880" y="1097441"/>
            <a:ext cx="4140200" cy="8162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914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18288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27432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36576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УСТАНОВОЧНАЯ КОНФЕРЕНЦИЯ </a:t>
            </a:r>
          </a:p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ШКОЛ-ПАРТНЕРОВ</a:t>
            </a:r>
            <a:r>
              <a:rPr lang="en-US" dirty="0">
                <a:latin typeface="HSE Sans" panose="02000000000000000000" pitchFamily="50" charset="-52"/>
                <a:cs typeface="Arial" panose="020B0604020202020204" pitchFamily="34" charset="0"/>
              </a:rPr>
              <a:t> </a:t>
            </a:r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2023</a:t>
            </a:r>
          </a:p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DC6174C-B6B9-F1E4-4B10-F53B7E7FA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217" y="1148890"/>
            <a:ext cx="4743099" cy="1018120"/>
          </a:xfrm>
          <a:prstGeom prst="rect">
            <a:avLst/>
          </a:prstGeom>
        </p:spPr>
      </p:pic>
      <p:sp>
        <p:nvSpPr>
          <p:cNvPr id="12" name="Текст 1">
            <a:extLst>
              <a:ext uri="{FF2B5EF4-FFF2-40B4-BE49-F238E27FC236}">
                <a16:creationId xmlns:a16="http://schemas.microsoft.com/office/drawing/2014/main" id="{7E1011F9-8BC0-BD25-9014-36D1FA4A5CC3}"/>
              </a:ext>
            </a:extLst>
          </p:cNvPr>
          <p:cNvSpPr txBox="1">
            <a:spLocks/>
          </p:cNvSpPr>
          <p:nvPr/>
        </p:nvSpPr>
        <p:spPr>
          <a:xfrm>
            <a:off x="12768064" y="1097441"/>
            <a:ext cx="6120680" cy="8162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914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18288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27432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36576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/>
              <a:t>Молодые исследователи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412711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8872" y="5777880"/>
            <a:ext cx="17569952" cy="3560827"/>
          </a:xfrm>
        </p:spPr>
        <p:txBody>
          <a:bodyPr>
            <a:normAutofit/>
          </a:bodyPr>
          <a:lstStyle/>
          <a:p>
            <a:pPr lvl="0"/>
            <a:r>
              <a:rPr lang="ru-RU" sz="8800" dirty="0"/>
              <a:t>Успешный выпускник.</a:t>
            </a:r>
            <a:br>
              <a:rPr lang="ru-RU" sz="8800" dirty="0"/>
            </a:br>
            <a:r>
              <a:rPr lang="ru-RU" sz="8800" dirty="0"/>
              <a:t>Итоги приемной компании 2023 </a:t>
            </a:r>
            <a:endParaRPr lang="ru-RU" sz="27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4149894" y="2375682"/>
            <a:ext cx="7870473" cy="898347"/>
          </a:xfrm>
        </p:spPr>
        <p:txBody>
          <a:bodyPr/>
          <a:lstStyle/>
          <a:p>
            <a:r>
              <a:rPr lang="ru-RU" sz="2800" dirty="0">
                <a:latin typeface="HSE Sans" panose="02000000000000000000" pitchFamily="50" charset="-52"/>
                <a:cs typeface="Arial" panose="020B0604020202020204" pitchFamily="34" charset="0"/>
              </a:rPr>
              <a:t>УСТАНОВОЧНАЯ КОНФЕРЕНЦИЯ </a:t>
            </a:r>
          </a:p>
          <a:p>
            <a:r>
              <a:rPr lang="ru-RU" sz="2800" dirty="0">
                <a:latin typeface="HSE Sans" panose="02000000000000000000" pitchFamily="50" charset="-52"/>
                <a:cs typeface="Arial" panose="020B0604020202020204" pitchFamily="34" charset="0"/>
              </a:rPr>
              <a:t>ШКОЛ-ПАРТНЕРОВ</a:t>
            </a:r>
            <a:r>
              <a:rPr lang="en-US" sz="2800" dirty="0">
                <a:latin typeface="HSE Sans" panose="02000000000000000000" pitchFamily="50" charset="-52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E2D69"/>
                </a:solidFill>
                <a:latin typeface="HSE Sans" panose="02000000000000000000" pitchFamily="50" charset="-52"/>
                <a:cs typeface="Arial" panose="020B0604020202020204" pitchFamily="34" charset="0"/>
              </a:rPr>
              <a:t>2023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НИУ ВШЭ Санкт-Петербург</a:t>
            </a:r>
          </a:p>
        </p:txBody>
      </p:sp>
    </p:spTree>
    <p:extLst>
      <p:ext uri="{BB962C8B-B14F-4D97-AF65-F5344CB8AC3E}">
        <p14:creationId xmlns:p14="http://schemas.microsoft.com/office/powerpoint/2010/main" val="27489215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>
          <a:xfrm>
            <a:off x="2110880" y="1097441"/>
            <a:ext cx="4140200" cy="816218"/>
          </a:xfrm>
        </p:spPr>
        <p:txBody>
          <a:bodyPr/>
          <a:lstStyle/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УСТАНОВОЧНАЯ КОНФЕРЕНЦИЯ </a:t>
            </a:r>
          </a:p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ШКОЛ-ПАРТНЕРОВ</a:t>
            </a:r>
            <a:r>
              <a:rPr lang="en-US" dirty="0">
                <a:latin typeface="HSE Sans" panose="02000000000000000000" pitchFamily="50" charset="-52"/>
                <a:cs typeface="Arial" panose="020B0604020202020204" pitchFamily="34" charset="0"/>
              </a:rPr>
              <a:t> </a:t>
            </a:r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2023</a:t>
            </a:r>
          </a:p>
          <a:p>
            <a:endParaRPr lang="ru-RU" dirty="0"/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2860560762"/>
              </p:ext>
            </p:extLst>
          </p:nvPr>
        </p:nvGraphicFramePr>
        <p:xfrm>
          <a:off x="14712280" y="4913784"/>
          <a:ext cx="7272808" cy="6159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904D49A-E024-F761-8AD8-7A6E248E1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2217" y="1148890"/>
            <a:ext cx="4743099" cy="1018120"/>
          </a:xfrm>
          <a:prstGeom prst="rect">
            <a:avLst/>
          </a:prstGeom>
        </p:spPr>
      </p:pic>
      <p:sp>
        <p:nvSpPr>
          <p:cNvPr id="4" name="Текст 1">
            <a:extLst>
              <a:ext uri="{FF2B5EF4-FFF2-40B4-BE49-F238E27FC236}">
                <a16:creationId xmlns:a16="http://schemas.microsoft.com/office/drawing/2014/main" id="{BCCE262A-3626-899A-CA90-FDAF35BF7B68}"/>
              </a:ext>
            </a:extLst>
          </p:cNvPr>
          <p:cNvSpPr txBox="1">
            <a:spLocks/>
          </p:cNvSpPr>
          <p:nvPr/>
        </p:nvSpPr>
        <p:spPr>
          <a:xfrm>
            <a:off x="12636453" y="1014923"/>
            <a:ext cx="7560840" cy="13785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914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18288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27432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36576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>
                <a:latin typeface="HSE Sans" panose="02000000000000000000" pitchFamily="50" charset="-52"/>
                <a:cs typeface="Arial" panose="020B0604020202020204" pitchFamily="34" charset="0"/>
              </a:rPr>
              <a:t>Литературный конкурс «Каждый пишет, как он слышит…»</a:t>
            </a:r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/>
            </a:r>
            <a:b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</a:br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</p:txBody>
      </p:sp>
      <p:pic>
        <p:nvPicPr>
          <p:cNvPr id="1026" name="Picture 2" descr="Игнатова Анна Сергеевна – учитель рисования – Санкт-Петербург – Zoon.ru">
            <a:extLst>
              <a:ext uri="{FF2B5EF4-FFF2-40B4-BE49-F238E27FC236}">
                <a16:creationId xmlns:a16="http://schemas.microsoft.com/office/drawing/2014/main" id="{C854CF74-7A18-3E38-25D3-A440CB532A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2" r="7277"/>
          <a:stretch/>
        </p:blipFill>
        <p:spPr bwMode="auto">
          <a:xfrm>
            <a:off x="1030761" y="2588694"/>
            <a:ext cx="6647566" cy="1002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5F9809-0D08-17FC-D149-93C4806B5CBB}"/>
              </a:ext>
            </a:extLst>
          </p:cNvPr>
          <p:cNvSpPr txBox="1"/>
          <p:nvPr/>
        </p:nvSpPr>
        <p:spPr>
          <a:xfrm>
            <a:off x="8500342" y="2358078"/>
            <a:ext cx="147808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6600" dirty="0">
                <a:solidFill>
                  <a:srgbClr val="0E2D69"/>
                </a:solidFill>
                <a:latin typeface="HSE Sans" panose="02000000000000000000" pitchFamily="2" charset="0"/>
              </a:rPr>
              <a:t>Литературный конкурс</a:t>
            </a:r>
          </a:p>
          <a:p>
            <a:pPr algn="l"/>
            <a:r>
              <a:rPr lang="ru-RU" sz="6600" dirty="0">
                <a:solidFill>
                  <a:srgbClr val="0E2D69"/>
                </a:solidFill>
                <a:latin typeface="HSE Sans" panose="02000000000000000000" pitchFamily="2" charset="0"/>
              </a:rPr>
              <a:t>«Каждый пишет, как он слышит…»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4D1D11-3410-B576-77B6-47B483170A74}"/>
              </a:ext>
            </a:extLst>
          </p:cNvPr>
          <p:cNvSpPr txBox="1"/>
          <p:nvPr/>
        </p:nvSpPr>
        <p:spPr>
          <a:xfrm>
            <a:off x="8500342" y="5612373"/>
            <a:ext cx="1478089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4400" b="1" dirty="0">
                <a:solidFill>
                  <a:srgbClr val="0E2D69"/>
                </a:solidFill>
                <a:latin typeface="HSE Sans" panose="02000000000000000000" pitchFamily="2" charset="0"/>
              </a:rPr>
              <a:t>Особый партнер конкурса:</a:t>
            </a:r>
          </a:p>
          <a:p>
            <a:pPr algn="l"/>
            <a:r>
              <a:rPr lang="ru-RU" sz="4400" dirty="0">
                <a:solidFill>
                  <a:srgbClr val="0E2D69"/>
                </a:solidFill>
                <a:latin typeface="HSE Sans" panose="02000000000000000000" pitchFamily="2" charset="0"/>
              </a:rPr>
              <a:t>Анна Сергеевна Игнатова, член союза писателей Санкт-Петербурга, детский писатель, лауреат Конкурса на соискание премий Правительства Москвы имени Корнея Чуковского</a:t>
            </a:r>
          </a:p>
        </p:txBody>
      </p:sp>
      <p:pic>
        <p:nvPicPr>
          <p:cNvPr id="9" name="Рисунок 8" descr="Изображение выглядит как текст, Шрифт, логотип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58707AEB-B309-C3BC-29FA-2B7AE2A375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121" y="10801007"/>
            <a:ext cx="6840119" cy="1158115"/>
          </a:xfrm>
          <a:prstGeom prst="rect">
            <a:avLst/>
          </a:prstGeom>
        </p:spPr>
      </p:pic>
      <p:pic>
        <p:nvPicPr>
          <p:cNvPr id="1028" name="Picture 4" descr="Главная | Координационный совет Творческих союзов Санкт-Петербурга">
            <a:extLst>
              <a:ext uri="{FF2B5EF4-FFF2-40B4-BE49-F238E27FC236}">
                <a16:creationId xmlns:a16="http://schemas.microsoft.com/office/drawing/2014/main" id="{FBC91251-5154-34B8-6362-6377A3BC6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696" y="10198965"/>
            <a:ext cx="2412961" cy="236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Государственное бюджетное нетиповое образовательное учреждение &quot;Академия  талантов&quot; Санкт-Петербурга">
            <a:extLst>
              <a:ext uri="{FF2B5EF4-FFF2-40B4-BE49-F238E27FC236}">
                <a16:creationId xmlns:a16="http://schemas.microsoft.com/office/drawing/2014/main" id="{CACD5565-0C55-4D8E-98E1-A858152D9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360" y="10198965"/>
            <a:ext cx="2651905" cy="236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BABD401D-669A-C825-565D-F087D5B80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5387" y="10198966"/>
            <a:ext cx="21590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338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>
          <a:xfrm>
            <a:off x="2110880" y="1097441"/>
            <a:ext cx="4140200" cy="816218"/>
          </a:xfrm>
        </p:spPr>
        <p:txBody>
          <a:bodyPr/>
          <a:lstStyle/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УСТАНОВОЧНАЯ КОНФЕРЕНЦИЯ </a:t>
            </a:r>
          </a:p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ШКОЛ-ПАРТНЕРОВ</a:t>
            </a:r>
            <a:r>
              <a:rPr lang="en-US" dirty="0">
                <a:latin typeface="HSE Sans" panose="02000000000000000000" pitchFamily="50" charset="-52"/>
                <a:cs typeface="Arial" panose="020B0604020202020204" pitchFamily="34" charset="0"/>
              </a:rPr>
              <a:t> </a:t>
            </a:r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2023</a:t>
            </a:r>
          </a:p>
          <a:p>
            <a:endParaRPr lang="ru-RU" dirty="0"/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2860560762"/>
              </p:ext>
            </p:extLst>
          </p:nvPr>
        </p:nvGraphicFramePr>
        <p:xfrm>
          <a:off x="14712280" y="4913784"/>
          <a:ext cx="7272808" cy="6159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102768" y="2768236"/>
            <a:ext cx="23186575" cy="19295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algn="l" defTabSz="1828800" hangingPunct="1">
              <a:buFont typeface="Arial" panose="020B0604020202020204" pitchFamily="34" charset="0"/>
            </a:pPr>
            <a:r>
              <a:rPr lang="ru-RU" sz="5400" kern="1200" dirty="0">
                <a:solidFill>
                  <a:srgbClr val="0E2D69"/>
                </a:solidFill>
                <a:latin typeface="HSE Sans" panose="02000000000000000000" pitchFamily="50" charset="-52"/>
                <a:ea typeface="+mn-ea"/>
                <a:cs typeface="Arial" panose="020B0604020202020204" pitchFamily="34" charset="0"/>
              </a:rPr>
              <a:t>Динамика количества работ, представленных на конкурс,</a:t>
            </a:r>
          </a:p>
          <a:p>
            <a:pPr algn="l" defTabSz="1828800" hangingPunct="1">
              <a:buFont typeface="Arial" panose="020B0604020202020204" pitchFamily="34" charset="0"/>
            </a:pPr>
            <a:r>
              <a:rPr lang="ru-RU" sz="5400" kern="1200" dirty="0">
                <a:solidFill>
                  <a:srgbClr val="0E2D69"/>
                </a:solidFill>
                <a:latin typeface="HSE Sans" panose="02000000000000000000" pitchFamily="50" charset="-52"/>
                <a:ea typeface="+mn-ea"/>
                <a:cs typeface="Arial" panose="020B0604020202020204" pitchFamily="34" charset="0"/>
              </a:rPr>
              <a:t>и количества участников, принявших участие в конкурсе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2696056" y="1064969"/>
            <a:ext cx="6120679" cy="848690"/>
          </a:xfrm>
        </p:spPr>
        <p:txBody>
          <a:bodyPr vert="horz" lIns="0" tIns="0" rIns="0" bIns="0" rtlCol="0">
            <a:noAutofit/>
          </a:bodyPr>
          <a:lstStyle/>
          <a:p>
            <a:pPr>
              <a:spcBef>
                <a:spcPts val="0"/>
              </a:spcBef>
              <a:buFont typeface="Arial" panose="020B0604020202020204" pitchFamily="34" charset="0"/>
            </a:pPr>
            <a:r>
              <a:rPr lang="ru-RU" sz="3200" dirty="0">
                <a:solidFill>
                  <a:srgbClr val="0E2D69"/>
                </a:solidFill>
                <a:latin typeface="HSE Sans" panose="02000000000000000000" pitchFamily="50" charset="-52"/>
                <a:ea typeface="+mn-ea"/>
                <a:cs typeface="Arial" panose="020B0604020202020204" pitchFamily="34" charset="0"/>
              </a:rPr>
              <a:t>Обучающий модуль</a:t>
            </a:r>
            <a:br>
              <a:rPr lang="ru-RU" sz="3200" dirty="0">
                <a:solidFill>
                  <a:srgbClr val="0E2D69"/>
                </a:solidFill>
                <a:latin typeface="HSE Sans" panose="02000000000000000000" pitchFamily="50" charset="-52"/>
                <a:ea typeface="+mn-ea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0E2D69"/>
                </a:solidFill>
                <a:latin typeface="HSE Sans" panose="02000000000000000000" pitchFamily="50" charset="-52"/>
                <a:ea typeface="+mn-ea"/>
                <a:cs typeface="Arial" panose="020B0604020202020204" pitchFamily="34" charset="0"/>
              </a:rPr>
              <a:t>«МАСТЕРСКАЯ СЛОВА»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BDC25EA-9F98-5A86-6FDD-A39B9BD7D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2217" y="1148890"/>
            <a:ext cx="4743099" cy="1018120"/>
          </a:xfrm>
          <a:prstGeom prst="rect">
            <a:avLst/>
          </a:prstGeom>
        </p:spPr>
      </p:pic>
      <p:pic>
        <p:nvPicPr>
          <p:cNvPr id="2050" name="Picture 2" descr="Анна Игнатова — биография поэтессы, факты из жизни, фотографии">
            <a:extLst>
              <a:ext uri="{FF2B5EF4-FFF2-40B4-BE49-F238E27FC236}">
                <a16:creationId xmlns:a16="http://schemas.microsoft.com/office/drawing/2014/main" id="{860FB551-2729-83B5-6B03-A630505DF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68" y="5552367"/>
            <a:ext cx="9937104" cy="552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DCC0F8CA-6ADA-F46C-36F3-C944F99901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9237543"/>
              </p:ext>
            </p:extLst>
          </p:nvPr>
        </p:nvGraphicFramePr>
        <p:xfrm>
          <a:off x="11615936" y="5201816"/>
          <a:ext cx="10945216" cy="6696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716846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>
          <a:xfrm>
            <a:off x="2110880" y="1097441"/>
            <a:ext cx="4140200" cy="816218"/>
          </a:xfrm>
        </p:spPr>
        <p:txBody>
          <a:bodyPr/>
          <a:lstStyle/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УСТАНОВОЧНАЯ КОНФЕРЕНЦИЯ </a:t>
            </a:r>
          </a:p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ШКОЛ-ПАРТНЕРОВ</a:t>
            </a:r>
            <a:r>
              <a:rPr lang="en-US" dirty="0">
                <a:latin typeface="HSE Sans" panose="02000000000000000000" pitchFamily="50" charset="-52"/>
                <a:cs typeface="Arial" panose="020B0604020202020204" pitchFamily="34" charset="0"/>
              </a:rPr>
              <a:t> </a:t>
            </a:r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2023</a:t>
            </a:r>
          </a:p>
          <a:p>
            <a:endParaRPr lang="ru-RU" dirty="0"/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2860560762"/>
              </p:ext>
            </p:extLst>
          </p:nvPr>
        </p:nvGraphicFramePr>
        <p:xfrm>
          <a:off x="14712280" y="4913784"/>
          <a:ext cx="7272808" cy="6159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3191000" y="2825552"/>
            <a:ext cx="16657438" cy="18001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defTabSz="1828800" hangingPunct="1">
              <a:buFont typeface="Arial" panose="020B0604020202020204" pitchFamily="34" charset="0"/>
            </a:pPr>
            <a:r>
              <a:rPr lang="ru-RU" sz="3600" b="1" kern="1200" dirty="0">
                <a:solidFill>
                  <a:srgbClr val="0E2D69"/>
                </a:solidFill>
                <a:latin typeface="HSE Sans" panose="02000000000000000000" pitchFamily="50" charset="-52"/>
                <a:ea typeface="+mn-ea"/>
                <a:cs typeface="Arial" panose="020B0604020202020204" pitchFamily="34" charset="0"/>
              </a:rPr>
              <a:t>Карта участников Всероссийского литературного конкурса </a:t>
            </a:r>
          </a:p>
          <a:p>
            <a:pPr defTabSz="1828800" hangingPunct="1">
              <a:buFont typeface="Arial" panose="020B0604020202020204" pitchFamily="34" charset="0"/>
            </a:pPr>
            <a:r>
              <a:rPr lang="ru-RU" sz="3600" b="1" kern="1200" dirty="0">
                <a:solidFill>
                  <a:srgbClr val="0E2D69"/>
                </a:solidFill>
                <a:latin typeface="HSE Sans" panose="02000000000000000000" pitchFamily="50" charset="-52"/>
                <a:ea typeface="+mn-ea"/>
                <a:cs typeface="Arial" panose="020B0604020202020204" pitchFamily="34" charset="0"/>
              </a:rPr>
              <a:t>«Каждый пишет, как он слышит…»</a:t>
            </a:r>
          </a:p>
        </p:txBody>
      </p:sp>
      <p:pic>
        <p:nvPicPr>
          <p:cNvPr id="12" name="Рисунок 11"/>
          <p:cNvPicPr/>
          <p:nvPr/>
        </p:nvPicPr>
        <p:blipFill rotWithShape="1">
          <a:blip r:embed="rId3"/>
          <a:srcRect l="30733" t="30335" r="16287" b="15063"/>
          <a:stretch/>
        </p:blipFill>
        <p:spPr bwMode="auto">
          <a:xfrm>
            <a:off x="4487144" y="4602269"/>
            <a:ext cx="14713222" cy="7965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2480032" y="1155883"/>
            <a:ext cx="7200800" cy="4732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algn="l" defTabSz="1828800" hangingPunct="1">
              <a:buFont typeface="Arial" panose="020B0604020202020204" pitchFamily="34" charset="0"/>
            </a:pPr>
            <a:r>
              <a:rPr lang="ru-RU" sz="3600" kern="1200" dirty="0">
                <a:solidFill>
                  <a:srgbClr val="0E2D69"/>
                </a:solidFill>
                <a:latin typeface="HSE Sans" panose="02000000000000000000" pitchFamily="50" charset="-52"/>
                <a:ea typeface="+mn-ea"/>
                <a:cs typeface="Arial" panose="020B0604020202020204" pitchFamily="34" charset="0"/>
              </a:rPr>
              <a:t>«Каждый пишет, как он слышит…»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CAD6AD-06A0-27E7-466E-FE07F7E43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217" y="1148890"/>
            <a:ext cx="4743099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441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>
          <a:xfrm>
            <a:off x="2110880" y="1097441"/>
            <a:ext cx="4140200" cy="816218"/>
          </a:xfrm>
        </p:spPr>
        <p:txBody>
          <a:bodyPr/>
          <a:lstStyle/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УСТАНОВОЧНАЯ КОНФЕРЕНЦИЯ </a:t>
            </a:r>
          </a:p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ШКОЛ-ПАРТНЕРОВ</a:t>
            </a:r>
            <a:r>
              <a:rPr lang="en-US" dirty="0">
                <a:latin typeface="HSE Sans" panose="02000000000000000000" pitchFamily="50" charset="-52"/>
                <a:cs typeface="Arial" panose="020B0604020202020204" pitchFamily="34" charset="0"/>
              </a:rPr>
              <a:t> </a:t>
            </a:r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2023</a:t>
            </a:r>
          </a:p>
          <a:p>
            <a:endParaRPr lang="ru-RU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2131096" y="2753544"/>
            <a:ext cx="8496944" cy="8376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defRPr/>
            </a:pPr>
            <a:endParaRPr lang="ru-RU" sz="900" b="1" dirty="0">
              <a:solidFill>
                <a:srgbClr val="C0504D">
                  <a:lumMod val="50000"/>
                </a:srgbClr>
              </a:solidFill>
              <a:latin typeface="HSE Sans" panose="02000000000000000000" pitchFamily="50" charset="-52"/>
            </a:endParaRPr>
          </a:p>
          <a:p>
            <a:r>
              <a:rPr lang="ru-RU" sz="3600" b="1" dirty="0">
                <a:solidFill>
                  <a:srgbClr val="002060"/>
                </a:solidFill>
                <a:latin typeface="HSE Sans" panose="02000000000000000000" pitchFamily="50" charset="-52"/>
                <a:cs typeface="Times New Roman" pitchFamily="18" charset="0"/>
              </a:rPr>
              <a:t>Конкурсные номинации:</a:t>
            </a:r>
            <a:endParaRPr lang="en-US" sz="3600" b="1" dirty="0">
              <a:solidFill>
                <a:srgbClr val="002060"/>
              </a:solidFill>
              <a:latin typeface="HSE Sans" panose="02000000000000000000" pitchFamily="50" charset="-52"/>
              <a:cs typeface="Times New Roman" pitchFamily="18" charset="0"/>
            </a:endParaRPr>
          </a:p>
          <a:p>
            <a:endParaRPr lang="ru-RU" sz="3600" b="1" dirty="0">
              <a:solidFill>
                <a:srgbClr val="002060"/>
              </a:solidFill>
              <a:latin typeface="HSE Sans" panose="02000000000000000000" pitchFamily="50" charset="-52"/>
              <a:cs typeface="Times New Roman" pitchFamily="18" charset="0"/>
            </a:endParaRPr>
          </a:p>
          <a:p>
            <a:endParaRPr lang="ru-RU" sz="800" dirty="0">
              <a:solidFill>
                <a:srgbClr val="002060"/>
              </a:solidFill>
              <a:latin typeface="HSE Sans" panose="02000000000000000000" pitchFamily="50" charset="-52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3000" dirty="0" err="1">
                <a:solidFill>
                  <a:srgbClr val="002060"/>
                </a:solidFill>
                <a:latin typeface="HSE Sans" panose="02000000000000000000" pitchFamily="50" charset="-52"/>
                <a:cs typeface="Times New Roman" pitchFamily="18" charset="0"/>
              </a:rPr>
              <a:t>Буктрейлер</a:t>
            </a:r>
            <a:r>
              <a:rPr lang="ru-RU" sz="3000" dirty="0">
                <a:solidFill>
                  <a:srgbClr val="002060"/>
                </a:solidFill>
                <a:latin typeface="HSE Sans" panose="02000000000000000000" pitchFamily="50" charset="-52"/>
                <a:cs typeface="Times New Roman" pitchFamily="18" charset="0"/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ru-RU" sz="3000" dirty="0">
                <a:solidFill>
                  <a:srgbClr val="002060"/>
                </a:solidFill>
                <a:latin typeface="HSE Sans" panose="02000000000000000000" pitchFamily="50" charset="-52"/>
                <a:cs typeface="Times New Roman" pitchFamily="18" charset="0"/>
              </a:rPr>
              <a:t>Рецензия на театральную постановку или экранизацию русской и зарубежной классики </a:t>
            </a:r>
          </a:p>
          <a:p>
            <a:pPr>
              <a:buFont typeface="Arial" pitchFamily="34" charset="0"/>
              <a:buChar char="•"/>
            </a:pPr>
            <a:r>
              <a:rPr lang="ru-RU" sz="3000" dirty="0">
                <a:solidFill>
                  <a:srgbClr val="002060"/>
                </a:solidFill>
                <a:latin typeface="HSE Sans" panose="02000000000000000000" pitchFamily="50" charset="-52"/>
                <a:cs typeface="Times New Roman" pitchFamily="18" charset="0"/>
              </a:rPr>
              <a:t>Рецензия на произведение современной литературы </a:t>
            </a:r>
          </a:p>
          <a:p>
            <a:pPr>
              <a:buFont typeface="Arial" pitchFamily="34" charset="0"/>
              <a:buChar char="•"/>
            </a:pPr>
            <a:r>
              <a:rPr lang="ru-RU" sz="3000" dirty="0">
                <a:solidFill>
                  <a:srgbClr val="002060"/>
                </a:solidFill>
                <a:latin typeface="HSE Sans" panose="02000000000000000000" pitchFamily="50" charset="-52"/>
                <a:cs typeface="Times New Roman" pitchFamily="18" charset="0"/>
              </a:rPr>
              <a:t>Пародия </a:t>
            </a:r>
          </a:p>
          <a:p>
            <a:pPr>
              <a:buFont typeface="Arial" pitchFamily="34" charset="0"/>
              <a:buChar char="•"/>
            </a:pPr>
            <a:r>
              <a:rPr lang="ru-RU" sz="3000" dirty="0">
                <a:solidFill>
                  <a:srgbClr val="002060"/>
                </a:solidFill>
                <a:latin typeface="HSE Sans" panose="02000000000000000000" pitchFamily="50" charset="-52"/>
                <a:cs typeface="Times New Roman" pitchFamily="18" charset="0"/>
              </a:rPr>
              <a:t>«Я - автор» </a:t>
            </a:r>
          </a:p>
          <a:p>
            <a:pPr>
              <a:buFont typeface="Arial" pitchFamily="34" charset="0"/>
              <a:buChar char="•"/>
            </a:pPr>
            <a:r>
              <a:rPr lang="ru-RU" sz="3000" dirty="0">
                <a:solidFill>
                  <a:srgbClr val="002060"/>
                </a:solidFill>
                <a:latin typeface="HSE Sans" panose="02000000000000000000" pitchFamily="50" charset="-52"/>
                <a:cs typeface="Times New Roman" pitchFamily="18" charset="0"/>
              </a:rPr>
              <a:t>Эссе </a:t>
            </a:r>
          </a:p>
          <a:p>
            <a:pPr>
              <a:buFont typeface="Arial" pitchFamily="34" charset="0"/>
              <a:buChar char="•"/>
            </a:pPr>
            <a:r>
              <a:rPr lang="ru-RU" sz="3000" dirty="0">
                <a:solidFill>
                  <a:srgbClr val="002060"/>
                </a:solidFill>
                <a:latin typeface="HSE Sans" panose="02000000000000000000" pitchFamily="50" charset="-52"/>
                <a:cs typeface="Times New Roman" pitchFamily="18" charset="0"/>
              </a:rPr>
              <a:t>Мультфильм</a:t>
            </a:r>
          </a:p>
          <a:p>
            <a:pPr>
              <a:buFont typeface="Arial" pitchFamily="34" charset="0"/>
              <a:buChar char="•"/>
            </a:pPr>
            <a:endParaRPr lang="ru-RU" sz="3000" dirty="0">
              <a:solidFill>
                <a:srgbClr val="002060"/>
              </a:solidFill>
              <a:latin typeface="HSE Sans" panose="02000000000000000000" pitchFamily="50" charset="-52"/>
              <a:cs typeface="Times New Roman" pitchFamily="18" charset="0"/>
            </a:endParaRPr>
          </a:p>
          <a:p>
            <a:r>
              <a:rPr lang="ru-RU" sz="3600" b="1" dirty="0">
                <a:solidFill>
                  <a:srgbClr val="002060"/>
                </a:solidFill>
                <a:latin typeface="HSE Sans" panose="02000000000000000000" pitchFamily="50" charset="-52"/>
                <a:cs typeface="Times New Roman" pitchFamily="18" charset="0"/>
              </a:rPr>
              <a:t>Объем работы:</a:t>
            </a:r>
            <a:r>
              <a:rPr lang="ru-RU" sz="3000" b="1" dirty="0">
                <a:solidFill>
                  <a:srgbClr val="002060"/>
                </a:solidFill>
                <a:latin typeface="HSE Sans" panose="02000000000000000000" pitchFamily="50" charset="-52"/>
                <a:cs typeface="Times New Roman" pitchFamily="18" charset="0"/>
              </a:rPr>
              <a:t> </a:t>
            </a:r>
            <a:r>
              <a:rPr lang="ru-RU" sz="3000" dirty="0">
                <a:solidFill>
                  <a:srgbClr val="002060"/>
                </a:solidFill>
                <a:latin typeface="HSE Sans" panose="02000000000000000000" pitchFamily="50" charset="-52"/>
                <a:cs typeface="Times New Roman" pitchFamily="18" charset="0"/>
              </a:rPr>
              <a:t>не более </a:t>
            </a:r>
            <a:r>
              <a:rPr lang="ru-RU" sz="3000" b="1" dirty="0">
                <a:solidFill>
                  <a:srgbClr val="002060"/>
                </a:solidFill>
                <a:latin typeface="HSE Sans" panose="02000000000000000000" pitchFamily="50" charset="-52"/>
                <a:cs typeface="Times New Roman" pitchFamily="18" charset="0"/>
              </a:rPr>
              <a:t>5 страниц</a:t>
            </a:r>
          </a:p>
          <a:p>
            <a:pPr marL="457200" indent="-457200">
              <a:spcBef>
                <a:spcPct val="20000"/>
              </a:spcBef>
            </a:pPr>
            <a:endParaRPr lang="ru-RU" sz="3200" b="1" dirty="0">
              <a:solidFill>
                <a:srgbClr val="C0504D">
                  <a:lumMod val="50000"/>
                </a:srgbClr>
              </a:solidFill>
              <a:latin typeface="HSE Sans" panose="02000000000000000000" pitchFamily="50" charset="-52"/>
            </a:endParaRPr>
          </a:p>
          <a:p>
            <a:pPr>
              <a:spcBef>
                <a:spcPct val="20000"/>
              </a:spcBef>
              <a:defRPr/>
            </a:pPr>
            <a:endParaRPr lang="ru-RU" sz="3200" b="1" dirty="0">
              <a:solidFill>
                <a:srgbClr val="C0504D">
                  <a:lumMod val="50000"/>
                </a:srgbClr>
              </a:solidFill>
              <a:latin typeface="HSE Sans" panose="02000000000000000000" pitchFamily="50" charset="-52"/>
            </a:endParaRPr>
          </a:p>
          <a:p>
            <a:pPr>
              <a:spcBef>
                <a:spcPct val="20000"/>
              </a:spcBef>
              <a:defRPr/>
            </a:pPr>
            <a:endParaRPr lang="ru-RU" sz="3200" b="1" dirty="0">
              <a:solidFill>
                <a:srgbClr val="C0504D">
                  <a:lumMod val="50000"/>
                </a:srgbClr>
              </a:solidFill>
              <a:latin typeface="HSE Sans" panose="02000000000000000000" pitchFamily="50" charset="-52"/>
            </a:endParaRPr>
          </a:p>
          <a:p>
            <a:pPr>
              <a:spcBef>
                <a:spcPct val="20000"/>
              </a:spcBef>
              <a:defRPr/>
            </a:pPr>
            <a:endParaRPr lang="ru-RU" sz="3200" dirty="0">
              <a:solidFill>
                <a:prstClr val="black">
                  <a:tint val="75000"/>
                </a:prstClr>
              </a:solidFill>
              <a:latin typeface="HSE Sans" panose="02000000000000000000" pitchFamily="50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128104" y="2897560"/>
            <a:ext cx="8568952" cy="70567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</a:pPr>
            <a:r>
              <a:rPr lang="ru-RU" sz="3200" b="1" dirty="0">
                <a:solidFill>
                  <a:srgbClr val="002060"/>
                </a:solidFill>
                <a:latin typeface="HSE Sans" panose="02000000000000000000" pitchFamily="50" charset="-52"/>
              </a:rPr>
              <a:t>Ответственные организаторы:</a:t>
            </a:r>
          </a:p>
          <a:p>
            <a:pPr>
              <a:spcBef>
                <a:spcPct val="20000"/>
              </a:spcBef>
            </a:pPr>
            <a:endParaRPr lang="ru-RU" sz="3200" b="1" dirty="0">
              <a:solidFill>
                <a:srgbClr val="002060"/>
              </a:solidFill>
              <a:latin typeface="HSE Sans" panose="02000000000000000000" pitchFamily="50" charset="-52"/>
            </a:endParaRPr>
          </a:p>
          <a:p>
            <a:pPr>
              <a:spcBef>
                <a:spcPct val="20000"/>
              </a:spcBef>
            </a:pPr>
            <a:r>
              <a:rPr lang="ru-RU" sz="3200" dirty="0">
                <a:solidFill>
                  <a:srgbClr val="002060"/>
                </a:solidFill>
                <a:latin typeface="HSE Sans" panose="02000000000000000000" pitchFamily="50" charset="-52"/>
              </a:rPr>
              <a:t>Полюдова Ксения Михайловна, учитель русского языка и литературы ГБОУ гимназии №11, </a:t>
            </a:r>
          </a:p>
          <a:p>
            <a:pPr>
              <a:spcBef>
                <a:spcPct val="20000"/>
              </a:spcBef>
            </a:pPr>
            <a:r>
              <a:rPr lang="en-US" sz="3200" dirty="0">
                <a:solidFill>
                  <a:srgbClr val="002060"/>
                </a:solidFill>
                <a:latin typeface="HSE Sans" panose="02000000000000000000" pitchFamily="50" charset="-52"/>
              </a:rPr>
              <a:t>e</a:t>
            </a:r>
            <a:r>
              <a:rPr lang="ru-RU" sz="3200" dirty="0">
                <a:solidFill>
                  <a:srgbClr val="002060"/>
                </a:solidFill>
                <a:latin typeface="HSE Sans" panose="02000000000000000000" pitchFamily="50" charset="-52"/>
              </a:rPr>
              <a:t>-</a:t>
            </a:r>
            <a:r>
              <a:rPr lang="en-US" sz="3200" dirty="0">
                <a:solidFill>
                  <a:srgbClr val="002060"/>
                </a:solidFill>
                <a:latin typeface="HSE Sans" panose="02000000000000000000" pitchFamily="50" charset="-52"/>
              </a:rPr>
              <a:t>mail</a:t>
            </a:r>
            <a:r>
              <a:rPr lang="ru-RU" sz="3200" dirty="0">
                <a:solidFill>
                  <a:srgbClr val="002060"/>
                </a:solidFill>
                <a:latin typeface="HSE Sans" panose="02000000000000000000" pitchFamily="50" charset="-52"/>
              </a:rPr>
              <a:t>: </a:t>
            </a:r>
            <a:r>
              <a:rPr lang="ru-RU" sz="3200" dirty="0" err="1">
                <a:solidFill>
                  <a:srgbClr val="002060"/>
                </a:solidFill>
                <a:latin typeface="HSE Sans" panose="02000000000000000000" pitchFamily="50" charset="-52"/>
                <a:hlinkClick r:id="rId2"/>
              </a:rPr>
              <a:t>kseniya.polyudova@gmail.com</a:t>
            </a:r>
            <a:r>
              <a:rPr lang="ru-RU" sz="3200" dirty="0">
                <a:solidFill>
                  <a:srgbClr val="002060"/>
                </a:solidFill>
                <a:latin typeface="HSE Sans" panose="02000000000000000000" pitchFamily="50" charset="-52"/>
              </a:rPr>
              <a:t>, </a:t>
            </a:r>
          </a:p>
          <a:p>
            <a:pPr>
              <a:spcBef>
                <a:spcPct val="20000"/>
              </a:spcBef>
            </a:pPr>
            <a:r>
              <a:rPr lang="ru-RU" sz="3200" dirty="0">
                <a:solidFill>
                  <a:srgbClr val="002060"/>
                </a:solidFill>
                <a:latin typeface="HSE Sans" panose="02000000000000000000" pitchFamily="50" charset="-52"/>
              </a:rPr>
              <a:t>раб. тел. 8(812)321-57-51; </a:t>
            </a:r>
          </a:p>
          <a:p>
            <a:pPr>
              <a:spcBef>
                <a:spcPct val="20000"/>
              </a:spcBef>
            </a:pPr>
            <a:endParaRPr lang="ru-RU" sz="3200" b="1" dirty="0">
              <a:solidFill>
                <a:srgbClr val="002060"/>
              </a:solidFill>
              <a:latin typeface="HSE Sans" panose="02000000000000000000" pitchFamily="50" charset="-52"/>
            </a:endParaRPr>
          </a:p>
          <a:p>
            <a:pPr>
              <a:spcBef>
                <a:spcPct val="20000"/>
              </a:spcBef>
            </a:pPr>
            <a:r>
              <a:rPr lang="ru-RU" sz="3200" dirty="0">
                <a:solidFill>
                  <a:srgbClr val="002060"/>
                </a:solidFill>
                <a:latin typeface="HSE Sans" panose="02000000000000000000" pitchFamily="50" charset="-52"/>
              </a:rPr>
              <a:t>Семенова Елена Борисовна, заместитель директора ГБОУ гимназии №11, </a:t>
            </a:r>
          </a:p>
          <a:p>
            <a:pPr>
              <a:spcBef>
                <a:spcPct val="20000"/>
              </a:spcBef>
            </a:pPr>
            <a:r>
              <a:rPr lang="ru-RU" sz="3200" dirty="0" err="1">
                <a:solidFill>
                  <a:srgbClr val="002060"/>
                </a:solidFill>
                <a:latin typeface="HSE Sans" panose="02000000000000000000" pitchFamily="50" charset="-52"/>
              </a:rPr>
              <a:t>моб</a:t>
            </a:r>
            <a:r>
              <a:rPr lang="ru-RU" sz="3200" dirty="0">
                <a:solidFill>
                  <a:srgbClr val="002060"/>
                </a:solidFill>
                <a:latin typeface="HSE Sans" panose="02000000000000000000" pitchFamily="50" charset="-52"/>
              </a:rPr>
              <a:t>. тел. 8(911)944-07-06, </a:t>
            </a:r>
          </a:p>
          <a:p>
            <a:pPr>
              <a:spcBef>
                <a:spcPct val="20000"/>
              </a:spcBef>
            </a:pPr>
            <a:r>
              <a:rPr lang="en-US" sz="3200" dirty="0">
                <a:solidFill>
                  <a:srgbClr val="002060"/>
                </a:solidFill>
                <a:latin typeface="HSE Sans" panose="02000000000000000000" pitchFamily="50" charset="-52"/>
              </a:rPr>
              <a:t>e</a:t>
            </a:r>
            <a:r>
              <a:rPr lang="ru-RU" sz="3200" dirty="0">
                <a:solidFill>
                  <a:srgbClr val="002060"/>
                </a:solidFill>
                <a:latin typeface="HSE Sans" panose="02000000000000000000" pitchFamily="50" charset="-52"/>
              </a:rPr>
              <a:t>-</a:t>
            </a:r>
            <a:r>
              <a:rPr lang="en-US" sz="3200" dirty="0">
                <a:solidFill>
                  <a:srgbClr val="002060"/>
                </a:solidFill>
                <a:latin typeface="HSE Sans" panose="02000000000000000000" pitchFamily="50" charset="-52"/>
              </a:rPr>
              <a:t>mail</a:t>
            </a:r>
            <a:r>
              <a:rPr lang="ru-RU" sz="3200" dirty="0">
                <a:solidFill>
                  <a:srgbClr val="002060"/>
                </a:solidFill>
                <a:latin typeface="HSE Sans" panose="02000000000000000000" pitchFamily="50" charset="-52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HSE Sans" panose="02000000000000000000" pitchFamily="50" charset="-52"/>
                <a:hlinkClick r:id="rId3"/>
              </a:rPr>
              <a:t>esemyonova</a:t>
            </a:r>
            <a:r>
              <a:rPr lang="ru-RU" sz="3200" dirty="0">
                <a:solidFill>
                  <a:srgbClr val="002060"/>
                </a:solidFill>
                <a:latin typeface="HSE Sans" panose="02000000000000000000" pitchFamily="50" charset="-52"/>
                <a:hlinkClick r:id="rId3"/>
              </a:rPr>
              <a:t>08@</a:t>
            </a:r>
            <a:r>
              <a:rPr lang="en-US" sz="3200" dirty="0" err="1">
                <a:solidFill>
                  <a:srgbClr val="002060"/>
                </a:solidFill>
                <a:latin typeface="HSE Sans" panose="02000000000000000000" pitchFamily="50" charset="-52"/>
                <a:hlinkClick r:id="rId3"/>
              </a:rPr>
              <a:t>gmail</a:t>
            </a:r>
            <a:r>
              <a:rPr lang="ru-RU" sz="3200" dirty="0">
                <a:solidFill>
                  <a:srgbClr val="002060"/>
                </a:solidFill>
                <a:latin typeface="HSE Sans" panose="02000000000000000000" pitchFamily="50" charset="-52"/>
                <a:hlinkClick r:id="rId3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HSE Sans" panose="02000000000000000000" pitchFamily="50" charset="-52"/>
                <a:hlinkClick r:id="rId3"/>
              </a:rPr>
              <a:t>com</a:t>
            </a:r>
            <a:endParaRPr lang="ru-RU" sz="3200" dirty="0">
              <a:solidFill>
                <a:srgbClr val="002060"/>
              </a:solidFill>
              <a:latin typeface="HSE Sans" panose="02000000000000000000" pitchFamily="50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480032" y="1155883"/>
            <a:ext cx="7200800" cy="4732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algn="l" defTabSz="1828800" hangingPunct="1">
              <a:buFont typeface="Arial" panose="020B0604020202020204" pitchFamily="34" charset="0"/>
            </a:pPr>
            <a:r>
              <a:rPr lang="ru-RU" sz="3600" kern="1200" dirty="0">
                <a:solidFill>
                  <a:srgbClr val="0E2D69"/>
                </a:solidFill>
                <a:latin typeface="HSE Sans" panose="02000000000000000000" pitchFamily="50" charset="-52"/>
                <a:ea typeface="+mn-ea"/>
                <a:cs typeface="Arial" panose="020B0604020202020204" pitchFamily="34" charset="0"/>
              </a:rPr>
              <a:t>«Каждый пишет, как он слышит…»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00838B-5945-30AB-DD1E-96720F5D7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217" y="1148890"/>
            <a:ext cx="4743099" cy="101812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DD3DC1D-FF39-90A6-9268-EBE54BEC4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858" y="9590608"/>
            <a:ext cx="3676104" cy="367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7946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D24031A8-2045-AD5E-BCE9-57AB415D67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20A8509-F306-714E-A0B7-57ABEC8164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7D37B25C-74F7-431E-4556-61F61077F7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D141F3B-356C-13B0-AB54-ECEF67EAF8B1}"/>
              </a:ext>
            </a:extLst>
          </p:cNvPr>
          <p:cNvSpPr txBox="1">
            <a:spLocks/>
          </p:cNvSpPr>
          <p:nvPr/>
        </p:nvSpPr>
        <p:spPr>
          <a:xfrm>
            <a:off x="1030760" y="2721477"/>
            <a:ext cx="20793764" cy="2303930"/>
          </a:xfrm>
          <a:prstGeom prst="rect">
            <a:avLst/>
          </a:prstGeom>
        </p:spPr>
        <p:txBody>
          <a:bodyPr vert="horz" lIns="0" tIns="0" rIns="0" bIns="0" rtlCol="0" anchor="t">
            <a:normAutofit fontScale="97500" lnSpcReduction="10000"/>
          </a:bodyPr>
          <a:lstStyle>
            <a:lvl1pPr algn="l" defTabSz="1828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>
                <a:solidFill>
                  <a:schemeClr val="tx1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r>
              <a:rPr lang="en-US" sz="5600" b="1" dirty="0"/>
              <a:t>II </a:t>
            </a:r>
            <a:r>
              <a:rPr lang="ru-RU" sz="5600" b="1" dirty="0"/>
              <a:t>Образовательный форум </a:t>
            </a:r>
            <a:br>
              <a:rPr lang="ru-RU" sz="5600" b="1" dirty="0"/>
            </a:br>
            <a:r>
              <a:rPr lang="ru-RU" sz="5600" b="1" dirty="0"/>
              <a:t>«Социокультурные практики старшеклассников :возможности профессиональной ориентации»  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1A75AE0D-0735-79D5-0029-2F5BF94B5075}"/>
              </a:ext>
            </a:extLst>
          </p:cNvPr>
          <p:cNvSpPr txBox="1">
            <a:spLocks/>
          </p:cNvSpPr>
          <p:nvPr/>
        </p:nvSpPr>
        <p:spPr>
          <a:xfrm>
            <a:off x="1023546" y="5579874"/>
            <a:ext cx="16840440" cy="709076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4000" dirty="0">
                <a:latin typeface="HSE Sans" panose="02000000000000000000" pitchFamily="2" charset="0"/>
              </a:rPr>
              <a:t>Дата и место проведения: 31 октября, Кантемировская 3А, 10.00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4000" dirty="0">
              <a:latin typeface="HSE Sans" panose="02000000000000000000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4000" b="1" dirty="0">
                <a:latin typeface="HSE Sans" panose="02000000000000000000" pitchFamily="2" charset="0"/>
              </a:rPr>
              <a:t>Программа 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4000" dirty="0">
                <a:latin typeface="HSE Sans" panose="02000000000000000000" pitchFamily="2" charset="0"/>
              </a:rPr>
              <a:t>1. Мастер-классы по организации профессиональных проб учащихся 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4000" dirty="0">
                <a:latin typeface="HSE Sans" panose="02000000000000000000" pitchFamily="2" charset="0"/>
              </a:rPr>
              <a:t>2. Конкурс школьных команд : «Выбор вуза»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4000" b="1" dirty="0">
                <a:latin typeface="HSE Sans" panose="02000000000000000000" pitchFamily="2" charset="0"/>
              </a:rPr>
              <a:t>Ссылки на регистрацию: </a:t>
            </a:r>
          </a:p>
          <a:p>
            <a:r>
              <a:rPr lang="ru-RU" sz="4000" dirty="0">
                <a:solidFill>
                  <a:srgbClr val="1F497D"/>
                </a:solidFill>
                <a:latin typeface="HSE Sans" panose="02000000000000000000" pitchFamily="2" charset="0"/>
                <a:ea typeface="Times New Roman" panose="02020603050405020304" pitchFamily="18" charset="0"/>
              </a:rPr>
              <a:t>Вебинар для участников конкурса «Выбор вуза» 28 сентября, 15.00: </a:t>
            </a:r>
            <a:r>
              <a:rPr lang="ru-RU" sz="4000" u="sng" dirty="0">
                <a:solidFill>
                  <a:srgbClr val="000000"/>
                </a:solidFill>
                <a:latin typeface="HSE Sans" panose="02000000000000000000" pitchFamily="2" charset="0"/>
                <a:ea typeface="Times New Roman" panose="02020603050405020304" pitchFamily="18" charset="0"/>
                <a:hlinkClick r:id="rId2"/>
              </a:rPr>
              <a:t>https://events.webinar.ru/13244961/879297145</a:t>
            </a:r>
            <a:endParaRPr lang="ru-RU" sz="4000" dirty="0">
              <a:latin typeface="HSE Sans" panose="02000000000000000000" pitchFamily="2" charset="0"/>
              <a:ea typeface="Times New Roman" panose="02020603050405020304" pitchFamily="18" charset="0"/>
            </a:endParaRPr>
          </a:p>
          <a:p>
            <a:r>
              <a:rPr lang="ru-RU" sz="4000" dirty="0">
                <a:solidFill>
                  <a:srgbClr val="1F497D"/>
                </a:solidFill>
                <a:latin typeface="HSE Sans" panose="02000000000000000000" pitchFamily="2" charset="0"/>
                <a:ea typeface="Times New Roman" panose="02020603050405020304" pitchFamily="18" charset="0"/>
              </a:rPr>
              <a:t>Выбор вуза участники: </a:t>
            </a:r>
            <a:r>
              <a:rPr lang="ru-RU" sz="4000" u="sng" dirty="0">
                <a:solidFill>
                  <a:srgbClr val="000000"/>
                </a:solidFill>
                <a:latin typeface="HSE Sans" panose="02000000000000000000" pitchFamily="2" charset="0"/>
                <a:ea typeface="Times New Roman" panose="02020603050405020304" pitchFamily="18" charset="0"/>
                <a:hlinkClick r:id="rId3"/>
              </a:rPr>
              <a:t>https://spb.hse.ru/preuni/polls/859133031.html</a:t>
            </a:r>
            <a:endParaRPr lang="ru-RU" sz="4000" dirty="0">
              <a:latin typeface="HSE Sans" panose="02000000000000000000" pitchFamily="2" charset="0"/>
              <a:ea typeface="Times New Roman" panose="02020603050405020304" pitchFamily="18" charset="0"/>
            </a:endParaRPr>
          </a:p>
          <a:p>
            <a:r>
              <a:rPr lang="ru-RU" sz="4000" dirty="0">
                <a:solidFill>
                  <a:srgbClr val="1F497D"/>
                </a:solidFill>
                <a:latin typeface="HSE Sans" panose="02000000000000000000" pitchFamily="2" charset="0"/>
                <a:ea typeface="Times New Roman" panose="02020603050405020304" pitchFamily="18" charset="0"/>
              </a:rPr>
              <a:t>Выбор вуза эксперты: </a:t>
            </a:r>
            <a:r>
              <a:rPr lang="ru-RU" sz="4000" u="sng" dirty="0">
                <a:solidFill>
                  <a:srgbClr val="000000"/>
                </a:solidFill>
                <a:latin typeface="HSE Sans" panose="02000000000000000000" pitchFamily="2" charset="0"/>
                <a:ea typeface="Times New Roman" panose="02020603050405020304" pitchFamily="18" charset="0"/>
                <a:hlinkClick r:id="rId4"/>
              </a:rPr>
              <a:t>https://spb.hse.ru/preuni/polls/859133188.html</a:t>
            </a:r>
            <a:endParaRPr lang="ru-RU" sz="4000" dirty="0">
              <a:latin typeface="HSE Sans" panose="02000000000000000000" pitchFamily="2" charset="0"/>
              <a:ea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dirty="0">
              <a:latin typeface="HSE Sans" panose="02000000000000000000" pitchFamily="2" charset="0"/>
            </a:endParaRPr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BC0BDE9F-F443-11BA-0F61-0C26B58FEC6F}"/>
              </a:ext>
            </a:extLst>
          </p:cNvPr>
          <p:cNvSpPr txBox="1">
            <a:spLocks/>
          </p:cNvSpPr>
          <p:nvPr/>
        </p:nvSpPr>
        <p:spPr>
          <a:xfrm>
            <a:off x="2110880" y="1097441"/>
            <a:ext cx="4140200" cy="8162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914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18288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27432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36576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latin typeface="HSE Sans" panose="02000000000000000000" pitchFamily="50" charset="-52"/>
                <a:cs typeface="Arial" panose="020B0604020202020204" pitchFamily="34" charset="0"/>
              </a:rPr>
              <a:t>УСТАНОВОЧНАЯ КОНФЕРЕНЦИЯ </a:t>
            </a:r>
          </a:p>
          <a:p>
            <a:r>
              <a:rPr lang="ru-RU">
                <a:latin typeface="HSE Sans" panose="02000000000000000000" pitchFamily="50" charset="-52"/>
                <a:cs typeface="Arial" panose="020B0604020202020204" pitchFamily="34" charset="0"/>
              </a:rPr>
              <a:t>ШКОЛ-ПАРТНЕРОВ</a:t>
            </a:r>
            <a:r>
              <a:rPr lang="en-US">
                <a:latin typeface="HSE Sans" panose="02000000000000000000" pitchFamily="50" charset="-52"/>
                <a:cs typeface="Arial" panose="020B0604020202020204" pitchFamily="34" charset="0"/>
              </a:rPr>
              <a:t> </a:t>
            </a:r>
            <a:r>
              <a:rPr lang="ru-RU">
                <a:latin typeface="HSE Sans" panose="02000000000000000000" pitchFamily="50" charset="-52"/>
                <a:cs typeface="Arial" panose="020B0604020202020204" pitchFamily="34" charset="0"/>
              </a:rPr>
              <a:t>2023</a:t>
            </a:r>
          </a:p>
          <a:p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CA2AF71-EC45-07AE-70CB-696036B16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2217" y="1148890"/>
            <a:ext cx="4743099" cy="101812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46812D8-C0C8-4FE0-4843-AF3AA8BDE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0712" y="6065912"/>
            <a:ext cx="4180160" cy="41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2627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>
          <a:xfrm>
            <a:off x="2110880" y="1097441"/>
            <a:ext cx="4140200" cy="816218"/>
          </a:xfrm>
        </p:spPr>
        <p:txBody>
          <a:bodyPr/>
          <a:lstStyle/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УСТАНОВОЧНАЯ КОНФЕРЕНЦИЯ </a:t>
            </a:r>
          </a:p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ШКОЛ-ПАРТНЕРОВ</a:t>
            </a:r>
            <a:r>
              <a:rPr lang="en-US" dirty="0">
                <a:latin typeface="HSE Sans" panose="02000000000000000000" pitchFamily="50" charset="-52"/>
                <a:cs typeface="Arial" panose="020B0604020202020204" pitchFamily="34" charset="0"/>
              </a:rPr>
              <a:t> </a:t>
            </a:r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2023</a:t>
            </a:r>
          </a:p>
          <a:p>
            <a:endParaRPr lang="ru-RU" dirty="0"/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2860560762"/>
              </p:ext>
            </p:extLst>
          </p:nvPr>
        </p:nvGraphicFramePr>
        <p:xfrm>
          <a:off x="14712280" y="4913784"/>
          <a:ext cx="7272808" cy="6159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432" y="1097441"/>
            <a:ext cx="4743099" cy="10181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90936" y="2814115"/>
            <a:ext cx="1586251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6600" dirty="0">
                <a:solidFill>
                  <a:srgbClr val="002060"/>
                </a:solidFill>
                <a:latin typeface="HSE Sans" panose="02000000000000000000" pitchFamily="50" charset="-52"/>
              </a:rPr>
              <a:t>Районные туры конкурса «Компас жизни»</a:t>
            </a:r>
          </a:p>
        </p:txBody>
      </p:sp>
      <p:pic>
        <p:nvPicPr>
          <p:cNvPr id="3074" name="Picture 2" descr="https://sun9-84.userapi.com/impg/pBfSd2ETws22t2JU9NtSCe26AcFogXFalCq71g/EzqfEpdIWqs.jpg?size=2560x1707&amp;quality=95&amp;sign=eb209bb3cd253062a2bd0b1e385116b1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0232" y="4620665"/>
            <a:ext cx="8784976" cy="585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02768" y="4913784"/>
            <a:ext cx="1291189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200" b="1" dirty="0">
                <a:solidFill>
                  <a:srgbClr val="0E2D69"/>
                </a:solidFill>
                <a:latin typeface="HSE Sans" panose="02000000000000000000" pitchFamily="2" charset="0"/>
              </a:rPr>
              <a:t>Организаторы :</a:t>
            </a:r>
          </a:p>
          <a:p>
            <a:pPr algn="l"/>
            <a:r>
              <a:rPr lang="ru-RU" sz="3200" dirty="0">
                <a:solidFill>
                  <a:srgbClr val="0E2D69"/>
                </a:solidFill>
                <a:latin typeface="HSE Sans" panose="02000000000000000000" pitchFamily="2" charset="0"/>
              </a:rPr>
              <a:t>Калининский, Приморский, Невский районы  Санкт-Петербурга</a:t>
            </a:r>
          </a:p>
          <a:p>
            <a:pPr algn="l"/>
            <a:endParaRPr lang="ru-RU" sz="3200" dirty="0">
              <a:solidFill>
                <a:srgbClr val="0E2D69"/>
              </a:solidFill>
              <a:latin typeface="HSE Sans" panose="02000000000000000000" pitchFamily="2" charset="0"/>
            </a:endParaRPr>
          </a:p>
          <a:p>
            <a:pPr algn="l"/>
            <a:r>
              <a:rPr lang="ru-RU" sz="3200" dirty="0">
                <a:solidFill>
                  <a:srgbClr val="0E2D69"/>
                </a:solidFill>
                <a:latin typeface="HSE Sans" panose="02000000000000000000" pitchFamily="2" charset="0"/>
              </a:rPr>
              <a:t>При методической поддержке НИУ ВШЭ Санкт-Петербург </a:t>
            </a:r>
          </a:p>
          <a:p>
            <a:pPr algn="l"/>
            <a:endParaRPr lang="ru-RU" sz="3200" dirty="0">
              <a:solidFill>
                <a:srgbClr val="0E2D69"/>
              </a:solidFill>
              <a:latin typeface="HSE Sans" panose="02000000000000000000" pitchFamily="2" charset="0"/>
            </a:endParaRPr>
          </a:p>
          <a:p>
            <a:pPr algn="l"/>
            <a:r>
              <a:rPr lang="ru-RU" sz="3200" dirty="0">
                <a:solidFill>
                  <a:srgbClr val="0E2D69"/>
                </a:solidFill>
                <a:latin typeface="HSE Sans" panose="02000000000000000000" pitchFamily="2" charset="0"/>
              </a:rPr>
              <a:t>Финал победителей в НИУ ВШЭ планируется в марте 2024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F5F3517-5391-41BA-D37C-A59A15289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68" y="9341883"/>
            <a:ext cx="3057159" cy="305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AC184C-E393-CC25-5569-9CDDB67603BC}"/>
              </a:ext>
            </a:extLst>
          </p:cNvPr>
          <p:cNvSpPr txBox="1"/>
          <p:nvPr/>
        </p:nvSpPr>
        <p:spPr>
          <a:xfrm>
            <a:off x="4159927" y="10484505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4400" dirty="0" err="1">
                <a:solidFill>
                  <a:srgbClr val="0E2D69"/>
                </a:solidFill>
                <a:latin typeface="HSE Sans" panose="02000000000000000000" pitchFamily="2" charset="0"/>
              </a:rPr>
              <a:t>https</a:t>
            </a:r>
            <a:r>
              <a:rPr lang="ru-RU" sz="4400" dirty="0">
                <a:solidFill>
                  <a:srgbClr val="0E2D69"/>
                </a:solidFill>
                <a:latin typeface="HSE Sans" panose="02000000000000000000" pitchFamily="2" charset="0"/>
              </a:rPr>
              <a:t>://</a:t>
            </a:r>
            <a:r>
              <a:rPr lang="ru-RU" sz="4400" dirty="0" err="1">
                <a:solidFill>
                  <a:srgbClr val="0E2D69"/>
                </a:solidFill>
                <a:latin typeface="HSE Sans" panose="02000000000000000000" pitchFamily="2" charset="0"/>
              </a:rPr>
              <a:t>spb.hse.ru</a:t>
            </a:r>
            <a:r>
              <a:rPr lang="ru-RU" sz="4400" dirty="0">
                <a:solidFill>
                  <a:srgbClr val="0E2D69"/>
                </a:solidFill>
                <a:latin typeface="HSE Sans" panose="02000000000000000000" pitchFamily="2" charset="0"/>
              </a:rPr>
              <a:t>/</a:t>
            </a:r>
            <a:r>
              <a:rPr lang="ru-RU" sz="4400" dirty="0" err="1">
                <a:solidFill>
                  <a:srgbClr val="0E2D69"/>
                </a:solidFill>
                <a:latin typeface="HSE Sans" panose="02000000000000000000" pitchFamily="2" charset="0"/>
              </a:rPr>
              <a:t>deptalant</a:t>
            </a:r>
            <a:r>
              <a:rPr lang="ru-RU" sz="4400" dirty="0">
                <a:solidFill>
                  <a:srgbClr val="0E2D69"/>
                </a:solidFill>
                <a:latin typeface="HSE Sans" panose="02000000000000000000" pitchFamily="2" charset="0"/>
              </a:rPr>
              <a:t>/</a:t>
            </a:r>
            <a:r>
              <a:rPr lang="ru-RU" sz="4400" dirty="0" err="1">
                <a:solidFill>
                  <a:srgbClr val="0E2D69"/>
                </a:solidFill>
                <a:latin typeface="HSE Sans" panose="02000000000000000000" pitchFamily="2" charset="0"/>
              </a:rPr>
              <a:t>compass</a:t>
            </a:r>
            <a:endParaRPr lang="ru-RU" sz="4400" dirty="0">
              <a:solidFill>
                <a:srgbClr val="0E2D69"/>
              </a:solidFill>
              <a:latin typeface="HSE Sans" panose="02000000000000000000" pitchFamily="2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1CF5D5A-5BBD-D3C7-AE7E-7BDDC4FB0F8F}"/>
              </a:ext>
            </a:extLst>
          </p:cNvPr>
          <p:cNvSpPr/>
          <p:nvPr/>
        </p:nvSpPr>
        <p:spPr>
          <a:xfrm>
            <a:off x="12480032" y="1155883"/>
            <a:ext cx="7200800" cy="4732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algn="l" defTabSz="1828800" hangingPunct="1">
              <a:buFont typeface="Arial" panose="020B0604020202020204" pitchFamily="34" charset="0"/>
            </a:pPr>
            <a:r>
              <a:rPr lang="ru-RU" sz="3600" kern="1200" dirty="0">
                <a:solidFill>
                  <a:srgbClr val="0E2D69"/>
                </a:solidFill>
                <a:latin typeface="HSE Sans" panose="02000000000000000000" pitchFamily="50" charset="-52"/>
                <a:ea typeface="+mn-ea"/>
                <a:cs typeface="Arial" panose="020B0604020202020204" pitchFamily="34" charset="0"/>
              </a:rPr>
              <a:t>Компас жизни</a:t>
            </a:r>
          </a:p>
        </p:txBody>
      </p:sp>
    </p:spTree>
    <p:extLst>
      <p:ext uri="{BB962C8B-B14F-4D97-AF65-F5344CB8AC3E}">
        <p14:creationId xmlns:p14="http://schemas.microsoft.com/office/powerpoint/2010/main" val="21952296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A8222985-1371-CDE9-FF8E-7F2793477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642" y="2538704"/>
            <a:ext cx="10396882" cy="1152128"/>
          </a:xfrm>
        </p:spPr>
        <p:txBody>
          <a:bodyPr>
            <a:normAutofit/>
          </a:bodyPr>
          <a:lstStyle/>
          <a:p>
            <a:r>
              <a:rPr lang="ru-RU" sz="6600" dirty="0"/>
              <a:t>Конкурс «Компас жизни»</a:t>
            </a:r>
          </a:p>
        </p:txBody>
      </p:sp>
      <p:sp>
        <p:nvSpPr>
          <p:cNvPr id="9" name="Объект 6">
            <a:extLst>
              <a:ext uri="{FF2B5EF4-FFF2-40B4-BE49-F238E27FC236}">
                <a16:creationId xmlns:a16="http://schemas.microsoft.com/office/drawing/2014/main" id="{0BFB3FD7-FC62-6C96-4321-43DAB826B2DB}"/>
              </a:ext>
            </a:extLst>
          </p:cNvPr>
          <p:cNvSpPr txBox="1">
            <a:spLocks/>
          </p:cNvSpPr>
          <p:nvPr/>
        </p:nvSpPr>
        <p:spPr>
          <a:xfrm>
            <a:off x="1030704" y="3906564"/>
            <a:ext cx="11521280" cy="3896153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500" b="1" dirty="0">
                <a:solidFill>
                  <a:srgbClr val="0E2D69"/>
                </a:solidFill>
                <a:latin typeface="HSE Sans" panose="02000000000000000000" pitchFamily="2" charset="0"/>
              </a:rPr>
              <a:t>Приморский район: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3600" dirty="0">
                <a:solidFill>
                  <a:srgbClr val="0E2D69"/>
                </a:solidFill>
                <a:latin typeface="HSE Sans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Регистрация участников:  до 30 сентября</a:t>
            </a:r>
            <a:endParaRPr lang="ru-RU" sz="3600" dirty="0">
              <a:solidFill>
                <a:srgbClr val="0E2D69"/>
              </a:solidFill>
              <a:latin typeface="HSE Sans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2F6876C-BE98-D9CD-0A7C-DE42AA1CA890}"/>
              </a:ext>
            </a:extLst>
          </p:cNvPr>
          <p:cNvSpPr/>
          <p:nvPr/>
        </p:nvSpPr>
        <p:spPr>
          <a:xfrm>
            <a:off x="1072642" y="10064014"/>
            <a:ext cx="1353373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200" b="1" dirty="0">
                <a:solidFill>
                  <a:srgbClr val="0E2D69"/>
                </a:solidFill>
                <a:latin typeface="HSE Sans" panose="02000000000000000000" pitchFamily="2" charset="0"/>
              </a:rPr>
              <a:t>Регистрация открыта до 30 сентября:</a:t>
            </a:r>
          </a:p>
          <a:p>
            <a:pPr algn="l"/>
            <a:r>
              <a:rPr lang="ru-RU" sz="3200" dirty="0">
                <a:solidFill>
                  <a:srgbClr val="0E2D69"/>
                </a:solidFill>
                <a:latin typeface="HSE Sans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https://forms.yandex.ru/u/64ef3012d046880cedb40d85/</a:t>
            </a:r>
            <a:r>
              <a:rPr lang="ru-RU" sz="3200" dirty="0">
                <a:solidFill>
                  <a:srgbClr val="0E2D69"/>
                </a:solidFill>
                <a:latin typeface="HSE Sans" panose="02000000000000000000" pitchFamily="2" charset="0"/>
              </a:rPr>
              <a:t> </a:t>
            </a:r>
          </a:p>
          <a:p>
            <a:pPr algn="l"/>
            <a:r>
              <a:rPr lang="ru-RU" sz="3200" dirty="0">
                <a:solidFill>
                  <a:srgbClr val="0E2D69"/>
                </a:solidFill>
                <a:latin typeface="HSE Sans" panose="02000000000000000000" pitchFamily="2" charset="0"/>
              </a:rPr>
              <a:t/>
            </a:r>
            <a:br>
              <a:rPr lang="ru-RU" sz="3200" dirty="0">
                <a:solidFill>
                  <a:srgbClr val="0E2D69"/>
                </a:solidFill>
                <a:latin typeface="HSE Sans" panose="02000000000000000000" pitchFamily="2" charset="0"/>
              </a:rPr>
            </a:br>
            <a:r>
              <a:rPr lang="ru-RU" sz="3200" b="1" dirty="0">
                <a:solidFill>
                  <a:srgbClr val="0E2D69"/>
                </a:solidFill>
                <a:latin typeface="HSE Sans" panose="02000000000000000000" pitchFamily="2" charset="0"/>
              </a:rPr>
              <a:t>Официальная страница конкурса:</a:t>
            </a:r>
          </a:p>
          <a:p>
            <a:pPr algn="l"/>
            <a:r>
              <a:rPr lang="ru-RU" sz="3200" dirty="0">
                <a:solidFill>
                  <a:srgbClr val="0E2D69"/>
                </a:solidFill>
                <a:latin typeface="HSE Sans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https://school64.spb.ru/kompas_jizni.html</a:t>
            </a:r>
            <a:endParaRPr lang="ru-RU" sz="3200" dirty="0">
              <a:solidFill>
                <a:srgbClr val="0E2D69"/>
              </a:solidFill>
              <a:latin typeface="HSE Sans" panose="02000000000000000000" pitchFamily="2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EE4EDF0-34E2-3060-1CA9-050542E8C980}"/>
              </a:ext>
            </a:extLst>
          </p:cNvPr>
          <p:cNvSpPr/>
          <p:nvPr/>
        </p:nvSpPr>
        <p:spPr>
          <a:xfrm>
            <a:off x="12192000" y="10498014"/>
            <a:ext cx="1101345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>
                <a:solidFill>
                  <a:srgbClr val="0E2D69"/>
                </a:solidFill>
                <a:latin typeface="HSE Sans" panose="02000000000000000000" pitchFamily="2" charset="0"/>
              </a:rPr>
              <a:t>Координатор конкурса</a:t>
            </a:r>
            <a:r>
              <a:rPr lang="ru-RU" sz="3200" dirty="0">
                <a:solidFill>
                  <a:srgbClr val="0E2D69"/>
                </a:solidFill>
                <a:latin typeface="HSE Sans" panose="02000000000000000000" pitchFamily="2" charset="0"/>
              </a:rPr>
              <a:t>:</a:t>
            </a:r>
            <a:br>
              <a:rPr lang="ru-RU" sz="3200" dirty="0">
                <a:solidFill>
                  <a:srgbClr val="0E2D69"/>
                </a:solidFill>
                <a:latin typeface="HSE Sans" panose="02000000000000000000" pitchFamily="2" charset="0"/>
              </a:rPr>
            </a:br>
            <a:r>
              <a:rPr lang="ru-RU" sz="3200" dirty="0">
                <a:solidFill>
                  <a:srgbClr val="0E2D69"/>
                </a:solidFill>
                <a:latin typeface="HSE Sans" panose="02000000000000000000" pitchFamily="2" charset="0"/>
              </a:rPr>
              <a:t>Фонсека Артем Андрианович, руководитель центра оценки качества образования, ИМЦ</a:t>
            </a:r>
            <a:br>
              <a:rPr lang="ru-RU" sz="3200" dirty="0">
                <a:solidFill>
                  <a:srgbClr val="0E2D69"/>
                </a:solidFill>
                <a:latin typeface="HSE Sans" panose="02000000000000000000" pitchFamily="2" charset="0"/>
              </a:rPr>
            </a:br>
            <a:r>
              <a:rPr lang="ru-RU" sz="3200" dirty="0">
                <a:solidFill>
                  <a:srgbClr val="0E2D69"/>
                </a:solidFill>
                <a:latin typeface="HSE Sans" panose="02000000000000000000" pitchFamily="2" charset="0"/>
              </a:rPr>
              <a:t>Приморского района, </a:t>
            </a:r>
            <a:r>
              <a:rPr lang="ru-RU" sz="3200" dirty="0">
                <a:solidFill>
                  <a:srgbClr val="0E2D69"/>
                </a:solidFill>
                <a:latin typeface="HSE Sans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rcoko@primimc.ru</a:t>
            </a:r>
            <a:r>
              <a:rPr lang="ru-RU" sz="3200" dirty="0">
                <a:solidFill>
                  <a:srgbClr val="0E2D69"/>
                </a:solidFill>
                <a:latin typeface="HSE Sans" panose="02000000000000000000" pitchFamily="2" charset="0"/>
              </a:rPr>
              <a:t> , + 7 921 986 25 25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5663341-7ECD-6692-7FA3-034228CFC22A}"/>
              </a:ext>
            </a:extLst>
          </p:cNvPr>
          <p:cNvSpPr/>
          <p:nvPr/>
        </p:nvSpPr>
        <p:spPr>
          <a:xfrm>
            <a:off x="12480032" y="1155883"/>
            <a:ext cx="7200800" cy="4732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algn="l" defTabSz="1828800" hangingPunct="1">
              <a:buFont typeface="Arial" panose="020B0604020202020204" pitchFamily="34" charset="0"/>
            </a:pPr>
            <a:r>
              <a:rPr lang="ru-RU" sz="3600" kern="1200" dirty="0">
                <a:solidFill>
                  <a:srgbClr val="0E2D69"/>
                </a:solidFill>
                <a:latin typeface="HSE Sans" panose="02000000000000000000" pitchFamily="50" charset="-52"/>
                <a:ea typeface="+mn-ea"/>
                <a:cs typeface="Arial" panose="020B0604020202020204" pitchFamily="34" charset="0"/>
              </a:rPr>
              <a:t>Компас жизни</a:t>
            </a:r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id="{9AA98EAA-6120-81C4-5A84-BFF0850D4128}"/>
              </a:ext>
            </a:extLst>
          </p:cNvPr>
          <p:cNvSpPr txBox="1">
            <a:spLocks/>
          </p:cNvSpPr>
          <p:nvPr/>
        </p:nvSpPr>
        <p:spPr>
          <a:xfrm>
            <a:off x="2110880" y="1097441"/>
            <a:ext cx="4140200" cy="8162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914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18288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27432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36576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latin typeface="HSE Sans" panose="02000000000000000000" pitchFamily="50" charset="-52"/>
                <a:cs typeface="Arial" panose="020B0604020202020204" pitchFamily="34" charset="0"/>
              </a:rPr>
              <a:t>УСТАНОВОЧНАЯ КОНФЕРЕНЦИЯ </a:t>
            </a:r>
          </a:p>
          <a:p>
            <a:r>
              <a:rPr lang="ru-RU">
                <a:latin typeface="HSE Sans" panose="02000000000000000000" pitchFamily="50" charset="-52"/>
                <a:cs typeface="Arial" panose="020B0604020202020204" pitchFamily="34" charset="0"/>
              </a:rPr>
              <a:t>ШКОЛ-ПАРТНЕРОВ</a:t>
            </a:r>
            <a:r>
              <a:rPr lang="en-US">
                <a:latin typeface="HSE Sans" panose="02000000000000000000" pitchFamily="50" charset="-52"/>
                <a:cs typeface="Arial" panose="020B0604020202020204" pitchFamily="34" charset="0"/>
              </a:rPr>
              <a:t> </a:t>
            </a:r>
            <a:r>
              <a:rPr lang="ru-RU">
                <a:latin typeface="HSE Sans" panose="02000000000000000000" pitchFamily="50" charset="-52"/>
                <a:cs typeface="Arial" panose="020B0604020202020204" pitchFamily="34" charset="0"/>
              </a:rPr>
              <a:t>2023</a:t>
            </a:r>
          </a:p>
          <a:p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739A8F1-81F6-356C-6D5F-922EA90837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9432" y="1097441"/>
            <a:ext cx="4743099" cy="10181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3582E44-D867-ADD2-36D8-D2E547F1814D}"/>
              </a:ext>
            </a:extLst>
          </p:cNvPr>
          <p:cNvSpPr txBox="1"/>
          <p:nvPr/>
        </p:nvSpPr>
        <p:spPr>
          <a:xfrm>
            <a:off x="12561499" y="4806197"/>
            <a:ext cx="10643951" cy="4716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ru-RU" sz="2800" b="1" dirty="0">
                <a:solidFill>
                  <a:srgbClr val="0E2D69"/>
                </a:solidFill>
                <a:latin typeface="HSE Sans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 этап</a:t>
            </a:r>
            <a:endParaRPr lang="ru-RU" sz="2800" b="1" dirty="0">
              <a:solidFill>
                <a:srgbClr val="0E2D69"/>
              </a:solidFill>
              <a:latin typeface="HSE Sans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E2D69"/>
                </a:solidFill>
                <a:latin typeface="HSE Sans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Публикация задания и рекомендаций по его выполнению: 25 октября в 10:00.</a:t>
            </a:r>
            <a:endParaRPr lang="ru-RU" sz="2800" dirty="0">
              <a:solidFill>
                <a:srgbClr val="0E2D69"/>
              </a:solidFill>
              <a:latin typeface="HSE Sans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E2D69"/>
                </a:solidFill>
                <a:latin typeface="HSE Sans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Отправка выполненного задания второго этапа: до 17 ноября 10:00.</a:t>
            </a:r>
            <a:endParaRPr lang="ru-RU" sz="2800" dirty="0">
              <a:solidFill>
                <a:srgbClr val="0E2D69"/>
              </a:solidFill>
              <a:latin typeface="HSE Sans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E2D69"/>
                </a:solidFill>
                <a:latin typeface="HSE Sans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Публичная защита (онлайн): 20-24 ноября (точная дата и время будут определены дополнительно).</a:t>
            </a:r>
            <a:endParaRPr lang="ru-RU" sz="2800" dirty="0">
              <a:solidFill>
                <a:srgbClr val="0E2D69"/>
              </a:solidFill>
              <a:latin typeface="HSE Sans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E2D69"/>
                </a:solidFill>
                <a:latin typeface="HSE Sans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Подведение итогов и награждение победителей: до 30 ноября.</a:t>
            </a:r>
            <a:endParaRPr lang="ru-RU" sz="2800" dirty="0">
              <a:solidFill>
                <a:srgbClr val="0E2D69"/>
              </a:solidFill>
              <a:latin typeface="HSE Sans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F1A847-5C22-5932-BFC7-0927A39D1188}"/>
              </a:ext>
            </a:extLst>
          </p:cNvPr>
          <p:cNvSpPr txBox="1"/>
          <p:nvPr/>
        </p:nvSpPr>
        <p:spPr>
          <a:xfrm>
            <a:off x="1316420" y="5841417"/>
            <a:ext cx="10875580" cy="36808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ru-RU" sz="2800" b="1" dirty="0">
                <a:solidFill>
                  <a:srgbClr val="0E2D69"/>
                </a:solidFill>
                <a:latin typeface="HSE Sans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этап (отборочный)</a:t>
            </a:r>
            <a:endParaRPr lang="ru-RU" sz="2800" b="1" dirty="0">
              <a:solidFill>
                <a:srgbClr val="0E2D69"/>
              </a:solidFill>
              <a:latin typeface="HSE Sans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E2D69"/>
                </a:solidFill>
                <a:latin typeface="HSE Sans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Публикация задания и рекомендаций по его выполнению: 5 октября 10:00 </a:t>
            </a:r>
          </a:p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E2D69"/>
                </a:solidFill>
                <a:latin typeface="HSE Sans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Отправка выполненного задания первого этапа: до 19 октября 10:00. </a:t>
            </a:r>
            <a:endParaRPr lang="ru-RU" sz="2800" dirty="0">
              <a:solidFill>
                <a:srgbClr val="0E2D69"/>
              </a:solidFill>
              <a:latin typeface="HSE Sans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E2D69"/>
                </a:solidFill>
                <a:latin typeface="HSE Sans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Заочная экспертиза выполненных заданий: 19-23 октября.</a:t>
            </a:r>
            <a:endParaRPr lang="ru-RU" sz="2800" dirty="0">
              <a:solidFill>
                <a:srgbClr val="0E2D69"/>
              </a:solidFill>
              <a:latin typeface="HSE Sans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E2D69"/>
                </a:solidFill>
                <a:latin typeface="HSE Sans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Публикация итогов первого этапа: до 24 октября. 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2620918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8872" y="4527633"/>
            <a:ext cx="17569952" cy="4660734"/>
          </a:xfrm>
        </p:spPr>
        <p:txBody>
          <a:bodyPr>
            <a:normAutofit fontScale="90000"/>
          </a:bodyPr>
          <a:lstStyle/>
          <a:p>
            <a:r>
              <a:rPr lang="ru-RU" dirty="0"/>
              <a:t>Среда развития успешного выпускника: исследовательские, проектные практики и профессиональные пробы  для старшеклассников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4149894" y="2375682"/>
            <a:ext cx="7870473" cy="898347"/>
          </a:xfrm>
        </p:spPr>
        <p:txBody>
          <a:bodyPr/>
          <a:lstStyle/>
          <a:p>
            <a:r>
              <a:rPr lang="ru-RU" sz="2800" dirty="0">
                <a:latin typeface="HSE Sans" panose="02000000000000000000" pitchFamily="50" charset="-52"/>
                <a:cs typeface="Arial" panose="020B0604020202020204" pitchFamily="34" charset="0"/>
              </a:rPr>
              <a:t>УСТАНОВОЧНАЯ КОНФЕРЕНЦИЯ </a:t>
            </a:r>
          </a:p>
          <a:p>
            <a:r>
              <a:rPr lang="ru-RU" sz="2800" dirty="0">
                <a:latin typeface="HSE Sans" panose="02000000000000000000" pitchFamily="50" charset="-52"/>
                <a:cs typeface="Arial" panose="020B0604020202020204" pitchFamily="34" charset="0"/>
              </a:rPr>
              <a:t>ШКОЛ-ПАРТНЕРОВ</a:t>
            </a:r>
            <a:r>
              <a:rPr lang="en-US" sz="2800" dirty="0">
                <a:latin typeface="HSE Sans" panose="02000000000000000000" pitchFamily="50" charset="-52"/>
                <a:cs typeface="Arial" panose="020B0604020202020204" pitchFamily="34" charset="0"/>
              </a:rPr>
              <a:t> </a:t>
            </a:r>
            <a:r>
              <a:rPr lang="ru-RU" sz="2800" dirty="0">
                <a:latin typeface="HSE Sans" panose="02000000000000000000" pitchFamily="50" charset="-52"/>
                <a:cs typeface="Arial" panose="020B0604020202020204" pitchFamily="34" charset="0"/>
              </a:rPr>
              <a:t>2023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НИУ ВШЭ Санкт-Петербург</a:t>
            </a:r>
          </a:p>
        </p:txBody>
      </p:sp>
    </p:spTree>
    <p:extLst>
      <p:ext uri="{BB962C8B-B14F-4D97-AF65-F5344CB8AC3E}">
        <p14:creationId xmlns:p14="http://schemas.microsoft.com/office/powerpoint/2010/main" val="34376666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Лаборатория социологии образования</a:t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1171794" y="4759326"/>
            <a:ext cx="21821405" cy="6786468"/>
          </a:xfrm>
        </p:spPr>
        <p:txBody>
          <a:bodyPr/>
          <a:lstStyle/>
          <a:p>
            <a:r>
              <a:rPr lang="ru-RU" sz="4800" b="1" dirty="0"/>
              <a:t>От списывания к взаимному обучению:</a:t>
            </a:r>
            <a:br>
              <a:rPr lang="ru-RU" sz="4800" b="1" dirty="0"/>
            </a:br>
            <a:r>
              <a:rPr lang="ru-RU" sz="4800" b="1" dirty="0"/>
              <a:t>как школьники помогают друг другу учиться и можно ли это улучшить</a:t>
            </a:r>
          </a:p>
          <a:p>
            <a:endParaRPr lang="ru-RU" dirty="0">
              <a:solidFill>
                <a:srgbClr val="FF0000"/>
              </a:solidFill>
            </a:endParaRPr>
          </a:p>
          <a:p>
            <a:r>
              <a:rPr lang="ru-RU" sz="4400" dirty="0">
                <a:ea typeface="Verdana" panose="020B0604030504040204" pitchFamily="34" charset="0"/>
                <a:cs typeface="Arial" panose="020B0604020202020204" pitchFamily="34" charset="0"/>
              </a:rPr>
              <a:t>Разработка методических предложений по </a:t>
            </a:r>
            <a:r>
              <a:rPr lang="ru-RU" sz="4400" dirty="0" err="1">
                <a:ea typeface="Verdana" panose="020B0604030504040204" pitchFamily="34" charset="0"/>
                <a:cs typeface="Arial" panose="020B0604020202020204" pitchFamily="34" charset="0"/>
              </a:rPr>
              <a:t>коллаборативному</a:t>
            </a:r>
            <a:r>
              <a:rPr lang="ru-RU" sz="4400" dirty="0">
                <a:ea typeface="Verdana" panose="020B0604030504040204" pitchFamily="34" charset="0"/>
                <a:cs typeface="Arial" panose="020B0604020202020204" pitchFamily="34" charset="0"/>
              </a:rPr>
              <a:t> обучению и создание информационных систем поддержки таких практик среди школьников. Мы сперва проводим опросы и фокус-группы среди школьников и вслед за ними методические мастер-классы  по практикам взаимного обучения.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2147145" y="1081809"/>
            <a:ext cx="4140199" cy="831850"/>
          </a:xfrm>
        </p:spPr>
        <p:txBody>
          <a:bodyPr/>
          <a:lstStyle/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УСТАНОВОЧНАЯ КОНФЕРЕНЦИЯ </a:t>
            </a:r>
          </a:p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ШКОЛ-ПАРТНЕРОВ</a:t>
            </a:r>
            <a:r>
              <a:rPr lang="en-US" dirty="0">
                <a:latin typeface="HSE Sans" panose="02000000000000000000" pitchFamily="50" charset="-52"/>
                <a:cs typeface="Arial" panose="020B0604020202020204" pitchFamily="34" charset="0"/>
              </a:rPr>
              <a:t> </a:t>
            </a:r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2023</a:t>
            </a:r>
          </a:p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2400" dirty="0"/>
              <a:t>НИУ ВШЭ – Санкт-Петербург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Лаборатория социологии образования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84502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Лаборатория социологии образования</a:t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1171794" y="4759326"/>
            <a:ext cx="21821405" cy="6786468"/>
          </a:xfrm>
        </p:spPr>
        <p:txBody>
          <a:bodyPr>
            <a:normAutofit/>
          </a:bodyPr>
          <a:lstStyle/>
          <a:p>
            <a:r>
              <a:rPr lang="ru-RU" sz="4800" b="1" dirty="0"/>
              <a:t>Как уменьшить школьную травлю:</a:t>
            </a:r>
            <a:br>
              <a:rPr lang="ru-RU" sz="4800" b="1" dirty="0"/>
            </a:br>
            <a:r>
              <a:rPr lang="ru-RU" sz="4800" b="1" dirty="0"/>
              <a:t>разработка и проверка эффективности программы по предотвращению </a:t>
            </a:r>
            <a:r>
              <a:rPr lang="ru-RU" sz="4800" b="1" dirty="0" err="1"/>
              <a:t>буллинга</a:t>
            </a:r>
            <a:endParaRPr lang="ru-RU" sz="4800" b="1" dirty="0"/>
          </a:p>
          <a:p>
            <a:endParaRPr lang="ru-RU" sz="4800" b="1" dirty="0">
              <a:solidFill>
                <a:srgbClr val="FF0000"/>
              </a:solidFill>
            </a:endParaRPr>
          </a:p>
          <a:p>
            <a:r>
              <a:rPr lang="ru-RU" sz="4400" dirty="0">
                <a:ea typeface="Verdana" panose="020B0604030504040204" pitchFamily="34" charset="0"/>
                <a:cs typeface="Arial" panose="020B0604020202020204" pitchFamily="34" charset="0"/>
              </a:rPr>
              <a:t>Разработка российской программы уменьшения травли на основе вовлечения школьников. Мы вместе со школьниками создаем сайты и готовим онлайн медиа-материалы про травлю. Школьники будут учиться медиа-коммуникации и одновременно работать над решением проблемы травли</a:t>
            </a:r>
            <a:r>
              <a:rPr lang="ru-RU" sz="4000" dirty="0">
                <a:solidFill>
                  <a:srgbClr val="FF0000"/>
                </a:solidFill>
              </a:rPr>
              <a:t/>
            </a:r>
            <a:br>
              <a:rPr lang="ru-RU" sz="4000" dirty="0">
                <a:solidFill>
                  <a:srgbClr val="FF0000"/>
                </a:solidFill>
              </a:rPr>
            </a:b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13A4E629-053F-98AD-F70C-560FE3C54455}"/>
              </a:ext>
            </a:extLst>
          </p:cNvPr>
          <p:cNvSpPr txBox="1">
            <a:spLocks/>
          </p:cNvSpPr>
          <p:nvPr/>
        </p:nvSpPr>
        <p:spPr>
          <a:xfrm>
            <a:off x="2299545" y="1234209"/>
            <a:ext cx="4140199" cy="8318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914400" indent="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1828800" indent="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2743200" indent="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3657600" indent="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latin typeface="HSE Sans" panose="02000000000000000000" pitchFamily="50" charset="-52"/>
                <a:cs typeface="Arial" panose="020B0604020202020204" pitchFamily="34" charset="0"/>
              </a:rPr>
              <a:t>УСТАНОВОЧНАЯ КОНФЕРЕНЦИЯ </a:t>
            </a:r>
          </a:p>
          <a:p>
            <a:r>
              <a:rPr lang="ru-RU">
                <a:latin typeface="HSE Sans" panose="02000000000000000000" pitchFamily="50" charset="-52"/>
                <a:cs typeface="Arial" panose="020B0604020202020204" pitchFamily="34" charset="0"/>
              </a:rPr>
              <a:t>ШКОЛ-ПАРТНЕРОВ</a:t>
            </a:r>
            <a:r>
              <a:rPr lang="en-US">
                <a:latin typeface="HSE Sans" panose="02000000000000000000" pitchFamily="50" charset="-52"/>
                <a:cs typeface="Arial" panose="020B0604020202020204" pitchFamily="34" charset="0"/>
              </a:rPr>
              <a:t> </a:t>
            </a:r>
            <a:r>
              <a:rPr lang="ru-RU">
                <a:latin typeface="HSE Sans" panose="02000000000000000000" pitchFamily="50" charset="-52"/>
                <a:cs typeface="Arial" panose="020B0604020202020204" pitchFamily="34" charset="0"/>
              </a:rPr>
              <a:t>2023</a:t>
            </a:r>
          </a:p>
          <a:p>
            <a:endParaRPr lang="ru-RU" dirty="0"/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4F71F29B-FF6C-E061-3BFC-428B6FA361B2}"/>
              </a:ext>
            </a:extLst>
          </p:cNvPr>
          <p:cNvSpPr txBox="1">
            <a:spLocks/>
          </p:cNvSpPr>
          <p:nvPr/>
        </p:nvSpPr>
        <p:spPr>
          <a:xfrm>
            <a:off x="7070726" y="1249841"/>
            <a:ext cx="4140200" cy="8162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914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18288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27432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36576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/>
              <a:t>НИУ ВШЭ – Санкт-Петербург</a:t>
            </a:r>
            <a:endParaRPr lang="ru-RU" sz="2400" dirty="0"/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D56A4151-2E42-D89E-FF94-C6602A91B18C}"/>
              </a:ext>
            </a:extLst>
          </p:cNvPr>
          <p:cNvSpPr txBox="1">
            <a:spLocks/>
          </p:cNvSpPr>
          <p:nvPr/>
        </p:nvSpPr>
        <p:spPr>
          <a:xfrm>
            <a:off x="12672184" y="1249841"/>
            <a:ext cx="4140200" cy="8162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914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18288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27432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36576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Лаборатория социологии образования</a:t>
            </a:r>
            <a:br>
              <a:rPr lang="ru-RU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2611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>
          <a:xfrm>
            <a:off x="2110880" y="1097441"/>
            <a:ext cx="4140200" cy="816218"/>
          </a:xfrm>
        </p:spPr>
        <p:txBody>
          <a:bodyPr/>
          <a:lstStyle/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УСТАНОВОЧНАЯ КОНФЕРЕНЦИЯ </a:t>
            </a:r>
          </a:p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ШКОЛ-ПАРТНЕРОВ</a:t>
            </a:r>
            <a:r>
              <a:rPr lang="en-US" dirty="0">
                <a:latin typeface="HSE Sans" panose="02000000000000000000" pitchFamily="50" charset="-52"/>
                <a:cs typeface="Arial" panose="020B0604020202020204" pitchFamily="34" charset="0"/>
              </a:rPr>
              <a:t> </a:t>
            </a:r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2023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217" y="1148890"/>
            <a:ext cx="4743099" cy="1018120"/>
          </a:xfrm>
          <a:prstGeom prst="rect">
            <a:avLst/>
          </a:prstGeom>
        </p:spPr>
      </p:pic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12622329" y="1249841"/>
            <a:ext cx="6342582" cy="816218"/>
          </a:xfrm>
        </p:spPr>
        <p:txBody>
          <a:bodyPr/>
          <a:lstStyle/>
          <a:p>
            <a:r>
              <a:rPr lang="ru-RU" sz="2800" dirty="0">
                <a:latin typeface="HSE Sans" panose="02000000000000000000" pitchFamily="50" charset="-52"/>
                <a:cs typeface="Arial" panose="020B0604020202020204" pitchFamily="34" charset="0"/>
              </a:rPr>
              <a:t>Итоги приемной кампании 2023</a:t>
            </a:r>
          </a:p>
          <a:p>
            <a:endParaRPr lang="ru-RU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C27C26-3FAC-2C0D-9572-A820F93A571A}"/>
              </a:ext>
            </a:extLst>
          </p:cNvPr>
          <p:cNvSpPr txBox="1"/>
          <p:nvPr/>
        </p:nvSpPr>
        <p:spPr>
          <a:xfrm>
            <a:off x="1215651" y="5190824"/>
            <a:ext cx="4757899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3200" b="1" dirty="0">
                <a:solidFill>
                  <a:schemeClr val="tx1"/>
                </a:solidFill>
                <a:latin typeface="HSE Sans" panose="02000000000000000000" pitchFamily="50" charset="-52"/>
              </a:rPr>
              <a:t>По сумме конкурсных баллов </a:t>
            </a:r>
          </a:p>
          <a:p>
            <a:pPr algn="l"/>
            <a:endParaRPr lang="ru-RU" sz="2800" b="1" dirty="0">
              <a:solidFill>
                <a:schemeClr val="tx1"/>
              </a:solidFill>
              <a:latin typeface="HSE Sans" panose="02000000000000000000" pitchFamily="50" charset="-52"/>
            </a:endParaRPr>
          </a:p>
          <a:p>
            <a:pPr algn="l"/>
            <a:r>
              <a:rPr lang="ru-RU" sz="2400" dirty="0">
                <a:solidFill>
                  <a:schemeClr val="tx1"/>
                </a:solidFill>
                <a:latin typeface="HSE Sans" panose="02000000000000000000" pitchFamily="50" charset="-52"/>
              </a:rPr>
              <a:t>сумма баллов за вступительные испытания</a:t>
            </a:r>
          </a:p>
          <a:p>
            <a:pPr algn="l"/>
            <a:r>
              <a:rPr lang="ru-RU" sz="2400" dirty="0">
                <a:solidFill>
                  <a:schemeClr val="tx1"/>
                </a:solidFill>
                <a:latin typeface="HSE Sans" panose="02000000000000000000" pitchFamily="50" charset="-52"/>
              </a:rPr>
              <a:t>+ сумма баллов за индивидуальные достижения</a:t>
            </a:r>
            <a:endParaRPr lang="ru-RU" sz="2400" b="1" dirty="0">
              <a:solidFill>
                <a:schemeClr val="tx1"/>
              </a:solidFill>
              <a:latin typeface="HSE Sans" panose="02000000000000000000" pitchFamily="50" charset="-5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64600E-3443-5D62-1D17-DBAB5C7B963F}"/>
              </a:ext>
            </a:extLst>
          </p:cNvPr>
          <p:cNvSpPr txBox="1"/>
          <p:nvPr/>
        </p:nvSpPr>
        <p:spPr>
          <a:xfrm>
            <a:off x="6986863" y="5190825"/>
            <a:ext cx="4828454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3200" b="1" dirty="0">
                <a:solidFill>
                  <a:schemeClr val="tx1"/>
                </a:solidFill>
                <a:latin typeface="HSE Sans" panose="02000000000000000000" pitchFamily="50" charset="-52"/>
              </a:rPr>
              <a:t>Без вступительных испытаний</a:t>
            </a:r>
          </a:p>
          <a:p>
            <a:pPr algn="l"/>
            <a:r>
              <a:rPr lang="ru-RU" sz="2800" b="1" dirty="0">
                <a:solidFill>
                  <a:schemeClr val="tx1"/>
                </a:solidFill>
                <a:latin typeface="HSE Sans" panose="02000000000000000000" pitchFamily="50" charset="-52"/>
              </a:rPr>
              <a:t> </a:t>
            </a:r>
          </a:p>
          <a:p>
            <a:pPr algn="l"/>
            <a:r>
              <a:rPr lang="ru-RU" sz="2400" dirty="0">
                <a:solidFill>
                  <a:schemeClr val="tx1"/>
                </a:solidFill>
                <a:latin typeface="HSE Sans" panose="02000000000000000000" pitchFamily="50" charset="-52"/>
              </a:rPr>
              <a:t>победители и призёры Олимпиад школьников / Всероссийской Олимпиады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013660-4E31-21A0-7E39-A30060536409}"/>
              </a:ext>
            </a:extLst>
          </p:cNvPr>
          <p:cNvSpPr txBox="1"/>
          <p:nvPr/>
        </p:nvSpPr>
        <p:spPr>
          <a:xfrm>
            <a:off x="12882264" y="5201816"/>
            <a:ext cx="4460218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3200" b="1" dirty="0">
                <a:solidFill>
                  <a:schemeClr val="tx1"/>
                </a:solidFill>
                <a:latin typeface="HSE Sans" panose="02000000000000000000" pitchFamily="50" charset="-52"/>
                <a:sym typeface="Calibri"/>
              </a:rPr>
              <a:t>По квоте приема лиц, имеющих особые права </a:t>
            </a:r>
            <a:endParaRPr lang="ru-RU" sz="3200" b="1" dirty="0">
              <a:solidFill>
                <a:schemeClr val="tx1"/>
              </a:solidFill>
              <a:latin typeface="HSE Sans" panose="02000000000000000000" pitchFamily="50" charset="-52"/>
              <a:sym typeface="Arial"/>
            </a:endParaRPr>
          </a:p>
          <a:p>
            <a:pPr algn="l"/>
            <a:endParaRPr lang="ru-RU" sz="2800" b="1" dirty="0">
              <a:solidFill>
                <a:schemeClr val="tx1"/>
              </a:solidFill>
              <a:latin typeface="HSE Sans" panose="02000000000000000000" pitchFamily="50" charset="-52"/>
              <a:sym typeface="Calibri"/>
            </a:endParaRPr>
          </a:p>
          <a:p>
            <a:pPr algn="l"/>
            <a:r>
              <a:rPr lang="ru-RU" sz="2400" dirty="0">
                <a:solidFill>
                  <a:schemeClr val="tx1"/>
                </a:solidFill>
                <a:latin typeface="HSE Sans" panose="02000000000000000000" pitchFamily="50" charset="-52"/>
                <a:sym typeface="Calibri"/>
              </a:rPr>
              <a:t>социальные льготы</a:t>
            </a:r>
          </a:p>
          <a:p>
            <a:pPr algn="l"/>
            <a:r>
              <a:rPr lang="ru-RU" sz="2400" dirty="0">
                <a:solidFill>
                  <a:schemeClr val="tx1"/>
                </a:solidFill>
                <a:latin typeface="HSE Sans" panose="02000000000000000000" pitchFamily="50" charset="-52"/>
                <a:sym typeface="Calibri"/>
              </a:rPr>
              <a:t>10 % от КЦП </a:t>
            </a:r>
            <a:endParaRPr lang="ru-RU" sz="2400" dirty="0">
              <a:solidFill>
                <a:schemeClr val="tx1"/>
              </a:solidFill>
              <a:latin typeface="HSE Sans" panose="02000000000000000000" pitchFamily="50" charset="-52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AE7AAB-0683-033C-5BDE-987560AE62F8}"/>
              </a:ext>
            </a:extLst>
          </p:cNvPr>
          <p:cNvSpPr txBox="1"/>
          <p:nvPr/>
        </p:nvSpPr>
        <p:spPr>
          <a:xfrm>
            <a:off x="18685841" y="5190824"/>
            <a:ext cx="47579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3200" b="1" dirty="0">
                <a:solidFill>
                  <a:schemeClr val="tx1"/>
                </a:solidFill>
                <a:latin typeface="HSE Sans" panose="02000000000000000000" pitchFamily="50" charset="-52"/>
                <a:sym typeface="Calibri"/>
              </a:rPr>
              <a:t>По квоте на целевое обучение </a:t>
            </a:r>
            <a:endParaRPr lang="ru-RU" sz="3200" b="1" dirty="0">
              <a:solidFill>
                <a:schemeClr val="tx1"/>
              </a:solidFill>
              <a:latin typeface="HSE Sans" panose="02000000000000000000" pitchFamily="50" charset="-52"/>
              <a:sym typeface="Arial"/>
            </a:endParaRPr>
          </a:p>
          <a:p>
            <a:pPr algn="l"/>
            <a:endParaRPr lang="ru-RU" sz="2800" b="1" dirty="0">
              <a:solidFill>
                <a:schemeClr val="tx1"/>
              </a:solidFill>
              <a:latin typeface="HSE Sans" panose="02000000000000000000" pitchFamily="50" charset="-52"/>
              <a:sym typeface="Calibri"/>
            </a:endParaRPr>
          </a:p>
          <a:p>
            <a:pPr algn="l"/>
            <a:r>
              <a:rPr lang="ru-RU" sz="2400" dirty="0">
                <a:solidFill>
                  <a:schemeClr val="tx1"/>
                </a:solidFill>
                <a:latin typeface="HSE Sans" panose="02000000000000000000" pitchFamily="50" charset="-52"/>
                <a:sym typeface="Calibri"/>
              </a:rPr>
              <a:t>10 – 15 % от бюджетных мест на конкретную программу</a:t>
            </a:r>
            <a:endParaRPr lang="ru-RU" sz="2400" b="1" dirty="0">
              <a:solidFill>
                <a:schemeClr val="tx1"/>
              </a:solidFill>
              <a:latin typeface="HSE Sans" panose="02000000000000000000" pitchFamily="50" charset="-52"/>
              <a:sym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45F0D9-EBED-AE94-E7A1-748D001ED4D8}"/>
              </a:ext>
            </a:extLst>
          </p:cNvPr>
          <p:cNvSpPr txBox="1"/>
          <p:nvPr/>
        </p:nvSpPr>
        <p:spPr>
          <a:xfrm>
            <a:off x="2644676" y="3089273"/>
            <a:ext cx="190843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chemeClr val="tx1"/>
                </a:solidFill>
                <a:latin typeface="HSE Sans" panose="02000000000000000000" pitchFamily="50" charset="-52"/>
                <a:ea typeface="+mn-ea"/>
                <a:cs typeface="+mn-cs"/>
                <a:sym typeface="Calibri"/>
              </a:rPr>
              <a:t>Принято в НИУ ВШЭ – Санкт-Петербург в 2023 году</a:t>
            </a:r>
            <a:endParaRPr lang="ru-RU" sz="5400" b="1" dirty="0">
              <a:solidFill>
                <a:schemeClr val="tx1"/>
              </a:solidFill>
              <a:latin typeface="HSE Sans" panose="02000000000000000000" pitchFamily="50" charset="-52"/>
              <a:ea typeface="+mn-ea"/>
              <a:cs typeface="+mn-cs"/>
              <a:sym typeface="Arial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0D79ECDF-9270-E994-88CF-62E745F0E974}"/>
              </a:ext>
            </a:extLst>
          </p:cNvPr>
          <p:cNvCxnSpPr>
            <a:cxnSpLocks/>
          </p:cNvCxnSpPr>
          <p:nvPr/>
        </p:nvCxnSpPr>
        <p:spPr>
          <a:xfrm>
            <a:off x="310160" y="4769768"/>
            <a:ext cx="0" cy="568863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7AE6E332-AE79-570F-C73A-E1BBA0D16D51}"/>
              </a:ext>
            </a:extLst>
          </p:cNvPr>
          <p:cNvGrpSpPr/>
          <p:nvPr/>
        </p:nvGrpSpPr>
        <p:grpSpPr>
          <a:xfrm>
            <a:off x="6345113" y="5345832"/>
            <a:ext cx="11683535" cy="5365184"/>
            <a:chOff x="6251080" y="4769768"/>
            <a:chExt cx="11683535" cy="5688632"/>
          </a:xfrm>
        </p:grpSpPr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BE054833-E618-D0F4-D970-98C0482B7A8B}"/>
                </a:ext>
              </a:extLst>
            </p:cNvPr>
            <p:cNvCxnSpPr>
              <a:cxnSpLocks/>
            </p:cNvCxnSpPr>
            <p:nvPr/>
          </p:nvCxnSpPr>
          <p:spPr>
            <a:xfrm>
              <a:off x="12092847" y="4769768"/>
              <a:ext cx="0" cy="5688632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32BAA28F-44B4-E48B-1A25-CED0785B57BC}"/>
                </a:ext>
              </a:extLst>
            </p:cNvPr>
            <p:cNvCxnSpPr>
              <a:cxnSpLocks/>
            </p:cNvCxnSpPr>
            <p:nvPr/>
          </p:nvCxnSpPr>
          <p:spPr>
            <a:xfrm>
              <a:off x="6251080" y="4769768"/>
              <a:ext cx="0" cy="5688632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A380D57D-5F73-63C6-3B14-1690B91E7958}"/>
                </a:ext>
              </a:extLst>
            </p:cNvPr>
            <p:cNvCxnSpPr>
              <a:cxnSpLocks/>
            </p:cNvCxnSpPr>
            <p:nvPr/>
          </p:nvCxnSpPr>
          <p:spPr>
            <a:xfrm>
              <a:off x="17934615" y="4769768"/>
              <a:ext cx="0" cy="5688632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79E21FAD-1AF6-03B7-32FC-7E2A18713AFC}"/>
              </a:ext>
            </a:extLst>
          </p:cNvPr>
          <p:cNvSpPr txBox="1"/>
          <p:nvPr/>
        </p:nvSpPr>
        <p:spPr>
          <a:xfrm>
            <a:off x="1215651" y="8956690"/>
            <a:ext cx="49362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3600" b="1" dirty="0">
                <a:solidFill>
                  <a:srgbClr val="0070C0"/>
                </a:solidFill>
                <a:latin typeface="HSE Sans" panose="02000000000000000000" pitchFamily="50" charset="-52"/>
              </a:rPr>
              <a:t>227 человек</a:t>
            </a:r>
          </a:p>
          <a:p>
            <a:pPr algn="l"/>
            <a:r>
              <a:rPr lang="ru-RU" sz="3600" i="1" dirty="0">
                <a:solidFill>
                  <a:schemeClr val="bg1">
                    <a:lumMod val="75000"/>
                  </a:schemeClr>
                </a:solidFill>
                <a:latin typeface="HSE Sans" panose="02000000000000000000" pitchFamily="50" charset="-52"/>
              </a:rPr>
              <a:t>38,7%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985B1A2-6C74-9E34-D2C9-E8AAC3193332}"/>
              </a:ext>
            </a:extLst>
          </p:cNvPr>
          <p:cNvSpPr txBox="1"/>
          <p:nvPr/>
        </p:nvSpPr>
        <p:spPr>
          <a:xfrm>
            <a:off x="6986863" y="8956690"/>
            <a:ext cx="520000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3600" b="1" dirty="0">
                <a:solidFill>
                  <a:srgbClr val="0070C0"/>
                </a:solidFill>
                <a:latin typeface="HSE Sans" panose="02000000000000000000" pitchFamily="50" charset="-52"/>
              </a:rPr>
              <a:t>273 человека</a:t>
            </a:r>
          </a:p>
          <a:p>
            <a:pPr algn="l"/>
            <a:r>
              <a:rPr lang="ru-RU" sz="3600" i="1" dirty="0">
                <a:solidFill>
                  <a:schemeClr val="bg1">
                    <a:lumMod val="75000"/>
                  </a:schemeClr>
                </a:solidFill>
                <a:latin typeface="HSE Sans" panose="02000000000000000000" pitchFamily="50" charset="-52"/>
              </a:rPr>
              <a:t>46,6% </a:t>
            </a:r>
            <a:r>
              <a:rPr lang="ru-RU" sz="3200" i="1" dirty="0">
                <a:solidFill>
                  <a:schemeClr val="bg1">
                    <a:lumMod val="75000"/>
                  </a:schemeClr>
                </a:solidFill>
                <a:latin typeface="HSE Sans" panose="02000000000000000000" pitchFamily="50" charset="-52"/>
              </a:rPr>
              <a:t>(24 человека за счет средств НИУ ВШЭ)</a:t>
            </a:r>
            <a:endParaRPr lang="ru-RU" sz="3600" i="1" dirty="0">
              <a:solidFill>
                <a:schemeClr val="bg1">
                  <a:lumMod val="75000"/>
                </a:schemeClr>
              </a:solidFill>
              <a:latin typeface="HSE Sans" panose="02000000000000000000" pitchFamily="50" charset="-52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3D49287-7827-0242-5A42-9E8E01AD872E}"/>
              </a:ext>
            </a:extLst>
          </p:cNvPr>
          <p:cNvSpPr txBox="1"/>
          <p:nvPr/>
        </p:nvSpPr>
        <p:spPr>
          <a:xfrm>
            <a:off x="12962424" y="8956690"/>
            <a:ext cx="42906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3600" b="1" dirty="0">
                <a:solidFill>
                  <a:srgbClr val="0070C0"/>
                </a:solidFill>
                <a:latin typeface="HSE Sans" panose="02000000000000000000" pitchFamily="50" charset="-52"/>
                <a:sym typeface="Calibri"/>
              </a:rPr>
              <a:t>28 человек</a:t>
            </a:r>
          </a:p>
          <a:p>
            <a:pPr algn="l"/>
            <a:r>
              <a:rPr lang="ru-RU" sz="3600" i="1" dirty="0">
                <a:solidFill>
                  <a:schemeClr val="bg1">
                    <a:lumMod val="75000"/>
                  </a:schemeClr>
                </a:solidFill>
                <a:latin typeface="HSE Sans" panose="02000000000000000000" pitchFamily="50" charset="-52"/>
                <a:sym typeface="Calibri"/>
              </a:rPr>
              <a:t>4,8%</a:t>
            </a:r>
            <a:endParaRPr lang="ru-RU" sz="3600" i="1" dirty="0">
              <a:solidFill>
                <a:schemeClr val="bg1">
                  <a:lumMod val="75000"/>
                </a:schemeClr>
              </a:solidFill>
              <a:latin typeface="HSE Sans" panose="02000000000000000000" pitchFamily="50" charset="-52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44E33FA-48F4-1BE8-B2F4-C1E1562F1F27}"/>
              </a:ext>
            </a:extLst>
          </p:cNvPr>
          <p:cNvSpPr txBox="1"/>
          <p:nvPr/>
        </p:nvSpPr>
        <p:spPr>
          <a:xfrm>
            <a:off x="18685840" y="8956689"/>
            <a:ext cx="42906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3600" b="1" dirty="0">
                <a:solidFill>
                  <a:srgbClr val="0070C0"/>
                </a:solidFill>
                <a:latin typeface="HSE Sans" panose="02000000000000000000" pitchFamily="50" charset="-52"/>
                <a:sym typeface="Calibri"/>
              </a:rPr>
              <a:t>26 человек</a:t>
            </a:r>
          </a:p>
          <a:p>
            <a:pPr algn="l"/>
            <a:r>
              <a:rPr lang="ru-RU" sz="3600" i="1" dirty="0">
                <a:solidFill>
                  <a:schemeClr val="bg1">
                    <a:lumMod val="75000"/>
                  </a:schemeClr>
                </a:solidFill>
                <a:latin typeface="HSE Sans" panose="02000000000000000000" pitchFamily="50" charset="-52"/>
                <a:sym typeface="Calibri"/>
              </a:rPr>
              <a:t>4,4%</a:t>
            </a:r>
            <a:endParaRPr lang="ru-RU" sz="3600" i="1" dirty="0">
              <a:solidFill>
                <a:schemeClr val="bg1">
                  <a:lumMod val="75000"/>
                </a:schemeClr>
              </a:solidFill>
              <a:latin typeface="HSE Sans" panose="02000000000000000000" pitchFamily="50" charset="-52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72330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41030" y="3617640"/>
            <a:ext cx="13139202" cy="2927495"/>
          </a:xfrm>
        </p:spPr>
        <p:txBody>
          <a:bodyPr>
            <a:normAutofit fontScale="90000"/>
          </a:bodyPr>
          <a:lstStyle/>
          <a:p>
            <a:r>
              <a:rPr lang="ru-RU" dirty="0"/>
              <a:t>Лаборатория социологии образования </a:t>
            </a:r>
            <a:br>
              <a:rPr lang="ru-RU" dirty="0"/>
            </a:br>
            <a:r>
              <a:rPr lang="ru-RU" dirty="0"/>
              <a:t>Национального исследовательского университета – </a:t>
            </a:r>
            <a:br>
              <a:rPr lang="ru-RU" dirty="0"/>
            </a:br>
            <a:r>
              <a:rPr lang="ru-RU" dirty="0"/>
              <a:t>Высшая школа экономики – Санкт-Петербург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1141030" y="8514184"/>
            <a:ext cx="17860966" cy="3367821"/>
          </a:xfrm>
        </p:spPr>
        <p:txBody>
          <a:bodyPr>
            <a:normAutofit fontScale="77500" lnSpcReduction="20000"/>
          </a:bodyPr>
          <a:lstStyle/>
          <a:p>
            <a:endParaRPr lang="ru-RU" sz="2800" dirty="0"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sz="4600" b="1" dirty="0">
                <a:solidFill>
                  <a:srgbClr val="2B3E79"/>
                </a:solidFill>
              </a:rPr>
              <a:t>Менеджер проектов: </a:t>
            </a:r>
            <a:r>
              <a:rPr lang="ru-RU" sz="4600" b="1" dirty="0" err="1">
                <a:solidFill>
                  <a:srgbClr val="2B3E79"/>
                </a:solidFill>
              </a:rPr>
              <a:t>Ходоренко</a:t>
            </a:r>
            <a:r>
              <a:rPr lang="ru-RU" sz="4600" b="1" dirty="0">
                <a:solidFill>
                  <a:srgbClr val="2B3E79"/>
                </a:solidFill>
              </a:rPr>
              <a:t> Дарья Константиновна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en-US" sz="4000" dirty="0">
              <a:solidFill>
                <a:srgbClr val="2B3E79"/>
              </a:solidFill>
            </a:endParaRP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4600" dirty="0">
                <a:solidFill>
                  <a:srgbClr val="2B3E79"/>
                </a:solidFill>
              </a:rPr>
              <a:t>E-mail:  </a:t>
            </a:r>
            <a:r>
              <a:rPr lang="en-US" sz="4600" dirty="0">
                <a:solidFill>
                  <a:srgbClr val="2B3E79"/>
                </a:solidFill>
                <a:hlinkClick r:id="rId2"/>
              </a:rPr>
              <a:t>slon@hse. ru</a:t>
            </a:r>
            <a:r>
              <a:rPr lang="en-US" sz="4600" dirty="0">
                <a:solidFill>
                  <a:srgbClr val="2B3E79"/>
                </a:solidFill>
              </a:rPr>
              <a:t>  </a:t>
            </a:r>
            <a:r>
              <a:rPr lang="ru-RU" sz="4600" dirty="0">
                <a:solidFill>
                  <a:srgbClr val="2B3E79"/>
                </a:solidFill>
              </a:rPr>
              <a:t>и </a:t>
            </a:r>
            <a:r>
              <a:rPr lang="en-US" sz="4600" dirty="0">
                <a:solidFill>
                  <a:srgbClr val="2B3E79"/>
                </a:solidFill>
                <a:hlinkClick r:id="rId3"/>
              </a:rPr>
              <a:t>dkhodorenko@hse.ru</a:t>
            </a:r>
            <a:endParaRPr lang="ru-RU" sz="4600" dirty="0">
              <a:solidFill>
                <a:srgbClr val="2B3E79"/>
              </a:solidFill>
            </a:endParaRP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ru-RU" sz="4600" dirty="0">
                <a:solidFill>
                  <a:srgbClr val="2B3E79"/>
                </a:solidFill>
              </a:rPr>
              <a:t>Моб. тел. +7 953 356 6082 </a:t>
            </a:r>
            <a:endParaRPr lang="en-US" sz="4600" dirty="0">
              <a:solidFill>
                <a:srgbClr val="2B3E79"/>
              </a:solidFill>
            </a:endParaRPr>
          </a:p>
          <a:p>
            <a:r>
              <a:rPr lang="ru-RU" sz="2800" dirty="0">
                <a:solidFill>
                  <a:srgbClr val="FF0000"/>
                </a:solidFill>
              </a:rPr>
              <a:t/>
            </a:r>
            <a:br>
              <a:rPr lang="ru-RU" sz="2800" dirty="0">
                <a:solidFill>
                  <a:srgbClr val="FF0000"/>
                </a:solidFill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337B822A-A2FE-8F3E-25DB-25C5BC0A0674}"/>
              </a:ext>
            </a:extLst>
          </p:cNvPr>
          <p:cNvSpPr txBox="1">
            <a:spLocks/>
          </p:cNvSpPr>
          <p:nvPr/>
        </p:nvSpPr>
        <p:spPr>
          <a:xfrm>
            <a:off x="2299545" y="1234209"/>
            <a:ext cx="4140199" cy="8318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914400" indent="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1828800" indent="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2743200" indent="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3657600" indent="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latin typeface="HSE Sans" panose="02000000000000000000" pitchFamily="50" charset="-52"/>
                <a:cs typeface="Arial" panose="020B0604020202020204" pitchFamily="34" charset="0"/>
              </a:rPr>
              <a:t>УСТАНОВОЧНАЯ КОНФЕРЕНЦИЯ </a:t>
            </a:r>
          </a:p>
          <a:p>
            <a:r>
              <a:rPr lang="ru-RU">
                <a:latin typeface="HSE Sans" panose="02000000000000000000" pitchFamily="50" charset="-52"/>
                <a:cs typeface="Arial" panose="020B0604020202020204" pitchFamily="34" charset="0"/>
              </a:rPr>
              <a:t>ШКОЛ-ПАРТНЕРОВ</a:t>
            </a:r>
            <a:r>
              <a:rPr lang="en-US">
                <a:latin typeface="HSE Sans" panose="02000000000000000000" pitchFamily="50" charset="-52"/>
                <a:cs typeface="Arial" panose="020B0604020202020204" pitchFamily="34" charset="0"/>
              </a:rPr>
              <a:t> </a:t>
            </a:r>
            <a:r>
              <a:rPr lang="ru-RU">
                <a:latin typeface="HSE Sans" panose="02000000000000000000" pitchFamily="50" charset="-52"/>
                <a:cs typeface="Arial" panose="020B0604020202020204" pitchFamily="34" charset="0"/>
              </a:rPr>
              <a:t>2023</a:t>
            </a:r>
          </a:p>
          <a:p>
            <a:endParaRPr lang="ru-RU" dirty="0"/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03AEEC70-93D5-6314-B157-5E823345DD42}"/>
              </a:ext>
            </a:extLst>
          </p:cNvPr>
          <p:cNvSpPr txBox="1">
            <a:spLocks/>
          </p:cNvSpPr>
          <p:nvPr/>
        </p:nvSpPr>
        <p:spPr>
          <a:xfrm>
            <a:off x="7070726" y="1249841"/>
            <a:ext cx="4140200" cy="8162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914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18288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27432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36576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/>
              <a:t>НИУ ВШЭ – Санкт-Петербург</a:t>
            </a:r>
            <a:endParaRPr lang="ru-RU" sz="2400" dirty="0"/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F6D5F160-4F76-F69B-59A1-6F13436573E3}"/>
              </a:ext>
            </a:extLst>
          </p:cNvPr>
          <p:cNvSpPr txBox="1">
            <a:spLocks/>
          </p:cNvSpPr>
          <p:nvPr/>
        </p:nvSpPr>
        <p:spPr>
          <a:xfrm>
            <a:off x="12672184" y="1249841"/>
            <a:ext cx="4140200" cy="8162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914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18288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27432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36576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Лаборатория социологии образования</a:t>
            </a:r>
            <a:br>
              <a:rPr lang="ru-RU"/>
            </a:br>
            <a:endParaRPr lang="ru-RU" dirty="0"/>
          </a:p>
        </p:txBody>
      </p:sp>
      <p:pic>
        <p:nvPicPr>
          <p:cNvPr id="3074" name="Picture 2" descr="Тема «Научно-учебная лаборатория «Социология образования и науки»» –  Новости – Департамент социологии – Национальный исследовательский  университет «Высшая школа экономики»">
            <a:extLst>
              <a:ext uri="{FF2B5EF4-FFF2-40B4-BE49-F238E27FC236}">
                <a16:creationId xmlns:a16="http://schemas.microsoft.com/office/drawing/2014/main" id="{23F8072A-C295-D330-5A97-18BFBF4F77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" r="8782"/>
          <a:stretch/>
        </p:blipFill>
        <p:spPr bwMode="auto">
          <a:xfrm>
            <a:off x="14488711" y="3622509"/>
            <a:ext cx="9159583" cy="753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0532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>
          <a:xfrm>
            <a:off x="2110880" y="1097441"/>
            <a:ext cx="4140200" cy="816218"/>
          </a:xfrm>
        </p:spPr>
        <p:txBody>
          <a:bodyPr/>
          <a:lstStyle/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УСТАНОВОЧНАЯ КОНФЕРЕНЦИЯ </a:t>
            </a:r>
          </a:p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ШКОЛ-ПАРТНЕРОВ</a:t>
            </a:r>
            <a:r>
              <a:rPr lang="en-US" dirty="0">
                <a:latin typeface="HSE Sans" panose="02000000000000000000" pitchFamily="50" charset="-52"/>
                <a:cs typeface="Arial" panose="020B0604020202020204" pitchFamily="34" charset="0"/>
              </a:rPr>
              <a:t> </a:t>
            </a:r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2023</a:t>
            </a:r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217" y="1148890"/>
            <a:ext cx="4743099" cy="1018120"/>
          </a:xfrm>
          <a:prstGeom prst="rect">
            <a:avLst/>
          </a:prstGeom>
        </p:spPr>
      </p:pic>
      <p:sp>
        <p:nvSpPr>
          <p:cNvPr id="12" name="Текст 5"/>
          <p:cNvSpPr>
            <a:spLocks noGrp="1"/>
          </p:cNvSpPr>
          <p:nvPr>
            <p:ph type="body" sz="quarter" idx="14"/>
          </p:nvPr>
        </p:nvSpPr>
        <p:spPr>
          <a:xfrm>
            <a:off x="12636453" y="1097441"/>
            <a:ext cx="7836467" cy="816218"/>
          </a:xfrm>
        </p:spPr>
        <p:txBody>
          <a:bodyPr/>
          <a:lstStyle/>
          <a:p>
            <a:r>
              <a:rPr lang="ru-RU" sz="3000" b="1" dirty="0"/>
              <a:t>Мероприятия факультетов</a:t>
            </a:r>
            <a:endParaRPr lang="ru-RU" sz="3600" b="1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1327904" y="2825552"/>
            <a:ext cx="72008" cy="103691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690080" y="7578080"/>
            <a:ext cx="221064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1508492" y="3186143"/>
            <a:ext cx="8549592" cy="11368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defTabSz="1828800" hangingPunct="1">
              <a:buFont typeface="Arial" panose="020B0604020202020204" pitchFamily="34" charset="0"/>
            </a:pPr>
            <a:r>
              <a:rPr lang="ru-RU" sz="3000" b="1" kern="1200" dirty="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rPr>
              <a:t>Малый Филологический факультет при департаменте филологии НИУ ВШЭ СПб</a:t>
            </a:r>
          </a:p>
        </p:txBody>
      </p:sp>
      <p:pic>
        <p:nvPicPr>
          <p:cNvPr id="6146" name="Picture 2" descr="https://sun9-61.userapi.com/impg/fr7_UG9Gdqf5ZyGfhEeNfwg5kUKkLFs7cMP3Jw/wN946lwcvuw.jpg?size=1000x1000&amp;quality=95&amp;sign=58b36c84ae01c2af68376f5d207b949d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936" y="4513197"/>
            <a:ext cx="2785990" cy="278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qrcoder.ru/code/?https%3A%2F%2Fvk.com%2Fmalfilfac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907" y="4492500"/>
            <a:ext cx="2946132" cy="294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1477813" y="3272026"/>
            <a:ext cx="12192000" cy="553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defTabSz="1828800" hangingPunct="1">
              <a:buFont typeface="Arial" panose="020B0604020202020204" pitchFamily="34" charset="0"/>
            </a:pPr>
            <a:r>
              <a:rPr lang="ru-RU" sz="3000" b="1" kern="1200" dirty="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rPr>
              <a:t>Вышка </a:t>
            </a:r>
            <a:r>
              <a:rPr lang="ru-RU" sz="3000" b="1" kern="1200" dirty="0" err="1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rPr>
              <a:t>Lite</a:t>
            </a:r>
            <a:r>
              <a:rPr lang="ru-RU" sz="3000" b="1" kern="1200" dirty="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rPr>
              <a:t> SPb. </a:t>
            </a:r>
            <a:r>
              <a:rPr lang="ru-RU" sz="3000" b="1" kern="1200" dirty="0" err="1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rPr>
              <a:t>НеМалая</a:t>
            </a:r>
            <a:r>
              <a:rPr lang="ru-RU" sz="3000" b="1" kern="1200" dirty="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rPr>
              <a:t> школа социальных наук</a:t>
            </a:r>
          </a:p>
        </p:txBody>
      </p:sp>
      <p:pic>
        <p:nvPicPr>
          <p:cNvPr id="6150" name="Picture 6" descr="https://sun9-44.userapi.com/impg/tnItJPqXHl1yFKRKrZlLqcV3vGBZIG3sfWy1Cg/cluMgaT16Pk.jpg?size=1080x1080&amp;quality=96&amp;sign=3e785610b8ad824387e47f738e4e13da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4199" y="4394449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qrcoder.ru/code/?https%3A%2F%2Fvk.com%2Fhselitespb%3Froistat_visit%3D4444401&amp;4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2680" y="4374616"/>
            <a:ext cx="2714236" cy="271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508492" y="8146505"/>
            <a:ext cx="9001000" cy="7321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defTabSz="1828800" hangingPunct="1">
              <a:buFont typeface="Arial" panose="020B0604020202020204" pitchFamily="34" charset="0"/>
            </a:pPr>
            <a:r>
              <a:rPr lang="ru-RU" sz="3000" b="1" kern="1200" dirty="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rPr>
              <a:t>Малая экономическая школа</a:t>
            </a:r>
            <a:endParaRPr lang="en-US" sz="3000" b="1" kern="1200" dirty="0">
              <a:solidFill>
                <a:srgbClr val="0E2D69"/>
              </a:solidFill>
              <a:latin typeface="HSE Sans" panose="02000000000000000000" pitchFamily="2" charset="0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4557298" y="7998441"/>
            <a:ext cx="5848075" cy="553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defTabSz="1828800" hangingPunct="1">
              <a:buFont typeface="Arial" panose="020B0604020202020204" pitchFamily="34" charset="0"/>
            </a:pPr>
            <a:r>
              <a:rPr lang="ru-RU" sz="3000" b="1" kern="1200" dirty="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rPr>
              <a:t>Малый Юридический факультет</a:t>
            </a:r>
          </a:p>
        </p:txBody>
      </p:sp>
      <p:pic>
        <p:nvPicPr>
          <p:cNvPr id="6158" name="Picture 14" descr="http://qrcoder.ru/code/?https%3A%2F%2Fvk.com%2Fschooloflawhsespb&amp;4&amp;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7229" y="9281937"/>
            <a:ext cx="324036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https://sun9-4.userapi.com/impg/0ISFFnN3srpWqQch5JpjTr7c0pDx0C0ni5oO3g/80pjlq1rAng.jpg?size=800x1453&amp;quality=95&amp;sign=1b118cee2c91ffe1f717900b82c04c4b&amp;type=album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 t="5419" r="11026" b="51397"/>
          <a:stretch/>
        </p:blipFill>
        <p:spPr bwMode="auto">
          <a:xfrm>
            <a:off x="14280232" y="9531989"/>
            <a:ext cx="3046857" cy="287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qrcoder.ru/code/?http%3A%2F%2Fspb-dovuz.hse.ru%2Fsse&amp;4&amp;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149" y="9160794"/>
            <a:ext cx="3244935" cy="324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27.userapi.com/impg/u5Qj6_Tf11_UhMVwvvJ-GkylmApRe066KA8IqA/vYygyzDecIk.jpg?size=1048x1048&amp;quality=95&amp;sign=b24fc3dc8684ecff3a5989a788e43f7b&amp;type=album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7" t="9873" r="47230" b="46845"/>
          <a:stretch/>
        </p:blipFill>
        <p:spPr bwMode="auto">
          <a:xfrm>
            <a:off x="1988966" y="9369181"/>
            <a:ext cx="3114997" cy="306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4386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>
          <a:xfrm>
            <a:off x="2110880" y="1097441"/>
            <a:ext cx="4140200" cy="816218"/>
          </a:xfrm>
        </p:spPr>
        <p:txBody>
          <a:bodyPr/>
          <a:lstStyle/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УСТАНОВОЧНАЯ КОНФЕРЕНЦИЯ </a:t>
            </a:r>
          </a:p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ШКОЛ-ПАРТНЕРОВ</a:t>
            </a:r>
            <a:r>
              <a:rPr lang="en-US" dirty="0">
                <a:latin typeface="HSE Sans" panose="02000000000000000000" pitchFamily="50" charset="-52"/>
                <a:cs typeface="Arial" panose="020B0604020202020204" pitchFamily="34" charset="0"/>
              </a:rPr>
              <a:t> </a:t>
            </a:r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2023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9432" y="1097441"/>
            <a:ext cx="4743099" cy="1018120"/>
          </a:xfrm>
          <a:prstGeom prst="rect">
            <a:avLst/>
          </a:prstGeom>
        </p:spPr>
      </p:pic>
      <p:pic>
        <p:nvPicPr>
          <p:cNvPr id="4" name="Рисунок 3" descr="Изображение выглядит как текст, снимок экран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C78C7396-9EAD-D3F3-F342-F111A953D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94" y="2393504"/>
            <a:ext cx="22966646" cy="10657184"/>
          </a:xfrm>
          <a:prstGeom prst="rect">
            <a:avLst/>
          </a:prstGeom>
        </p:spPr>
      </p:pic>
      <p:sp>
        <p:nvSpPr>
          <p:cNvPr id="7" name="Текст 5"/>
          <p:cNvSpPr>
            <a:spLocks noGrp="1"/>
          </p:cNvSpPr>
          <p:nvPr>
            <p:ph type="body" sz="quarter" idx="14"/>
          </p:nvPr>
        </p:nvSpPr>
        <p:spPr>
          <a:xfrm>
            <a:off x="1030760" y="2753544"/>
            <a:ext cx="8496944" cy="816218"/>
          </a:xfrm>
        </p:spPr>
        <p:txBody>
          <a:bodyPr/>
          <a:lstStyle/>
          <a:p>
            <a:r>
              <a:rPr lang="ru-RU" sz="6600" b="1" dirty="0"/>
              <a:t>Один день с Вышкой!</a:t>
            </a:r>
          </a:p>
          <a:p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1740829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>
          <a:xfrm>
            <a:off x="2110880" y="1097441"/>
            <a:ext cx="4140200" cy="816218"/>
          </a:xfrm>
        </p:spPr>
        <p:txBody>
          <a:bodyPr/>
          <a:lstStyle/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УСТАНОВОЧНАЯ КОНФЕРЕНЦИЯ </a:t>
            </a:r>
          </a:p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ШКОЛ-ПАРТНЕРОВ</a:t>
            </a:r>
            <a:r>
              <a:rPr lang="en-US" dirty="0">
                <a:latin typeface="HSE Sans" panose="02000000000000000000" pitchFamily="50" charset="-52"/>
                <a:cs typeface="Arial" panose="020B0604020202020204" pitchFamily="34" charset="0"/>
              </a:rPr>
              <a:t> </a:t>
            </a:r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2023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9432" y="1097441"/>
            <a:ext cx="4743099" cy="1018120"/>
          </a:xfrm>
          <a:prstGeom prst="rect">
            <a:avLst/>
          </a:prstGeom>
        </p:spPr>
      </p:pic>
      <p:sp>
        <p:nvSpPr>
          <p:cNvPr id="7" name="Текст 5"/>
          <p:cNvSpPr>
            <a:spLocks noGrp="1"/>
          </p:cNvSpPr>
          <p:nvPr>
            <p:ph type="body" sz="quarter" idx="14"/>
          </p:nvPr>
        </p:nvSpPr>
        <p:spPr>
          <a:xfrm>
            <a:off x="1138771" y="2945438"/>
            <a:ext cx="10683759" cy="816218"/>
          </a:xfrm>
        </p:spPr>
        <p:txBody>
          <a:bodyPr/>
          <a:lstStyle/>
          <a:p>
            <a:r>
              <a:rPr lang="ru-RU" sz="7200" b="1" dirty="0">
                <a:latin typeface="HSE Sans" panose="02000000000000000000" pitchFamily="50" charset="-52"/>
                <a:cs typeface="Arial" panose="020B0604020202020204" pitchFamily="34" charset="0"/>
              </a:rPr>
              <a:t>Образовательный туризм</a:t>
            </a:r>
          </a:p>
          <a:p>
            <a:endParaRPr lang="ru-RU" sz="7200" b="1" dirty="0"/>
          </a:p>
        </p:txBody>
      </p:sp>
      <p:pic>
        <p:nvPicPr>
          <p:cNvPr id="29700" name="Picture 4" descr="https://sun9-58.userapi.com/impg/yvRJIax2W4eG80U4Tm3KII4-KZA7tcUR3wi7PA/b21dJ0dYYjU.jpg?size=1442x2160&amp;quality=95&amp;sign=d2ed2632afb64ce0bec997fc42877b11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0752" y="3257600"/>
            <a:ext cx="4076655" cy="610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11080" y="3473624"/>
            <a:ext cx="16201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000" dirty="0">
                <a:latin typeface="HSE Sans" panose="02000000000000000000" pitchFamily="2" charset="0"/>
              </a:rPr>
              <a:t>1. </a:t>
            </a:r>
          </a:p>
        </p:txBody>
      </p:sp>
      <p:sp>
        <p:nvSpPr>
          <p:cNvPr id="4" name="Текст 5">
            <a:extLst>
              <a:ext uri="{FF2B5EF4-FFF2-40B4-BE49-F238E27FC236}">
                <a16:creationId xmlns:a16="http://schemas.microsoft.com/office/drawing/2014/main" id="{EC1C8730-1EBC-91F9-7E6D-86502FBE28B2}"/>
              </a:ext>
            </a:extLst>
          </p:cNvPr>
          <p:cNvSpPr txBox="1">
            <a:spLocks/>
          </p:cNvSpPr>
          <p:nvPr/>
        </p:nvSpPr>
        <p:spPr>
          <a:xfrm>
            <a:off x="1138772" y="4589750"/>
            <a:ext cx="18110012" cy="38294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914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18288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27432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36576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800" dirty="0">
                <a:latin typeface="HSE Sans" panose="02000000000000000000" pitchFamily="50" charset="-52"/>
                <a:cs typeface="Arial" panose="020B0604020202020204" pitchFamily="34" charset="0"/>
              </a:rPr>
              <a:t>Образовательный туризм – отличный способ вживую увидеть будущий кампус, получить ответы на самые важные вопросы о поступлении и лучше понять не только как, но и где вам предстоит учиться</a:t>
            </a:r>
          </a:p>
          <a:p>
            <a:endParaRPr lang="ru-RU" sz="4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DE1C9B-8C83-115D-F385-341AABDCE8CD}"/>
              </a:ext>
            </a:extLst>
          </p:cNvPr>
          <p:cNvSpPr txBox="1"/>
          <p:nvPr/>
        </p:nvSpPr>
        <p:spPr>
          <a:xfrm>
            <a:off x="1120842" y="8382357"/>
            <a:ext cx="993703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</a:pPr>
            <a:r>
              <a:rPr lang="ru-RU" sz="3600" b="1" dirty="0">
                <a:solidFill>
                  <a:srgbClr val="002060"/>
                </a:solidFill>
                <a:latin typeface="HSE Sans" panose="02000000000000000000" pitchFamily="50" charset="-52"/>
              </a:rPr>
              <a:t>Заявки по адресу:</a:t>
            </a:r>
          </a:p>
          <a:p>
            <a:pPr algn="l">
              <a:spcBef>
                <a:spcPct val="20000"/>
              </a:spcBef>
            </a:pPr>
            <a:endParaRPr lang="ru-RU" sz="3600" b="1" dirty="0">
              <a:solidFill>
                <a:srgbClr val="002060"/>
              </a:solidFill>
              <a:latin typeface="HSE Sans" panose="02000000000000000000" pitchFamily="50" charset="-52"/>
            </a:endParaRPr>
          </a:p>
          <a:p>
            <a:pPr algn="l">
              <a:spcBef>
                <a:spcPct val="20000"/>
              </a:spcBef>
            </a:pPr>
            <a:r>
              <a:rPr lang="ru-RU" sz="3600" dirty="0">
                <a:solidFill>
                  <a:srgbClr val="002060"/>
                </a:solidFill>
                <a:latin typeface="HSE Sans" panose="02000000000000000000" pitchFamily="50" charset="-52"/>
              </a:rPr>
              <a:t>Горбунова Екатерина Андреевна, менеджер отдела сопровождения олимпиад и конкурсов</a:t>
            </a:r>
          </a:p>
          <a:p>
            <a:pPr algn="l">
              <a:spcBef>
                <a:spcPct val="20000"/>
              </a:spcBef>
            </a:pPr>
            <a:r>
              <a:rPr lang="ru-RU" sz="3600" dirty="0">
                <a:solidFill>
                  <a:srgbClr val="002060"/>
                </a:solidFill>
                <a:latin typeface="HSE Sans" panose="02000000000000000000" pitchFamily="50" charset="-52"/>
              </a:rPr>
              <a:t>НИУ ВШЭ Санкт-Петербург</a:t>
            </a:r>
          </a:p>
          <a:p>
            <a:pPr algn="l">
              <a:spcBef>
                <a:spcPct val="20000"/>
              </a:spcBef>
            </a:pPr>
            <a:r>
              <a:rPr lang="ru-RU" sz="3600" dirty="0" err="1">
                <a:solidFill>
                  <a:srgbClr val="002060"/>
                </a:solidFill>
                <a:latin typeface="HSE Sans" panose="02000000000000000000" pitchFamily="50" charset="-52"/>
              </a:rPr>
              <a:t>Раб.тел</a:t>
            </a:r>
            <a:r>
              <a:rPr lang="ru-RU" sz="3600" dirty="0">
                <a:solidFill>
                  <a:srgbClr val="002060"/>
                </a:solidFill>
                <a:latin typeface="HSE Sans" panose="02000000000000000000" pitchFamily="50" charset="-52"/>
              </a:rPr>
              <a:t>.: 8(812)644-59-11 доб. 61529</a:t>
            </a:r>
          </a:p>
          <a:p>
            <a:pPr algn="l">
              <a:spcBef>
                <a:spcPct val="20000"/>
              </a:spcBef>
            </a:pPr>
            <a:r>
              <a:rPr lang="en-US" sz="3600" dirty="0">
                <a:solidFill>
                  <a:srgbClr val="002060"/>
                </a:solidFill>
                <a:latin typeface="HSE Sans" panose="02000000000000000000" pitchFamily="50" charset="-52"/>
              </a:rPr>
              <a:t>e</a:t>
            </a:r>
            <a:r>
              <a:rPr lang="ru-RU" sz="3600" dirty="0">
                <a:solidFill>
                  <a:srgbClr val="002060"/>
                </a:solidFill>
                <a:latin typeface="HSE Sans" panose="02000000000000000000" pitchFamily="50" charset="-52"/>
              </a:rPr>
              <a:t>-</a:t>
            </a:r>
            <a:r>
              <a:rPr lang="en-US" sz="3600" dirty="0">
                <a:solidFill>
                  <a:srgbClr val="002060"/>
                </a:solidFill>
                <a:latin typeface="HSE Sans" panose="02000000000000000000" pitchFamily="50" charset="-52"/>
              </a:rPr>
              <a:t>mail</a:t>
            </a:r>
            <a:r>
              <a:rPr lang="ru-RU" sz="3600" dirty="0">
                <a:solidFill>
                  <a:srgbClr val="002060"/>
                </a:solidFill>
                <a:latin typeface="HSE Sans" panose="02000000000000000000" pitchFamily="50" charset="-52"/>
              </a:rPr>
              <a:t>:</a:t>
            </a:r>
            <a:r>
              <a:rPr lang="en-US" sz="3600" dirty="0">
                <a:solidFill>
                  <a:srgbClr val="002060"/>
                </a:solidFill>
                <a:latin typeface="HSE Sans" panose="02000000000000000000" pitchFamily="50" charset="-52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HSE Sans" panose="02000000000000000000" pitchFamily="50" charset="-52"/>
              </a:rPr>
              <a:t>ea.gorbunova@hse.ru</a:t>
            </a:r>
            <a:endParaRPr lang="en-US" sz="3600" dirty="0">
              <a:solidFill>
                <a:srgbClr val="002060"/>
              </a:solidFill>
              <a:latin typeface="HSE Sans" panose="02000000000000000000" pitchFamily="50" charset="-52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FE19A14-3B62-1C0A-3E69-75518EE4D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5228" y="9397629"/>
            <a:ext cx="3661800" cy="366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3923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>
          <a:xfrm>
            <a:off x="2110880" y="1097441"/>
            <a:ext cx="4140200" cy="816218"/>
          </a:xfrm>
        </p:spPr>
        <p:txBody>
          <a:bodyPr/>
          <a:lstStyle/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УСТАНОВОЧНАЯ КОНФЕРЕНЦИЯ </a:t>
            </a:r>
          </a:p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ШКОЛ-ПАРТНЕРОВ</a:t>
            </a:r>
            <a:r>
              <a:rPr lang="en-US" dirty="0">
                <a:latin typeface="HSE Sans" panose="02000000000000000000" pitchFamily="50" charset="-52"/>
                <a:cs typeface="Arial" panose="020B0604020202020204" pitchFamily="34" charset="0"/>
              </a:rPr>
              <a:t> </a:t>
            </a:r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2023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9432" y="1097441"/>
            <a:ext cx="4743099" cy="101812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5317695-8A71-4B0F-2D1E-4A177D3D5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Рисунок 8" descr="Изображение выглядит как текст, снимок экран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BC4FBCA3-ACAB-E031-F00B-7C5F0D3DE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88" y="2614918"/>
            <a:ext cx="17641960" cy="10522168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2FC95883-38D3-7203-944D-864FC7FCA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2680" y="4803924"/>
            <a:ext cx="4108152" cy="410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0807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07E97466-53F6-0A09-B850-0F0BE8F747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8F9D15E1-608B-FE66-9375-9D98C2A00B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Рисунок 14" descr="Изображение выглядит как текст, окно, строительство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61E1C7ED-9E85-64BA-A118-9BD99288F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37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>
          <a:xfrm>
            <a:off x="2110880" y="1097441"/>
            <a:ext cx="4140200" cy="816218"/>
          </a:xfrm>
        </p:spPr>
        <p:txBody>
          <a:bodyPr/>
          <a:lstStyle/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УСТАНОВОЧНАЯ КОНФЕРЕНЦИЯ </a:t>
            </a:r>
          </a:p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ШКОЛ-ПАРТНЕРОВ</a:t>
            </a:r>
            <a:r>
              <a:rPr lang="en-US" dirty="0">
                <a:latin typeface="HSE Sans" panose="02000000000000000000" pitchFamily="50" charset="-52"/>
                <a:cs typeface="Arial" panose="020B0604020202020204" pitchFamily="34" charset="0"/>
              </a:rPr>
              <a:t> </a:t>
            </a:r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2023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217" y="1148890"/>
            <a:ext cx="4743099" cy="1018120"/>
          </a:xfrm>
          <a:prstGeom prst="rect">
            <a:avLst/>
          </a:prstGeom>
        </p:spPr>
      </p:pic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12695177" y="1249841"/>
            <a:ext cx="4140200" cy="816218"/>
          </a:xfrm>
        </p:spPr>
        <p:txBody>
          <a:bodyPr/>
          <a:lstStyle/>
          <a:p>
            <a:r>
              <a:rPr lang="ru-RU" sz="2800" dirty="0">
                <a:latin typeface="HSE Sans" panose="02000000000000000000" pitchFamily="50" charset="-52"/>
                <a:cs typeface="Arial" panose="020B0604020202020204" pitchFamily="34" charset="0"/>
              </a:rPr>
              <a:t>Средний балл 2023</a:t>
            </a:r>
            <a:endParaRPr lang="ru-RU" sz="2800" dirty="0">
              <a:solidFill>
                <a:srgbClr val="FF0000"/>
              </a:solidFill>
              <a:latin typeface="HSE Sans" panose="02000000000000000000" pitchFamily="50" charset="-52"/>
              <a:cs typeface="Arial" panose="020B0604020202020204" pitchFamily="34" charset="0"/>
            </a:endParaRPr>
          </a:p>
          <a:p>
            <a:endParaRPr lang="ru-RU" sz="1800" dirty="0"/>
          </a:p>
        </p:txBody>
      </p:sp>
      <p:graphicFrame>
        <p:nvGraphicFramePr>
          <p:cNvPr id="9" name="Chart 11"/>
          <p:cNvGraphicFramePr/>
          <p:nvPr>
            <p:extLst>
              <p:ext uri="{D42A27DB-BD31-4B8C-83A1-F6EECF244321}">
                <p14:modId xmlns:p14="http://schemas.microsoft.com/office/powerpoint/2010/main" val="3707393410"/>
              </p:ext>
            </p:extLst>
          </p:nvPr>
        </p:nvGraphicFramePr>
        <p:xfrm>
          <a:off x="3579829" y="5057800"/>
          <a:ext cx="6984776" cy="5851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2"/>
          <p:cNvGraphicFramePr/>
          <p:nvPr>
            <p:extLst>
              <p:ext uri="{D42A27DB-BD31-4B8C-83A1-F6EECF244321}">
                <p14:modId xmlns:p14="http://schemas.microsoft.com/office/powerpoint/2010/main" val="3232681762"/>
              </p:ext>
            </p:extLst>
          </p:nvPr>
        </p:nvGraphicFramePr>
        <p:xfrm>
          <a:off x="13128104" y="5072154"/>
          <a:ext cx="7200800" cy="5635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880404" y="3317828"/>
            <a:ext cx="6383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SE Sans" panose="02000000000000000000" pitchFamily="50" charset="-52"/>
                <a:ea typeface="Open Sans" panose="020B0606030504020204" pitchFamily="34" charset="0"/>
                <a:cs typeface="Arial" panose="020B0604020202020204" pitchFamily="34" charset="0"/>
              </a:rPr>
              <a:t>Бюджетный приём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920192" y="3317828"/>
            <a:ext cx="56166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SE Sans" panose="02000000000000000000" pitchFamily="50" charset="-52"/>
                <a:ea typeface="Open Sans" panose="020B0606030504020204" pitchFamily="34" charset="0"/>
                <a:cs typeface="Arial" panose="020B0604020202020204" pitchFamily="34" charset="0"/>
              </a:rPr>
              <a:t>Платный приём</a:t>
            </a:r>
          </a:p>
        </p:txBody>
      </p:sp>
    </p:spTree>
    <p:extLst>
      <p:ext uri="{BB962C8B-B14F-4D97-AF65-F5344CB8AC3E}">
        <p14:creationId xmlns:p14="http://schemas.microsoft.com/office/powerpoint/2010/main" val="703712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>
          <a:xfrm>
            <a:off x="2110880" y="1097441"/>
            <a:ext cx="4140200" cy="816218"/>
          </a:xfrm>
        </p:spPr>
        <p:txBody>
          <a:bodyPr/>
          <a:lstStyle/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УСТАНОВОЧНАЯ КОНФЕРЕНЦИЯ </a:t>
            </a:r>
          </a:p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ШКОЛ-ПАРТНЕРОВ</a:t>
            </a:r>
            <a:r>
              <a:rPr lang="en-US" dirty="0">
                <a:latin typeface="HSE Sans" panose="02000000000000000000" pitchFamily="50" charset="-52"/>
                <a:cs typeface="Arial" panose="020B0604020202020204" pitchFamily="34" charset="0"/>
              </a:rPr>
              <a:t> </a:t>
            </a:r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2023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217" y="1148890"/>
            <a:ext cx="4743099" cy="1018120"/>
          </a:xfrm>
          <a:prstGeom prst="rect">
            <a:avLst/>
          </a:prstGeom>
        </p:spPr>
      </p:pic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12796593" y="1249841"/>
            <a:ext cx="6846638" cy="816218"/>
          </a:xfrm>
        </p:spPr>
        <p:txBody>
          <a:bodyPr/>
          <a:lstStyle/>
          <a:p>
            <a:r>
              <a:rPr lang="ru-RU" sz="2800" dirty="0">
                <a:latin typeface="HSE Sans" panose="02000000000000000000" pitchFamily="50" charset="-52"/>
                <a:cs typeface="Arial" panose="020B0604020202020204" pitchFamily="34" charset="0"/>
              </a:rPr>
              <a:t>Итоги партнёрства</a:t>
            </a:r>
          </a:p>
          <a:p>
            <a:endParaRPr lang="ru-RU" sz="1800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3992225"/>
              </p:ext>
            </p:extLst>
          </p:nvPr>
        </p:nvGraphicFramePr>
        <p:xfrm>
          <a:off x="579352" y="2315263"/>
          <a:ext cx="23205936" cy="10879441"/>
        </p:xfrm>
        <a:graphic>
          <a:graphicData uri="http://schemas.openxmlformats.org/drawingml/2006/table">
            <a:tbl>
              <a:tblPr/>
              <a:tblGrid>
                <a:gridCol w="18074008">
                  <a:extLst>
                    <a:ext uri="{9D8B030D-6E8A-4147-A177-3AD203B41FA5}">
                      <a16:colId xmlns:a16="http://schemas.microsoft.com/office/drawing/2014/main" val="3039354061"/>
                    </a:ext>
                  </a:extLst>
                </a:gridCol>
                <a:gridCol w="5131928">
                  <a:extLst>
                    <a:ext uri="{9D8B030D-6E8A-4147-A177-3AD203B41FA5}">
                      <a16:colId xmlns:a16="http://schemas.microsoft.com/office/drawing/2014/main" val="4139705596"/>
                    </a:ext>
                  </a:extLst>
                </a:gridCol>
              </a:tblGrid>
              <a:tr h="576063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ru-RU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HSE Sans" panose="02000000000000000000" pitchFamily="50" charset="-52"/>
                        </a:rPr>
                        <a:t>Название</a:t>
                      </a:r>
                      <a:r>
                        <a:rPr lang="ru-RU" sz="24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HSE Sans" panose="02000000000000000000" pitchFamily="50" charset="-52"/>
                        </a:rPr>
                        <a:t> ОУ</a:t>
                      </a:r>
                      <a:endParaRPr lang="ru-RU" sz="2400" b="1" i="0" u="none" strike="noStrike" dirty="0">
                        <a:solidFill>
                          <a:schemeClr val="tx1"/>
                        </a:solidFill>
                        <a:effectLst/>
                        <a:latin typeface="HSE Sans" panose="02000000000000000000" pitchFamily="50" charset="-5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HSE Sans" panose="02000000000000000000" pitchFamily="50" charset="-52"/>
                        </a:rPr>
                        <a:t>Количество зачисленных из ОУ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1378223"/>
                  </a:ext>
                </a:extLst>
              </a:tr>
              <a:tr h="427811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E2D69"/>
                          </a:solidFill>
                          <a:effectLst/>
                          <a:latin typeface="HSE Sans" panose="02000000000000000000" pitchFamily="2" charset="0"/>
                        </a:rPr>
                        <a:t>Государственное бюджетное общеобразовательное учреждение "Академическая гимназия №56" Санкт-Петербурга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E2D69"/>
                          </a:solidFill>
                          <a:effectLst/>
                          <a:latin typeface="HSE Sans" panose="02000000000000000000" pitchFamily="2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4122972"/>
                  </a:ext>
                </a:extLst>
              </a:tr>
              <a:tr h="427811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E2D69"/>
                          </a:solidFill>
                          <a:effectLst/>
                          <a:latin typeface="HSE Sans" panose="02000000000000000000" pitchFamily="2" charset="0"/>
                        </a:rPr>
                        <a:t>Государственное бюджетное общеобразовательное учреждение Вторая Санкт-Петербургская Гимназия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>
                          <a:solidFill>
                            <a:srgbClr val="0E2D69"/>
                          </a:solidFill>
                          <a:effectLst/>
                          <a:latin typeface="HSE Sans" panose="02000000000000000000" pitchFamily="2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356323"/>
                  </a:ext>
                </a:extLst>
              </a:tr>
              <a:tr h="427811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E2D69"/>
                          </a:solidFill>
                          <a:effectLst/>
                          <a:latin typeface="HSE Sans" panose="02000000000000000000" pitchFamily="2" charset="0"/>
                        </a:rPr>
                        <a:t>Негосударственное частное общеобразовательное учреждение Средняя общеобразовательная школа с углубленным изучением английского языка "Частная школа "Взмах"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>
                          <a:solidFill>
                            <a:srgbClr val="0E2D69"/>
                          </a:solidFill>
                          <a:effectLst/>
                          <a:latin typeface="HSE Sans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4472004"/>
                  </a:ext>
                </a:extLst>
              </a:tr>
              <a:tr h="427811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E2D69"/>
                          </a:solidFill>
                          <a:effectLst/>
                          <a:latin typeface="HSE Sans" panose="02000000000000000000" pitchFamily="2" charset="0"/>
                        </a:rPr>
                        <a:t>Государственное бюджетное общеобразовательное учреждение лицей №533 "Образовательный комплекс "Малая Охта" Красногвардейского района Санкт-Петербурга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>
                          <a:solidFill>
                            <a:srgbClr val="0E2D69"/>
                          </a:solidFill>
                          <a:effectLst/>
                          <a:latin typeface="HSE Sans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8398592"/>
                  </a:ext>
                </a:extLst>
              </a:tr>
              <a:tr h="427811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E2D69"/>
                          </a:solidFill>
                          <a:effectLst/>
                          <a:latin typeface="HSE Sans" panose="02000000000000000000" pitchFamily="2" charset="0"/>
                        </a:rPr>
                        <a:t>Государственное бюджетное общеобразовательное учреждение «Санкт-Петербургский губернаторский физико-математический лицей №30»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E2D69"/>
                          </a:solidFill>
                          <a:effectLst/>
                          <a:latin typeface="HSE Sans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365576"/>
                  </a:ext>
                </a:extLst>
              </a:tr>
              <a:tr h="427811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E2D69"/>
                          </a:solidFill>
                          <a:effectLst/>
                          <a:latin typeface="HSE Sans" panose="02000000000000000000" pitchFamily="2" charset="0"/>
                        </a:rPr>
                        <a:t>Государственное бюджетное общеобразовательное учреждение гимназия № 116 Приморского района Санкт-Петербурга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E2D69"/>
                          </a:solidFill>
                          <a:effectLst/>
                          <a:latin typeface="HSE Sans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192113"/>
                  </a:ext>
                </a:extLst>
              </a:tr>
              <a:tr h="427811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E2D69"/>
                          </a:solidFill>
                          <a:effectLst/>
                          <a:latin typeface="HSE Sans" panose="02000000000000000000" pitchFamily="2" charset="0"/>
                        </a:rPr>
                        <a:t>Государственное бюджетное общеобразовательное учреждение гимназия №524 Московского района Санкт-Петербурга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E2D69"/>
                          </a:solidFill>
                          <a:effectLst/>
                          <a:latin typeface="HSE Sans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692800"/>
                  </a:ext>
                </a:extLst>
              </a:tr>
              <a:tr h="427811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E2D69"/>
                          </a:solidFill>
                          <a:effectLst/>
                          <a:latin typeface="HSE Sans" panose="02000000000000000000" pitchFamily="2" charset="0"/>
                        </a:rPr>
                        <a:t>Государственное бюджетное общеобразовательное учреждение лицей №366 Московского района Санкт-Петербурга «Физико-математический лицей»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E2D69"/>
                          </a:solidFill>
                          <a:effectLst/>
                          <a:latin typeface="HSE Sans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1848527"/>
                  </a:ext>
                </a:extLst>
              </a:tr>
              <a:tr h="427811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E2D69"/>
                          </a:solidFill>
                          <a:effectLst/>
                          <a:latin typeface="HSE Sans" panose="02000000000000000000" pitchFamily="2" charset="0"/>
                        </a:rPr>
                        <a:t>Государственное бюджетное общеобразовательное учреждение средняя общеобразовательная школа №525 с углубленным изучением английского языка Московского района Санкт-Петербурга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E2D69"/>
                          </a:solidFill>
                          <a:effectLst/>
                          <a:latin typeface="HSE Sans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5729276"/>
                  </a:ext>
                </a:extLst>
              </a:tr>
              <a:tr h="427811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E2D69"/>
                          </a:solidFill>
                          <a:effectLst/>
                          <a:latin typeface="HSE Sans" panose="02000000000000000000" pitchFamily="2" charset="0"/>
                        </a:rPr>
                        <a:t>Государственное бюджетное общеобразовательное учреждение гимназия №190 Центрального района Санкт-Петербурга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E2D69"/>
                          </a:solidFill>
                          <a:effectLst/>
                          <a:latin typeface="HSE Sans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2810207"/>
                  </a:ext>
                </a:extLst>
              </a:tr>
              <a:tr h="427811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>
                          <a:solidFill>
                            <a:srgbClr val="0E2D69"/>
                          </a:solidFill>
                          <a:effectLst/>
                          <a:latin typeface="HSE Sans" panose="02000000000000000000" pitchFamily="2" charset="0"/>
                        </a:rPr>
                        <a:t>Частное образовательное учреждение средняя общеобразовательная школа "Ювента"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E2D69"/>
                          </a:solidFill>
                          <a:effectLst/>
                          <a:latin typeface="HSE Sans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352861"/>
                  </a:ext>
                </a:extLst>
              </a:tr>
              <a:tr h="427811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>
                          <a:solidFill>
                            <a:srgbClr val="0E2D69"/>
                          </a:solidFill>
                          <a:effectLst/>
                          <a:latin typeface="HSE Sans" panose="02000000000000000000" pitchFamily="2" charset="0"/>
                        </a:rPr>
                        <a:t>Государственное бюджетное общеобразовательное учреждение «Президентский физико-математический лицей №239»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E2D69"/>
                          </a:solidFill>
                          <a:effectLst/>
                          <a:latin typeface="HSE Sans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156007"/>
                  </a:ext>
                </a:extLst>
              </a:tr>
              <a:tr h="427811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>
                          <a:solidFill>
                            <a:srgbClr val="0E2D69"/>
                          </a:solidFill>
                          <a:effectLst/>
                          <a:latin typeface="HSE Sans" panose="02000000000000000000" pitchFamily="2" charset="0"/>
                        </a:rPr>
                        <a:t>Государственное бюджетное общеобразовательное учреждение лицей № 64 Приморского района Санкт-Петербурга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E2D69"/>
                          </a:solidFill>
                          <a:effectLst/>
                          <a:latin typeface="HSE Sans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242111"/>
                  </a:ext>
                </a:extLst>
              </a:tr>
              <a:tr h="427811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>
                          <a:solidFill>
                            <a:srgbClr val="0E2D69"/>
                          </a:solidFill>
                          <a:effectLst/>
                          <a:latin typeface="HSE Sans" panose="02000000000000000000" pitchFamily="2" charset="0"/>
                        </a:rPr>
                        <a:t>Государственное бюджетное общеобразовательное учреждение средняя общеобразовательная школа №544 с углубленным изучением английского языка Московского района Санкт-Петербурга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E2D69"/>
                          </a:solidFill>
                          <a:effectLst/>
                          <a:latin typeface="HSE Sans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946533"/>
                  </a:ext>
                </a:extLst>
              </a:tr>
              <a:tr h="427811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>
                          <a:solidFill>
                            <a:srgbClr val="0E2D69"/>
                          </a:solidFill>
                          <a:effectLst/>
                          <a:latin typeface="HSE Sans" panose="02000000000000000000" pitchFamily="2" charset="0"/>
                        </a:rPr>
                        <a:t>Государственное бюджетное общеобразовательное учреждение лицей № 369 Красносельского района Санкт-Петербурга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E2D69"/>
                          </a:solidFill>
                          <a:effectLst/>
                          <a:latin typeface="HSE Sans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436259"/>
                  </a:ext>
                </a:extLst>
              </a:tr>
              <a:tr h="427811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>
                          <a:solidFill>
                            <a:srgbClr val="0E2D69"/>
                          </a:solidFill>
                          <a:effectLst/>
                          <a:latin typeface="HSE Sans" panose="02000000000000000000" pitchFamily="2" charset="0"/>
                        </a:rPr>
                        <a:t>Государственное бюджетное общеобразовательное учреждение средняя общеобразовательная школа №619 Калининского района Санкт-Петербурга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E2D69"/>
                          </a:solidFill>
                          <a:effectLst/>
                          <a:latin typeface="HSE Sans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622739"/>
                  </a:ext>
                </a:extLst>
              </a:tr>
              <a:tr h="427811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>
                          <a:solidFill>
                            <a:srgbClr val="0E2D69"/>
                          </a:solidFill>
                          <a:effectLst/>
                          <a:latin typeface="HSE Sans" panose="02000000000000000000" pitchFamily="2" charset="0"/>
                        </a:rPr>
                        <a:t>Государственное бюджетное общеобразовательное учреждение гимназия №652 Выборгского района Санкт-Петербурга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E2D69"/>
                          </a:solidFill>
                          <a:effectLst/>
                          <a:latin typeface="HSE Sans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043281"/>
                  </a:ext>
                </a:extLst>
              </a:tr>
              <a:tr h="427811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>
                          <a:solidFill>
                            <a:srgbClr val="0E2D69"/>
                          </a:solidFill>
                          <a:effectLst/>
                          <a:latin typeface="HSE Sans" panose="02000000000000000000" pitchFamily="2" charset="0"/>
                        </a:rPr>
                        <a:t>Государственное бюджетное общеобразовательное учреждение гимназия №155 Центрального района Санкт-Петербурга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E2D69"/>
                          </a:solidFill>
                          <a:effectLst/>
                          <a:latin typeface="HSE Sans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6345534"/>
                  </a:ext>
                </a:extLst>
              </a:tr>
              <a:tr h="427811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>
                          <a:solidFill>
                            <a:srgbClr val="0E2D69"/>
                          </a:solidFill>
                          <a:effectLst/>
                          <a:latin typeface="HSE Sans" panose="02000000000000000000" pitchFamily="2" charset="0"/>
                        </a:rPr>
                        <a:t>Государственное бюджетное общеобразовательное учреждение гимназия №157 Санкт-Петербурга имени принцессы Е.М.Ольденбургской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E2D69"/>
                          </a:solidFill>
                          <a:effectLst/>
                          <a:latin typeface="HSE Sans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2213386"/>
                  </a:ext>
                </a:extLst>
              </a:tr>
              <a:tr h="427811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>
                          <a:solidFill>
                            <a:srgbClr val="0E2D69"/>
                          </a:solidFill>
                          <a:effectLst/>
                          <a:latin typeface="HSE Sans" panose="02000000000000000000" pitchFamily="2" charset="0"/>
                        </a:rPr>
                        <a:t>Государственное бюджетное общеобразовательное учреждение гимназия № 631 Приморского района Санкт-Петербурга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E2D69"/>
                          </a:solidFill>
                          <a:effectLst/>
                          <a:latin typeface="HSE Sans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149234"/>
                  </a:ext>
                </a:extLst>
              </a:tr>
              <a:tr h="427811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>
                          <a:solidFill>
                            <a:srgbClr val="0E2D69"/>
                          </a:solidFill>
                          <a:effectLst/>
                          <a:latin typeface="HSE Sans" panose="02000000000000000000" pitchFamily="2" charset="0"/>
                        </a:rPr>
                        <a:t>Государственное общеобразовательное учреждение гимназия №24 имени И.А.Крылова Санкт-Петербурга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E2D69"/>
                          </a:solidFill>
                          <a:effectLst/>
                          <a:latin typeface="HSE Sans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8469313"/>
                  </a:ext>
                </a:extLst>
              </a:tr>
              <a:tr h="427811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E2D69"/>
                          </a:solidFill>
                          <a:effectLst/>
                          <a:latin typeface="HSE Sans" panose="02000000000000000000" pitchFamily="2" charset="0"/>
                        </a:rPr>
                        <a:t>Государственное бюджетное общеобразовательное учреждение средняя общеобразовательная школа №80 с углубленным изучением английского языка Петроградского района Санкт-Петербурга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E2D69"/>
                          </a:solidFill>
                          <a:effectLst/>
                          <a:latin typeface="HSE Sans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6487404"/>
                  </a:ext>
                </a:extLst>
              </a:tr>
              <a:tr h="463725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E2D69"/>
                          </a:solidFill>
                          <a:effectLst/>
                          <a:latin typeface="HSE Sans" panose="02000000000000000000" pitchFamily="2" charset="0"/>
                        </a:rPr>
                        <a:t>Государственное бюджетное общеобразовательное учреждение центр образования "Санкт-Петербургский городской Дворец творчества юных" (Аничков лицей)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E2D69"/>
                          </a:solidFill>
                          <a:effectLst/>
                          <a:latin typeface="HSE Sans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49309"/>
                  </a:ext>
                </a:extLst>
              </a:tr>
              <a:tr h="427811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E2D69"/>
                          </a:solidFill>
                          <a:effectLst/>
                          <a:latin typeface="HSE Sans" panose="02000000000000000000" pitchFamily="2" charset="0"/>
                        </a:rPr>
                        <a:t>Государственное бюджетное общеобразовательное учреждение инженерно-технологическая школа № 777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E2D69"/>
                          </a:solidFill>
                          <a:effectLst/>
                          <a:latin typeface="HSE Sans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16609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0348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34398" y="928726"/>
            <a:ext cx="896552" cy="896552"/>
          </a:xfrm>
          <a:prstGeom prst="rect">
            <a:avLst/>
          </a:prstGeom>
        </p:spPr>
      </p:pic>
      <p:cxnSp>
        <p:nvCxnSpPr>
          <p:cNvPr id="20" name="Straight Connector 19"/>
          <p:cNvCxnSpPr>
            <a:cxnSpLocks/>
          </p:cNvCxnSpPr>
          <p:nvPr/>
        </p:nvCxnSpPr>
        <p:spPr bwMode="auto">
          <a:xfrm>
            <a:off x="6597372" y="928726"/>
            <a:ext cx="0" cy="117252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</p:cNvCxnSpPr>
          <p:nvPr/>
        </p:nvCxnSpPr>
        <p:spPr bwMode="auto">
          <a:xfrm>
            <a:off x="12198832" y="928726"/>
            <a:ext cx="0" cy="117252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</p:cNvCxnSpPr>
          <p:nvPr/>
        </p:nvCxnSpPr>
        <p:spPr bwMode="auto">
          <a:xfrm>
            <a:off x="20554162" y="928726"/>
            <a:ext cx="0" cy="117252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 bwMode="auto">
          <a:xfrm>
            <a:off x="20675687" y="994630"/>
            <a:ext cx="13439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fld id="{32AF94B5-93D7-5247-B727-C7089232F508}" type="slidenum">
              <a:rPr lang="ru-RU" sz="4000">
                <a:solidFill>
                  <a:srgbClr val="102D69"/>
                </a:solidFill>
                <a:latin typeface="HSE Sans"/>
              </a:rPr>
              <a:t>6</a:t>
            </a:fld>
            <a:endParaRPr lang="ru-RU" sz="4000">
              <a:solidFill>
                <a:srgbClr val="102D69"/>
              </a:solidFill>
              <a:latin typeface="HSE Sans"/>
            </a:endParaRPr>
          </a:p>
        </p:txBody>
      </p:sp>
      <p:cxnSp>
        <p:nvCxnSpPr>
          <p:cNvPr id="60" name="Straight Connector 59"/>
          <p:cNvCxnSpPr>
            <a:cxnSpLocks/>
          </p:cNvCxnSpPr>
          <p:nvPr/>
        </p:nvCxnSpPr>
        <p:spPr bwMode="auto">
          <a:xfrm>
            <a:off x="23287736" y="928726"/>
            <a:ext cx="0" cy="117252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 bwMode="auto">
          <a:xfrm>
            <a:off x="2115633" y="994631"/>
            <a:ext cx="4693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HSE Sans"/>
              </a:rPr>
              <a:t>НИУ ВШЭ — </a:t>
            </a:r>
            <a:endParaRPr sz="10000" dirty="0"/>
          </a:p>
          <a:p>
            <a:pPr algn="l">
              <a:defRPr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HSE Sans"/>
              </a:rPr>
              <a:t>САНКТ-ПЕТЕРБУРГ</a:t>
            </a:r>
            <a:endParaRPr sz="10000" dirty="0"/>
          </a:p>
        </p:txBody>
      </p:sp>
      <p:sp>
        <p:nvSpPr>
          <p:cNvPr id="69" name="Текст 5"/>
          <p:cNvSpPr txBox="1"/>
          <p:nvPr/>
        </p:nvSpPr>
        <p:spPr bwMode="auto">
          <a:xfrm>
            <a:off x="12598163" y="1087644"/>
            <a:ext cx="4945894" cy="12969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 b="0" i="0">
                <a:solidFill>
                  <a:srgbClr val="0E2D69"/>
                </a:solidFill>
                <a:latin typeface="HSE Sans"/>
                <a:ea typeface="+mn-ea"/>
                <a:cs typeface="+mn-cs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b="0" i="0">
                <a:solidFill>
                  <a:srgbClr val="0E2D69"/>
                </a:solidFill>
                <a:latin typeface="HSE Sans"/>
                <a:ea typeface="+mn-ea"/>
                <a:cs typeface="+mn-cs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b="0" i="0">
                <a:solidFill>
                  <a:srgbClr val="0E2D69"/>
                </a:solidFill>
                <a:latin typeface="HSE Sans"/>
                <a:ea typeface="+mn-ea"/>
                <a:cs typeface="+mn-cs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b="0" i="0">
                <a:solidFill>
                  <a:srgbClr val="0E2D69"/>
                </a:solidFill>
                <a:latin typeface="HSE Sans"/>
                <a:ea typeface="+mn-ea"/>
                <a:cs typeface="+mn-cs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b="0" i="0">
                <a:solidFill>
                  <a:srgbClr val="0E2D69"/>
                </a:solidFill>
                <a:latin typeface="HSE Sans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Санкт-Петербург</a:t>
            </a:r>
            <a:endParaRPr sz="2000" dirty="0"/>
          </a:p>
          <a:p>
            <a:pPr>
              <a:defRPr/>
            </a:pPr>
            <a:r>
              <a:rPr lang="ru-RU" sz="2400" dirty="0"/>
              <a:t>2023</a:t>
            </a:r>
            <a:endParaRPr sz="2000" dirty="0"/>
          </a:p>
        </p:txBody>
      </p:sp>
      <p:sp>
        <p:nvSpPr>
          <p:cNvPr id="67" name="object 13"/>
          <p:cNvSpPr txBox="1"/>
          <p:nvPr/>
        </p:nvSpPr>
        <p:spPr bwMode="auto">
          <a:xfrm>
            <a:off x="1034398" y="3028831"/>
            <a:ext cx="5256824" cy="1408078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5400" marR="10160" algn="l">
              <a:lnSpc>
                <a:spcPts val="3600"/>
              </a:lnSpc>
              <a:defRPr/>
            </a:pPr>
            <a:r>
              <a:rPr lang="ru-RU" sz="3200" dirty="0">
                <a:solidFill>
                  <a:srgbClr val="002060"/>
                </a:solidFill>
                <a:latin typeface="HSE Sans" panose="02000000000000000000" pitchFamily="50" charset="-52"/>
                <a:ea typeface="Open Sans"/>
                <a:cs typeface="Open Sans"/>
              </a:rPr>
              <a:t>Санкт-Петербургская </a:t>
            </a:r>
            <a:endParaRPr sz="3200" dirty="0">
              <a:solidFill>
                <a:srgbClr val="002060"/>
              </a:solidFill>
              <a:latin typeface="HSE Sans" panose="02000000000000000000" pitchFamily="50" charset="-52"/>
            </a:endParaRPr>
          </a:p>
          <a:p>
            <a:pPr marL="25400" marR="10160" algn="l">
              <a:lnSpc>
                <a:spcPts val="3600"/>
              </a:lnSpc>
              <a:defRPr/>
            </a:pPr>
            <a:r>
              <a:rPr lang="ru-RU" sz="3200" dirty="0">
                <a:solidFill>
                  <a:srgbClr val="002060"/>
                </a:solidFill>
                <a:latin typeface="HSE Sans" panose="02000000000000000000" pitchFamily="50" charset="-52"/>
                <a:ea typeface="Open Sans"/>
                <a:cs typeface="Open Sans"/>
              </a:rPr>
              <a:t>школа экономики и менеджмента</a:t>
            </a:r>
            <a:endParaRPr sz="3200" dirty="0">
              <a:solidFill>
                <a:srgbClr val="002060"/>
              </a:solidFill>
              <a:latin typeface="HSE Sans" panose="02000000000000000000" pitchFamily="50" charset="-52"/>
              <a:ea typeface="Open Sans"/>
              <a:cs typeface="Open Sans"/>
            </a:endParaRPr>
          </a:p>
        </p:txBody>
      </p:sp>
      <p:sp>
        <p:nvSpPr>
          <p:cNvPr id="70" name="object 13"/>
          <p:cNvSpPr txBox="1"/>
          <p:nvPr/>
        </p:nvSpPr>
        <p:spPr bwMode="auto">
          <a:xfrm>
            <a:off x="12696429" y="3028831"/>
            <a:ext cx="5256824" cy="1408078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5400" marR="10160" algn="l">
              <a:lnSpc>
                <a:spcPts val="3600"/>
              </a:lnSpc>
              <a:defRPr/>
            </a:pPr>
            <a:r>
              <a:rPr lang="ru-RU" sz="3200" dirty="0">
                <a:solidFill>
                  <a:srgbClr val="002060"/>
                </a:solidFill>
                <a:latin typeface="HSE Sans" panose="02000000000000000000" pitchFamily="50" charset="-52"/>
                <a:ea typeface="Open Sans"/>
                <a:cs typeface="Open Sans"/>
              </a:rPr>
              <a:t>Санкт-Петербургская школа физико-математических </a:t>
            </a:r>
            <a:endParaRPr sz="3200" dirty="0">
              <a:solidFill>
                <a:srgbClr val="002060"/>
              </a:solidFill>
              <a:latin typeface="HSE Sans" panose="02000000000000000000" pitchFamily="50" charset="-52"/>
            </a:endParaRPr>
          </a:p>
          <a:p>
            <a:pPr marL="25400" marR="10160" algn="l">
              <a:lnSpc>
                <a:spcPts val="3600"/>
              </a:lnSpc>
              <a:defRPr/>
            </a:pPr>
            <a:r>
              <a:rPr lang="ru-RU" sz="3200" dirty="0">
                <a:solidFill>
                  <a:srgbClr val="002060"/>
                </a:solidFill>
                <a:latin typeface="HSE Sans" panose="02000000000000000000" pitchFamily="50" charset="-52"/>
                <a:ea typeface="Open Sans"/>
                <a:cs typeface="Open Sans"/>
              </a:rPr>
              <a:t>и компьютерных наук</a:t>
            </a:r>
            <a:endParaRPr sz="3200" dirty="0">
              <a:solidFill>
                <a:srgbClr val="002060"/>
              </a:solidFill>
              <a:latin typeface="HSE Sans" panose="02000000000000000000" pitchFamily="50" charset="-52"/>
              <a:ea typeface="Open Sans"/>
              <a:cs typeface="Open Sans"/>
            </a:endParaRPr>
          </a:p>
        </p:txBody>
      </p:sp>
      <p:sp>
        <p:nvSpPr>
          <p:cNvPr id="71" name="Прямоугольник 70"/>
          <p:cNvSpPr/>
          <p:nvPr/>
        </p:nvSpPr>
        <p:spPr bwMode="auto">
          <a:xfrm>
            <a:off x="1034398" y="6485586"/>
            <a:ext cx="28112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3600"/>
              </a:lnSpc>
              <a:defRPr/>
            </a:pPr>
            <a:r>
              <a:rPr lang="ru-RU" sz="3200" dirty="0">
                <a:solidFill>
                  <a:srgbClr val="002060"/>
                </a:solidFill>
                <a:latin typeface="HSE Sans" panose="02000000000000000000" pitchFamily="50" charset="-52"/>
                <a:ea typeface="Open Sans"/>
                <a:cs typeface="Open Sans"/>
              </a:rPr>
              <a:t>Юридический </a:t>
            </a:r>
            <a:endParaRPr sz="3200" dirty="0">
              <a:solidFill>
                <a:srgbClr val="002060"/>
              </a:solidFill>
              <a:latin typeface="HSE Sans" panose="02000000000000000000" pitchFamily="50" charset="-52"/>
            </a:endParaRPr>
          </a:p>
          <a:p>
            <a:pPr algn="l">
              <a:lnSpc>
                <a:spcPts val="3600"/>
              </a:lnSpc>
              <a:defRPr/>
            </a:pPr>
            <a:r>
              <a:rPr lang="ru-RU" sz="3200" dirty="0">
                <a:solidFill>
                  <a:srgbClr val="002060"/>
                </a:solidFill>
                <a:latin typeface="HSE Sans" panose="02000000000000000000" pitchFamily="50" charset="-52"/>
                <a:ea typeface="Open Sans"/>
                <a:cs typeface="Open Sans"/>
              </a:rPr>
              <a:t>факультет</a:t>
            </a:r>
            <a:endParaRPr lang="ru-RU" sz="3200" dirty="0">
              <a:solidFill>
                <a:srgbClr val="002060"/>
              </a:solidFill>
              <a:latin typeface="HSE Sans" panose="02000000000000000000" pitchFamily="50" charset="-52"/>
            </a:endParaRPr>
          </a:p>
        </p:txBody>
      </p:sp>
      <p:sp>
        <p:nvSpPr>
          <p:cNvPr id="72" name="object 13"/>
          <p:cNvSpPr txBox="1"/>
          <p:nvPr/>
        </p:nvSpPr>
        <p:spPr bwMode="auto">
          <a:xfrm>
            <a:off x="6809123" y="3028831"/>
            <a:ext cx="5554156" cy="1408078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5400" marR="10160" algn="l">
              <a:lnSpc>
                <a:spcPts val="3600"/>
              </a:lnSpc>
              <a:defRPr/>
            </a:pPr>
            <a:r>
              <a:rPr lang="ru-RU" sz="3200" dirty="0">
                <a:solidFill>
                  <a:srgbClr val="002060"/>
                </a:solidFill>
                <a:latin typeface="HSE Sans" panose="02000000000000000000" pitchFamily="50" charset="-52"/>
                <a:ea typeface="Open Sans"/>
                <a:cs typeface="Open Sans"/>
              </a:rPr>
              <a:t>Санкт-Петербургская </a:t>
            </a:r>
            <a:endParaRPr sz="3200" dirty="0">
              <a:solidFill>
                <a:srgbClr val="002060"/>
              </a:solidFill>
              <a:latin typeface="HSE Sans" panose="02000000000000000000" pitchFamily="50" charset="-52"/>
            </a:endParaRPr>
          </a:p>
          <a:p>
            <a:pPr marL="25400" marR="10160" algn="l">
              <a:lnSpc>
                <a:spcPts val="3600"/>
              </a:lnSpc>
              <a:defRPr/>
            </a:pPr>
            <a:r>
              <a:rPr lang="ru-RU" sz="3200" dirty="0">
                <a:solidFill>
                  <a:srgbClr val="002060"/>
                </a:solidFill>
                <a:latin typeface="HSE Sans" panose="02000000000000000000" pitchFamily="50" charset="-52"/>
                <a:ea typeface="Open Sans"/>
                <a:cs typeface="Open Sans"/>
              </a:rPr>
              <a:t>школа гуманитарных наук </a:t>
            </a:r>
            <a:endParaRPr sz="3200" dirty="0">
              <a:solidFill>
                <a:srgbClr val="002060"/>
              </a:solidFill>
              <a:latin typeface="HSE Sans" panose="02000000000000000000" pitchFamily="50" charset="-52"/>
            </a:endParaRPr>
          </a:p>
          <a:p>
            <a:pPr marL="25400" marR="10160" algn="l">
              <a:lnSpc>
                <a:spcPts val="3600"/>
              </a:lnSpc>
              <a:defRPr/>
            </a:pPr>
            <a:r>
              <a:rPr lang="ru-RU" sz="3200" dirty="0">
                <a:solidFill>
                  <a:srgbClr val="002060"/>
                </a:solidFill>
                <a:latin typeface="HSE Sans" panose="02000000000000000000" pitchFamily="50" charset="-52"/>
                <a:ea typeface="Open Sans"/>
                <a:cs typeface="Open Sans"/>
              </a:rPr>
              <a:t>и искусств</a:t>
            </a:r>
            <a:endParaRPr sz="3200" dirty="0">
              <a:solidFill>
                <a:srgbClr val="002060"/>
              </a:solidFill>
              <a:latin typeface="HSE Sans" panose="02000000000000000000" pitchFamily="50" charset="-52"/>
              <a:ea typeface="Open Sans"/>
              <a:cs typeface="Open Sans"/>
            </a:endParaRPr>
          </a:p>
        </p:txBody>
      </p:sp>
      <p:sp>
        <p:nvSpPr>
          <p:cNvPr id="73" name="object 13"/>
          <p:cNvSpPr txBox="1"/>
          <p:nvPr/>
        </p:nvSpPr>
        <p:spPr bwMode="auto">
          <a:xfrm>
            <a:off x="18648110" y="3032045"/>
            <a:ext cx="5256824" cy="1408078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5400" marR="10160" algn="l">
              <a:lnSpc>
                <a:spcPts val="3600"/>
              </a:lnSpc>
              <a:defRPr/>
            </a:pPr>
            <a:r>
              <a:rPr lang="ru-RU" sz="3200" dirty="0">
                <a:solidFill>
                  <a:srgbClr val="002060"/>
                </a:solidFill>
                <a:latin typeface="HSE Sans" panose="02000000000000000000" pitchFamily="50" charset="-52"/>
                <a:ea typeface="Open Sans"/>
                <a:cs typeface="Open Sans"/>
              </a:rPr>
              <a:t>Санкт-Петербургская </a:t>
            </a:r>
            <a:endParaRPr sz="3200" dirty="0">
              <a:solidFill>
                <a:srgbClr val="002060"/>
              </a:solidFill>
              <a:latin typeface="HSE Sans" panose="02000000000000000000" pitchFamily="50" charset="-52"/>
            </a:endParaRPr>
          </a:p>
          <a:p>
            <a:pPr marL="25400" marR="10160" algn="l">
              <a:lnSpc>
                <a:spcPts val="3600"/>
              </a:lnSpc>
              <a:defRPr/>
            </a:pPr>
            <a:r>
              <a:rPr lang="ru-RU" sz="3200" dirty="0">
                <a:solidFill>
                  <a:srgbClr val="002060"/>
                </a:solidFill>
                <a:latin typeface="HSE Sans" panose="02000000000000000000" pitchFamily="50" charset="-52"/>
                <a:ea typeface="Open Sans"/>
                <a:cs typeface="Open Sans"/>
              </a:rPr>
              <a:t>школа социальных наук </a:t>
            </a:r>
            <a:endParaRPr sz="3200" dirty="0">
              <a:solidFill>
                <a:srgbClr val="002060"/>
              </a:solidFill>
              <a:latin typeface="HSE Sans" panose="02000000000000000000" pitchFamily="50" charset="-52"/>
            </a:endParaRPr>
          </a:p>
          <a:p>
            <a:pPr marL="25400" marR="10160" algn="l">
              <a:lnSpc>
                <a:spcPts val="3600"/>
              </a:lnSpc>
              <a:defRPr/>
            </a:pPr>
            <a:r>
              <a:rPr lang="ru-RU" sz="3200" dirty="0">
                <a:solidFill>
                  <a:srgbClr val="002060"/>
                </a:solidFill>
                <a:latin typeface="HSE Sans" panose="02000000000000000000" pitchFamily="50" charset="-52"/>
                <a:ea typeface="Open Sans"/>
                <a:cs typeface="Open Sans"/>
              </a:rPr>
              <a:t>и востоковедения</a:t>
            </a:r>
            <a:endParaRPr sz="3200" dirty="0">
              <a:solidFill>
                <a:srgbClr val="002060"/>
              </a:solidFill>
              <a:latin typeface="HSE Sans" panose="02000000000000000000" pitchFamily="50" charset="-52"/>
              <a:ea typeface="Open Sans"/>
              <a:cs typeface="Open Sans"/>
            </a:endParaRPr>
          </a:p>
        </p:txBody>
      </p:sp>
      <p:sp>
        <p:nvSpPr>
          <p:cNvPr id="78" name="Текст 5">
            <a:extLst>
              <a:ext uri="{FF2B5EF4-FFF2-40B4-BE49-F238E27FC236}">
                <a16:creationId xmlns:a16="http://schemas.microsoft.com/office/drawing/2014/main" id="{694864A0-BC6A-441F-A112-71BCAD6A613D}"/>
              </a:ext>
            </a:extLst>
          </p:cNvPr>
          <p:cNvSpPr txBox="1">
            <a:spLocks/>
          </p:cNvSpPr>
          <p:nvPr/>
        </p:nvSpPr>
        <p:spPr bwMode="auto">
          <a:xfrm>
            <a:off x="6996705" y="1087644"/>
            <a:ext cx="4945894" cy="12969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HSE Sans" panose="02000000000000000000" pitchFamily="50" charset="-52"/>
              </a:rPr>
              <a:t>Кампус НИУ ВШЭ 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HSE Sans" panose="02000000000000000000" pitchFamily="50" charset="-52"/>
              </a:rPr>
              <a:t>в Санкт-Петербурге</a:t>
            </a:r>
          </a:p>
        </p:txBody>
      </p:sp>
      <p:sp>
        <p:nvSpPr>
          <p:cNvPr id="37" name="Прямоугольник 36"/>
          <p:cNvSpPr/>
          <p:nvPr/>
        </p:nvSpPr>
        <p:spPr bwMode="auto">
          <a:xfrm>
            <a:off x="6739310" y="8654832"/>
            <a:ext cx="322044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3600"/>
              </a:lnSpc>
              <a:defRPr/>
            </a:pPr>
            <a:r>
              <a:rPr lang="ru-RU" sz="3200" dirty="0">
                <a:solidFill>
                  <a:srgbClr val="002060"/>
                </a:solidFill>
                <a:latin typeface="HSE Sans" panose="02000000000000000000" pitchFamily="50" charset="-52"/>
                <a:ea typeface="Open Sans"/>
                <a:cs typeface="Open Sans"/>
              </a:rPr>
              <a:t>Школа дизайна</a:t>
            </a:r>
            <a:endParaRPr lang="ru-RU" sz="3200" dirty="0">
              <a:solidFill>
                <a:srgbClr val="002060"/>
              </a:solidFill>
              <a:latin typeface="HSE Sans" panose="02000000000000000000" pitchFamily="50" charset="-52"/>
            </a:endParaRPr>
          </a:p>
        </p:txBody>
      </p:sp>
      <p:sp>
        <p:nvSpPr>
          <p:cNvPr id="27" name="Google Shape;501;p11">
            <a:extLst>
              <a:ext uri="{FF2B5EF4-FFF2-40B4-BE49-F238E27FC236}">
                <a16:creationId xmlns:a16="http://schemas.microsoft.com/office/drawing/2014/main" id="{7FCF934A-C209-54D9-93C1-29FC018BA6FD}"/>
              </a:ext>
            </a:extLst>
          </p:cNvPr>
          <p:cNvSpPr/>
          <p:nvPr/>
        </p:nvSpPr>
        <p:spPr bwMode="auto">
          <a:xfrm>
            <a:off x="12711165" y="4867321"/>
            <a:ext cx="4669638" cy="905856"/>
          </a:xfrm>
          <a:prstGeom prst="rect">
            <a:avLst/>
          </a:prstGeom>
          <a:solidFill>
            <a:srgbClr val="A7115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  <a:tabLst/>
              <a:defRPr/>
            </a:pPr>
            <a:r>
              <a:rPr kumimoji="0" lang="ru-RU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SE Sans" panose="02000000000000000000" pitchFamily="50" charset="-52"/>
                <a:ea typeface="Open Sans"/>
                <a:cs typeface="Open Sans"/>
              </a:rPr>
              <a:t>Прикладная математика </a:t>
            </a:r>
            <a:endParaRPr kumimoji="0" lang="ru-RU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  <a:tabLst/>
              <a:defRPr/>
            </a:pPr>
            <a:r>
              <a:rPr kumimoji="0" lang="ru-RU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SE Sans" panose="02000000000000000000" pitchFamily="50" charset="-52"/>
                <a:ea typeface="Open Sans"/>
                <a:cs typeface="Open Sans"/>
              </a:rPr>
              <a:t>и информатика</a:t>
            </a:r>
            <a:endParaRPr kumimoji="0" lang="ru-RU" sz="280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SE Sans" panose="02000000000000000000" pitchFamily="50" charset="-52"/>
              <a:ea typeface="Open Sans"/>
              <a:cs typeface="Open Sans"/>
            </a:endParaRPr>
          </a:p>
        </p:txBody>
      </p:sp>
      <p:sp>
        <p:nvSpPr>
          <p:cNvPr id="28" name="Google Shape;502;p11">
            <a:extLst>
              <a:ext uri="{FF2B5EF4-FFF2-40B4-BE49-F238E27FC236}">
                <a16:creationId xmlns:a16="http://schemas.microsoft.com/office/drawing/2014/main" id="{6521A8C9-018E-570E-0100-02847A441251}"/>
              </a:ext>
            </a:extLst>
          </p:cNvPr>
          <p:cNvSpPr/>
          <p:nvPr/>
        </p:nvSpPr>
        <p:spPr bwMode="auto">
          <a:xfrm>
            <a:off x="18648110" y="6083827"/>
            <a:ext cx="4639626" cy="8959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SE Sans" panose="02000000000000000000" pitchFamily="50" charset="-52"/>
                <a:ea typeface="Open Sans"/>
                <a:cs typeface="Open Sans"/>
              </a:rPr>
              <a:t>Sociology and Social </a:t>
            </a:r>
            <a:r>
              <a:rPr kumimoji="0" lang="ru-RU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SE Sans" panose="02000000000000000000" pitchFamily="50" charset="-52"/>
                <a:ea typeface="Open Sans"/>
                <a:cs typeface="Open Sans"/>
              </a:rPr>
              <a:t>I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SE Sans" panose="02000000000000000000" pitchFamily="50" charset="-52"/>
                <a:ea typeface="Open Sans"/>
                <a:cs typeface="Open Sans"/>
              </a:rPr>
              <a:t>nformatics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</p:txBody>
      </p:sp>
      <p:sp>
        <p:nvSpPr>
          <p:cNvPr id="29" name="Google Shape;503;p11">
            <a:extLst>
              <a:ext uri="{FF2B5EF4-FFF2-40B4-BE49-F238E27FC236}">
                <a16:creationId xmlns:a16="http://schemas.microsoft.com/office/drawing/2014/main" id="{1D6BDF41-0FD8-4900-00FD-97E6F71EAD6C}"/>
              </a:ext>
            </a:extLst>
          </p:cNvPr>
          <p:cNvSpPr/>
          <p:nvPr/>
        </p:nvSpPr>
        <p:spPr bwMode="auto">
          <a:xfrm>
            <a:off x="18648110" y="4857365"/>
            <a:ext cx="4639626" cy="9158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Tx/>
              <a:buNone/>
              <a:tabLst/>
              <a:defRPr/>
            </a:pPr>
            <a:r>
              <a:rPr kumimoji="0" lang="ru-RU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SE Sans" panose="02000000000000000000" pitchFamily="50" charset="-52"/>
                <a:ea typeface="Open Sans"/>
                <a:cs typeface="Open Sans"/>
              </a:rPr>
              <a:t>Управление и аналитика </a:t>
            </a:r>
            <a:endParaRPr kumimoji="0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Tx/>
              <a:buNone/>
              <a:tabLst/>
              <a:defRPr/>
            </a:pPr>
            <a:r>
              <a:rPr kumimoji="0" lang="ru-RU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SE Sans" panose="02000000000000000000" pitchFamily="50" charset="-52"/>
                <a:ea typeface="Open Sans"/>
                <a:cs typeface="Open Sans"/>
              </a:rPr>
              <a:t>в государственном секторе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SE Sans" panose="02000000000000000000" pitchFamily="50" charset="-52"/>
              <a:ea typeface="Open Sans"/>
              <a:cs typeface="Open Sans"/>
            </a:endParaRPr>
          </a:p>
        </p:txBody>
      </p:sp>
      <p:sp>
        <p:nvSpPr>
          <p:cNvPr id="30" name="Google Shape;524;p11">
            <a:extLst>
              <a:ext uri="{FF2B5EF4-FFF2-40B4-BE49-F238E27FC236}">
                <a16:creationId xmlns:a16="http://schemas.microsoft.com/office/drawing/2014/main" id="{E783D637-A5F2-5192-23F7-75571078BF88}"/>
              </a:ext>
            </a:extLst>
          </p:cNvPr>
          <p:cNvSpPr/>
          <p:nvPr/>
        </p:nvSpPr>
        <p:spPr bwMode="auto">
          <a:xfrm>
            <a:off x="18648257" y="7290379"/>
            <a:ext cx="4639500" cy="8959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SE Sans" panose="02000000000000000000" pitchFamily="50" charset="-52"/>
                <a:ea typeface="Open Sans"/>
                <a:cs typeface="Open Sans"/>
              </a:rPr>
              <a:t>Political Science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SE Sans" panose="02000000000000000000" pitchFamily="50" charset="-52"/>
                <a:ea typeface="Open Sans"/>
                <a:cs typeface="Open Sans"/>
              </a:rPr>
              <a:t>and World Politics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</p:txBody>
      </p:sp>
      <p:sp>
        <p:nvSpPr>
          <p:cNvPr id="31" name="Google Shape;525;p11">
            <a:extLst>
              <a:ext uri="{FF2B5EF4-FFF2-40B4-BE49-F238E27FC236}">
                <a16:creationId xmlns:a16="http://schemas.microsoft.com/office/drawing/2014/main" id="{D95AF8B9-3B82-36CC-02E5-667D70918705}"/>
              </a:ext>
            </a:extLst>
          </p:cNvPr>
          <p:cNvSpPr/>
          <p:nvPr/>
        </p:nvSpPr>
        <p:spPr bwMode="auto">
          <a:xfrm>
            <a:off x="1078462" y="7730900"/>
            <a:ext cx="4481906" cy="90585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  <a:tabLst/>
              <a:defRPr/>
            </a:pPr>
            <a:r>
              <a:rPr kumimoji="0" lang="ru-RU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SE Sans" panose="02000000000000000000" pitchFamily="50" charset="-52"/>
                <a:ea typeface="Open Sans"/>
                <a:cs typeface="Open Sans"/>
              </a:rPr>
              <a:t>Юриспруденция</a:t>
            </a:r>
            <a:endParaRPr kumimoji="0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</p:txBody>
      </p:sp>
      <p:sp>
        <p:nvSpPr>
          <p:cNvPr id="34" name="Google Shape;526;p11">
            <a:extLst>
              <a:ext uri="{FF2B5EF4-FFF2-40B4-BE49-F238E27FC236}">
                <a16:creationId xmlns:a16="http://schemas.microsoft.com/office/drawing/2014/main" id="{61DA851C-C696-0F53-3412-553D0551DE0E}"/>
              </a:ext>
            </a:extLst>
          </p:cNvPr>
          <p:cNvSpPr/>
          <p:nvPr/>
        </p:nvSpPr>
        <p:spPr bwMode="auto">
          <a:xfrm>
            <a:off x="18648110" y="8496931"/>
            <a:ext cx="4639500" cy="8959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  <a:tabLst/>
              <a:defRPr/>
            </a:pPr>
            <a:r>
              <a:rPr kumimoji="0" lang="ru-RU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SE Sans" panose="02000000000000000000" pitchFamily="50" charset="-52"/>
                <a:ea typeface="Open Sans"/>
                <a:cs typeface="Open Sans"/>
              </a:rPr>
              <a:t>Востоковедение</a:t>
            </a:r>
            <a:endParaRPr kumimoji="0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</p:txBody>
      </p:sp>
      <p:sp>
        <p:nvSpPr>
          <p:cNvPr id="35" name="Google Shape;527;p11">
            <a:extLst>
              <a:ext uri="{FF2B5EF4-FFF2-40B4-BE49-F238E27FC236}">
                <a16:creationId xmlns:a16="http://schemas.microsoft.com/office/drawing/2014/main" id="{43994AB6-A184-1A27-60A2-C42FA14CD01B}"/>
              </a:ext>
            </a:extLst>
          </p:cNvPr>
          <p:cNvSpPr/>
          <p:nvPr/>
        </p:nvSpPr>
        <p:spPr bwMode="auto">
          <a:xfrm>
            <a:off x="6820743" y="7290379"/>
            <a:ext cx="4588502" cy="905857"/>
          </a:xfrm>
          <a:prstGeom prst="rect">
            <a:avLst/>
          </a:prstGeom>
          <a:solidFill>
            <a:srgbClr val="7F38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  <a:tabLst/>
              <a:defRPr/>
            </a:pPr>
            <a:r>
              <a:rPr kumimoji="0" lang="ru-RU" sz="28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SE Sans" panose="02000000000000000000" pitchFamily="50" charset="-52"/>
                <a:ea typeface="Open Sans"/>
                <a:cs typeface="Open Sans"/>
              </a:rPr>
              <a:t>История</a:t>
            </a:r>
            <a:endParaRPr kumimoji="0" sz="2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</p:txBody>
      </p:sp>
      <p:sp>
        <p:nvSpPr>
          <p:cNvPr id="36" name="Google Shape;528;p11">
            <a:extLst>
              <a:ext uri="{FF2B5EF4-FFF2-40B4-BE49-F238E27FC236}">
                <a16:creationId xmlns:a16="http://schemas.microsoft.com/office/drawing/2014/main" id="{9506C255-69E8-3916-667C-587F9CC56BA0}"/>
              </a:ext>
            </a:extLst>
          </p:cNvPr>
          <p:cNvSpPr/>
          <p:nvPr/>
        </p:nvSpPr>
        <p:spPr bwMode="auto">
          <a:xfrm>
            <a:off x="6820741" y="6073872"/>
            <a:ext cx="4618183" cy="905857"/>
          </a:xfrm>
          <a:prstGeom prst="rect">
            <a:avLst/>
          </a:prstGeom>
          <a:solidFill>
            <a:srgbClr val="7F38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  <a:tabLst/>
              <a:defRPr/>
            </a:pPr>
            <a:r>
              <a:rPr kumimoji="0" lang="ru-RU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SE Sans" panose="02000000000000000000" pitchFamily="50" charset="-52"/>
                <a:ea typeface="Open Sans"/>
                <a:cs typeface="Open Sans"/>
              </a:rPr>
              <a:t>Филология</a:t>
            </a:r>
            <a:endParaRPr kumimoji="0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</p:txBody>
      </p:sp>
      <p:sp>
        <p:nvSpPr>
          <p:cNvPr id="38" name="Google Shape;529;p11">
            <a:extLst>
              <a:ext uri="{FF2B5EF4-FFF2-40B4-BE49-F238E27FC236}">
                <a16:creationId xmlns:a16="http://schemas.microsoft.com/office/drawing/2014/main" id="{AA6407A3-CDB0-2879-0C4F-AE9006AB686B}"/>
              </a:ext>
            </a:extLst>
          </p:cNvPr>
          <p:cNvSpPr/>
          <p:nvPr/>
        </p:nvSpPr>
        <p:spPr bwMode="auto">
          <a:xfrm>
            <a:off x="6820741" y="9392833"/>
            <a:ext cx="4481906" cy="905857"/>
          </a:xfrm>
          <a:prstGeom prst="rect">
            <a:avLst/>
          </a:prstGeom>
          <a:solidFill>
            <a:srgbClr val="7F38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  <a:tabLst/>
              <a:defRPr/>
            </a:pPr>
            <a:r>
              <a:rPr kumimoji="0" lang="ru-RU" sz="28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SE Sans" panose="02000000000000000000" pitchFamily="50" charset="-52"/>
                <a:ea typeface="Open Sans"/>
                <a:cs typeface="Open Sans"/>
              </a:rPr>
              <a:t>Дизайн</a:t>
            </a:r>
            <a:endParaRPr kumimoji="0" sz="2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</p:txBody>
      </p:sp>
      <p:sp>
        <p:nvSpPr>
          <p:cNvPr id="39" name="Google Shape;530;p11">
            <a:extLst>
              <a:ext uri="{FF2B5EF4-FFF2-40B4-BE49-F238E27FC236}">
                <a16:creationId xmlns:a16="http://schemas.microsoft.com/office/drawing/2014/main" id="{83FB0EA6-8E7A-FAAC-5820-792B18C11202}"/>
              </a:ext>
            </a:extLst>
          </p:cNvPr>
          <p:cNvSpPr/>
          <p:nvPr/>
        </p:nvSpPr>
        <p:spPr bwMode="auto">
          <a:xfrm>
            <a:off x="12711165" y="7300332"/>
            <a:ext cx="4669638" cy="905855"/>
          </a:xfrm>
          <a:prstGeom prst="rect">
            <a:avLst/>
          </a:prstGeom>
          <a:solidFill>
            <a:srgbClr val="A7115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  <a:tabLst/>
              <a:defRPr/>
            </a:pPr>
            <a:r>
              <a:rPr kumimoji="0" lang="ru-RU" sz="28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SE Sans" panose="02000000000000000000" pitchFamily="50" charset="-52"/>
                <a:ea typeface="Open Sans"/>
                <a:cs typeface="Open Sans"/>
              </a:rPr>
              <a:t>Физика</a:t>
            </a:r>
            <a:endParaRPr kumimoji="0" sz="2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</p:txBody>
      </p:sp>
      <p:sp>
        <p:nvSpPr>
          <p:cNvPr id="40" name="Google Shape;532;p11">
            <a:extLst>
              <a:ext uri="{FF2B5EF4-FFF2-40B4-BE49-F238E27FC236}">
                <a16:creationId xmlns:a16="http://schemas.microsoft.com/office/drawing/2014/main" id="{4C29DB2E-3B66-F003-6ECA-78A42EAC80C1}"/>
              </a:ext>
            </a:extLst>
          </p:cNvPr>
          <p:cNvSpPr/>
          <p:nvPr/>
        </p:nvSpPr>
        <p:spPr bwMode="auto">
          <a:xfrm>
            <a:off x="12721521" y="6083827"/>
            <a:ext cx="4669638" cy="905855"/>
          </a:xfrm>
          <a:prstGeom prst="rect">
            <a:avLst/>
          </a:prstGeom>
          <a:solidFill>
            <a:srgbClr val="A7115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Tx/>
              <a:buNone/>
              <a:tabLst/>
              <a:defRPr/>
            </a:pPr>
            <a:r>
              <a:rPr kumimoji="0" lang="ru-RU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SE Sans" panose="02000000000000000000" pitchFamily="50" charset="-52"/>
                <a:ea typeface="Open Sans"/>
                <a:cs typeface="Open Sans"/>
              </a:rPr>
              <a:t>Прикладной анализ данных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Tx/>
              <a:buNone/>
              <a:tabLst/>
              <a:defRPr/>
            </a:pPr>
            <a:r>
              <a:rPr kumimoji="0" lang="ru-RU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SE Sans" panose="02000000000000000000" pitchFamily="50" charset="-52"/>
                <a:ea typeface="Open Sans"/>
                <a:cs typeface="Open Sans"/>
              </a:rPr>
              <a:t>и искусственный интеллект</a:t>
            </a:r>
            <a:endParaRPr kumimoji="0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SE Sans" panose="02000000000000000000" pitchFamily="50" charset="-52"/>
              <a:ea typeface="+mn-ea"/>
              <a:cs typeface="+mn-cs"/>
            </a:endParaRPr>
          </a:p>
        </p:txBody>
      </p:sp>
      <p:sp>
        <p:nvSpPr>
          <p:cNvPr id="41" name="Google Shape;529;p11">
            <a:extLst>
              <a:ext uri="{FF2B5EF4-FFF2-40B4-BE49-F238E27FC236}">
                <a16:creationId xmlns:a16="http://schemas.microsoft.com/office/drawing/2014/main" id="{04CCE838-B362-D828-05FB-EF31B68F4419}"/>
              </a:ext>
            </a:extLst>
          </p:cNvPr>
          <p:cNvSpPr/>
          <p:nvPr/>
        </p:nvSpPr>
        <p:spPr bwMode="auto">
          <a:xfrm>
            <a:off x="6809123" y="4857365"/>
            <a:ext cx="4639627" cy="905857"/>
          </a:xfrm>
          <a:prstGeom prst="rect">
            <a:avLst/>
          </a:prstGeom>
          <a:solidFill>
            <a:srgbClr val="7F38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  <a:tabLst/>
              <a:defRPr/>
            </a:pPr>
            <a:r>
              <a:rPr kumimoji="0" lang="ru-RU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SE Sans" panose="02000000000000000000" pitchFamily="50" charset="-52"/>
                <a:ea typeface="Open Sans"/>
                <a:cs typeface="Open Sans"/>
              </a:rPr>
              <a:t>Медиакоммуникации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SE Sans" panose="02000000000000000000" pitchFamily="50" charset="-52"/>
                <a:ea typeface="Open Sans"/>
                <a:cs typeface="Open Sans"/>
              </a:rPr>
              <a:t> </a:t>
            </a:r>
            <a:endParaRPr kumimoji="0" lang="ru-RU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SE Sans" panose="02000000000000000000" pitchFamily="50" charset="-52"/>
              <a:ea typeface="Open Sans"/>
              <a:cs typeface="Open Sans"/>
            </a:endParaRPr>
          </a:p>
        </p:txBody>
      </p:sp>
      <p:sp>
        <p:nvSpPr>
          <p:cNvPr id="47" name="Google Shape;307;p60">
            <a:extLst>
              <a:ext uri="{FF2B5EF4-FFF2-40B4-BE49-F238E27FC236}">
                <a16:creationId xmlns:a16="http://schemas.microsoft.com/office/drawing/2014/main" id="{0B62768F-23D9-DCE4-D4F5-6BD8B0C5F011}"/>
              </a:ext>
            </a:extLst>
          </p:cNvPr>
          <p:cNvSpPr/>
          <p:nvPr/>
        </p:nvSpPr>
        <p:spPr bwMode="auto">
          <a:xfrm>
            <a:off x="1078462" y="4857365"/>
            <a:ext cx="4481906" cy="905857"/>
          </a:xfrm>
          <a:prstGeom prst="rect">
            <a:avLst/>
          </a:prstGeom>
          <a:solidFill>
            <a:srgbClr val="3BA6A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SE Sans" panose="02000000000000000000" pitchFamily="50" charset="-52"/>
                <a:ea typeface="Proxima Nova"/>
                <a:cs typeface="Proxima Nova"/>
              </a:rPr>
              <a:t>I</a:t>
            </a:r>
            <a:r>
              <a:rPr kumimoji="0" lang="ru-RU" sz="280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SE Sans" panose="02000000000000000000" pitchFamily="50" charset="-52"/>
                <a:ea typeface="Proxima Nova"/>
                <a:cs typeface="Proxima Nova"/>
              </a:rPr>
              <a:t>nternational</a:t>
            </a:r>
            <a:r>
              <a:rPr kumimoji="0" lang="ru-RU" sz="2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SE Sans" panose="02000000000000000000" pitchFamily="50" charset="-52"/>
                <a:ea typeface="Proxima Nova"/>
                <a:cs typeface="Proxima Nova"/>
              </a:rPr>
              <a:t> </a:t>
            </a:r>
            <a:r>
              <a:rPr kumimoji="0" lang="ru-RU" sz="280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SE Sans" panose="02000000000000000000" pitchFamily="50" charset="-52"/>
                <a:ea typeface="Proxima Nova"/>
                <a:cs typeface="Proxima Nova"/>
              </a:rPr>
              <a:t>Bachelor</a:t>
            </a:r>
            <a:r>
              <a:rPr kumimoji="0" lang="ru-RU" sz="2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SE Sans" panose="02000000000000000000" pitchFamily="50" charset="-52"/>
                <a:ea typeface="Proxima Nova"/>
                <a:cs typeface="Proxima Nova"/>
              </a:rPr>
              <a:t> </a:t>
            </a:r>
            <a:endParaRPr kumimoji="0" sz="28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SE Sans" panose="02000000000000000000" pitchFamily="50" charset="-52"/>
              <a:ea typeface="Proxima Nova"/>
              <a:cs typeface="Proxima Nov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SE Sans" panose="02000000000000000000" pitchFamily="50" charset="-52"/>
                <a:ea typeface="Proxima Nova"/>
                <a:cs typeface="Proxima Nova"/>
              </a:rPr>
              <a:t>in</a:t>
            </a:r>
            <a:r>
              <a:rPr kumimoji="0" lang="ru-RU" sz="2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SE Sans" panose="02000000000000000000" pitchFamily="50" charset="-52"/>
                <a:ea typeface="Proxima Nova"/>
                <a:cs typeface="Proxima Nova"/>
              </a:rPr>
              <a:t> Business &amp; </a:t>
            </a:r>
            <a:r>
              <a:rPr kumimoji="0" lang="ru-RU" sz="280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SE Sans" panose="02000000000000000000" pitchFamily="50" charset="-52"/>
                <a:ea typeface="Proxima Nova"/>
                <a:cs typeface="Proxima Nova"/>
              </a:rPr>
              <a:t>Economics</a:t>
            </a:r>
            <a:endParaRPr kumimoji="0" sz="2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SE Sans" panose="02000000000000000000" pitchFamily="50" charset="-52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724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8872" y="4879533"/>
            <a:ext cx="19298144" cy="4896544"/>
          </a:xfrm>
        </p:spPr>
        <p:txBody>
          <a:bodyPr>
            <a:normAutofit fontScale="90000"/>
          </a:bodyPr>
          <a:lstStyle/>
          <a:p>
            <a:r>
              <a:rPr lang="ru-RU" sz="8800" dirty="0"/>
              <a:t>Успешный ученик.</a:t>
            </a:r>
            <a:br>
              <a:rPr lang="ru-RU" sz="8800" dirty="0"/>
            </a:br>
            <a:r>
              <a:rPr lang="ru-RU" sz="8800" dirty="0"/>
              <a:t>Возможности конкурсов и олимпиад </a:t>
            </a:r>
            <a:br>
              <a:rPr lang="ru-RU" sz="8800" dirty="0"/>
            </a:br>
            <a:r>
              <a:rPr lang="ru-RU" sz="8800" dirty="0"/>
              <a:t>НИУ ВШЭ для формирования Портфолио индивидуальных достижений</a:t>
            </a:r>
            <a:r>
              <a:rPr lang="ru-RU" sz="8800" dirty="0">
                <a:solidFill>
                  <a:srgbClr val="FF0000"/>
                </a:solidFill>
              </a:rPr>
              <a:t/>
            </a:r>
            <a:br>
              <a:rPr lang="ru-RU" sz="8800" dirty="0">
                <a:solidFill>
                  <a:srgbClr val="FF0000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4149894" y="2375682"/>
            <a:ext cx="7870473" cy="898347"/>
          </a:xfrm>
        </p:spPr>
        <p:txBody>
          <a:bodyPr/>
          <a:lstStyle/>
          <a:p>
            <a:r>
              <a:rPr lang="ru-RU" sz="2800" dirty="0">
                <a:latin typeface="HSE Sans" panose="02000000000000000000" pitchFamily="50" charset="-52"/>
                <a:cs typeface="Arial" panose="020B0604020202020204" pitchFamily="34" charset="0"/>
              </a:rPr>
              <a:t>УСТАНОВОЧНАЯ КОНФЕРЕНЦИЯ </a:t>
            </a:r>
          </a:p>
          <a:p>
            <a:r>
              <a:rPr lang="ru-RU" sz="2800" dirty="0">
                <a:latin typeface="HSE Sans" panose="02000000000000000000" pitchFamily="50" charset="-52"/>
                <a:cs typeface="Arial" panose="020B0604020202020204" pitchFamily="34" charset="0"/>
              </a:rPr>
              <a:t>ШКОЛ-ПАРТНЕРОВ</a:t>
            </a:r>
            <a:r>
              <a:rPr lang="en-US" sz="2800" dirty="0">
                <a:latin typeface="HSE Sans" panose="02000000000000000000" pitchFamily="50" charset="-52"/>
                <a:cs typeface="Arial" panose="020B0604020202020204" pitchFamily="34" charset="0"/>
              </a:rPr>
              <a:t> </a:t>
            </a:r>
            <a:r>
              <a:rPr lang="ru-RU" sz="2800" dirty="0">
                <a:latin typeface="HSE Sans" panose="02000000000000000000" pitchFamily="50" charset="-52"/>
                <a:cs typeface="Arial" panose="020B0604020202020204" pitchFamily="34" charset="0"/>
              </a:rPr>
              <a:t>202</a:t>
            </a:r>
            <a:r>
              <a:rPr lang="en-US" sz="2800" dirty="0">
                <a:latin typeface="HSE Sans" panose="02000000000000000000" pitchFamily="50" charset="-52"/>
                <a:cs typeface="Arial" panose="020B0604020202020204" pitchFamily="34" charset="0"/>
              </a:rPr>
              <a:t>3</a:t>
            </a:r>
            <a:endParaRPr lang="ru-RU" sz="2800" dirty="0">
              <a:latin typeface="HSE Sans" panose="02000000000000000000" pitchFamily="50" charset="-52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НИУ ВШЭ Санкт-Петербург</a:t>
            </a:r>
          </a:p>
        </p:txBody>
      </p:sp>
    </p:spTree>
    <p:extLst>
      <p:ext uri="{BB962C8B-B14F-4D97-AF65-F5344CB8AC3E}">
        <p14:creationId xmlns:p14="http://schemas.microsoft.com/office/powerpoint/2010/main" val="1301901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>
          <a:xfrm>
            <a:off x="2110880" y="1097441"/>
            <a:ext cx="4140200" cy="816218"/>
          </a:xfrm>
        </p:spPr>
        <p:txBody>
          <a:bodyPr/>
          <a:lstStyle/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УСТАНОВОЧНАЯ КОНФЕРЕНЦИЯ </a:t>
            </a:r>
          </a:p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ШКОЛ-ПАРТНЕРОВ</a:t>
            </a:r>
            <a:r>
              <a:rPr lang="en-US" dirty="0">
                <a:latin typeface="HSE Sans" panose="02000000000000000000" pitchFamily="50" charset="-52"/>
                <a:cs typeface="Arial" panose="020B0604020202020204" pitchFamily="34" charset="0"/>
              </a:rPr>
              <a:t> </a:t>
            </a:r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202</a:t>
            </a:r>
            <a:r>
              <a:rPr lang="en-US" dirty="0">
                <a:latin typeface="HSE Sans" panose="02000000000000000000" pitchFamily="50" charset="-52"/>
                <a:cs typeface="Arial" panose="020B0604020202020204" pitchFamily="34" charset="0"/>
              </a:rPr>
              <a:t>3</a:t>
            </a:r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217" y="1148890"/>
            <a:ext cx="4743099" cy="1018120"/>
          </a:xfrm>
          <a:prstGeom prst="rect">
            <a:avLst/>
          </a:prstGeom>
        </p:spPr>
      </p:pic>
      <p:sp>
        <p:nvSpPr>
          <p:cNvPr id="12" name="Текст 5"/>
          <p:cNvSpPr>
            <a:spLocks noGrp="1"/>
          </p:cNvSpPr>
          <p:nvPr>
            <p:ph type="body" sz="quarter" idx="14"/>
          </p:nvPr>
        </p:nvSpPr>
        <p:spPr>
          <a:xfrm>
            <a:off x="12840072" y="1148890"/>
            <a:ext cx="7006732" cy="1018119"/>
          </a:xfrm>
        </p:spPr>
        <p:txBody>
          <a:bodyPr/>
          <a:lstStyle/>
          <a:p>
            <a:pPr>
              <a:defRPr/>
            </a:pPr>
            <a:r>
              <a:rPr lang="ru-RU" sz="2800" dirty="0">
                <a:solidFill>
                  <a:schemeClr val="tx1"/>
                </a:solidFill>
                <a:latin typeface="HSE Sans" panose="02000000000000000000" pitchFamily="50" charset="-52"/>
                <a:cs typeface="Open Sans"/>
              </a:rPr>
              <a:t>Всероссийская олимпиада школьников</a:t>
            </a:r>
            <a:r>
              <a:rPr lang="en-US" sz="2800" dirty="0">
                <a:solidFill>
                  <a:schemeClr val="tx1"/>
                </a:solidFill>
                <a:latin typeface="HSE Sans" panose="02000000000000000000" pitchFamily="50" charset="-52"/>
                <a:cs typeface="Open Sans"/>
              </a:rPr>
              <a:t> </a:t>
            </a:r>
            <a:r>
              <a:rPr lang="ru-RU" sz="2800" dirty="0">
                <a:solidFill>
                  <a:schemeClr val="tx1"/>
                </a:solidFill>
                <a:latin typeface="HSE Sans" panose="02000000000000000000" pitchFamily="50" charset="-52"/>
                <a:cs typeface="Open Sans"/>
              </a:rPr>
              <a:t>по экономике </a:t>
            </a:r>
            <a:r>
              <a:rPr lang="ru-RU" sz="1800" dirty="0">
                <a:solidFill>
                  <a:prstClr val="white"/>
                </a:solidFill>
                <a:latin typeface="Century Gothic" panose="020B0502020202020204" pitchFamily="34" charset="0"/>
                <a:cs typeface="Open Sans"/>
              </a:rPr>
              <a:t>по экономике</a:t>
            </a:r>
            <a:endParaRPr lang="en-US" sz="1800" dirty="0">
              <a:solidFill>
                <a:prstClr val="white"/>
              </a:solidFill>
              <a:latin typeface="Century Gothic" panose="020B0502020202020204" pitchFamily="34" charset="0"/>
              <a:cs typeface="Open Sans"/>
            </a:endParaRPr>
          </a:p>
          <a:p>
            <a:endParaRPr lang="ru-RU" sz="1800" dirty="0"/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3622330312"/>
              </p:ext>
            </p:extLst>
          </p:nvPr>
        </p:nvGraphicFramePr>
        <p:xfrm>
          <a:off x="2326904" y="3113584"/>
          <a:ext cx="13465496" cy="92197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2" name="Picture 4" descr="Всероссийская олимпиада школьников — Википедия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3935" y="4913784"/>
            <a:ext cx="4217785" cy="427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189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>
          <a:xfrm>
            <a:off x="2110880" y="1097441"/>
            <a:ext cx="4140200" cy="816218"/>
          </a:xfrm>
        </p:spPr>
        <p:txBody>
          <a:bodyPr/>
          <a:lstStyle/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УСТАНОВОЧНАЯ КОНФЕРЕНЦИЯ </a:t>
            </a:r>
          </a:p>
          <a:p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ШКОЛ-ПАРТНЕРОВ</a:t>
            </a:r>
            <a:r>
              <a:rPr lang="en-US" dirty="0">
                <a:latin typeface="HSE Sans" panose="02000000000000000000" pitchFamily="50" charset="-52"/>
                <a:cs typeface="Arial" panose="020B0604020202020204" pitchFamily="34" charset="0"/>
              </a:rPr>
              <a:t> </a:t>
            </a:r>
            <a:r>
              <a:rPr lang="ru-RU" dirty="0">
                <a:latin typeface="HSE Sans" panose="02000000000000000000" pitchFamily="50" charset="-52"/>
                <a:cs typeface="Arial" panose="020B0604020202020204" pitchFamily="34" charset="0"/>
              </a:rPr>
              <a:t>202</a:t>
            </a:r>
            <a:r>
              <a:rPr lang="en-US" dirty="0">
                <a:latin typeface="HSE Sans" panose="02000000000000000000" pitchFamily="50" charset="-52"/>
                <a:cs typeface="Arial" panose="020B0604020202020204" pitchFamily="34" charset="0"/>
              </a:rPr>
              <a:t>3</a:t>
            </a:r>
            <a:endParaRPr lang="ru-RU" dirty="0">
              <a:latin typeface="HSE Sans" panose="02000000000000000000" pitchFamily="50" charset="-52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217" y="1148890"/>
            <a:ext cx="4743099" cy="1018120"/>
          </a:xfrm>
          <a:prstGeom prst="rect">
            <a:avLst/>
          </a:prstGeom>
        </p:spPr>
      </p:pic>
      <p:sp>
        <p:nvSpPr>
          <p:cNvPr id="12" name="Текст 5"/>
          <p:cNvSpPr>
            <a:spLocks noGrp="1"/>
          </p:cNvSpPr>
          <p:nvPr>
            <p:ph type="body" sz="quarter" idx="14"/>
          </p:nvPr>
        </p:nvSpPr>
        <p:spPr>
          <a:xfrm>
            <a:off x="12901102" y="1161560"/>
            <a:ext cx="7006732" cy="816218"/>
          </a:xfrm>
        </p:spPr>
        <p:txBody>
          <a:bodyPr/>
          <a:lstStyle/>
          <a:p>
            <a:pPr>
              <a:defRPr/>
            </a:pPr>
            <a:r>
              <a:rPr lang="ru-RU" sz="3200" dirty="0">
                <a:solidFill>
                  <a:schemeClr val="tx1"/>
                </a:solidFill>
                <a:latin typeface="HSE Sans" panose="02000000000000000000" pitchFamily="50" charset="-52"/>
                <a:cs typeface="Open Sans"/>
              </a:rPr>
              <a:t>Высшая проба</a:t>
            </a: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94572" y="4049688"/>
            <a:ext cx="83771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200" dirty="0">
                <a:solidFill>
                  <a:srgbClr val="00B0F0"/>
                </a:solidFill>
                <a:latin typeface="HSE Sans" panose="02000000000000000000" pitchFamily="50" charset="-52"/>
              </a:rPr>
              <a:t>21 августа — 8 ноября 2023 года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294573" y="10818440"/>
            <a:ext cx="57265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200" dirty="0">
                <a:solidFill>
                  <a:srgbClr val="00B0F0"/>
                </a:solidFill>
                <a:latin typeface="HSE Sans" panose="02000000000000000000" pitchFamily="50" charset="-52"/>
              </a:rPr>
              <a:t>май 2024 года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294573" y="8586192"/>
            <a:ext cx="108708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200" i="0" u="none" strike="noStrike" dirty="0">
                <a:solidFill>
                  <a:srgbClr val="00B0F0"/>
                </a:solidFill>
                <a:effectLst/>
                <a:latin typeface="HSE Sans" panose="02000000000000000000" pitchFamily="2" charset="0"/>
              </a:rPr>
              <a:t>8 февраля — 18 февраля 2024 года</a:t>
            </a:r>
            <a:endParaRPr lang="ru-RU" sz="3200" dirty="0">
              <a:solidFill>
                <a:srgbClr val="00B0F0"/>
              </a:solidFill>
              <a:latin typeface="HSE Sans" panose="02000000000000000000" pitchFamily="50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294573" y="6353944"/>
            <a:ext cx="83771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200" dirty="0">
                <a:solidFill>
                  <a:srgbClr val="00B0F0"/>
                </a:solidFill>
                <a:latin typeface="HSE Sans" panose="02000000000000000000" pitchFamily="50" charset="-52"/>
              </a:rPr>
              <a:t>10 ноября — 26 ноября 2023 года</a:t>
            </a:r>
          </a:p>
        </p:txBody>
      </p:sp>
      <p:pic>
        <p:nvPicPr>
          <p:cNvPr id="4098" name="Picture 2" descr="http://qrcoder.ru/code/?https%3A%2F%2Folymp.hse.ru%2Fmmo%2F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6976" y="10562812"/>
            <a:ext cx="2841476" cy="2841478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823CBA-A63A-007B-5D4C-FF1B6ABB349C}"/>
              </a:ext>
            </a:extLst>
          </p:cNvPr>
          <p:cNvSpPr txBox="1"/>
          <p:nvPr/>
        </p:nvSpPr>
        <p:spPr>
          <a:xfrm>
            <a:off x="1294573" y="3043977"/>
            <a:ext cx="57399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5400" b="1" dirty="0">
                <a:solidFill>
                  <a:srgbClr val="002060"/>
                </a:solidFill>
                <a:latin typeface="HSE Sans" panose="02000000000000000000" pitchFamily="50" charset="-52"/>
              </a:rPr>
              <a:t>Регистрация</a:t>
            </a:r>
            <a:endParaRPr lang="ru-RU" sz="5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D0B366-28EE-1ED8-324C-9B500D6A5515}"/>
              </a:ext>
            </a:extLst>
          </p:cNvPr>
          <p:cNvSpPr txBox="1"/>
          <p:nvPr/>
        </p:nvSpPr>
        <p:spPr>
          <a:xfrm>
            <a:off x="1294573" y="5292859"/>
            <a:ext cx="122000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5400" b="1" dirty="0">
                <a:solidFill>
                  <a:srgbClr val="002060"/>
                </a:solidFill>
                <a:latin typeface="HSE Sans" panose="02000000000000000000" pitchFamily="50" charset="-52"/>
              </a:rPr>
              <a:t>Первый (отборочный</a:t>
            </a:r>
            <a:r>
              <a:rPr lang="en-US" sz="5400" b="1" dirty="0">
                <a:solidFill>
                  <a:srgbClr val="002060"/>
                </a:solidFill>
                <a:latin typeface="HSE Sans" panose="02000000000000000000" pitchFamily="50" charset="-52"/>
              </a:rPr>
              <a:t>)</a:t>
            </a:r>
            <a:r>
              <a:rPr lang="ru-RU" sz="5400" b="1" dirty="0">
                <a:solidFill>
                  <a:srgbClr val="002060"/>
                </a:solidFill>
                <a:latin typeface="HSE Sans" panose="02000000000000000000" pitchFamily="50" charset="-52"/>
              </a:rPr>
              <a:t> заочный этап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EB571C-0D40-5E0D-E946-EDDCBEEE8CE0}"/>
              </a:ext>
            </a:extLst>
          </p:cNvPr>
          <p:cNvSpPr txBox="1"/>
          <p:nvPr/>
        </p:nvSpPr>
        <p:spPr>
          <a:xfrm>
            <a:off x="1294573" y="7541741"/>
            <a:ext cx="122000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5400" b="1" dirty="0">
                <a:solidFill>
                  <a:srgbClr val="002060"/>
                </a:solidFill>
                <a:latin typeface="HSE Sans" panose="02000000000000000000" pitchFamily="50" charset="-52"/>
              </a:rPr>
              <a:t>Второй (заключительный) этап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1D0C266-28CF-E8A7-46A6-71429342A5AB}"/>
              </a:ext>
            </a:extLst>
          </p:cNvPr>
          <p:cNvSpPr txBox="1"/>
          <p:nvPr/>
        </p:nvSpPr>
        <p:spPr>
          <a:xfrm>
            <a:off x="1294573" y="9790623"/>
            <a:ext cx="65960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5400" b="1" dirty="0">
                <a:solidFill>
                  <a:srgbClr val="002060"/>
                </a:solidFill>
                <a:latin typeface="HSE Sans" panose="02000000000000000000" pitchFamily="50" charset="-52"/>
              </a:rPr>
              <a:t>Победа!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F41BE5-88BE-48B8-A8E2-90319BDB8B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599690" y="4190932"/>
            <a:ext cx="7772400" cy="491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30575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theme/theme1.xml><?xml version="1.0" encoding="utf-8"?>
<a:theme xmlns:a="http://schemas.openxmlformats.org/drawingml/2006/main" name="шаблов вышка">
  <a:themeElements>
    <a:clrScheme name="Пользовательские 1">
      <a:dk1>
        <a:srgbClr val="0F2C68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000" dirty="0">
            <a:latin typeface="HSE Sans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шаблов вышка" id="{07A8F5D2-AE29-4110-9D17-52994A92C24B}" vid="{19A3AB3A-030B-427B-A220-DFD2AE103193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Arial Narrow"/>
        <a:ea typeface="Arial Narrow"/>
        <a:cs typeface="Arial Narrow"/>
      </a:minorFont>
    </a:fontScheme>
    <a:fmtScheme name="White">
      <a:fillStyleLst>
        <a:solidFill>
          <a:srgbClr val="FFFFFF"/>
        </a:solidFill>
        <a:solidFill>
          <a:srgbClr val="FFFFFF"/>
        </a:solidFill>
        <a:solidFill>
          <a:srgbClr val="FFFFFF"/>
        </a:solidFill>
      </a:fillStyleLst>
      <a:lnStyleLst>
        <a:ln>
          <a:solidFill>
            <a:srgbClr val="000000"/>
          </a:solidFill>
        </a:ln>
        <a:ln>
          <a:solidFill>
            <a:srgbClr val="000000"/>
          </a:solidFill>
        </a:ln>
        <a:ln>
          <a:solidFill>
            <a:srgbClr val="000000"/>
          </a:solidFill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rgbClr val="FFFFFF"/>
        </a:solidFill>
        <a:solidFill>
          <a:srgbClr val="FFFFFF"/>
        </a:solidFill>
        <a:solidFill>
          <a:srgbClr val="FFFFFF"/>
        </a:soli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3849</TotalTime>
  <Words>1543</Words>
  <Application>Microsoft Office PowerPoint</Application>
  <PresentationFormat>Произвольный</PresentationFormat>
  <Paragraphs>385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7" baseType="lpstr">
      <vt:lpstr>Arial</vt:lpstr>
      <vt:lpstr>Calibri</vt:lpstr>
      <vt:lpstr>Calibri Light</vt:lpstr>
      <vt:lpstr>Century Gothic</vt:lpstr>
      <vt:lpstr>Helvetica Light</vt:lpstr>
      <vt:lpstr>Helvetica Neue</vt:lpstr>
      <vt:lpstr>HSE Sans</vt:lpstr>
      <vt:lpstr>Open Sans</vt:lpstr>
      <vt:lpstr>Proxima Nova</vt:lpstr>
      <vt:lpstr>Times New Roman</vt:lpstr>
      <vt:lpstr>Verdana</vt:lpstr>
      <vt:lpstr>шаблов вышка</vt:lpstr>
      <vt:lpstr>«От успешного ученика к успешному выпускнику»</vt:lpstr>
      <vt:lpstr>Успешный выпускник. Итоги приемной компании 2023 </vt:lpstr>
      <vt:lpstr>Презентация PowerPoint</vt:lpstr>
      <vt:lpstr>Презентация PowerPoint</vt:lpstr>
      <vt:lpstr>Презентация PowerPoint</vt:lpstr>
      <vt:lpstr>Презентация PowerPoint</vt:lpstr>
      <vt:lpstr>Успешный ученик. Возможности конкурсов и олимпиад  НИУ ВШЭ для формирования Портфолио индивидуальных достижений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Знаю! Представляю! Выбираю! Информационная и педагогическая  поддержка программ выбора вуза и специальности  (Информационные, просветительские, профориентационные программы)</vt:lpstr>
      <vt:lpstr>Презентация PowerPoint</vt:lpstr>
      <vt:lpstr>Количество поданных на конференцию работ по направлениям (в %)</vt:lpstr>
      <vt:lpstr>Сроки реализации конкурса учебно-исследовательских и проектных работ в 2022-2023 учебном году</vt:lpstr>
      <vt:lpstr>Презентация PowerPoint</vt:lpstr>
      <vt:lpstr>Обучающий модуль «МАСТЕРСКАЯ СЛОВА»</vt:lpstr>
      <vt:lpstr>Презентация PowerPoint</vt:lpstr>
      <vt:lpstr>Презентация PowerPoint</vt:lpstr>
      <vt:lpstr>Презентация PowerPoint</vt:lpstr>
      <vt:lpstr>Презентация PowerPoint</vt:lpstr>
      <vt:lpstr>Конкурс «Компас жизни»</vt:lpstr>
      <vt:lpstr>Среда развития успешного выпускника: исследовательские, проектные практики и профессиональные пробы  для старшеклассников   </vt:lpstr>
      <vt:lpstr>Лаборатория социологии образования </vt:lpstr>
      <vt:lpstr>Лаборатория социологии образования </vt:lpstr>
      <vt:lpstr>Лаборатория социологии образования  Национального исследовательского университета –  Высшая школа экономики – Санкт-Петербург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Белина Дарья Романовна.</dc:creator>
  <cp:lastModifiedBy>Белина Дарья Романовна.</cp:lastModifiedBy>
  <cp:revision>124</cp:revision>
  <dcterms:modified xsi:type="dcterms:W3CDTF">2023-09-21T11:44:56Z</dcterms:modified>
</cp:coreProperties>
</file>