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71" r:id="rId5"/>
    <p:sldId id="272" r:id="rId6"/>
    <p:sldId id="273" r:id="rId7"/>
    <p:sldId id="286" r:id="rId8"/>
    <p:sldId id="274" r:id="rId9"/>
    <p:sldId id="287" r:id="rId10"/>
    <p:sldId id="289" r:id="rId11"/>
    <p:sldId id="288" r:id="rId12"/>
    <p:sldId id="285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D69"/>
    <a:srgbClr val="029C63"/>
    <a:srgbClr val="96628C"/>
    <a:srgbClr val="11A0D7"/>
    <a:srgbClr val="E61F3D"/>
    <a:srgbClr val="CD5A5A"/>
    <a:srgbClr val="FFD746"/>
    <a:srgbClr val="0E2D69"/>
    <a:srgbClr val="D9D9D9"/>
    <a:srgbClr val="EB6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996" y="10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EA88F-4719-4DD4-9A1F-05AA6416824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D4BABA-66DA-4327-B7BF-2A4B980CCE5A}">
      <dgm:prSet phldrT="[Текст]" custT="1"/>
      <dgm:spPr>
        <a:solidFill>
          <a:srgbClr val="102D69"/>
        </a:solidFill>
        <a:ln>
          <a:solidFill>
            <a:srgbClr val="102D69"/>
          </a:solidFill>
        </a:ln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Заключение договора с христианами (636)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CA594664-E396-494C-82BE-D5C11519D328}" type="parTrans" cxnId="{3429AF9D-CCDF-4575-90C7-E79D9B6CDF4D}">
      <dgm:prSet/>
      <dgm:spPr/>
      <dgm:t>
        <a:bodyPr/>
        <a:lstStyle/>
        <a:p>
          <a:endParaRPr lang="ru-RU"/>
        </a:p>
      </dgm:t>
    </dgm:pt>
    <dgm:pt modelId="{DD9B68A6-971A-40A6-ABAC-6461770E170F}" type="sibTrans" cxnId="{3429AF9D-CCDF-4575-90C7-E79D9B6CDF4D}">
      <dgm:prSet/>
      <dgm:spPr/>
      <dgm:t>
        <a:bodyPr/>
        <a:lstStyle/>
        <a:p>
          <a:endParaRPr lang="ru-RU"/>
        </a:p>
      </dgm:t>
    </dgm:pt>
    <dgm:pt modelId="{8C5D1DDA-9003-4CED-B15A-393BB1251F43}">
      <dgm:prSet phldrT="[Текст]" custT="1"/>
      <dgm:spPr>
        <a:solidFill>
          <a:srgbClr val="102D69"/>
        </a:solidFill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Молитва на Храмовой горе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D5025D30-0C57-485B-90DA-A55202AA06B2}" type="parTrans" cxnId="{1197CB81-A81C-4995-A0BB-ABF52B4427EF}">
      <dgm:prSet/>
      <dgm:spPr/>
      <dgm:t>
        <a:bodyPr/>
        <a:lstStyle/>
        <a:p>
          <a:endParaRPr lang="ru-RU"/>
        </a:p>
      </dgm:t>
    </dgm:pt>
    <dgm:pt modelId="{D0657A55-B16F-4FAA-89CF-C10E96B347A2}" type="sibTrans" cxnId="{1197CB81-A81C-4995-A0BB-ABF52B4427EF}">
      <dgm:prSet/>
      <dgm:spPr/>
      <dgm:t>
        <a:bodyPr/>
        <a:lstStyle/>
        <a:p>
          <a:endParaRPr lang="ru-RU"/>
        </a:p>
      </dgm:t>
    </dgm:pt>
    <dgm:pt modelId="{27BCA743-4A36-4BA7-934B-219A07165064}">
      <dgm:prSet phldrT="[Текст]" custT="1"/>
      <dgm:spPr>
        <a:solidFill>
          <a:srgbClr val="102D69"/>
        </a:solidFill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Уборка залежей мусора на месте разрушенного Храма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0EDFFFD5-3E29-48D9-A2C5-74FA601EE52D}" type="parTrans" cxnId="{67B09175-0C73-41F4-8E7A-9E08BB53F943}">
      <dgm:prSet/>
      <dgm:spPr/>
      <dgm:t>
        <a:bodyPr/>
        <a:lstStyle/>
        <a:p>
          <a:endParaRPr lang="ru-RU"/>
        </a:p>
      </dgm:t>
    </dgm:pt>
    <dgm:pt modelId="{57D4C5CB-FB8C-4AA8-9BF6-52AC90FB7FA9}" type="sibTrans" cxnId="{67B09175-0C73-41F4-8E7A-9E08BB53F943}">
      <dgm:prSet/>
      <dgm:spPr/>
      <dgm:t>
        <a:bodyPr/>
        <a:lstStyle/>
        <a:p>
          <a:endParaRPr lang="ru-RU"/>
        </a:p>
      </dgm:t>
    </dgm:pt>
    <dgm:pt modelId="{8879F563-6912-4BE5-993B-4D113B9FFBA7}">
      <dgm:prSet phldrT="[Текст]" custT="1"/>
      <dgm:spPr>
        <a:solidFill>
          <a:srgbClr val="102D69"/>
        </a:solidFill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Получение мессианских идей о возвращении евреев в Иерусалим от Ка</a:t>
          </a:r>
          <a:r>
            <a:rPr lang="en-US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’</a:t>
          </a:r>
          <a:r>
            <a:rPr lang="ru-RU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ба ал-</a:t>
          </a:r>
          <a:r>
            <a:rPr lang="ru-RU" sz="12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Ахбара</a:t>
          </a:r>
          <a:endParaRPr lang="ru-RU" sz="12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37224B83-58EA-41F9-9AD4-F9C94EC4D043}" type="parTrans" cxnId="{F6B21827-2C6E-406B-A685-074113D4ECD9}">
      <dgm:prSet/>
      <dgm:spPr/>
      <dgm:t>
        <a:bodyPr/>
        <a:lstStyle/>
        <a:p>
          <a:endParaRPr lang="ru-RU"/>
        </a:p>
      </dgm:t>
    </dgm:pt>
    <dgm:pt modelId="{7765E822-5607-4031-A98E-7CEEF0544CC7}" type="sibTrans" cxnId="{F6B21827-2C6E-406B-A685-074113D4ECD9}">
      <dgm:prSet/>
      <dgm:spPr/>
      <dgm:t>
        <a:bodyPr/>
        <a:lstStyle/>
        <a:p>
          <a:endParaRPr lang="ru-RU"/>
        </a:p>
      </dgm:t>
    </dgm:pt>
    <dgm:pt modelId="{844EB113-4DD0-4D4D-B61E-BCD64218C520}">
      <dgm:prSet phldrT="[Текст]" custT="1"/>
      <dgm:spPr>
        <a:solidFill>
          <a:srgbClr val="102D69"/>
        </a:solidFill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Назначение еврея на должность содержателя Храмовой горы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43965419-5F5B-4537-B8E9-315AC4B80595}" type="parTrans" cxnId="{861CA247-1F72-49CF-A141-E187C45DD1F4}">
      <dgm:prSet/>
      <dgm:spPr/>
      <dgm:t>
        <a:bodyPr/>
        <a:lstStyle/>
        <a:p>
          <a:endParaRPr lang="ru-RU"/>
        </a:p>
      </dgm:t>
    </dgm:pt>
    <dgm:pt modelId="{BAC46A07-AD2F-433E-9F91-33B70ED0BD3C}" type="sibTrans" cxnId="{861CA247-1F72-49CF-A141-E187C45DD1F4}">
      <dgm:prSet/>
      <dgm:spPr/>
      <dgm:t>
        <a:bodyPr/>
        <a:lstStyle/>
        <a:p>
          <a:endParaRPr lang="ru-RU"/>
        </a:p>
      </dgm:t>
    </dgm:pt>
    <dgm:pt modelId="{D322EB62-C2F1-4373-9DCE-1202F06D3D80}">
      <dgm:prSet phldrT="[Текст]" custT="1"/>
      <dgm:spPr>
        <a:solidFill>
          <a:srgbClr val="102D69"/>
        </a:solidFill>
      </dgm:spPr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Возвращение еврейской общины в Иерусалим (638)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38AB1A41-5BB4-47D1-BBEB-D0082933E501}" type="parTrans" cxnId="{8CAA8F91-A61A-4DE3-B462-31ED5B1F526B}">
      <dgm:prSet/>
      <dgm:spPr/>
      <dgm:t>
        <a:bodyPr/>
        <a:lstStyle/>
        <a:p>
          <a:endParaRPr lang="ru-RU"/>
        </a:p>
      </dgm:t>
    </dgm:pt>
    <dgm:pt modelId="{9858CF51-16C8-40C8-A240-478EFFC75EA2}" type="sibTrans" cxnId="{8CAA8F91-A61A-4DE3-B462-31ED5B1F526B}">
      <dgm:prSet/>
      <dgm:spPr/>
      <dgm:t>
        <a:bodyPr/>
        <a:lstStyle/>
        <a:p>
          <a:endParaRPr lang="ru-RU"/>
        </a:p>
      </dgm:t>
    </dgm:pt>
    <dgm:pt modelId="{919F7781-9682-4881-B601-13B10F57B00E}" type="pres">
      <dgm:prSet presAssocID="{D64EA88F-4719-4DD4-9A1F-05AA64168241}" presName="Name0" presStyleCnt="0">
        <dgm:presLayoutVars>
          <dgm:dir/>
          <dgm:resizeHandles val="exact"/>
        </dgm:presLayoutVars>
      </dgm:prSet>
      <dgm:spPr/>
    </dgm:pt>
    <dgm:pt modelId="{B21FCE88-891F-422B-8342-AB63E4BD17BA}" type="pres">
      <dgm:prSet presAssocID="{9ED4BABA-66DA-4327-B7BF-2A4B980CCE5A}" presName="node" presStyleLbl="node1" presStyleIdx="0" presStyleCnt="6" custScaleX="231246" custScaleY="87654" custLinFactX="-41154" custLinFactNeighborX="-100000" custLinFactNeighborY="-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E9BBE-176F-47CA-BFFC-2E74A2C63E00}" type="pres">
      <dgm:prSet presAssocID="{DD9B68A6-971A-40A6-ABAC-6461770E170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47E42DC-6F88-4C67-BC90-C6CAEDAC5F5B}" type="pres">
      <dgm:prSet presAssocID="{DD9B68A6-971A-40A6-ABAC-6461770E170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FAC700C-78CE-4A58-84DB-3E58E2FB89E4}" type="pres">
      <dgm:prSet presAssocID="{8C5D1DDA-9003-4CED-B15A-393BB1251F43}" presName="node" presStyleLbl="node1" presStyleIdx="1" presStyleCnt="6" custScaleX="231246" custScaleY="87654" custLinFactNeighborX="370" custLinFactNeighborY="18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30EF2-419A-49F1-AA05-8A21EDC872C5}" type="pres">
      <dgm:prSet presAssocID="{D0657A55-B16F-4FAA-89CF-C10E96B347A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513AE0E-1CD3-4DB8-817C-28BCEB19ACF7}" type="pres">
      <dgm:prSet presAssocID="{D0657A55-B16F-4FAA-89CF-C10E96B347A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8D24B83-88E5-46C7-8FA5-168F5A1837DA}" type="pres">
      <dgm:prSet presAssocID="{27BCA743-4A36-4BA7-934B-219A07165064}" presName="node" presStyleLbl="node1" presStyleIdx="2" presStyleCnt="6" custScaleX="231246" custScaleY="87654" custLinFactNeighborX="-3166" custLinFactNeighborY="-8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8665A-59EE-4F48-B5DE-0D616F48C7A7}" type="pres">
      <dgm:prSet presAssocID="{57D4C5CB-FB8C-4AA8-9BF6-52AC90FB7FA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3917AE5-B3D2-436F-A1C9-4D2661F7B4D8}" type="pres">
      <dgm:prSet presAssocID="{57D4C5CB-FB8C-4AA8-9BF6-52AC90FB7FA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70B9F7F-E9B7-41BB-8EE5-6A857C0E2BEE}" type="pres">
      <dgm:prSet presAssocID="{844EB113-4DD0-4D4D-B61E-BCD64218C520}" presName="node" presStyleLbl="node1" presStyleIdx="3" presStyleCnt="6" custScaleX="231246" custScaleY="87654" custLinFactNeighborX="812" custLinFactNeighborY="18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E4810-BEFE-4E74-BD3D-D982EF75E6EC}" type="pres">
      <dgm:prSet presAssocID="{BAC46A07-AD2F-433E-9F91-33B70ED0BD3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EB63CBC-B4E8-4029-B30A-7A6470F8F5DB}" type="pres">
      <dgm:prSet presAssocID="{BAC46A07-AD2F-433E-9F91-33B70ED0BD3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578C09F-AA41-4B62-988D-3CE10AF9133E}" type="pres">
      <dgm:prSet presAssocID="{8879F563-6912-4BE5-993B-4D113B9FFBA7}" presName="node" presStyleLbl="node1" presStyleIdx="4" presStyleCnt="6" custScaleX="231246" custScaleY="87654" custLinFactNeighborX="-2359" custLinFactNeighborY="-2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50696-AD63-4C74-BFD9-927E429956C0}" type="pres">
      <dgm:prSet presAssocID="{7765E822-5607-4031-A98E-7CEEF0544CC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E953316-799C-4795-AA7D-FA55B1FE552C}" type="pres">
      <dgm:prSet presAssocID="{7765E822-5607-4031-A98E-7CEEF0544CC7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A5852372-0A96-4116-BBB6-A34A4173A6A9}" type="pres">
      <dgm:prSet presAssocID="{D322EB62-C2F1-4373-9DCE-1202F06D3D80}" presName="node" presStyleLbl="node1" presStyleIdx="5" presStyleCnt="6" custScaleX="231246" custScaleY="87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5674E7-4992-4D5B-9CAB-A8C637E2BAE3}" type="presOf" srcId="{57D4C5CB-FB8C-4AA8-9BF6-52AC90FB7FA9}" destId="{2798665A-59EE-4F48-B5DE-0D616F48C7A7}" srcOrd="0" destOrd="0" presId="urn:microsoft.com/office/officeart/2005/8/layout/process1"/>
    <dgm:cxn modelId="{B8D6E2D4-AEC7-41D8-BED3-16D4E04F5229}" type="presOf" srcId="{27BCA743-4A36-4BA7-934B-219A07165064}" destId="{68D24B83-88E5-46C7-8FA5-168F5A1837DA}" srcOrd="0" destOrd="0" presId="urn:microsoft.com/office/officeart/2005/8/layout/process1"/>
    <dgm:cxn modelId="{63CB64BB-7CAC-49ED-9082-2719EFA2F7AF}" type="presOf" srcId="{D64EA88F-4719-4DD4-9A1F-05AA64168241}" destId="{919F7781-9682-4881-B601-13B10F57B00E}" srcOrd="0" destOrd="0" presId="urn:microsoft.com/office/officeart/2005/8/layout/process1"/>
    <dgm:cxn modelId="{878314D9-0215-440C-879E-24FBD0875C2D}" type="presOf" srcId="{8879F563-6912-4BE5-993B-4D113B9FFBA7}" destId="{5578C09F-AA41-4B62-988D-3CE10AF9133E}" srcOrd="0" destOrd="0" presId="urn:microsoft.com/office/officeart/2005/8/layout/process1"/>
    <dgm:cxn modelId="{67B09175-0C73-41F4-8E7A-9E08BB53F943}" srcId="{D64EA88F-4719-4DD4-9A1F-05AA64168241}" destId="{27BCA743-4A36-4BA7-934B-219A07165064}" srcOrd="2" destOrd="0" parTransId="{0EDFFFD5-3E29-48D9-A2C5-74FA601EE52D}" sibTransId="{57D4C5CB-FB8C-4AA8-9BF6-52AC90FB7FA9}"/>
    <dgm:cxn modelId="{83CD35AB-4E43-48A4-B839-E9EF61C6354C}" type="presOf" srcId="{7765E822-5607-4031-A98E-7CEEF0544CC7}" destId="{EE953316-799C-4795-AA7D-FA55B1FE552C}" srcOrd="1" destOrd="0" presId="urn:microsoft.com/office/officeart/2005/8/layout/process1"/>
    <dgm:cxn modelId="{E6EDE675-EE95-4524-942D-0CD98ADAFD9C}" type="presOf" srcId="{DD9B68A6-971A-40A6-ABAC-6461770E170F}" destId="{747E42DC-6F88-4C67-BC90-C6CAEDAC5F5B}" srcOrd="1" destOrd="0" presId="urn:microsoft.com/office/officeart/2005/8/layout/process1"/>
    <dgm:cxn modelId="{D2EDBE09-FA23-4E6E-A1A2-FF479A234736}" type="presOf" srcId="{8C5D1DDA-9003-4CED-B15A-393BB1251F43}" destId="{3FAC700C-78CE-4A58-84DB-3E58E2FB89E4}" srcOrd="0" destOrd="0" presId="urn:microsoft.com/office/officeart/2005/8/layout/process1"/>
    <dgm:cxn modelId="{FE7C47BD-390D-4A26-95C2-48E8D0AC0AF2}" type="presOf" srcId="{9ED4BABA-66DA-4327-B7BF-2A4B980CCE5A}" destId="{B21FCE88-891F-422B-8342-AB63E4BD17BA}" srcOrd="0" destOrd="0" presId="urn:microsoft.com/office/officeart/2005/8/layout/process1"/>
    <dgm:cxn modelId="{1197CB81-A81C-4995-A0BB-ABF52B4427EF}" srcId="{D64EA88F-4719-4DD4-9A1F-05AA64168241}" destId="{8C5D1DDA-9003-4CED-B15A-393BB1251F43}" srcOrd="1" destOrd="0" parTransId="{D5025D30-0C57-485B-90DA-A55202AA06B2}" sibTransId="{D0657A55-B16F-4FAA-89CF-C10E96B347A2}"/>
    <dgm:cxn modelId="{8CAA8F91-A61A-4DE3-B462-31ED5B1F526B}" srcId="{D64EA88F-4719-4DD4-9A1F-05AA64168241}" destId="{D322EB62-C2F1-4373-9DCE-1202F06D3D80}" srcOrd="5" destOrd="0" parTransId="{38AB1A41-5BB4-47D1-BBEB-D0082933E501}" sibTransId="{9858CF51-16C8-40C8-A240-478EFFC75EA2}"/>
    <dgm:cxn modelId="{8E52CACB-F058-48FD-B216-FBD3C055223B}" type="presOf" srcId="{57D4C5CB-FB8C-4AA8-9BF6-52AC90FB7FA9}" destId="{03917AE5-B3D2-436F-A1C9-4D2661F7B4D8}" srcOrd="1" destOrd="0" presId="urn:microsoft.com/office/officeart/2005/8/layout/process1"/>
    <dgm:cxn modelId="{221F29FD-98BF-43CE-9920-B3728E8079C5}" type="presOf" srcId="{D0657A55-B16F-4FAA-89CF-C10E96B347A2}" destId="{2513AE0E-1CD3-4DB8-817C-28BCEB19ACF7}" srcOrd="1" destOrd="0" presId="urn:microsoft.com/office/officeart/2005/8/layout/process1"/>
    <dgm:cxn modelId="{F6B21827-2C6E-406B-A685-074113D4ECD9}" srcId="{D64EA88F-4719-4DD4-9A1F-05AA64168241}" destId="{8879F563-6912-4BE5-993B-4D113B9FFBA7}" srcOrd="4" destOrd="0" parTransId="{37224B83-58EA-41F9-9AD4-F9C94EC4D043}" sibTransId="{7765E822-5607-4031-A98E-7CEEF0544CC7}"/>
    <dgm:cxn modelId="{5127779A-847C-492F-90EE-5D0978957F9D}" type="presOf" srcId="{844EB113-4DD0-4D4D-B61E-BCD64218C520}" destId="{070B9F7F-E9B7-41BB-8EE5-6A857C0E2BEE}" srcOrd="0" destOrd="0" presId="urn:microsoft.com/office/officeart/2005/8/layout/process1"/>
    <dgm:cxn modelId="{3429AF9D-CCDF-4575-90C7-E79D9B6CDF4D}" srcId="{D64EA88F-4719-4DD4-9A1F-05AA64168241}" destId="{9ED4BABA-66DA-4327-B7BF-2A4B980CCE5A}" srcOrd="0" destOrd="0" parTransId="{CA594664-E396-494C-82BE-D5C11519D328}" sibTransId="{DD9B68A6-971A-40A6-ABAC-6461770E170F}"/>
    <dgm:cxn modelId="{587C6E72-8541-4E90-AFAA-E6241C11A1A6}" type="presOf" srcId="{7765E822-5607-4031-A98E-7CEEF0544CC7}" destId="{A9550696-AD63-4C74-BFD9-927E429956C0}" srcOrd="0" destOrd="0" presId="urn:microsoft.com/office/officeart/2005/8/layout/process1"/>
    <dgm:cxn modelId="{861CA247-1F72-49CF-A141-E187C45DD1F4}" srcId="{D64EA88F-4719-4DD4-9A1F-05AA64168241}" destId="{844EB113-4DD0-4D4D-B61E-BCD64218C520}" srcOrd="3" destOrd="0" parTransId="{43965419-5F5B-4537-B8E9-315AC4B80595}" sibTransId="{BAC46A07-AD2F-433E-9F91-33B70ED0BD3C}"/>
    <dgm:cxn modelId="{0C912E1D-1FF4-44A5-B0E6-6CFA5B4B435E}" type="presOf" srcId="{BAC46A07-AD2F-433E-9F91-33B70ED0BD3C}" destId="{EE0E4810-BEFE-4E74-BD3D-D982EF75E6EC}" srcOrd="0" destOrd="0" presId="urn:microsoft.com/office/officeart/2005/8/layout/process1"/>
    <dgm:cxn modelId="{BA45C1AC-EB0D-4683-9FD7-60258CF46D4E}" type="presOf" srcId="{DD9B68A6-971A-40A6-ABAC-6461770E170F}" destId="{3FEE9BBE-176F-47CA-BFFC-2E74A2C63E00}" srcOrd="0" destOrd="0" presId="urn:microsoft.com/office/officeart/2005/8/layout/process1"/>
    <dgm:cxn modelId="{D1618325-76DE-41D7-8155-B2EDF4CEB7EC}" type="presOf" srcId="{D322EB62-C2F1-4373-9DCE-1202F06D3D80}" destId="{A5852372-0A96-4116-BBB6-A34A4173A6A9}" srcOrd="0" destOrd="0" presId="urn:microsoft.com/office/officeart/2005/8/layout/process1"/>
    <dgm:cxn modelId="{345EDB84-3372-46CE-9F13-ADD16F9158DC}" type="presOf" srcId="{D0657A55-B16F-4FAA-89CF-C10E96B347A2}" destId="{A1830EF2-419A-49F1-AA05-8A21EDC872C5}" srcOrd="0" destOrd="0" presId="urn:microsoft.com/office/officeart/2005/8/layout/process1"/>
    <dgm:cxn modelId="{3B661A9E-DBED-4C58-9F9F-2BFAD77F6348}" type="presOf" srcId="{BAC46A07-AD2F-433E-9F91-33B70ED0BD3C}" destId="{BEB63CBC-B4E8-4029-B30A-7A6470F8F5DB}" srcOrd="1" destOrd="0" presId="urn:microsoft.com/office/officeart/2005/8/layout/process1"/>
    <dgm:cxn modelId="{CF2518E2-5B38-46A4-B4C7-6A6387A78406}" type="presParOf" srcId="{919F7781-9682-4881-B601-13B10F57B00E}" destId="{B21FCE88-891F-422B-8342-AB63E4BD17BA}" srcOrd="0" destOrd="0" presId="urn:microsoft.com/office/officeart/2005/8/layout/process1"/>
    <dgm:cxn modelId="{E3A67EBB-4136-4B80-906C-85FA2D5DD16E}" type="presParOf" srcId="{919F7781-9682-4881-B601-13B10F57B00E}" destId="{3FEE9BBE-176F-47CA-BFFC-2E74A2C63E00}" srcOrd="1" destOrd="0" presId="urn:microsoft.com/office/officeart/2005/8/layout/process1"/>
    <dgm:cxn modelId="{5C82FD39-9113-4D16-9CAD-0FB14E2F8ED6}" type="presParOf" srcId="{3FEE9BBE-176F-47CA-BFFC-2E74A2C63E00}" destId="{747E42DC-6F88-4C67-BC90-C6CAEDAC5F5B}" srcOrd="0" destOrd="0" presId="urn:microsoft.com/office/officeart/2005/8/layout/process1"/>
    <dgm:cxn modelId="{4D43C45E-92D4-4D95-B68B-14C85233B393}" type="presParOf" srcId="{919F7781-9682-4881-B601-13B10F57B00E}" destId="{3FAC700C-78CE-4A58-84DB-3E58E2FB89E4}" srcOrd="2" destOrd="0" presId="urn:microsoft.com/office/officeart/2005/8/layout/process1"/>
    <dgm:cxn modelId="{52E3E9C5-473C-4568-B203-A531657FBACB}" type="presParOf" srcId="{919F7781-9682-4881-B601-13B10F57B00E}" destId="{A1830EF2-419A-49F1-AA05-8A21EDC872C5}" srcOrd="3" destOrd="0" presId="urn:microsoft.com/office/officeart/2005/8/layout/process1"/>
    <dgm:cxn modelId="{AA380E49-4548-4B8F-8CB9-067F13815CF8}" type="presParOf" srcId="{A1830EF2-419A-49F1-AA05-8A21EDC872C5}" destId="{2513AE0E-1CD3-4DB8-817C-28BCEB19ACF7}" srcOrd="0" destOrd="0" presId="urn:microsoft.com/office/officeart/2005/8/layout/process1"/>
    <dgm:cxn modelId="{75BEC9BF-E2B0-4F28-9FEB-2C2D3CED29E3}" type="presParOf" srcId="{919F7781-9682-4881-B601-13B10F57B00E}" destId="{68D24B83-88E5-46C7-8FA5-168F5A1837DA}" srcOrd="4" destOrd="0" presId="urn:microsoft.com/office/officeart/2005/8/layout/process1"/>
    <dgm:cxn modelId="{0C8F06C3-D8F8-4D24-9143-06F7950EA700}" type="presParOf" srcId="{919F7781-9682-4881-B601-13B10F57B00E}" destId="{2798665A-59EE-4F48-B5DE-0D616F48C7A7}" srcOrd="5" destOrd="0" presId="urn:microsoft.com/office/officeart/2005/8/layout/process1"/>
    <dgm:cxn modelId="{A6B0CD8B-C98C-4F2F-A2DF-478FB50166A1}" type="presParOf" srcId="{2798665A-59EE-4F48-B5DE-0D616F48C7A7}" destId="{03917AE5-B3D2-436F-A1C9-4D2661F7B4D8}" srcOrd="0" destOrd="0" presId="urn:microsoft.com/office/officeart/2005/8/layout/process1"/>
    <dgm:cxn modelId="{140BB35F-91D5-427E-960D-57A8C8FF055B}" type="presParOf" srcId="{919F7781-9682-4881-B601-13B10F57B00E}" destId="{070B9F7F-E9B7-41BB-8EE5-6A857C0E2BEE}" srcOrd="6" destOrd="0" presId="urn:microsoft.com/office/officeart/2005/8/layout/process1"/>
    <dgm:cxn modelId="{FE53FCD4-01FF-4FAA-8271-FDF577A9D511}" type="presParOf" srcId="{919F7781-9682-4881-B601-13B10F57B00E}" destId="{EE0E4810-BEFE-4E74-BD3D-D982EF75E6EC}" srcOrd="7" destOrd="0" presId="urn:microsoft.com/office/officeart/2005/8/layout/process1"/>
    <dgm:cxn modelId="{BDA6E3FB-D23A-4B43-B322-12D53B05957F}" type="presParOf" srcId="{EE0E4810-BEFE-4E74-BD3D-D982EF75E6EC}" destId="{BEB63CBC-B4E8-4029-B30A-7A6470F8F5DB}" srcOrd="0" destOrd="0" presId="urn:microsoft.com/office/officeart/2005/8/layout/process1"/>
    <dgm:cxn modelId="{3C8438FF-CD58-49CB-A603-450BC25AF5E4}" type="presParOf" srcId="{919F7781-9682-4881-B601-13B10F57B00E}" destId="{5578C09F-AA41-4B62-988D-3CE10AF9133E}" srcOrd="8" destOrd="0" presId="urn:microsoft.com/office/officeart/2005/8/layout/process1"/>
    <dgm:cxn modelId="{DADCB475-64D6-4D8A-A84B-7D1379F0B4D3}" type="presParOf" srcId="{919F7781-9682-4881-B601-13B10F57B00E}" destId="{A9550696-AD63-4C74-BFD9-927E429956C0}" srcOrd="9" destOrd="0" presId="urn:microsoft.com/office/officeart/2005/8/layout/process1"/>
    <dgm:cxn modelId="{63BB54F1-EC7F-41AC-999C-ED85FE057D93}" type="presParOf" srcId="{A9550696-AD63-4C74-BFD9-927E429956C0}" destId="{EE953316-799C-4795-AA7D-FA55B1FE552C}" srcOrd="0" destOrd="0" presId="urn:microsoft.com/office/officeart/2005/8/layout/process1"/>
    <dgm:cxn modelId="{E8B6875F-EA0B-43F3-9EFD-177AF0DDBA17}" type="presParOf" srcId="{919F7781-9682-4881-B601-13B10F57B00E}" destId="{A5852372-0A96-4116-BBB6-A34A4173A6A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A3EE87-4CD5-437A-9412-0A71A176ACE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28558A8-5BE1-44CB-AA71-40FB1B733064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Восстание Бар-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Кохбы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за восстановление еврейской государственности (132-136)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4A373776-B841-456F-B7FC-1828048B9A22}" type="parTrans" cxnId="{15B5BEFE-1961-4228-AE10-E8CB13F92C8F}">
      <dgm:prSet/>
      <dgm:spPr/>
      <dgm:t>
        <a:bodyPr/>
        <a:lstStyle/>
        <a:p>
          <a:endParaRPr lang="ru-RU"/>
        </a:p>
      </dgm:t>
    </dgm:pt>
    <dgm:pt modelId="{3859C91A-7E84-4AD4-BC82-026CDFD3E9DA}" type="sibTrans" cxnId="{15B5BEFE-1961-4228-AE10-E8CB13F92C8F}">
      <dgm:prSet/>
      <dgm:spPr/>
      <dgm:t>
        <a:bodyPr/>
        <a:lstStyle/>
        <a:p>
          <a:endParaRPr lang="ru-RU"/>
        </a:p>
      </dgm:t>
    </dgm:pt>
    <dgm:pt modelId="{3153C48F-BC75-4B92-95A0-3E5F1B26826D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Подавление восстания Римской Империей, во время правления Императора Адриана (117-138)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FE4476D3-1CB1-4490-B011-7C6092333AD4}" type="parTrans" cxnId="{1904186F-3CA1-445C-946D-B662E0512424}">
      <dgm:prSet/>
      <dgm:spPr/>
      <dgm:t>
        <a:bodyPr/>
        <a:lstStyle/>
        <a:p>
          <a:endParaRPr lang="ru-RU"/>
        </a:p>
      </dgm:t>
    </dgm:pt>
    <dgm:pt modelId="{A3183D3C-04F2-4C3F-A355-C1E801A45578}" type="sibTrans" cxnId="{1904186F-3CA1-445C-946D-B662E0512424}">
      <dgm:prSet/>
      <dgm:spPr/>
      <dgm:t>
        <a:bodyPr/>
        <a:lstStyle/>
        <a:p>
          <a:endParaRPr lang="ru-RU"/>
        </a:p>
      </dgm:t>
    </dgm:pt>
    <dgm:pt modelId="{922E1168-5AF1-4125-802D-69E8C6B5F0A0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Запрет евреям проживать в Иерусалиме, введение запрета на религиозные практик иудаизма в Иерусалиме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ED675EEF-116A-4C1C-9098-0F33FA7D1BD1}" type="parTrans" cxnId="{07582717-5955-4AE5-B46F-11EF999B023B}">
      <dgm:prSet/>
      <dgm:spPr/>
      <dgm:t>
        <a:bodyPr/>
        <a:lstStyle/>
        <a:p>
          <a:endParaRPr lang="ru-RU"/>
        </a:p>
      </dgm:t>
    </dgm:pt>
    <dgm:pt modelId="{3DA2D3EF-E3DD-4EE3-AA9F-69721526492B}" type="sibTrans" cxnId="{07582717-5955-4AE5-B46F-11EF999B023B}">
      <dgm:prSet/>
      <dgm:spPr/>
      <dgm:t>
        <a:bodyPr/>
        <a:lstStyle/>
        <a:p>
          <a:endParaRPr lang="ru-RU"/>
        </a:p>
      </dgm:t>
    </dgm:pt>
    <dgm:pt modelId="{3BED68D7-E84D-4E1E-977D-B0A4E1424946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Город переименован в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Элию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Капитолину и отстраивается по римскому образцу. При Константине Великом город приобретает христианский образ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62266CF3-D9AB-4FBB-9FC2-017A29FB9321}" type="parTrans" cxnId="{5576E4AB-2E49-4747-AA7B-AE54C4DDC742}">
      <dgm:prSet/>
      <dgm:spPr/>
      <dgm:t>
        <a:bodyPr/>
        <a:lstStyle/>
        <a:p>
          <a:endParaRPr lang="ru-RU"/>
        </a:p>
      </dgm:t>
    </dgm:pt>
    <dgm:pt modelId="{88BCF49C-7B69-457A-9CAB-B53A28A8305E}" type="sibTrans" cxnId="{5576E4AB-2E49-4747-AA7B-AE54C4DDC742}">
      <dgm:prSet/>
      <dgm:spPr/>
      <dgm:t>
        <a:bodyPr/>
        <a:lstStyle/>
        <a:p>
          <a:endParaRPr lang="ru-RU"/>
        </a:p>
      </dgm:t>
    </dgm:pt>
    <dgm:pt modelId="{32C982CC-647C-4A78-9549-2DBE9714C909}" type="pres">
      <dgm:prSet presAssocID="{F6A3EE87-4CD5-437A-9412-0A71A176ACE0}" presName="linearFlow" presStyleCnt="0">
        <dgm:presLayoutVars>
          <dgm:resizeHandles val="exact"/>
        </dgm:presLayoutVars>
      </dgm:prSet>
      <dgm:spPr/>
    </dgm:pt>
    <dgm:pt modelId="{5598BB16-8CFE-4347-AB95-6400C897B761}" type="pres">
      <dgm:prSet presAssocID="{928558A8-5BE1-44CB-AA71-40FB1B7330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5691A-4769-4D68-A2C1-97D96B25C792}" type="pres">
      <dgm:prSet presAssocID="{3859C91A-7E84-4AD4-BC82-026CDFD3E9D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7265D91-D624-45E6-864D-2B48B05846DE}" type="pres">
      <dgm:prSet presAssocID="{3859C91A-7E84-4AD4-BC82-026CDFD3E9D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E79A3F3-7F31-4100-9D00-A545922ACD58}" type="pres">
      <dgm:prSet presAssocID="{3153C48F-BC75-4B92-95A0-3E5F1B2682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3BF1A-B667-4A77-89C4-DA89F92CE58A}" type="pres">
      <dgm:prSet presAssocID="{A3183D3C-04F2-4C3F-A355-C1E801A4557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2B5A970-5F20-4A69-8D47-941B254F26A8}" type="pres">
      <dgm:prSet presAssocID="{A3183D3C-04F2-4C3F-A355-C1E801A4557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6AF9181-B10B-43A8-8F08-3561EAF24620}" type="pres">
      <dgm:prSet presAssocID="{922E1168-5AF1-4125-802D-69E8C6B5F0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B3252-7702-4331-863D-AA49CDEC11FB}" type="pres">
      <dgm:prSet presAssocID="{3DA2D3EF-E3DD-4EE3-AA9F-69721526492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90BDD1A-00B7-429A-B15C-70FEE235F824}" type="pres">
      <dgm:prSet presAssocID="{3DA2D3EF-E3DD-4EE3-AA9F-69721526492B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B0A43F23-0986-4E91-A3BC-A78E1DDF681B}" type="pres">
      <dgm:prSet presAssocID="{3BED68D7-E84D-4E1E-977D-B0A4E14249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B5BEFE-1961-4228-AE10-E8CB13F92C8F}" srcId="{F6A3EE87-4CD5-437A-9412-0A71A176ACE0}" destId="{928558A8-5BE1-44CB-AA71-40FB1B733064}" srcOrd="0" destOrd="0" parTransId="{4A373776-B841-456F-B7FC-1828048B9A22}" sibTransId="{3859C91A-7E84-4AD4-BC82-026CDFD3E9DA}"/>
    <dgm:cxn modelId="{BCCB601A-E199-4B1A-803D-01E9F309E210}" type="presOf" srcId="{3859C91A-7E84-4AD4-BC82-026CDFD3E9DA}" destId="{E7265D91-D624-45E6-864D-2B48B05846DE}" srcOrd="1" destOrd="0" presId="urn:microsoft.com/office/officeart/2005/8/layout/process2"/>
    <dgm:cxn modelId="{EFECCF0B-BF52-4B7E-ABEA-6B1259E8FD9F}" type="presOf" srcId="{3859C91A-7E84-4AD4-BC82-026CDFD3E9DA}" destId="{4535691A-4769-4D68-A2C1-97D96B25C792}" srcOrd="0" destOrd="0" presId="urn:microsoft.com/office/officeart/2005/8/layout/process2"/>
    <dgm:cxn modelId="{1904186F-3CA1-445C-946D-B662E0512424}" srcId="{F6A3EE87-4CD5-437A-9412-0A71A176ACE0}" destId="{3153C48F-BC75-4B92-95A0-3E5F1B26826D}" srcOrd="1" destOrd="0" parTransId="{FE4476D3-1CB1-4490-B011-7C6092333AD4}" sibTransId="{A3183D3C-04F2-4C3F-A355-C1E801A45578}"/>
    <dgm:cxn modelId="{9B82FD56-6A59-49E1-B1A5-5DF3CFCE834A}" type="presOf" srcId="{3BED68D7-E84D-4E1E-977D-B0A4E1424946}" destId="{B0A43F23-0986-4E91-A3BC-A78E1DDF681B}" srcOrd="0" destOrd="0" presId="urn:microsoft.com/office/officeart/2005/8/layout/process2"/>
    <dgm:cxn modelId="{5576E4AB-2E49-4747-AA7B-AE54C4DDC742}" srcId="{F6A3EE87-4CD5-437A-9412-0A71A176ACE0}" destId="{3BED68D7-E84D-4E1E-977D-B0A4E1424946}" srcOrd="3" destOrd="0" parTransId="{62266CF3-D9AB-4FBB-9FC2-017A29FB9321}" sibTransId="{88BCF49C-7B69-457A-9CAB-B53A28A8305E}"/>
    <dgm:cxn modelId="{30BBE952-3BAF-467A-93C3-7474CD146E22}" type="presOf" srcId="{3DA2D3EF-E3DD-4EE3-AA9F-69721526492B}" destId="{890BDD1A-00B7-429A-B15C-70FEE235F824}" srcOrd="1" destOrd="0" presId="urn:microsoft.com/office/officeart/2005/8/layout/process2"/>
    <dgm:cxn modelId="{36120966-2CC9-4873-8F48-017AE1FEEC9B}" type="presOf" srcId="{A3183D3C-04F2-4C3F-A355-C1E801A45578}" destId="{C2B5A970-5F20-4A69-8D47-941B254F26A8}" srcOrd="1" destOrd="0" presId="urn:microsoft.com/office/officeart/2005/8/layout/process2"/>
    <dgm:cxn modelId="{07582717-5955-4AE5-B46F-11EF999B023B}" srcId="{F6A3EE87-4CD5-437A-9412-0A71A176ACE0}" destId="{922E1168-5AF1-4125-802D-69E8C6B5F0A0}" srcOrd="2" destOrd="0" parTransId="{ED675EEF-116A-4C1C-9098-0F33FA7D1BD1}" sibTransId="{3DA2D3EF-E3DD-4EE3-AA9F-69721526492B}"/>
    <dgm:cxn modelId="{409AC515-B8D4-4FA7-85CB-68D34AB91A6D}" type="presOf" srcId="{928558A8-5BE1-44CB-AA71-40FB1B733064}" destId="{5598BB16-8CFE-4347-AB95-6400C897B761}" srcOrd="0" destOrd="0" presId="urn:microsoft.com/office/officeart/2005/8/layout/process2"/>
    <dgm:cxn modelId="{033B2644-40D7-49B4-AE3C-C86D9B39BAC5}" type="presOf" srcId="{A3183D3C-04F2-4C3F-A355-C1E801A45578}" destId="{0D83BF1A-B667-4A77-89C4-DA89F92CE58A}" srcOrd="0" destOrd="0" presId="urn:microsoft.com/office/officeart/2005/8/layout/process2"/>
    <dgm:cxn modelId="{279AF990-94F4-4540-9115-4774E311514B}" type="presOf" srcId="{3153C48F-BC75-4B92-95A0-3E5F1B26826D}" destId="{8E79A3F3-7F31-4100-9D00-A545922ACD58}" srcOrd="0" destOrd="0" presId="urn:microsoft.com/office/officeart/2005/8/layout/process2"/>
    <dgm:cxn modelId="{A41175B5-62C3-486B-ADB7-45BD6BF258D9}" type="presOf" srcId="{922E1168-5AF1-4125-802D-69E8C6B5F0A0}" destId="{D6AF9181-B10B-43A8-8F08-3561EAF24620}" srcOrd="0" destOrd="0" presId="urn:microsoft.com/office/officeart/2005/8/layout/process2"/>
    <dgm:cxn modelId="{D160D045-58A1-44C5-B8F7-3816CE45E656}" type="presOf" srcId="{3DA2D3EF-E3DD-4EE3-AA9F-69721526492B}" destId="{CA2B3252-7702-4331-863D-AA49CDEC11FB}" srcOrd="0" destOrd="0" presId="urn:microsoft.com/office/officeart/2005/8/layout/process2"/>
    <dgm:cxn modelId="{AFFA55B6-4CF3-4903-990E-F70BF85AFFDA}" type="presOf" srcId="{F6A3EE87-4CD5-437A-9412-0A71A176ACE0}" destId="{32C982CC-647C-4A78-9549-2DBE9714C909}" srcOrd="0" destOrd="0" presId="urn:microsoft.com/office/officeart/2005/8/layout/process2"/>
    <dgm:cxn modelId="{FC2F4719-7991-454C-8141-950165A2A151}" type="presParOf" srcId="{32C982CC-647C-4A78-9549-2DBE9714C909}" destId="{5598BB16-8CFE-4347-AB95-6400C897B761}" srcOrd="0" destOrd="0" presId="urn:microsoft.com/office/officeart/2005/8/layout/process2"/>
    <dgm:cxn modelId="{947F2F28-015A-4FEC-8FEF-22478718D8ED}" type="presParOf" srcId="{32C982CC-647C-4A78-9549-2DBE9714C909}" destId="{4535691A-4769-4D68-A2C1-97D96B25C792}" srcOrd="1" destOrd="0" presId="urn:microsoft.com/office/officeart/2005/8/layout/process2"/>
    <dgm:cxn modelId="{3BBEAFB6-52BE-44D6-B732-5DB1EE36A7F7}" type="presParOf" srcId="{4535691A-4769-4D68-A2C1-97D96B25C792}" destId="{E7265D91-D624-45E6-864D-2B48B05846DE}" srcOrd="0" destOrd="0" presId="urn:microsoft.com/office/officeart/2005/8/layout/process2"/>
    <dgm:cxn modelId="{E273215F-C2BE-47D4-9926-469DBB5BE4AC}" type="presParOf" srcId="{32C982CC-647C-4A78-9549-2DBE9714C909}" destId="{8E79A3F3-7F31-4100-9D00-A545922ACD58}" srcOrd="2" destOrd="0" presId="urn:microsoft.com/office/officeart/2005/8/layout/process2"/>
    <dgm:cxn modelId="{5A7AC13F-5E24-400A-9396-F7E86914823B}" type="presParOf" srcId="{32C982CC-647C-4A78-9549-2DBE9714C909}" destId="{0D83BF1A-B667-4A77-89C4-DA89F92CE58A}" srcOrd="3" destOrd="0" presId="urn:microsoft.com/office/officeart/2005/8/layout/process2"/>
    <dgm:cxn modelId="{1080D0E5-DE59-45BC-896C-0CF3E64C50B4}" type="presParOf" srcId="{0D83BF1A-B667-4A77-89C4-DA89F92CE58A}" destId="{C2B5A970-5F20-4A69-8D47-941B254F26A8}" srcOrd="0" destOrd="0" presId="urn:microsoft.com/office/officeart/2005/8/layout/process2"/>
    <dgm:cxn modelId="{BD33EDFD-074D-4841-BA3B-5D20B0BC0910}" type="presParOf" srcId="{32C982CC-647C-4A78-9549-2DBE9714C909}" destId="{D6AF9181-B10B-43A8-8F08-3561EAF24620}" srcOrd="4" destOrd="0" presId="urn:microsoft.com/office/officeart/2005/8/layout/process2"/>
    <dgm:cxn modelId="{ADF310B6-3062-47C7-B69A-944F0FC0F466}" type="presParOf" srcId="{32C982CC-647C-4A78-9549-2DBE9714C909}" destId="{CA2B3252-7702-4331-863D-AA49CDEC11FB}" srcOrd="5" destOrd="0" presId="urn:microsoft.com/office/officeart/2005/8/layout/process2"/>
    <dgm:cxn modelId="{284570BF-3482-4C4E-A2A1-98379D2CB30D}" type="presParOf" srcId="{CA2B3252-7702-4331-863D-AA49CDEC11FB}" destId="{890BDD1A-00B7-429A-B15C-70FEE235F824}" srcOrd="0" destOrd="0" presId="urn:microsoft.com/office/officeart/2005/8/layout/process2"/>
    <dgm:cxn modelId="{15B7BB6C-169A-4994-AEC7-F77A8B8DE7E4}" type="presParOf" srcId="{32C982CC-647C-4A78-9549-2DBE9714C909}" destId="{B0A43F23-0986-4E91-A3BC-A78E1DDF681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94BEE-015D-415E-AAD8-D15CE17F5FF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FD4FCE2-63E0-4B9C-A09E-BF995341A622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Мухаммед прибыл в еврейский город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Ясриб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во время второй хиджры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8B99A75F-7F70-47C9-97A3-12E42CA6560D}" type="parTrans" cxnId="{945D9892-05CA-461C-9A6C-9AD3E80DFA2A}">
      <dgm:prSet/>
      <dgm:spPr/>
      <dgm:t>
        <a:bodyPr/>
        <a:lstStyle/>
        <a:p>
          <a:endParaRPr lang="ru-RU"/>
        </a:p>
      </dgm:t>
    </dgm:pt>
    <dgm:pt modelId="{E0D342CE-2B94-4EAE-B0A9-DB383562096D}" type="sibTrans" cxnId="{945D9892-05CA-461C-9A6C-9AD3E80DFA2A}">
      <dgm:prSet/>
      <dgm:spPr/>
      <dgm:t>
        <a:bodyPr/>
        <a:lstStyle/>
        <a:p>
          <a:endParaRPr lang="ru-RU"/>
        </a:p>
      </dgm:t>
    </dgm:pt>
    <dgm:pt modelId="{B56FE8C9-4E85-456C-BBED-203D610BF44F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Еврейское население не признавало Мухаммеда Пророком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D7A57202-FD94-402E-B1CD-9067FC4F2D14}" type="parTrans" cxnId="{163E50E0-C4C8-4E83-AF61-60D5B3F22521}">
      <dgm:prSet/>
      <dgm:spPr/>
      <dgm:t>
        <a:bodyPr/>
        <a:lstStyle/>
        <a:p>
          <a:endParaRPr lang="ru-RU"/>
        </a:p>
      </dgm:t>
    </dgm:pt>
    <dgm:pt modelId="{432F93C7-1E2B-446A-A77E-FE4FCC08030B}" type="sibTrans" cxnId="{163E50E0-C4C8-4E83-AF61-60D5B3F22521}">
      <dgm:prSet/>
      <dgm:spPr/>
      <dgm:t>
        <a:bodyPr/>
        <a:lstStyle/>
        <a:p>
          <a:endParaRPr lang="ru-RU"/>
        </a:p>
      </dgm:t>
    </dgm:pt>
    <dgm:pt modelId="{1A2E4E67-710C-4A79-9BEB-9F99E81065F5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Войны с  богатыми и авторитетными племенами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134990DD-0868-494C-B6F1-89D1206A5640}" type="parTrans" cxnId="{A6C867BB-A852-4C24-93CB-98F5E8615559}">
      <dgm:prSet/>
      <dgm:spPr/>
      <dgm:t>
        <a:bodyPr/>
        <a:lstStyle/>
        <a:p>
          <a:endParaRPr lang="ru-RU"/>
        </a:p>
      </dgm:t>
    </dgm:pt>
    <dgm:pt modelId="{629027B4-5F67-474E-9D9B-97D1B43970ED}" type="sibTrans" cxnId="{A6C867BB-A852-4C24-93CB-98F5E8615559}">
      <dgm:prSet/>
      <dgm:spPr/>
      <dgm:t>
        <a:bodyPr/>
        <a:lstStyle/>
        <a:p>
          <a:endParaRPr lang="ru-RU"/>
        </a:p>
      </dgm:t>
    </dgm:pt>
    <dgm:pt modelId="{A1542E69-D5C8-4453-942E-FA0D1E95C475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Заключение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Мединской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конституции с иудейским населением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36728743-2FFD-4143-A455-CE2D614E484F}" type="parTrans" cxnId="{C3FD3D0C-8114-4E9B-9490-EFC24E67BBA5}">
      <dgm:prSet/>
      <dgm:spPr/>
      <dgm:t>
        <a:bodyPr/>
        <a:lstStyle/>
        <a:p>
          <a:endParaRPr lang="ru-RU"/>
        </a:p>
      </dgm:t>
    </dgm:pt>
    <dgm:pt modelId="{5586C071-D165-4370-969D-7F4DFDC6B29D}" type="sibTrans" cxnId="{C3FD3D0C-8114-4E9B-9490-EFC24E67BBA5}">
      <dgm:prSet/>
      <dgm:spPr/>
      <dgm:t>
        <a:bodyPr/>
        <a:lstStyle/>
        <a:p>
          <a:endParaRPr lang="ru-RU"/>
        </a:p>
      </dgm:t>
    </dgm:pt>
    <dgm:pt modelId="{A6E1A978-B9DC-4D16-89F3-150F0DD60153}">
      <dgm:prSet phldrT="[Текст]" custT="1"/>
      <dgm:spPr>
        <a:solidFill>
          <a:srgbClr val="102D69"/>
        </a:solidFill>
      </dgm:spPr>
      <dgm:t>
        <a:bodyPr/>
        <a:lstStyle/>
        <a:p>
          <a:pPr marL="0" indent="0" algn="l" defTabSz="914400" rtl="0" eaLnBrk="1" latinLnBrk="0" hangingPunct="1">
            <a:lnSpc>
              <a:spcPct val="100000"/>
            </a:lnSpc>
            <a:spcBef>
              <a:spcPts val="0"/>
            </a:spcBef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Уменьшение еврейского населения (иудеев). Превращение города во вторую святыню ислама с мечетью ал-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Масджид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ан-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Набави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gm:t>
    </dgm:pt>
    <dgm:pt modelId="{01B5EC12-A21B-4658-8CC4-4EF1C19347B3}" type="parTrans" cxnId="{0ADD2E43-10C1-4E47-B931-497293DA0B5A}">
      <dgm:prSet/>
      <dgm:spPr/>
      <dgm:t>
        <a:bodyPr/>
        <a:lstStyle/>
        <a:p>
          <a:endParaRPr lang="ru-RU"/>
        </a:p>
      </dgm:t>
    </dgm:pt>
    <dgm:pt modelId="{5B5194A6-4223-4987-82E4-E0C698C6F822}" type="sibTrans" cxnId="{0ADD2E43-10C1-4E47-B931-497293DA0B5A}">
      <dgm:prSet/>
      <dgm:spPr/>
      <dgm:t>
        <a:bodyPr/>
        <a:lstStyle/>
        <a:p>
          <a:endParaRPr lang="ru-RU"/>
        </a:p>
      </dgm:t>
    </dgm:pt>
    <dgm:pt modelId="{B418E798-3A16-43AF-8FB3-BFB8164264B9}" type="pres">
      <dgm:prSet presAssocID="{F2394BEE-015D-415E-AAD8-D15CE17F5FFA}" presName="linearFlow" presStyleCnt="0">
        <dgm:presLayoutVars>
          <dgm:resizeHandles val="exact"/>
        </dgm:presLayoutVars>
      </dgm:prSet>
      <dgm:spPr/>
    </dgm:pt>
    <dgm:pt modelId="{8B7A5E3E-5DB1-4298-857B-CD70FC1712B0}" type="pres">
      <dgm:prSet presAssocID="{AFD4FCE2-63E0-4B9C-A09E-BF995341A622}" presName="node" presStyleLbl="node1" presStyleIdx="0" presStyleCnt="5" custLinFactNeighborY="-2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487EB-9172-4B41-A851-29A1028DD641}" type="pres">
      <dgm:prSet presAssocID="{E0D342CE-2B94-4EAE-B0A9-DB383562096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FAE4BA4-3B43-4890-A2DF-83BC9F2E488C}" type="pres">
      <dgm:prSet presAssocID="{E0D342CE-2B94-4EAE-B0A9-DB383562096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B0C784E-44EA-4765-9BDE-F18611FFC348}" type="pres">
      <dgm:prSet presAssocID="{B56FE8C9-4E85-456C-BBED-203D610BF44F}" presName="node" presStyleLbl="node1" presStyleIdx="1" presStyleCnt="5" custLinFactNeighborX="887" custLinFactNeighborY="-5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D8233-A6C5-48FF-A4A7-CAD22A7015F1}" type="pres">
      <dgm:prSet presAssocID="{432F93C7-1E2B-446A-A77E-FE4FCC08030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009AF75-3679-4A5C-A3E2-8445C456B53D}" type="pres">
      <dgm:prSet presAssocID="{432F93C7-1E2B-446A-A77E-FE4FCC08030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4B8FF4A-09C8-4BA3-A793-99EA53300B16}" type="pres">
      <dgm:prSet presAssocID="{A1542E69-D5C8-4453-942E-FA0D1E95C475}" presName="node" presStyleLbl="node1" presStyleIdx="2" presStyleCnt="5" custLinFactNeighborX="-444" custLinFactNeighborY="-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6E86A-FBBD-40D0-9116-24A58B7C881D}" type="pres">
      <dgm:prSet presAssocID="{5586C071-D165-4370-969D-7F4DFDC6B29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399D9D5-7B42-4F2C-AE32-7DDCE3272F30}" type="pres">
      <dgm:prSet presAssocID="{5586C071-D165-4370-969D-7F4DFDC6B29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E7D7E18-8839-41B0-9912-73A6FC233D3F}" type="pres">
      <dgm:prSet presAssocID="{1A2E4E67-710C-4A79-9BEB-9F99E81065F5}" presName="node" presStyleLbl="node1" presStyleIdx="3" presStyleCnt="5" custLinFactNeighborX="-444" custLinFactNeighborY="-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D15EE-B1C7-4B7D-B987-65C768E60DEE}" type="pres">
      <dgm:prSet presAssocID="{629027B4-5F67-474E-9D9B-97D1B43970E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F102D1F1-6C7D-445F-AF4F-A7C2E61E02D5}" type="pres">
      <dgm:prSet presAssocID="{629027B4-5F67-474E-9D9B-97D1B43970E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46E0E2E-1693-46F2-AC0A-32B1B2781DA2}" type="pres">
      <dgm:prSet presAssocID="{A6E1A978-B9DC-4D16-89F3-150F0DD601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BBDD9-8810-42DB-B499-37E1F531BE59}" type="presOf" srcId="{A6E1A978-B9DC-4D16-89F3-150F0DD60153}" destId="{746E0E2E-1693-46F2-AC0A-32B1B2781DA2}" srcOrd="0" destOrd="0" presId="urn:microsoft.com/office/officeart/2005/8/layout/process2"/>
    <dgm:cxn modelId="{BD3257F3-86F8-41CF-A9F4-7F9EA4F15569}" type="presOf" srcId="{432F93C7-1E2B-446A-A77E-FE4FCC08030B}" destId="{9009AF75-3679-4A5C-A3E2-8445C456B53D}" srcOrd="1" destOrd="0" presId="urn:microsoft.com/office/officeart/2005/8/layout/process2"/>
    <dgm:cxn modelId="{0ADD2E43-10C1-4E47-B931-497293DA0B5A}" srcId="{F2394BEE-015D-415E-AAD8-D15CE17F5FFA}" destId="{A6E1A978-B9DC-4D16-89F3-150F0DD60153}" srcOrd="4" destOrd="0" parTransId="{01B5EC12-A21B-4658-8CC4-4EF1C19347B3}" sibTransId="{5B5194A6-4223-4987-82E4-E0C698C6F822}"/>
    <dgm:cxn modelId="{163E50E0-C4C8-4E83-AF61-60D5B3F22521}" srcId="{F2394BEE-015D-415E-AAD8-D15CE17F5FFA}" destId="{B56FE8C9-4E85-456C-BBED-203D610BF44F}" srcOrd="1" destOrd="0" parTransId="{D7A57202-FD94-402E-B1CD-9067FC4F2D14}" sibTransId="{432F93C7-1E2B-446A-A77E-FE4FCC08030B}"/>
    <dgm:cxn modelId="{9ABF552E-2234-4F98-8D72-B0EC7C39450A}" type="presOf" srcId="{1A2E4E67-710C-4A79-9BEB-9F99E81065F5}" destId="{EE7D7E18-8839-41B0-9912-73A6FC233D3F}" srcOrd="0" destOrd="0" presId="urn:microsoft.com/office/officeart/2005/8/layout/process2"/>
    <dgm:cxn modelId="{E2A67792-6890-4DC8-85D8-044DDA6D3244}" type="presOf" srcId="{5586C071-D165-4370-969D-7F4DFDC6B29D}" destId="{3CB6E86A-FBBD-40D0-9116-24A58B7C881D}" srcOrd="0" destOrd="0" presId="urn:microsoft.com/office/officeart/2005/8/layout/process2"/>
    <dgm:cxn modelId="{A6C867BB-A852-4C24-93CB-98F5E8615559}" srcId="{F2394BEE-015D-415E-AAD8-D15CE17F5FFA}" destId="{1A2E4E67-710C-4A79-9BEB-9F99E81065F5}" srcOrd="3" destOrd="0" parTransId="{134990DD-0868-494C-B6F1-89D1206A5640}" sibTransId="{629027B4-5F67-474E-9D9B-97D1B43970ED}"/>
    <dgm:cxn modelId="{E1CA2DC2-C81E-4C89-80D9-C2136BCD6E3C}" type="presOf" srcId="{629027B4-5F67-474E-9D9B-97D1B43970ED}" destId="{F102D1F1-6C7D-445F-AF4F-A7C2E61E02D5}" srcOrd="1" destOrd="0" presId="urn:microsoft.com/office/officeart/2005/8/layout/process2"/>
    <dgm:cxn modelId="{945D9892-05CA-461C-9A6C-9AD3E80DFA2A}" srcId="{F2394BEE-015D-415E-AAD8-D15CE17F5FFA}" destId="{AFD4FCE2-63E0-4B9C-A09E-BF995341A622}" srcOrd="0" destOrd="0" parTransId="{8B99A75F-7F70-47C9-97A3-12E42CA6560D}" sibTransId="{E0D342CE-2B94-4EAE-B0A9-DB383562096D}"/>
    <dgm:cxn modelId="{8475C084-17C4-49D1-8F74-524DB85F36E3}" type="presOf" srcId="{F2394BEE-015D-415E-AAD8-D15CE17F5FFA}" destId="{B418E798-3A16-43AF-8FB3-BFB8164264B9}" srcOrd="0" destOrd="0" presId="urn:microsoft.com/office/officeart/2005/8/layout/process2"/>
    <dgm:cxn modelId="{55BCDC83-81DB-4548-AD83-9EA82F0A9B45}" type="presOf" srcId="{B56FE8C9-4E85-456C-BBED-203D610BF44F}" destId="{3B0C784E-44EA-4765-9BDE-F18611FFC348}" srcOrd="0" destOrd="0" presId="urn:microsoft.com/office/officeart/2005/8/layout/process2"/>
    <dgm:cxn modelId="{414624F8-A2C5-4DF9-AAC6-F7DC91C10219}" type="presOf" srcId="{E0D342CE-2B94-4EAE-B0A9-DB383562096D}" destId="{DEE487EB-9172-4B41-A851-29A1028DD641}" srcOrd="0" destOrd="0" presId="urn:microsoft.com/office/officeart/2005/8/layout/process2"/>
    <dgm:cxn modelId="{EECD39C1-E201-45C0-B698-7FBF8338473A}" type="presOf" srcId="{E0D342CE-2B94-4EAE-B0A9-DB383562096D}" destId="{6FAE4BA4-3B43-4890-A2DF-83BC9F2E488C}" srcOrd="1" destOrd="0" presId="urn:microsoft.com/office/officeart/2005/8/layout/process2"/>
    <dgm:cxn modelId="{C3FD3D0C-8114-4E9B-9490-EFC24E67BBA5}" srcId="{F2394BEE-015D-415E-AAD8-D15CE17F5FFA}" destId="{A1542E69-D5C8-4453-942E-FA0D1E95C475}" srcOrd="2" destOrd="0" parTransId="{36728743-2FFD-4143-A455-CE2D614E484F}" sibTransId="{5586C071-D165-4370-969D-7F4DFDC6B29D}"/>
    <dgm:cxn modelId="{931DE5D8-679E-40B8-9667-3582AD48115C}" type="presOf" srcId="{AFD4FCE2-63E0-4B9C-A09E-BF995341A622}" destId="{8B7A5E3E-5DB1-4298-857B-CD70FC1712B0}" srcOrd="0" destOrd="0" presId="urn:microsoft.com/office/officeart/2005/8/layout/process2"/>
    <dgm:cxn modelId="{EB85C1B1-ED93-4287-AB7F-F17B77763CB0}" type="presOf" srcId="{432F93C7-1E2B-446A-A77E-FE4FCC08030B}" destId="{C95D8233-A6C5-48FF-A4A7-CAD22A7015F1}" srcOrd="0" destOrd="0" presId="urn:microsoft.com/office/officeart/2005/8/layout/process2"/>
    <dgm:cxn modelId="{CA5C6B7B-B77A-43A3-BD11-6481E842A9AB}" type="presOf" srcId="{A1542E69-D5C8-4453-942E-FA0D1E95C475}" destId="{54B8FF4A-09C8-4BA3-A793-99EA53300B16}" srcOrd="0" destOrd="0" presId="urn:microsoft.com/office/officeart/2005/8/layout/process2"/>
    <dgm:cxn modelId="{8D8CE54D-C4B5-49F3-89D4-31FF432DC408}" type="presOf" srcId="{629027B4-5F67-474E-9D9B-97D1B43970ED}" destId="{066D15EE-B1C7-4B7D-B987-65C768E60DEE}" srcOrd="0" destOrd="0" presId="urn:microsoft.com/office/officeart/2005/8/layout/process2"/>
    <dgm:cxn modelId="{6563A101-FAC4-4CCA-9344-4A5284976568}" type="presOf" srcId="{5586C071-D165-4370-969D-7F4DFDC6B29D}" destId="{C399D9D5-7B42-4F2C-AE32-7DDCE3272F30}" srcOrd="1" destOrd="0" presId="urn:microsoft.com/office/officeart/2005/8/layout/process2"/>
    <dgm:cxn modelId="{4179EDA3-611D-4119-8F69-C96D75A16061}" type="presParOf" srcId="{B418E798-3A16-43AF-8FB3-BFB8164264B9}" destId="{8B7A5E3E-5DB1-4298-857B-CD70FC1712B0}" srcOrd="0" destOrd="0" presId="urn:microsoft.com/office/officeart/2005/8/layout/process2"/>
    <dgm:cxn modelId="{34A76255-361E-48C3-B36D-39B549A43F36}" type="presParOf" srcId="{B418E798-3A16-43AF-8FB3-BFB8164264B9}" destId="{DEE487EB-9172-4B41-A851-29A1028DD641}" srcOrd="1" destOrd="0" presId="urn:microsoft.com/office/officeart/2005/8/layout/process2"/>
    <dgm:cxn modelId="{27A90069-B31E-49E9-96AB-8AE499D277E4}" type="presParOf" srcId="{DEE487EB-9172-4B41-A851-29A1028DD641}" destId="{6FAE4BA4-3B43-4890-A2DF-83BC9F2E488C}" srcOrd="0" destOrd="0" presId="urn:microsoft.com/office/officeart/2005/8/layout/process2"/>
    <dgm:cxn modelId="{5D9C1DC9-3852-4A57-B1F9-3A33BF4B6279}" type="presParOf" srcId="{B418E798-3A16-43AF-8FB3-BFB8164264B9}" destId="{3B0C784E-44EA-4765-9BDE-F18611FFC348}" srcOrd="2" destOrd="0" presId="urn:microsoft.com/office/officeart/2005/8/layout/process2"/>
    <dgm:cxn modelId="{3A12EA6B-E22B-4BF7-8863-2C2E10778BC9}" type="presParOf" srcId="{B418E798-3A16-43AF-8FB3-BFB8164264B9}" destId="{C95D8233-A6C5-48FF-A4A7-CAD22A7015F1}" srcOrd="3" destOrd="0" presId="urn:microsoft.com/office/officeart/2005/8/layout/process2"/>
    <dgm:cxn modelId="{498546E6-6A4E-446A-98E6-623DBC46002B}" type="presParOf" srcId="{C95D8233-A6C5-48FF-A4A7-CAD22A7015F1}" destId="{9009AF75-3679-4A5C-A3E2-8445C456B53D}" srcOrd="0" destOrd="0" presId="urn:microsoft.com/office/officeart/2005/8/layout/process2"/>
    <dgm:cxn modelId="{A1BF0756-5566-4D20-AB10-A50E4405B85C}" type="presParOf" srcId="{B418E798-3A16-43AF-8FB3-BFB8164264B9}" destId="{54B8FF4A-09C8-4BA3-A793-99EA53300B16}" srcOrd="4" destOrd="0" presId="urn:microsoft.com/office/officeart/2005/8/layout/process2"/>
    <dgm:cxn modelId="{5657DEDF-9622-4D34-A692-841DBD72B372}" type="presParOf" srcId="{B418E798-3A16-43AF-8FB3-BFB8164264B9}" destId="{3CB6E86A-FBBD-40D0-9116-24A58B7C881D}" srcOrd="5" destOrd="0" presId="urn:microsoft.com/office/officeart/2005/8/layout/process2"/>
    <dgm:cxn modelId="{732D2412-45B2-471A-80C7-46EA26361468}" type="presParOf" srcId="{3CB6E86A-FBBD-40D0-9116-24A58B7C881D}" destId="{C399D9D5-7B42-4F2C-AE32-7DDCE3272F30}" srcOrd="0" destOrd="0" presId="urn:microsoft.com/office/officeart/2005/8/layout/process2"/>
    <dgm:cxn modelId="{1EA41BBE-043D-44BF-97E0-EDAE8F6C15E1}" type="presParOf" srcId="{B418E798-3A16-43AF-8FB3-BFB8164264B9}" destId="{EE7D7E18-8839-41B0-9912-73A6FC233D3F}" srcOrd="6" destOrd="0" presId="urn:microsoft.com/office/officeart/2005/8/layout/process2"/>
    <dgm:cxn modelId="{810C1F48-04FC-4E07-A33E-323C76465057}" type="presParOf" srcId="{B418E798-3A16-43AF-8FB3-BFB8164264B9}" destId="{066D15EE-B1C7-4B7D-B987-65C768E60DEE}" srcOrd="7" destOrd="0" presId="urn:microsoft.com/office/officeart/2005/8/layout/process2"/>
    <dgm:cxn modelId="{7C5366BD-EA2A-4443-9379-E9FE6F402F61}" type="presParOf" srcId="{066D15EE-B1C7-4B7D-B987-65C768E60DEE}" destId="{F102D1F1-6C7D-445F-AF4F-A7C2E61E02D5}" srcOrd="0" destOrd="0" presId="urn:microsoft.com/office/officeart/2005/8/layout/process2"/>
    <dgm:cxn modelId="{765CEEE9-28FB-4D95-9BCC-0F5C940C2539}" type="presParOf" srcId="{B418E798-3A16-43AF-8FB3-BFB8164264B9}" destId="{746E0E2E-1693-46F2-AC0A-32B1B2781DA2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FCE88-891F-422B-8342-AB63E4BD17BA}">
      <dsp:nvSpPr>
        <dsp:cNvPr id="0" name=""/>
        <dsp:cNvSpPr/>
      </dsp:nvSpPr>
      <dsp:spPr>
        <a:xfrm>
          <a:off x="0" y="1133293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rgbClr val="102D6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Заключение договора с христианами (636)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6471" y="1169764"/>
        <a:ext cx="1598165" cy="1172255"/>
      </dsp:txXfrm>
    </dsp:sp>
    <dsp:sp modelId="{3FEE9BBE-176F-47CA-BFFC-2E74A2C63E00}">
      <dsp:nvSpPr>
        <dsp:cNvPr id="0" name=""/>
        <dsp:cNvSpPr/>
      </dsp:nvSpPr>
      <dsp:spPr>
        <a:xfrm rot="511054">
          <a:off x="1744275" y="1814263"/>
          <a:ext cx="158723" cy="179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744538" y="1846581"/>
        <a:ext cx="111106" cy="107530"/>
      </dsp:txXfrm>
    </dsp:sp>
    <dsp:sp modelId="{3FAC700C-78CE-4A58-84DB-3E58E2FB89E4}">
      <dsp:nvSpPr>
        <dsp:cNvPr id="0" name=""/>
        <dsp:cNvSpPr/>
      </dsp:nvSpPr>
      <dsp:spPr>
        <a:xfrm>
          <a:off x="1967282" y="1427922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Молитва на Храмовой горе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2003753" y="1464393"/>
        <a:ext cx="1598165" cy="1172255"/>
      </dsp:txXfrm>
    </dsp:sp>
    <dsp:sp modelId="{A1830EF2-419A-49F1-AA05-8A21EDC872C5}">
      <dsp:nvSpPr>
        <dsp:cNvPr id="0" name=""/>
        <dsp:cNvSpPr/>
      </dsp:nvSpPr>
      <dsp:spPr>
        <a:xfrm rot="20929542">
          <a:off x="3706671" y="1767490"/>
          <a:ext cx="150641" cy="179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707099" y="1807713"/>
        <a:ext cx="105449" cy="107530"/>
      </dsp:txXfrm>
    </dsp:sp>
    <dsp:sp modelId="{68D24B83-88E5-46C7-8FA5-168F5A1837DA}">
      <dsp:nvSpPr>
        <dsp:cNvPr id="0" name=""/>
        <dsp:cNvSpPr/>
      </dsp:nvSpPr>
      <dsp:spPr>
        <a:xfrm>
          <a:off x="3917229" y="1042731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Уборка залежей мусора на месте разрушенного Храма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953700" y="1079202"/>
        <a:ext cx="1598165" cy="1172255"/>
      </dsp:txXfrm>
    </dsp:sp>
    <dsp:sp modelId="{2798665A-59EE-4F48-B5DE-0D616F48C7A7}">
      <dsp:nvSpPr>
        <dsp:cNvPr id="0" name=""/>
        <dsp:cNvSpPr/>
      </dsp:nvSpPr>
      <dsp:spPr>
        <a:xfrm rot="663255">
          <a:off x="5661970" y="1769197"/>
          <a:ext cx="162308" cy="179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662422" y="1800373"/>
        <a:ext cx="113616" cy="107530"/>
      </dsp:txXfrm>
    </dsp:sp>
    <dsp:sp modelId="{070B9F7F-E9B7-41BB-8EE5-6A857C0E2BEE}">
      <dsp:nvSpPr>
        <dsp:cNvPr id="0" name=""/>
        <dsp:cNvSpPr/>
      </dsp:nvSpPr>
      <dsp:spPr>
        <a:xfrm>
          <a:off x="5888896" y="1427922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Назначение еврея на должность содержателя Храмовой горы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5925367" y="1464393"/>
        <a:ext cx="1598165" cy="1172255"/>
      </dsp:txXfrm>
    </dsp:sp>
    <dsp:sp modelId="{EE0E4810-BEFE-4E74-BD3D-D982EF75E6EC}">
      <dsp:nvSpPr>
        <dsp:cNvPr id="0" name=""/>
        <dsp:cNvSpPr/>
      </dsp:nvSpPr>
      <dsp:spPr>
        <a:xfrm rot="20624433">
          <a:off x="7626887" y="1675180"/>
          <a:ext cx="154524" cy="179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7627814" y="1717514"/>
        <a:ext cx="108167" cy="107530"/>
      </dsp:txXfrm>
    </dsp:sp>
    <dsp:sp modelId="{5578C09F-AA41-4B62-988D-3CE10AF9133E}">
      <dsp:nvSpPr>
        <dsp:cNvPr id="0" name=""/>
        <dsp:cNvSpPr/>
      </dsp:nvSpPr>
      <dsp:spPr>
        <a:xfrm>
          <a:off x="7839899" y="858908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Получение мессианских идей о возвращении евреев в Иерусалим от Ка</a:t>
          </a:r>
          <a:r>
            <a:rPr lang="en-US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’</a:t>
          </a:r>
          <a:r>
            <a:rPr lang="ru-RU" sz="12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ба ал-</a:t>
          </a:r>
          <a:r>
            <a:rPr lang="ru-RU" sz="12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Ахбара</a:t>
          </a:r>
          <a:endParaRPr lang="ru-RU" sz="12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876370" y="895379"/>
        <a:ext cx="1598165" cy="1172255"/>
      </dsp:txXfrm>
    </dsp:sp>
    <dsp:sp modelId="{A9550696-AD63-4C74-BFD9-927E429956C0}">
      <dsp:nvSpPr>
        <dsp:cNvPr id="0" name=""/>
        <dsp:cNvSpPr/>
      </dsp:nvSpPr>
      <dsp:spPr>
        <a:xfrm rot="536137">
          <a:off x="9584013" y="1547233"/>
          <a:ext cx="158743" cy="179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584302" y="1579378"/>
        <a:ext cx="111120" cy="107530"/>
      </dsp:txXfrm>
    </dsp:sp>
    <dsp:sp modelId="{A5852372-0A96-4116-BBB6-A34A4173A6A9}">
      <dsp:nvSpPr>
        <dsp:cNvPr id="0" name=""/>
        <dsp:cNvSpPr/>
      </dsp:nvSpPr>
      <dsp:spPr>
        <a:xfrm>
          <a:off x="9806886" y="1168183"/>
          <a:ext cx="1671107" cy="1245197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</a:pPr>
          <a:r>
            <a:rPr lang="ru-RU" sz="14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Возвращение еврейской общины в Иерусалим (638)</a:t>
          </a:r>
          <a:endParaRPr lang="ru-RU" sz="14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9843357" y="1204654"/>
        <a:ext cx="1598165" cy="1172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8BB16-8CFE-4347-AB95-6400C897B761}">
      <dsp:nvSpPr>
        <dsp:cNvPr id="0" name=""/>
        <dsp:cNvSpPr/>
      </dsp:nvSpPr>
      <dsp:spPr>
        <a:xfrm>
          <a:off x="323331" y="2306"/>
          <a:ext cx="2826013" cy="857874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Восстание Бар-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Кохбы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за восстановление еврейской государственности (132-136)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48457" y="27432"/>
        <a:ext cx="2775761" cy="807622"/>
      </dsp:txXfrm>
    </dsp:sp>
    <dsp:sp modelId="{4535691A-4769-4D68-A2C1-97D96B25C792}">
      <dsp:nvSpPr>
        <dsp:cNvPr id="0" name=""/>
        <dsp:cNvSpPr/>
      </dsp:nvSpPr>
      <dsp:spPr>
        <a:xfrm rot="5400000">
          <a:off x="1575487" y="881627"/>
          <a:ext cx="321702" cy="3860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620526" y="913798"/>
        <a:ext cx="231625" cy="225191"/>
      </dsp:txXfrm>
    </dsp:sp>
    <dsp:sp modelId="{8E79A3F3-7F31-4100-9D00-A545922ACD58}">
      <dsp:nvSpPr>
        <dsp:cNvPr id="0" name=""/>
        <dsp:cNvSpPr/>
      </dsp:nvSpPr>
      <dsp:spPr>
        <a:xfrm>
          <a:off x="323331" y="1289117"/>
          <a:ext cx="2826013" cy="857874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Подавление восстания Римской Империей, во время правления Императора Адриана (117-138)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48457" y="1314243"/>
        <a:ext cx="2775761" cy="807622"/>
      </dsp:txXfrm>
    </dsp:sp>
    <dsp:sp modelId="{0D83BF1A-B667-4A77-89C4-DA89F92CE58A}">
      <dsp:nvSpPr>
        <dsp:cNvPr id="0" name=""/>
        <dsp:cNvSpPr/>
      </dsp:nvSpPr>
      <dsp:spPr>
        <a:xfrm rot="5400000">
          <a:off x="1575487" y="2168438"/>
          <a:ext cx="321702" cy="3860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620526" y="2200609"/>
        <a:ext cx="231625" cy="225191"/>
      </dsp:txXfrm>
    </dsp:sp>
    <dsp:sp modelId="{D6AF9181-B10B-43A8-8F08-3561EAF24620}">
      <dsp:nvSpPr>
        <dsp:cNvPr id="0" name=""/>
        <dsp:cNvSpPr/>
      </dsp:nvSpPr>
      <dsp:spPr>
        <a:xfrm>
          <a:off x="323331" y="2575929"/>
          <a:ext cx="2826013" cy="857874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Запрет евреям проживать в Иерусалиме, введение запрета на религиозные практик иудаизма в Иерусалиме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48457" y="2601055"/>
        <a:ext cx="2775761" cy="807622"/>
      </dsp:txXfrm>
    </dsp:sp>
    <dsp:sp modelId="{CA2B3252-7702-4331-863D-AA49CDEC11FB}">
      <dsp:nvSpPr>
        <dsp:cNvPr id="0" name=""/>
        <dsp:cNvSpPr/>
      </dsp:nvSpPr>
      <dsp:spPr>
        <a:xfrm rot="5400000">
          <a:off x="1575487" y="3455250"/>
          <a:ext cx="321702" cy="3860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620526" y="3487421"/>
        <a:ext cx="231625" cy="225191"/>
      </dsp:txXfrm>
    </dsp:sp>
    <dsp:sp modelId="{B0A43F23-0986-4E91-A3BC-A78E1DDF681B}">
      <dsp:nvSpPr>
        <dsp:cNvPr id="0" name=""/>
        <dsp:cNvSpPr/>
      </dsp:nvSpPr>
      <dsp:spPr>
        <a:xfrm>
          <a:off x="323331" y="3862740"/>
          <a:ext cx="2826013" cy="857874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Город переименован в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Элию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Капитолину и отстраивается по римскому образцу. При Константине Великом город приобретает христианский образ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348457" y="3887866"/>
        <a:ext cx="2775761" cy="807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5E3E-5DB1-4298-857B-CD70FC1712B0}">
      <dsp:nvSpPr>
        <dsp:cNvPr id="0" name=""/>
        <dsp:cNvSpPr/>
      </dsp:nvSpPr>
      <dsp:spPr>
        <a:xfrm>
          <a:off x="704525" y="0"/>
          <a:ext cx="2784393" cy="696098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Мухаммед прибыл в еврейский город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Ясриб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во время второй хиджры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24913" y="20388"/>
        <a:ext cx="2743617" cy="655322"/>
      </dsp:txXfrm>
    </dsp:sp>
    <dsp:sp modelId="{DEE487EB-9172-4B41-A851-29A1028DD641}">
      <dsp:nvSpPr>
        <dsp:cNvPr id="0" name=""/>
        <dsp:cNvSpPr/>
      </dsp:nvSpPr>
      <dsp:spPr>
        <a:xfrm rot="5317535">
          <a:off x="1984052" y="706119"/>
          <a:ext cx="250036" cy="31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2014198" y="737733"/>
        <a:ext cx="187946" cy="175025"/>
      </dsp:txXfrm>
    </dsp:sp>
    <dsp:sp modelId="{3B0C784E-44EA-4765-9BDE-F18611FFC348}">
      <dsp:nvSpPr>
        <dsp:cNvPr id="0" name=""/>
        <dsp:cNvSpPr/>
      </dsp:nvSpPr>
      <dsp:spPr>
        <a:xfrm>
          <a:off x="729222" y="1029384"/>
          <a:ext cx="2784393" cy="696098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Еврейское население не признавало Мухаммеда Пророком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49610" y="1049772"/>
        <a:ext cx="2743617" cy="655322"/>
      </dsp:txXfrm>
    </dsp:sp>
    <dsp:sp modelId="{C95D8233-A6C5-48FF-A4A7-CAD22A7015F1}">
      <dsp:nvSpPr>
        <dsp:cNvPr id="0" name=""/>
        <dsp:cNvSpPr/>
      </dsp:nvSpPr>
      <dsp:spPr>
        <a:xfrm rot="5520939">
          <a:off x="1968961" y="1747321"/>
          <a:ext cx="267856" cy="31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2010330" y="1770039"/>
        <a:ext cx="187946" cy="187499"/>
      </dsp:txXfrm>
    </dsp:sp>
    <dsp:sp modelId="{54B8FF4A-09C8-4BA3-A793-99EA53300B16}">
      <dsp:nvSpPr>
        <dsp:cNvPr id="0" name=""/>
        <dsp:cNvSpPr/>
      </dsp:nvSpPr>
      <dsp:spPr>
        <a:xfrm>
          <a:off x="692162" y="2082404"/>
          <a:ext cx="2784393" cy="696098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Заключение 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Мединской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конституции с иудейским населением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12550" y="2102792"/>
        <a:ext cx="2743617" cy="655322"/>
      </dsp:txXfrm>
    </dsp:sp>
    <dsp:sp modelId="{3CB6E86A-FBBD-40D0-9116-24A58B7C881D}">
      <dsp:nvSpPr>
        <dsp:cNvPr id="0" name=""/>
        <dsp:cNvSpPr/>
      </dsp:nvSpPr>
      <dsp:spPr>
        <a:xfrm rot="5400000">
          <a:off x="1953840" y="2795904"/>
          <a:ext cx="261036" cy="31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990386" y="2822008"/>
        <a:ext cx="187946" cy="182725"/>
      </dsp:txXfrm>
    </dsp:sp>
    <dsp:sp modelId="{EE7D7E18-8839-41B0-9912-73A6FC233D3F}">
      <dsp:nvSpPr>
        <dsp:cNvPr id="0" name=""/>
        <dsp:cNvSpPr/>
      </dsp:nvSpPr>
      <dsp:spPr>
        <a:xfrm>
          <a:off x="692162" y="3126551"/>
          <a:ext cx="2784393" cy="696098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Войны с  богатыми и авторитетными племенами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12550" y="3146939"/>
        <a:ext cx="2743617" cy="655322"/>
      </dsp:txXfrm>
    </dsp:sp>
    <dsp:sp modelId="{066D15EE-B1C7-4B7D-B987-65C768E60DEE}">
      <dsp:nvSpPr>
        <dsp:cNvPr id="0" name=""/>
        <dsp:cNvSpPr/>
      </dsp:nvSpPr>
      <dsp:spPr>
        <a:xfrm rot="5359642">
          <a:off x="1956687" y="3844486"/>
          <a:ext cx="267706" cy="31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996096" y="3867258"/>
        <a:ext cx="187946" cy="187394"/>
      </dsp:txXfrm>
    </dsp:sp>
    <dsp:sp modelId="{746E0E2E-1693-46F2-AC0A-32B1B2781DA2}">
      <dsp:nvSpPr>
        <dsp:cNvPr id="0" name=""/>
        <dsp:cNvSpPr/>
      </dsp:nvSpPr>
      <dsp:spPr>
        <a:xfrm>
          <a:off x="704525" y="4179567"/>
          <a:ext cx="2784393" cy="696098"/>
        </a:xfrm>
        <a:prstGeom prst="roundRect">
          <a:avLst>
            <a:gd name="adj" fmla="val 10000"/>
          </a:avLst>
        </a:prstGeom>
        <a:solidFill>
          <a:srgbClr val="102D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Уменьшение еврейского населения (иудеев). Превращение города во вторую святыню ислама с мечетью ал-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Масджид</a:t>
          </a:r>
          <a:r>
            <a:rPr lang="ru-RU" sz="1000" b="0" i="0" kern="1200" dirty="0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 ан-</a:t>
          </a:r>
          <a:r>
            <a:rPr lang="ru-RU" sz="1000" b="0" i="0" kern="1200" dirty="0" err="1" smtClean="0">
              <a:solidFill>
                <a:schemeClr val="bg1"/>
              </a:solidFill>
              <a:latin typeface="HSE Sans" panose="02000000000000000000" pitchFamily="2" charset="0"/>
              <a:ea typeface="+mn-ea"/>
              <a:cs typeface="+mn-cs"/>
            </a:rPr>
            <a:t>Набави</a:t>
          </a:r>
          <a:endParaRPr lang="ru-RU" sz="1000" b="0" i="0" kern="1200" dirty="0">
            <a:solidFill>
              <a:schemeClr val="bg1"/>
            </a:solidFill>
            <a:latin typeface="HSE Sans" panose="02000000000000000000" pitchFamily="2" charset="0"/>
            <a:ea typeface="+mn-ea"/>
            <a:cs typeface="+mn-cs"/>
          </a:endParaRPr>
        </a:p>
      </dsp:txBody>
      <dsp:txXfrm>
        <a:off x="724913" y="4199955"/>
        <a:ext cx="2743617" cy="655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06/04/2023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946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06/04/2023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200483"/>
            <a:ext cx="8630938" cy="23093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Завоевание Иерусалима и возвращение </a:t>
            </a:r>
            <a:r>
              <a:rPr lang="ru-RU" dirty="0"/>
              <a:t>еврейской </a:t>
            </a:r>
            <a:r>
              <a:rPr lang="ru-RU" dirty="0" smtClean="0"/>
              <a:t>общины </a:t>
            </a:r>
            <a:r>
              <a:rPr lang="ru-RU" dirty="0"/>
              <a:t>при 'Умаре Ибн ал-Хаттабе (</a:t>
            </a:r>
            <a:r>
              <a:rPr lang="ru-RU" dirty="0" smtClean="0"/>
              <a:t>634–644 гг.)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Санкт-Петербургская школа социальных наук и востоковедения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4634145"/>
            <a:ext cx="10175652" cy="11008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Валерия Новикова, 2 </a:t>
            </a:r>
            <a:r>
              <a:rPr lang="ru-RU" dirty="0" smtClean="0"/>
              <a:t>курс</a:t>
            </a:r>
          </a:p>
          <a:p>
            <a:endParaRPr lang="ru-RU" dirty="0" smtClean="0"/>
          </a:p>
          <a:p>
            <a:r>
              <a:rPr lang="ru-RU" dirty="0"/>
              <a:t>Доклад </a:t>
            </a:r>
            <a:r>
              <a:rPr lang="ru-RU" dirty="0" smtClean="0"/>
              <a:t>подготовлен в </a:t>
            </a:r>
            <a:r>
              <a:rPr lang="ru-RU" dirty="0"/>
              <a:t>ходе проведения исследования  (23–00–027 «Армия и военные </a:t>
            </a:r>
          </a:p>
          <a:p>
            <a:r>
              <a:rPr lang="ru-RU" dirty="0"/>
              <a:t>традиции в политике, обществе и культуре арабских стран») в рамках Программы «Научный фонд </a:t>
            </a:r>
          </a:p>
          <a:p>
            <a:r>
              <a:rPr lang="ru-RU" dirty="0"/>
              <a:t>Национального исследовательского университета «Высшая школа экономики» (НИУ ВШЭ)».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 tracing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264252"/>
            <a:ext cx="5245561" cy="949465"/>
          </a:xfrm>
        </p:spPr>
        <p:txBody>
          <a:bodyPr/>
          <a:lstStyle/>
          <a:p>
            <a:r>
              <a:rPr lang="ru-RU" dirty="0" smtClean="0"/>
              <a:t>Метод применяется </a:t>
            </a:r>
            <a:r>
              <a:rPr lang="ru-RU" dirty="0"/>
              <a:t>в рамках стратегии кейс-</a:t>
            </a:r>
            <a:r>
              <a:rPr lang="ru-RU" dirty="0" err="1"/>
              <a:t>стади</a:t>
            </a:r>
            <a:r>
              <a:rPr lang="ru-RU" dirty="0"/>
              <a:t> для поиска причинно-следственного механизма, связанного с определенным политическим исходом</a:t>
            </a:r>
            <a:r>
              <a:rPr lang="ru-RU" dirty="0" smtClean="0"/>
              <a:t> (возвращение еврейской общины в Иерусалим)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524387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Методология и исследовательский вопрос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95907" y="1437413"/>
            <a:ext cx="5799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HSE Sans" panose="02000000000000000000" pitchFamily="2" charset="0"/>
                <a:ea typeface="+mj-ea"/>
                <a:cs typeface="+mj-cs"/>
              </a:rPr>
              <a:t>Структурно-функциональный метод</a:t>
            </a:r>
            <a:endParaRPr lang="ru-RU" sz="2400" dirty="0">
              <a:latin typeface="HSE Sans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 txBox="1">
            <a:spLocks/>
          </p:cNvSpPr>
          <p:nvPr/>
        </p:nvSpPr>
        <p:spPr>
          <a:xfrm>
            <a:off x="3181277" y="4706908"/>
            <a:ext cx="6157227" cy="1298516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Какими </a:t>
            </a:r>
            <a:r>
              <a:rPr lang="ru-RU" sz="1600" dirty="0"/>
              <a:t>возможными </a:t>
            </a:r>
            <a:r>
              <a:rPr lang="ru-RU" sz="1600" dirty="0" smtClean="0"/>
              <a:t>причинами, помимо идеи ислама о религиозной толерантности, можно </a:t>
            </a:r>
            <a:r>
              <a:rPr lang="ru-RU" sz="1600" dirty="0"/>
              <a:t>объяснить решение ‘Умара о возвращении еврейской общины в Иерусалим? 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03316" y="3968625"/>
            <a:ext cx="4713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HSE Sans" panose="02000000000000000000" pitchFamily="2" charset="0"/>
                <a:ea typeface="+mj-ea"/>
                <a:cs typeface="+mj-cs"/>
              </a:rPr>
              <a:t>Исследовательский вопрос:</a:t>
            </a:r>
            <a:endParaRPr lang="ru-RU" sz="2400" dirty="0">
              <a:latin typeface="HSE Sans" panose="02000000000000000000" pitchFamily="2" charset="0"/>
              <a:ea typeface="+mj-ea"/>
              <a:cs typeface="+mj-cs"/>
            </a:endParaRP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 txBox="1">
            <a:spLocks/>
          </p:cNvSpPr>
          <p:nvPr/>
        </p:nvSpPr>
        <p:spPr>
          <a:xfrm>
            <a:off x="6173119" y="2264251"/>
            <a:ext cx="5245561" cy="949465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Метод применяется </a:t>
            </a:r>
            <a:r>
              <a:rPr lang="ru-RU" dirty="0"/>
              <a:t>для определения места и функции еврейской общины в социально-экономическом пространстве города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3" y="548720"/>
            <a:ext cx="2417854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6" y="1705243"/>
            <a:ext cx="11026066" cy="15972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Основной источник: </a:t>
            </a:r>
            <a:r>
              <a:rPr lang="en-US" dirty="0" err="1"/>
              <a:t>aṭ-Ṭabarī</a:t>
            </a:r>
            <a:r>
              <a:rPr lang="en-US" dirty="0"/>
              <a:t>. </a:t>
            </a:r>
            <a:r>
              <a:rPr lang="en-US" dirty="0" err="1"/>
              <a:t>Ta’rīḫ</a:t>
            </a:r>
            <a:r>
              <a:rPr lang="en-US" dirty="0"/>
              <a:t> </a:t>
            </a:r>
            <a:r>
              <a:rPr lang="en-US" dirty="0" err="1"/>
              <a:t>ar-rusul</a:t>
            </a:r>
            <a:r>
              <a:rPr lang="en-US" dirty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-l-</a:t>
            </a:r>
            <a:r>
              <a:rPr lang="en-US" dirty="0" err="1" smtClean="0"/>
              <a:t>muluk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[</a:t>
            </a:r>
            <a:r>
              <a:rPr lang="ru-RU" dirty="0" err="1" smtClean="0"/>
              <a:t>ат-Табари</a:t>
            </a:r>
            <a:r>
              <a:rPr lang="ru-RU" dirty="0" smtClean="0"/>
              <a:t>. История пророков и царей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Ибн </a:t>
            </a:r>
            <a:r>
              <a:rPr lang="ru-RU" dirty="0" err="1" smtClean="0"/>
              <a:t>Джарир</a:t>
            </a:r>
            <a:r>
              <a:rPr lang="ru-RU" dirty="0" smtClean="0"/>
              <a:t> </a:t>
            </a:r>
            <a:r>
              <a:rPr lang="ru-RU" dirty="0" err="1" smtClean="0"/>
              <a:t>ат-Табари</a:t>
            </a:r>
            <a:r>
              <a:rPr lang="ru-RU" dirty="0" smtClean="0"/>
              <a:t> (ум.923) – арабский историк и богослов, родился в Багдаде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697" y="2379663"/>
            <a:ext cx="11404171" cy="3745092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Источник и процесс принятия решения (</a:t>
            </a:r>
            <a:r>
              <a:rPr lang="en-US" dirty="0" smtClean="0"/>
              <a:t>process tracing) 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90114817"/>
              </p:ext>
            </p:extLst>
          </p:nvPr>
        </p:nvGraphicFramePr>
        <p:xfrm>
          <a:off x="239698" y="2982897"/>
          <a:ext cx="11484038" cy="3581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524387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6268769" y="548720"/>
            <a:ext cx="2866353" cy="408109"/>
          </a:xfrm>
        </p:spPr>
        <p:txBody>
          <a:bodyPr/>
          <a:lstStyle/>
          <a:p>
            <a:r>
              <a:rPr lang="ru-RU" dirty="0" smtClean="0"/>
              <a:t>Выборка аналогичных кейсов: сакрализация городов и положение евреев (иудеев) в этом процессе 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1813" y="1190275"/>
            <a:ext cx="5335508" cy="432827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Иерусалим, Адриан ( 117-138 гг.) </a:t>
            </a:r>
            <a:endParaRPr lang="ru-RU" sz="2000" dirty="0"/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6259892" y="1204488"/>
            <a:ext cx="5383967" cy="539611"/>
          </a:xfrm>
          <a:prstGeom prst="rect">
            <a:avLst/>
          </a:prstGeom>
        </p:spPr>
        <p:txBody>
          <a:bodyPr vert="horz" lIns="0" tIns="0" rIns="0" bIns="0" rtlCol="0" anchor="t">
            <a:normAutofit fontScale="92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Медина (</a:t>
            </a:r>
            <a:r>
              <a:rPr lang="ru-RU" sz="2000" dirty="0" err="1" smtClean="0"/>
              <a:t>Ясриб</a:t>
            </a:r>
            <a:r>
              <a:rPr lang="ru-RU" sz="2000" dirty="0" smtClean="0"/>
              <a:t>), Мухаммед ( ум. 632 г.) </a:t>
            </a:r>
            <a:endParaRPr lang="ru-RU" sz="2000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65237712"/>
              </p:ext>
            </p:extLst>
          </p:nvPr>
        </p:nvGraphicFramePr>
        <p:xfrm>
          <a:off x="1094833" y="1744099"/>
          <a:ext cx="3472677" cy="4722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42761963"/>
              </p:ext>
            </p:extLst>
          </p:nvPr>
        </p:nvGraphicFramePr>
        <p:xfrm>
          <a:off x="6764785" y="1744099"/>
          <a:ext cx="4193444" cy="4878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420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9162" y="548720"/>
            <a:ext cx="2568775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714699" cy="777025"/>
          </a:xfrm>
        </p:spPr>
        <p:txBody>
          <a:bodyPr/>
          <a:lstStyle/>
          <a:p>
            <a:r>
              <a:rPr lang="ru-RU" dirty="0" smtClean="0"/>
              <a:t>Причины возвращения еврейского населения в Иерусалим: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86252"/>
            <a:ext cx="10714699" cy="419026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1/ </a:t>
            </a:r>
            <a:r>
              <a:rPr lang="ru-RU" sz="1600" dirty="0" smtClean="0"/>
              <a:t>Идеологические </a:t>
            </a:r>
            <a:r>
              <a:rPr lang="ru-RU" sz="1600" dirty="0"/>
              <a:t>причины связаны со следованием одной из сур Корана (2:256 – «Нет принуждения в религии</a:t>
            </a:r>
            <a:r>
              <a:rPr lang="ru-RU" sz="1600" dirty="0" smtClean="0"/>
              <a:t>»)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2/ </a:t>
            </a:r>
            <a:r>
              <a:rPr lang="ru-RU" sz="1600" dirty="0"/>
              <a:t>О</a:t>
            </a:r>
            <a:r>
              <a:rPr lang="ru-RU" sz="1600" dirty="0" smtClean="0"/>
              <a:t>браз </a:t>
            </a:r>
            <a:r>
              <a:rPr lang="ru-RU" sz="1600" dirty="0"/>
              <a:t>и личные качества ‘Умара, </a:t>
            </a:r>
            <a:r>
              <a:rPr lang="ru-RU" sz="1600" dirty="0" smtClean="0"/>
              <a:t>ал-</a:t>
            </a:r>
            <a:r>
              <a:rPr lang="ru-RU" sz="1600" dirty="0" err="1" smtClean="0"/>
              <a:t>фарук</a:t>
            </a:r>
            <a:r>
              <a:rPr lang="ru-RU" sz="1600" dirty="0" smtClean="0"/>
              <a:t>̣ </a:t>
            </a:r>
            <a:r>
              <a:rPr lang="ru-RU" sz="1600" dirty="0"/>
              <a:t>(</a:t>
            </a:r>
            <a:r>
              <a:rPr lang="en-US" sz="1600" i="1" dirty="0"/>
              <a:t>al</a:t>
            </a:r>
            <a:r>
              <a:rPr lang="ru-RU" sz="1600" i="1" dirty="0"/>
              <a:t>-</a:t>
            </a:r>
            <a:r>
              <a:rPr lang="en-US" sz="1600" i="1" dirty="0"/>
              <a:t>f</a:t>
            </a:r>
            <a:r>
              <a:rPr lang="ru-RU" sz="1600" i="1" dirty="0"/>
              <a:t>ā</a:t>
            </a:r>
            <a:r>
              <a:rPr lang="en-US" sz="1600" i="1" dirty="0"/>
              <a:t>r</a:t>
            </a:r>
            <a:r>
              <a:rPr lang="ru-RU" sz="1600" i="1" dirty="0"/>
              <a:t>ū</a:t>
            </a:r>
            <a:r>
              <a:rPr lang="en-US" sz="1600" i="1" dirty="0"/>
              <a:t>q</a:t>
            </a:r>
            <a:r>
              <a:rPr lang="ru-RU" sz="1600" i="1" dirty="0"/>
              <a:t>)</a:t>
            </a:r>
            <a:r>
              <a:rPr lang="ru-RU" sz="1600" dirty="0"/>
              <a:t>, то есть способный отличить добро и зло </a:t>
            </a:r>
            <a:endParaRPr lang="ru-RU" sz="1600" dirty="0" smtClean="0"/>
          </a:p>
          <a:p>
            <a:r>
              <a:rPr lang="ru-RU" sz="1600" dirty="0" smtClean="0"/>
              <a:t>3/ Экономические причины: с возвращением </a:t>
            </a:r>
            <a:r>
              <a:rPr lang="ru-RU" sz="1600" dirty="0"/>
              <a:t>в Иерусалим еврейская община начала участвовать во внутренней экономике </a:t>
            </a:r>
            <a:r>
              <a:rPr lang="ru-RU" sz="1600" dirty="0" smtClean="0"/>
              <a:t>города, паломничество в Иерусалим</a:t>
            </a:r>
          </a:p>
          <a:p>
            <a:r>
              <a:rPr lang="ru-RU" sz="1600" dirty="0" smtClean="0"/>
              <a:t>4/ Баланс сил: Еврейская </a:t>
            </a:r>
            <a:r>
              <a:rPr lang="ru-RU" sz="1600" dirty="0"/>
              <a:t>община в Иерусалиме использовалась как противовес многочисленной и влиятельной христианской </a:t>
            </a:r>
            <a:r>
              <a:rPr lang="ru-RU" sz="1600" dirty="0" smtClean="0"/>
              <a:t>общине;</a:t>
            </a:r>
          </a:p>
          <a:p>
            <a:r>
              <a:rPr lang="ru-RU" sz="1600" dirty="0" smtClean="0"/>
              <a:t>5/ </a:t>
            </a:r>
            <a:r>
              <a:rPr lang="ru-RU" sz="1600" dirty="0"/>
              <a:t>М</a:t>
            </a:r>
            <a:r>
              <a:rPr lang="ru-RU" sz="1600" dirty="0" smtClean="0"/>
              <a:t>ессианские </a:t>
            </a:r>
            <a:r>
              <a:rPr lang="ru-RU" sz="1600" dirty="0"/>
              <a:t>идеи в Священном Писании </a:t>
            </a:r>
            <a:r>
              <a:rPr lang="ru-RU" sz="1600" dirty="0" smtClean="0"/>
              <a:t>иудаизма: </a:t>
            </a:r>
            <a:r>
              <a:rPr lang="ru-RU" sz="1600" dirty="0"/>
              <a:t>Б-г отправит покровителя к разрушенному храму и Иерусалим возрадуется новому правителю, который возьмёт реванш над Византийской </a:t>
            </a:r>
            <a:r>
              <a:rPr lang="ru-RU" sz="1600" dirty="0" smtClean="0"/>
              <a:t>Империей [</a:t>
            </a:r>
            <a:r>
              <a:rPr lang="en-US" sz="1600" dirty="0" err="1"/>
              <a:t>aṭ</a:t>
            </a:r>
            <a:r>
              <a:rPr lang="ru-RU" sz="1600" dirty="0"/>
              <a:t>-</a:t>
            </a:r>
            <a:r>
              <a:rPr lang="en-US" sz="1600" dirty="0" err="1"/>
              <a:t>Ṭabar</a:t>
            </a:r>
            <a:r>
              <a:rPr lang="ru-RU" sz="1600" dirty="0"/>
              <a:t>ī 1992</a:t>
            </a:r>
            <a:r>
              <a:rPr lang="ru-RU" sz="1600" dirty="0" smtClean="0"/>
              <a:t>,</a:t>
            </a:r>
            <a:r>
              <a:rPr lang="ru-RU" sz="1600" dirty="0"/>
              <a:t> </a:t>
            </a:r>
            <a:r>
              <a:rPr lang="ru-RU" sz="1600" dirty="0" err="1"/>
              <a:t>Иехезкель</a:t>
            </a:r>
            <a:r>
              <a:rPr lang="ru-RU" sz="1600" dirty="0"/>
              <a:t> 27:19</a:t>
            </a:r>
            <a:r>
              <a:rPr lang="ru-RU" sz="1600" dirty="0" smtClean="0"/>
              <a:t>]</a:t>
            </a:r>
            <a:endParaRPr lang="ru-RU" sz="2000" dirty="0" smtClean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Евреи в социально-экономическом ландшафте города </a:t>
            </a:r>
          </a:p>
        </p:txBody>
      </p:sp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459163" y="548720"/>
            <a:ext cx="2542142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328474" y="1846555"/>
            <a:ext cx="11523215" cy="42168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/>
              <a:t>1 этап. Период Мухаммеда: формирование </a:t>
            </a:r>
            <a:r>
              <a:rPr lang="ru-RU" sz="2400" dirty="0" err="1"/>
              <a:t>нарративного</a:t>
            </a:r>
            <a:r>
              <a:rPr lang="ru-RU" sz="2400" dirty="0"/>
              <a:t> образа </a:t>
            </a:r>
            <a:r>
              <a:rPr lang="ru-RU" sz="2400" dirty="0" smtClean="0"/>
              <a:t>через предания </a:t>
            </a:r>
            <a:r>
              <a:rPr lang="ru-RU" sz="2400" dirty="0"/>
              <a:t>об </a:t>
            </a:r>
            <a:r>
              <a:rPr lang="ru-RU" sz="2400" dirty="0" smtClean="0"/>
              <a:t>ал-</a:t>
            </a:r>
            <a:r>
              <a:rPr lang="ru-RU" sz="2400" dirty="0"/>
              <a:t>‘</a:t>
            </a:r>
            <a:r>
              <a:rPr lang="ru-RU" sz="2400" dirty="0" err="1"/>
              <a:t>Исра</a:t>
            </a:r>
            <a:r>
              <a:rPr lang="ru-RU" sz="2400" dirty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-л-</a:t>
            </a:r>
            <a:r>
              <a:rPr lang="ru-RU" sz="2400" dirty="0" err="1" smtClean="0"/>
              <a:t>Мирадж</a:t>
            </a:r>
            <a:r>
              <a:rPr lang="ru-RU" sz="2400" dirty="0" smtClean="0"/>
              <a:t> </a:t>
            </a:r>
            <a:r>
              <a:rPr lang="ru-RU" sz="2400" dirty="0"/>
              <a:t>Пророка, нескольких месяцев молитвы </a:t>
            </a:r>
            <a:r>
              <a:rPr lang="ru-RU" sz="2400" dirty="0" smtClean="0"/>
              <a:t>в сторону </a:t>
            </a:r>
            <a:r>
              <a:rPr lang="ru-RU" sz="2400" dirty="0"/>
              <a:t>аль-</a:t>
            </a:r>
            <a:r>
              <a:rPr lang="ru-RU" sz="2400" dirty="0" err="1"/>
              <a:t>Кудса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2 этап. </a:t>
            </a:r>
            <a:r>
              <a:rPr lang="ru-RU" sz="2400" dirty="0"/>
              <a:t>Период ‘Умара Ибн </a:t>
            </a:r>
            <a:r>
              <a:rPr lang="ru-RU" sz="2400" dirty="0" smtClean="0"/>
              <a:t>ал-Хаттаба</a:t>
            </a:r>
            <a:r>
              <a:rPr lang="ru-RU" sz="2400" dirty="0"/>
              <a:t>: </a:t>
            </a:r>
            <a:r>
              <a:rPr lang="ru-RU" sz="2400" dirty="0" err="1"/>
              <a:t>нарративная</a:t>
            </a:r>
            <a:r>
              <a:rPr lang="ru-RU" sz="2400" dirty="0"/>
              <a:t> </a:t>
            </a:r>
            <a:r>
              <a:rPr lang="ru-RU" sz="2400" dirty="0" smtClean="0"/>
              <a:t>исламизация Иерусалима </a:t>
            </a:r>
            <a:r>
              <a:rPr lang="ru-RU" sz="2400" dirty="0"/>
              <a:t>подкреплялась непосредственно через религиозные практики </a:t>
            </a:r>
            <a:r>
              <a:rPr lang="ru-RU" sz="2400" dirty="0" smtClean="0"/>
              <a:t>и установку </a:t>
            </a:r>
            <a:r>
              <a:rPr lang="ru-RU" sz="2400" dirty="0"/>
              <a:t>определенных мест для регулярных их </a:t>
            </a:r>
            <a:r>
              <a:rPr lang="ru-RU" sz="2400" dirty="0" smtClean="0"/>
              <a:t>совершений (мечеть ал-Акса), </a:t>
            </a:r>
            <a:r>
              <a:rPr lang="ru-RU" sz="2400" dirty="0"/>
              <a:t>но </a:t>
            </a:r>
            <a:r>
              <a:rPr lang="ru-RU" sz="2400" dirty="0" smtClean="0"/>
              <a:t>при этом </a:t>
            </a:r>
            <a:r>
              <a:rPr lang="ru-RU" sz="2400" dirty="0"/>
              <a:t>исключительная святость Иерусалима в исламе и еврейский </a:t>
            </a:r>
            <a:r>
              <a:rPr lang="ru-RU" sz="2400" dirty="0" smtClean="0"/>
              <a:t>образ отрицались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3 этап (основной). </a:t>
            </a:r>
            <a:r>
              <a:rPr lang="ru-RU" sz="2400" dirty="0"/>
              <a:t>Период </a:t>
            </a:r>
            <a:r>
              <a:rPr lang="ru-RU" sz="2400" dirty="0" smtClean="0"/>
              <a:t>Омеййядов</a:t>
            </a:r>
            <a:r>
              <a:rPr lang="ru-RU" sz="2400" dirty="0"/>
              <a:t>: созданный нарративный образ в </a:t>
            </a:r>
            <a:r>
              <a:rPr lang="ru-RU" sz="2400" dirty="0" smtClean="0"/>
              <a:t>текстах ислама </a:t>
            </a:r>
            <a:r>
              <a:rPr lang="ru-RU" sz="2400" dirty="0"/>
              <a:t>дополняется монументальными постройками </a:t>
            </a:r>
            <a:r>
              <a:rPr lang="ru-RU" sz="2400" dirty="0" smtClean="0"/>
              <a:t>Куббат ас-</a:t>
            </a:r>
            <a:r>
              <a:rPr lang="ru-RU" sz="2400" dirty="0" err="1" smtClean="0"/>
              <a:t>Сахра</a:t>
            </a:r>
            <a:r>
              <a:rPr lang="ru-RU" sz="2400" dirty="0" smtClean="0"/>
              <a:t>. </a:t>
            </a:r>
            <a:r>
              <a:rPr lang="ru-RU" sz="2400" dirty="0"/>
              <a:t>Их появление повлияло на создание новых религиозных практик </a:t>
            </a:r>
            <a:r>
              <a:rPr lang="ru-RU" sz="2400" dirty="0" smtClean="0"/>
              <a:t>– хаджа </a:t>
            </a:r>
            <a:r>
              <a:rPr lang="ru-RU" sz="2400" dirty="0"/>
              <a:t>в Иерусалим. Центральный образ Иерусалима культивируется в </a:t>
            </a:r>
            <a:r>
              <a:rPr lang="ru-RU" sz="2400" dirty="0" smtClean="0"/>
              <a:t>новом литературном </a:t>
            </a:r>
            <a:r>
              <a:rPr lang="ru-RU" sz="2400" dirty="0"/>
              <a:t>жанре, восхваляющем </a:t>
            </a:r>
            <a:r>
              <a:rPr lang="ru-RU" sz="2400" dirty="0" smtClean="0"/>
              <a:t>ал-</a:t>
            </a:r>
            <a:r>
              <a:rPr lang="ru-RU" sz="2400" dirty="0" err="1" smtClean="0"/>
              <a:t>Кудс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5905" y="1183962"/>
            <a:ext cx="11057955" cy="5276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Проблема: кто первый начал?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0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459163" y="548720"/>
            <a:ext cx="2604286" cy="408109"/>
          </a:xfrm>
        </p:spPr>
        <p:txBody>
          <a:bodyPr/>
          <a:lstStyle/>
          <a:p>
            <a:r>
              <a:rPr lang="ru-RU" dirty="0"/>
              <a:t>Возвращение еврейской общины в Иерусалим при 'Умаре Ибн ал-Хаттабе (634–644 гг.)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585905" y="1938750"/>
            <a:ext cx="10990577" cy="467511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Евреи </a:t>
            </a:r>
            <a:r>
              <a:rPr lang="ru-RU" dirty="0"/>
              <a:t>в исламском Иерусалиме и его новом исламском нарративе, активно создавшемся после </a:t>
            </a:r>
            <a:r>
              <a:rPr lang="ru-RU" dirty="0" smtClean="0"/>
              <a:t>завоевания, играли важную роль для баланса сил в городе, были экономическими </a:t>
            </a:r>
            <a:r>
              <a:rPr lang="ru-RU" dirty="0" err="1" smtClean="0"/>
              <a:t>акторами</a:t>
            </a:r>
            <a:r>
              <a:rPr lang="ru-RU" dirty="0" smtClean="0"/>
              <a:t> в Иерусалиме, были </a:t>
            </a:r>
            <a:r>
              <a:rPr lang="ru-RU" dirty="0"/>
              <a:t>важным идеологическим звеном </a:t>
            </a:r>
            <a:r>
              <a:rPr lang="ru-RU" dirty="0" smtClean="0"/>
              <a:t>в процессе исламизации города, </a:t>
            </a:r>
            <a:r>
              <a:rPr lang="ru-RU" dirty="0"/>
              <a:t>их присутствие </a:t>
            </a:r>
            <a:r>
              <a:rPr lang="ru-RU" dirty="0" smtClean="0"/>
              <a:t>там было необходимо.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Именно ‘</a:t>
            </a:r>
            <a:r>
              <a:rPr lang="ru-RU" dirty="0" err="1"/>
              <a:t>Умар</a:t>
            </a:r>
            <a:r>
              <a:rPr lang="ru-RU" dirty="0"/>
              <a:t> задал тенденции сначала в построении образа </a:t>
            </a:r>
            <a:r>
              <a:rPr lang="ru-RU" dirty="0" smtClean="0"/>
              <a:t>Иерусалима на образах иудаизма, </a:t>
            </a:r>
            <a:r>
              <a:rPr lang="ru-RU" dirty="0"/>
              <a:t>а затем в выстраивании отношений с </a:t>
            </a:r>
            <a:r>
              <a:rPr lang="ru-RU" dirty="0" smtClean="0"/>
              <a:t>немусульманами (в том числе евреями).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Решение </a:t>
            </a:r>
            <a:r>
              <a:rPr lang="en-US" dirty="0" smtClean="0"/>
              <a:t>‘</a:t>
            </a:r>
            <a:r>
              <a:rPr lang="ru-RU" dirty="0" smtClean="0"/>
              <a:t>Умара о возвращении еврейской общины в Иерусалим было </a:t>
            </a:r>
            <a:r>
              <a:rPr lang="ru-RU" dirty="0"/>
              <a:t>обусловлено рядом экономических, идеологических, политических причин, а также связано с мессианскими идеями иудаизма</a:t>
            </a:r>
            <a:r>
              <a:rPr lang="ru-RU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Политика по конструированию мусульманского образа </a:t>
            </a:r>
            <a:r>
              <a:rPr lang="ru-RU" dirty="0" err="1"/>
              <a:t>ал-К̣удса</a:t>
            </a:r>
            <a:r>
              <a:rPr lang="ru-RU" dirty="0"/>
              <a:t> и взаимодействию с еврейской общиной Иерусалима в период </a:t>
            </a:r>
            <a:r>
              <a:rPr lang="ru-RU" dirty="0" smtClean="0"/>
              <a:t>правления </a:t>
            </a:r>
            <a:r>
              <a:rPr lang="en-US" dirty="0" smtClean="0"/>
              <a:t>‘</a:t>
            </a:r>
            <a:r>
              <a:rPr lang="ru-RU" dirty="0" smtClean="0"/>
              <a:t>Умара </a:t>
            </a:r>
            <a:r>
              <a:rPr lang="ru-RU" dirty="0"/>
              <a:t>– идеографический (т.е. уникальный и нетипичный) кейс. Он не соответствует аналогичным случаям в </a:t>
            </a:r>
            <a:r>
              <a:rPr lang="ru-RU" dirty="0" smtClean="0"/>
              <a:t>выборке.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«</a:t>
            </a:r>
            <a:r>
              <a:rPr lang="ru-RU" dirty="0"/>
              <a:t>Время с 500 г. до 1300 г. характеризуется «творческим симбиозом иудаизма и ислама»: развитие ислама в тесной связи с иудаизмом и переработка его идей» (</a:t>
            </a:r>
            <a:r>
              <a:rPr lang="en-US" dirty="0" err="1"/>
              <a:t>Goitein</a:t>
            </a:r>
            <a:r>
              <a:rPr lang="en-US" dirty="0"/>
              <a:t> S.D. Jews and Arabs: A Concise History of Their Social and Cultural Relations., N.Y: Courier Corporation, 2005. – pp. </a:t>
            </a:r>
            <a:r>
              <a:rPr lang="ru-RU" dirty="0"/>
              <a:t>10-11)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5905" y="1221774"/>
            <a:ext cx="11057955" cy="452031"/>
          </a:xfrm>
        </p:spPr>
        <p:txBody>
          <a:bodyPr/>
          <a:lstStyle/>
          <a:p>
            <a:pPr algn="ctr"/>
            <a:r>
              <a:rPr lang="ru-RU" sz="2800" dirty="0" smtClean="0"/>
              <a:t>Выводы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48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25845" y="999967"/>
            <a:ext cx="11057955" cy="447093"/>
          </a:xfrm>
        </p:spPr>
        <p:txBody>
          <a:bodyPr/>
          <a:lstStyle/>
          <a:p>
            <a:pPr algn="ctr"/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12" name="Текст 3"/>
          <p:cNvSpPr>
            <a:spLocks noGrp="1"/>
          </p:cNvSpPr>
          <p:nvPr>
            <p:ph type="body" sz="quarter" idx="12"/>
          </p:nvPr>
        </p:nvSpPr>
        <p:spPr>
          <a:xfrm>
            <a:off x="585897" y="1509204"/>
            <a:ext cx="11137853" cy="505139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Коран / пер. и </a:t>
            </a:r>
            <a:r>
              <a:rPr lang="ru-RU" dirty="0" err="1"/>
              <a:t>коммент</a:t>
            </a:r>
            <a:r>
              <a:rPr lang="ru-RU" dirty="0"/>
              <a:t>.  И.Ю. Крачковского; АН СССР, Ин-т востоковедения. – 2-е изд. М.: Наука, 1986. – 727 с</a:t>
            </a:r>
            <a:r>
              <a:rPr lang="ru-RU" dirty="0" smtClean="0"/>
              <a:t>.</a:t>
            </a:r>
          </a:p>
          <a:p>
            <a:pPr lvl="0"/>
            <a:r>
              <a:rPr lang="en-US" dirty="0"/>
              <a:t>al-</a:t>
            </a:r>
            <a:r>
              <a:rPr lang="en-US" dirty="0" err="1"/>
              <a:t>Yaʿqūbī</a:t>
            </a:r>
            <a:r>
              <a:rPr lang="en-US" dirty="0"/>
              <a:t>. </a:t>
            </a:r>
            <a:r>
              <a:rPr lang="en-US" dirty="0" err="1"/>
              <a:t>Ta’rīḫ</a:t>
            </a:r>
            <a:r>
              <a:rPr lang="en-US" dirty="0"/>
              <a:t> al-</a:t>
            </a:r>
            <a:r>
              <a:rPr lang="en-US" dirty="0" err="1"/>
              <a:t>Yaʿqūbī</a:t>
            </a:r>
            <a:r>
              <a:rPr lang="en-US" dirty="0"/>
              <a:t> [</a:t>
            </a:r>
            <a:r>
              <a:rPr lang="ru-RU" dirty="0"/>
              <a:t>История ал</a:t>
            </a:r>
            <a:r>
              <a:rPr lang="en-US" dirty="0"/>
              <a:t>-</a:t>
            </a:r>
            <a:r>
              <a:rPr lang="ru-RU" dirty="0" err="1"/>
              <a:t>Йа</a:t>
            </a:r>
            <a:r>
              <a:rPr lang="en-US" dirty="0"/>
              <a:t>‘</a:t>
            </a:r>
            <a:r>
              <a:rPr lang="ru-RU" dirty="0"/>
              <a:t>к</a:t>
            </a:r>
            <a:r>
              <a:rPr lang="en-US" dirty="0"/>
              <a:t>̣</a:t>
            </a:r>
            <a:r>
              <a:rPr lang="ru-RU" dirty="0" err="1"/>
              <a:t>ўби</a:t>
            </a:r>
            <a:r>
              <a:rPr lang="en-US" dirty="0"/>
              <a:t>]. An-Najaf: Al-</a:t>
            </a:r>
            <a:r>
              <a:rPr lang="en-US" dirty="0" err="1"/>
              <a:t>maktabatu</a:t>
            </a:r>
            <a:r>
              <a:rPr lang="en-US" dirty="0"/>
              <a:t> l-</a:t>
            </a:r>
            <a:r>
              <a:rPr lang="en-US" dirty="0" err="1"/>
              <a:t>haydariyah</a:t>
            </a:r>
            <a:r>
              <a:rPr lang="en-US" dirty="0"/>
              <a:t>, 1964. – 724 </a:t>
            </a:r>
            <a:r>
              <a:rPr lang="ru-RU" dirty="0"/>
              <a:t>с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 err="1"/>
              <a:t>aṭ-Ṭabarī</a:t>
            </a:r>
            <a:r>
              <a:rPr lang="en-US" dirty="0"/>
              <a:t>. </a:t>
            </a:r>
            <a:r>
              <a:rPr lang="en-US" dirty="0" err="1"/>
              <a:t>Ta’rīḫ</a:t>
            </a:r>
            <a:r>
              <a:rPr lang="en-US" dirty="0"/>
              <a:t> </a:t>
            </a:r>
            <a:r>
              <a:rPr lang="en-US" dirty="0" err="1"/>
              <a:t>ar-rusul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-l-</a:t>
            </a:r>
            <a:r>
              <a:rPr lang="en-US" dirty="0" err="1"/>
              <a:t>muluk</a:t>
            </a:r>
            <a:r>
              <a:rPr lang="en-US" dirty="0"/>
              <a:t> / Translated by Y. Friedman. English. N.Y.: State University of New York Press, 1992 – 38 vols.</a:t>
            </a:r>
            <a:endParaRPr lang="ru-RU" dirty="0"/>
          </a:p>
          <a:p>
            <a:pPr lvl="0" algn="ctr"/>
            <a:r>
              <a:rPr lang="ru-RU" sz="2400" dirty="0" smtClean="0"/>
              <a:t>Литература</a:t>
            </a:r>
          </a:p>
          <a:p>
            <a:pPr lvl="0"/>
            <a:r>
              <a:rPr lang="en-US" dirty="0" err="1"/>
              <a:t>Amikam</a:t>
            </a:r>
            <a:r>
              <a:rPr lang="en-US" dirty="0"/>
              <a:t> E. Medieval Jerusalem and Islamic Worship: Holy Places, Ceremonies, Pilgrimage. Leiden: Brill, 1999. – 226 pp.</a:t>
            </a:r>
            <a:endParaRPr lang="ru-RU" dirty="0"/>
          </a:p>
          <a:p>
            <a:pPr lvl="0"/>
            <a:r>
              <a:rPr lang="en-US" dirty="0" err="1"/>
              <a:t>Avni</a:t>
            </a:r>
            <a:r>
              <a:rPr lang="en-US" dirty="0"/>
              <a:t> G. The Byzantine–Islamic Transition in Palestine: An Archaeological Approach. L.: Oxford </a:t>
            </a:r>
            <a:r>
              <a:rPr lang="en-US" dirty="0" err="1"/>
              <a:t>uni.</a:t>
            </a:r>
            <a:r>
              <a:rPr lang="en-US" dirty="0"/>
              <a:t> Press, 2014. – 441 pp. </a:t>
            </a:r>
            <a:endParaRPr lang="ru-RU" dirty="0"/>
          </a:p>
          <a:p>
            <a:pPr lvl="0"/>
            <a:r>
              <a:rPr lang="en-US" dirty="0"/>
              <a:t>Gil M. The Jewish Quarters of Jerusalem (A. D. 638-1099) According to Cairo </a:t>
            </a:r>
            <a:r>
              <a:rPr lang="en-US" dirty="0" err="1"/>
              <a:t>Geniza</a:t>
            </a:r>
            <a:r>
              <a:rPr lang="en-US" dirty="0"/>
              <a:t> Documents and Other Sources. // Journal of Near Eastern Studies. 1982. Vol. 41, No. 4. pp. 261-278</a:t>
            </a:r>
            <a:endParaRPr lang="ru-RU" dirty="0"/>
          </a:p>
          <a:p>
            <a:pPr lvl="0"/>
            <a:r>
              <a:rPr lang="en-US" dirty="0"/>
              <a:t>Gil. M. A history of Palestine, 634-1099. L.: Cambridge Uni. Press, 1997. – 996 pp.</a:t>
            </a:r>
            <a:endParaRPr lang="ru-RU" dirty="0"/>
          </a:p>
          <a:p>
            <a:pPr lvl="0"/>
            <a:r>
              <a:rPr lang="en-US" dirty="0" err="1"/>
              <a:t>Goitein</a:t>
            </a:r>
            <a:r>
              <a:rPr lang="en-US" dirty="0"/>
              <a:t> S.D. Jews and Arabs: A Concise History of Their Social and Cultural Relations., N.Y: Courier Corporation, 2005. – 272 pp. </a:t>
            </a:r>
            <a:endParaRPr lang="ru-RU" dirty="0"/>
          </a:p>
          <a:p>
            <a:pPr lvl="0"/>
            <a:r>
              <a:rPr lang="en-US" dirty="0"/>
              <a:t>Lawrence R. P. Muhammad, The Jews and the Constitution of Medina: Retrieving the historical Kernel. // Der Islam Bd. 2011. Vol. 86. Pp. 1–29. </a:t>
            </a:r>
            <a:endParaRPr lang="ru-RU" dirty="0"/>
          </a:p>
          <a:p>
            <a:pPr lvl="0"/>
            <a:r>
              <a:rPr lang="en-US" dirty="0" err="1"/>
              <a:t>Livne-Kafri</a:t>
            </a:r>
            <a:r>
              <a:rPr lang="en-US" dirty="0"/>
              <a:t>. O. On Muslim Jerusalem in the Period of its Formation. // LA. 2005. Vol. 55. Pp. 203-216. </a:t>
            </a:r>
            <a:endParaRPr lang="ru-RU" dirty="0"/>
          </a:p>
          <a:p>
            <a:pPr lvl="0"/>
            <a:r>
              <a:rPr lang="en-US" dirty="0"/>
              <a:t>The New Cambridge History of Islam. Ed. Robinson. </a:t>
            </a:r>
            <a:r>
              <a:rPr lang="ru-RU" dirty="0"/>
              <a:t>С</a:t>
            </a:r>
            <a:r>
              <a:rPr lang="en-US" dirty="0"/>
              <a:t>.F. Vol.1.The Formation of the Islamic World Sixth to Eleventh Centuries. Cambridge: Cambridge Uni. Press, 2010. – 823 pp. 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85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schemas.microsoft.com/office/2006/documentManagement/types"/>
    <ds:schemaRef ds:uri="9875bd71-cde8-496c-a136-433f55d5e6d0"/>
    <ds:schemaRef ds:uri="http://www.w3.org/XML/1998/namespace"/>
    <ds:schemaRef ds:uri="http://purl.org/dc/terms/"/>
    <ds:schemaRef ds:uri="http://purl.org/dc/dcmitype/"/>
    <ds:schemaRef ds:uri="e96afe77-3acb-4328-97fc-408e1bde3ec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1223</Words>
  <Application>Microsoft Office PowerPoint</Application>
  <PresentationFormat>Широкоэкранный</PresentationFormat>
  <Paragraphs>83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HSE Sans</vt:lpstr>
      <vt:lpstr>Office Theme</vt:lpstr>
      <vt:lpstr>Завоевание Иерусалима и возвращение еврейской общины при 'Умаре Ибн ал-Хаттабе (634–644 гг.)</vt:lpstr>
      <vt:lpstr>Process tracing</vt:lpstr>
      <vt:lpstr>Основной источник: aṭ-Ṭabarī. Ta’rīḫ ar-rusul wa-l-muluk [ат-Табари. История пророков и царей]  Ибн Джарир ат-Табари (ум.923) – арабский историк и богослов, родился в Багдаде  </vt:lpstr>
      <vt:lpstr>Иерусалим, Адриан ( 117-138 гг.) </vt:lpstr>
      <vt:lpstr>Причины возвращения еврейского населения в Иерусалим:</vt:lpstr>
      <vt:lpstr>Проблема: кто первый начал? </vt:lpstr>
      <vt:lpstr>Выводы </vt:lpstr>
      <vt:lpstr>Источники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Пользователь</cp:lastModifiedBy>
  <cp:revision>38</cp:revision>
  <cp:lastPrinted>2021-11-11T13:08:42Z</cp:lastPrinted>
  <dcterms:created xsi:type="dcterms:W3CDTF">2021-11-11T08:52:47Z</dcterms:created>
  <dcterms:modified xsi:type="dcterms:W3CDTF">2023-06-03T23:50:14Z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