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70" r:id="rId12"/>
    <p:sldId id="271" r:id="rId13"/>
  </p:sldIdLst>
  <p:sldSz cx="20104100" cy="11309350"/>
  <p:notesSz cx="20104100" cy="11309350"/>
  <p:defaultTextStyle>
    <a:defPPr>
      <a:defRPr kern="0"/>
    </a:def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44" d="100"/>
          <a:sy n="44" d="100"/>
        </p:scale>
        <p:origin x="-408" y="-4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507807" y="3505898"/>
            <a:ext cx="17088486" cy="237496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3015615" y="6333236"/>
            <a:ext cx="14072870" cy="282733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3/17/2023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750" b="1" i="0">
                <a:solidFill>
                  <a:srgbClr val="243956"/>
                </a:solidFill>
                <a:latin typeface="Arial Narrow"/>
                <a:cs typeface="Arial Narrow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3/17/2023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750" b="1" i="0">
                <a:solidFill>
                  <a:srgbClr val="243956"/>
                </a:solidFill>
                <a:latin typeface="Arial Narrow"/>
                <a:cs typeface="Arial Narrow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1005205" y="2601150"/>
            <a:ext cx="8745284" cy="74641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10353611" y="2601150"/>
            <a:ext cx="8745284" cy="74641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3/17/2023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750" b="1" i="0">
                <a:solidFill>
                  <a:srgbClr val="243956"/>
                </a:solidFill>
                <a:latin typeface="Arial Narrow"/>
                <a:cs typeface="Arial Narrow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3/17/2023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3/17/2023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914240" y="4825581"/>
            <a:ext cx="8275619" cy="1784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5750" b="1" i="0">
                <a:solidFill>
                  <a:srgbClr val="243956"/>
                </a:solidFill>
                <a:latin typeface="Arial Narrow"/>
                <a:cs typeface="Arial Narrow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59081" y="5257820"/>
            <a:ext cx="18185936" cy="495045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6835394" y="10517696"/>
            <a:ext cx="6433312" cy="56546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1005205" y="10517696"/>
            <a:ext cx="4623943" cy="56546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3/17/2023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4474953" y="10517696"/>
            <a:ext cx="4623943" cy="56546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20104100" cy="11308715"/>
          </a:xfrm>
          <a:custGeom>
            <a:avLst/>
            <a:gdLst/>
            <a:ahLst/>
            <a:cxnLst/>
            <a:rect l="l" t="t" r="r" b="b"/>
            <a:pathLst>
              <a:path w="20104100" h="11308715">
                <a:moveTo>
                  <a:pt x="20104099" y="0"/>
                </a:moveTo>
                <a:lnTo>
                  <a:pt x="0" y="0"/>
                </a:lnTo>
                <a:lnTo>
                  <a:pt x="0" y="11308556"/>
                </a:lnTo>
                <a:lnTo>
                  <a:pt x="20104099" y="11308556"/>
                </a:lnTo>
                <a:lnTo>
                  <a:pt x="20104099" y="0"/>
                </a:lnTo>
                <a:close/>
              </a:path>
            </a:pathLst>
          </a:custGeom>
          <a:solidFill>
            <a:srgbClr val="243956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" name="object 3"/>
          <p:cNvGrpSpPr/>
          <p:nvPr/>
        </p:nvGrpSpPr>
        <p:grpSpPr>
          <a:xfrm>
            <a:off x="3498850" y="-518704"/>
            <a:ext cx="15791815" cy="11278870"/>
            <a:chOff x="4312329" y="0"/>
            <a:chExt cx="15791815" cy="11278870"/>
          </a:xfrm>
        </p:grpSpPr>
        <p:sp>
          <p:nvSpPr>
            <p:cNvPr id="4" name="object 4"/>
            <p:cNvSpPr/>
            <p:nvPr/>
          </p:nvSpPr>
          <p:spPr>
            <a:xfrm>
              <a:off x="4312329" y="0"/>
              <a:ext cx="15791815" cy="11278870"/>
            </a:xfrm>
            <a:custGeom>
              <a:avLst/>
              <a:gdLst/>
              <a:ahLst/>
              <a:cxnLst/>
              <a:rect l="l" t="t" r="r" b="b"/>
              <a:pathLst>
                <a:path w="15791815" h="11278870">
                  <a:moveTo>
                    <a:pt x="0" y="11278399"/>
                  </a:moveTo>
                  <a:lnTo>
                    <a:pt x="15791770" y="11278399"/>
                  </a:lnTo>
                  <a:lnTo>
                    <a:pt x="15791770" y="0"/>
                  </a:lnTo>
                  <a:lnTo>
                    <a:pt x="0" y="0"/>
                  </a:lnTo>
                  <a:lnTo>
                    <a:pt x="0" y="11278399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8550524" y="1323101"/>
              <a:ext cx="0" cy="2289810"/>
            </a:xfrm>
            <a:custGeom>
              <a:avLst/>
              <a:gdLst/>
              <a:ahLst/>
              <a:cxnLst/>
              <a:rect l="l" t="t" r="r" b="b"/>
              <a:pathLst>
                <a:path h="2289810">
                  <a:moveTo>
                    <a:pt x="0" y="2289354"/>
                  </a:moveTo>
                  <a:lnTo>
                    <a:pt x="0" y="0"/>
                  </a:lnTo>
                </a:path>
              </a:pathLst>
            </a:custGeom>
            <a:ln w="10052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6089650" y="549275"/>
            <a:ext cx="8275619" cy="443583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marR="5080">
              <a:lnSpc>
                <a:spcPct val="100400"/>
              </a:lnSpc>
              <a:spcBef>
                <a:spcPts val="90"/>
              </a:spcBef>
            </a:pPr>
            <a:r>
              <a:rPr lang="ru-RU" spc="-10" dirty="0" smtClean="0"/>
              <a:t>АШ-ШАБАБ: МЕЖДУ ГЛОБАЛЬНЫМ ДЖИХАДОМ И ЛОКАЛЬНЫМ ГОСУДАРСТВЕННЫМ СТРОИТЕЛЬСТВО</a:t>
            </a:r>
            <a:endParaRPr spc="-10" dirty="0"/>
          </a:p>
        </p:txBody>
      </p:sp>
      <p:sp>
        <p:nvSpPr>
          <p:cNvPr id="7" name="object 7"/>
          <p:cNvSpPr txBox="1"/>
          <p:nvPr/>
        </p:nvSpPr>
        <p:spPr>
          <a:xfrm>
            <a:off x="5961697" y="6111875"/>
            <a:ext cx="8180705" cy="545662"/>
          </a:xfrm>
          <a:prstGeom prst="rect">
            <a:avLst/>
          </a:prstGeom>
        </p:spPr>
        <p:txBody>
          <a:bodyPr vert="horz" wrap="square" lIns="0" tIns="146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5"/>
              </a:spcBef>
            </a:pPr>
            <a:r>
              <a:rPr lang="ru-RU" sz="3450" dirty="0" smtClean="0">
                <a:solidFill>
                  <a:srgbClr val="243956"/>
                </a:solidFill>
                <a:latin typeface="Arial Narrow"/>
                <a:cs typeface="Arial Narrow"/>
              </a:rPr>
              <a:t>Аскеров Мир-Али, аспирант НИУ ВШЭ</a:t>
            </a:r>
            <a:endParaRPr sz="3450" dirty="0">
              <a:latin typeface="Arial Narrow"/>
              <a:cs typeface="Arial Narrow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914240" y="9848570"/>
            <a:ext cx="2590165" cy="3771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en-US" sz="2300" spc="-10" dirty="0">
                <a:solidFill>
                  <a:srgbClr val="243956"/>
                </a:solidFill>
                <a:latin typeface="Arial Narrow"/>
                <a:cs typeface="Arial Narrow"/>
              </a:rPr>
              <a:t>St. Petersburg, </a:t>
            </a:r>
            <a:r>
              <a:rPr lang="en-US" sz="2300" spc="-10" dirty="0" smtClean="0">
                <a:solidFill>
                  <a:srgbClr val="243956"/>
                </a:solidFill>
                <a:latin typeface="Arial Narrow"/>
                <a:cs typeface="Arial Narrow"/>
              </a:rPr>
              <a:t>202</a:t>
            </a:r>
            <a:r>
              <a:rPr lang="ru-RU" sz="2300" spc="-10" dirty="0" smtClean="0">
                <a:solidFill>
                  <a:srgbClr val="243956"/>
                </a:solidFill>
                <a:latin typeface="Arial Narrow"/>
                <a:cs typeface="Arial Narrow"/>
              </a:rPr>
              <a:t>3</a:t>
            </a:r>
            <a:endParaRPr sz="2300" dirty="0">
              <a:latin typeface="Arial Narrow"/>
              <a:cs typeface="Arial Narrow"/>
            </a:endParaRPr>
          </a:p>
        </p:txBody>
      </p:sp>
      <p:pic>
        <p:nvPicPr>
          <p:cNvPr id="9" name="object 9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07718" y="1096929"/>
            <a:ext cx="2255428" cy="2181294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212850" y="4740275"/>
            <a:ext cx="16386175" cy="449482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89255" indent="-377190">
              <a:lnSpc>
                <a:spcPct val="150000"/>
              </a:lnSpc>
              <a:spcBef>
                <a:spcPts val="90"/>
              </a:spcBef>
              <a:buFont typeface="Arial"/>
              <a:buChar char="•"/>
              <a:tabLst>
                <a:tab pos="389255" algn="l"/>
                <a:tab pos="389890" algn="l"/>
              </a:tabLst>
            </a:pPr>
            <a:r>
              <a:rPr lang="ru-RU" sz="3200" spc="-10" dirty="0" smtClean="0">
                <a:solidFill>
                  <a:schemeClr val="tx2"/>
                </a:solidFill>
                <a:latin typeface="Arial Narrow"/>
                <a:cs typeface="Arial Narrow"/>
              </a:rPr>
              <a:t>Изменение дискурса о </a:t>
            </a:r>
            <a:r>
              <a:rPr lang="ru-RU" sz="3200" spc="-10" dirty="0" err="1" smtClean="0">
                <a:solidFill>
                  <a:schemeClr val="tx2"/>
                </a:solidFill>
                <a:latin typeface="Arial Narrow"/>
                <a:cs typeface="Arial Narrow"/>
              </a:rPr>
              <a:t>Сайиде</a:t>
            </a:r>
            <a:r>
              <a:rPr lang="ru-RU" sz="3200" spc="-10" dirty="0" smtClean="0">
                <a:solidFill>
                  <a:schemeClr val="tx2"/>
                </a:solidFill>
                <a:latin typeface="Arial Narrow"/>
                <a:cs typeface="Arial Narrow"/>
              </a:rPr>
              <a:t> </a:t>
            </a:r>
            <a:r>
              <a:rPr lang="ru-RU" sz="3200" spc="-10" dirty="0" err="1" smtClean="0">
                <a:solidFill>
                  <a:schemeClr val="tx2"/>
                </a:solidFill>
                <a:latin typeface="Arial Narrow"/>
                <a:cs typeface="Arial Narrow"/>
              </a:rPr>
              <a:t>Абдилле</a:t>
            </a:r>
            <a:r>
              <a:rPr lang="ru-RU" sz="3200" spc="-10" dirty="0" smtClean="0">
                <a:solidFill>
                  <a:schemeClr val="tx2"/>
                </a:solidFill>
                <a:latin typeface="Arial Narrow"/>
                <a:cs typeface="Arial Narrow"/>
              </a:rPr>
              <a:t> </a:t>
            </a:r>
            <a:r>
              <a:rPr lang="ru-RU" sz="3200" spc="-10" dirty="0" err="1" smtClean="0">
                <a:solidFill>
                  <a:schemeClr val="tx2"/>
                </a:solidFill>
                <a:latin typeface="Arial Narrow"/>
                <a:cs typeface="Arial Narrow"/>
              </a:rPr>
              <a:t>Хассане</a:t>
            </a:r>
            <a:r>
              <a:rPr lang="ru-RU" sz="3200" spc="-10" dirty="0" smtClean="0">
                <a:solidFill>
                  <a:schemeClr val="tx2"/>
                </a:solidFill>
                <a:latin typeface="Arial Narrow"/>
                <a:cs typeface="Arial Narrow"/>
              </a:rPr>
              <a:t> в сугубо положительную сторону</a:t>
            </a:r>
          </a:p>
          <a:p>
            <a:pPr marL="389255" indent="-377190">
              <a:lnSpc>
                <a:spcPct val="150000"/>
              </a:lnSpc>
              <a:spcBef>
                <a:spcPts val="90"/>
              </a:spcBef>
              <a:buFont typeface="Arial"/>
              <a:buChar char="•"/>
              <a:tabLst>
                <a:tab pos="389255" algn="l"/>
                <a:tab pos="389890" algn="l"/>
              </a:tabLst>
            </a:pPr>
            <a:r>
              <a:rPr lang="ru-RU" sz="3200" spc="-10" dirty="0" smtClean="0">
                <a:solidFill>
                  <a:schemeClr val="tx2"/>
                </a:solidFill>
                <a:latin typeface="Arial Narrow"/>
                <a:cs typeface="Arial Narrow"/>
              </a:rPr>
              <a:t>Попытка провести линию преемственности между его анти-колониальным движением и «</a:t>
            </a:r>
            <a:r>
              <a:rPr lang="ru-RU" sz="3200" spc="-10" dirty="0" err="1" smtClean="0">
                <a:solidFill>
                  <a:schemeClr val="tx2"/>
                </a:solidFill>
                <a:latin typeface="Arial Narrow"/>
                <a:cs typeface="Arial Narrow"/>
              </a:rPr>
              <a:t>Аш-Шабаб</a:t>
            </a:r>
            <a:r>
              <a:rPr lang="ru-RU" sz="3200" spc="-10" dirty="0" smtClean="0">
                <a:solidFill>
                  <a:schemeClr val="tx2"/>
                </a:solidFill>
                <a:latin typeface="Arial Narrow"/>
                <a:cs typeface="Arial Narrow"/>
              </a:rPr>
              <a:t>»</a:t>
            </a:r>
          </a:p>
          <a:p>
            <a:pPr marL="389255" indent="-377190">
              <a:lnSpc>
                <a:spcPct val="150000"/>
              </a:lnSpc>
              <a:spcBef>
                <a:spcPts val="90"/>
              </a:spcBef>
              <a:buFont typeface="Arial"/>
              <a:buChar char="•"/>
              <a:tabLst>
                <a:tab pos="389255" algn="l"/>
                <a:tab pos="389890" algn="l"/>
              </a:tabLst>
            </a:pPr>
            <a:r>
              <a:rPr lang="ru-RU" sz="3200" spc="-10" dirty="0" smtClean="0">
                <a:solidFill>
                  <a:schemeClr val="tx2"/>
                </a:solidFill>
                <a:latin typeface="Arial Narrow"/>
                <a:cs typeface="Arial Narrow"/>
              </a:rPr>
              <a:t>Лагерь подготовки боевиков назван именем </a:t>
            </a:r>
            <a:r>
              <a:rPr lang="ru-RU" sz="3200" spc="-10" dirty="0" err="1" smtClean="0">
                <a:solidFill>
                  <a:schemeClr val="tx2"/>
                </a:solidFill>
                <a:latin typeface="Arial Narrow"/>
                <a:cs typeface="Arial Narrow"/>
              </a:rPr>
              <a:t>Сайида</a:t>
            </a:r>
            <a:r>
              <a:rPr lang="ru-RU" sz="3200" spc="-10" dirty="0" smtClean="0">
                <a:solidFill>
                  <a:schemeClr val="tx2"/>
                </a:solidFill>
                <a:latin typeface="Arial Narrow"/>
                <a:cs typeface="Arial Narrow"/>
              </a:rPr>
              <a:t> </a:t>
            </a:r>
            <a:r>
              <a:rPr lang="ru-RU" sz="3200" spc="-10" dirty="0" err="1" smtClean="0">
                <a:solidFill>
                  <a:schemeClr val="tx2"/>
                </a:solidFill>
                <a:latin typeface="Arial Narrow"/>
                <a:cs typeface="Arial Narrow"/>
              </a:rPr>
              <a:t>Абдилле</a:t>
            </a:r>
            <a:r>
              <a:rPr lang="ru-RU" sz="3200" spc="-10" dirty="0" smtClean="0">
                <a:solidFill>
                  <a:schemeClr val="tx2"/>
                </a:solidFill>
                <a:latin typeface="Arial Narrow"/>
                <a:cs typeface="Arial Narrow"/>
              </a:rPr>
              <a:t> Хасана</a:t>
            </a:r>
          </a:p>
          <a:p>
            <a:pPr marL="389255" indent="-377190">
              <a:lnSpc>
                <a:spcPct val="150000"/>
              </a:lnSpc>
              <a:spcBef>
                <a:spcPts val="90"/>
              </a:spcBef>
              <a:buFont typeface="Arial"/>
              <a:buChar char="•"/>
              <a:tabLst>
                <a:tab pos="389255" algn="l"/>
                <a:tab pos="389890" algn="l"/>
              </a:tabLst>
            </a:pPr>
            <a:r>
              <a:rPr lang="ru-RU" sz="3200" spc="-10" dirty="0" smtClean="0">
                <a:solidFill>
                  <a:schemeClr val="tx2"/>
                </a:solidFill>
                <a:latin typeface="Arial Narrow"/>
                <a:cs typeface="Arial Narrow"/>
              </a:rPr>
              <a:t>Фетвы </a:t>
            </a:r>
            <a:r>
              <a:rPr lang="ru-RU" sz="3200" spc="-10" dirty="0" err="1" smtClean="0">
                <a:solidFill>
                  <a:schemeClr val="tx2"/>
                </a:solidFill>
                <a:latin typeface="Arial Narrow"/>
                <a:cs typeface="Arial Narrow"/>
              </a:rPr>
              <a:t>улемов</a:t>
            </a:r>
            <a:r>
              <a:rPr lang="ru-RU" sz="3200" spc="-10" dirty="0" smtClean="0">
                <a:solidFill>
                  <a:schemeClr val="tx2"/>
                </a:solidFill>
                <a:latin typeface="Arial Narrow"/>
                <a:cs typeface="Arial Narrow"/>
              </a:rPr>
              <a:t> о необходимости изучения </a:t>
            </a:r>
            <a:r>
              <a:rPr lang="ru-RU" sz="3200" spc="-10" dirty="0" err="1" smtClean="0">
                <a:solidFill>
                  <a:schemeClr val="tx2"/>
                </a:solidFill>
                <a:latin typeface="Arial Narrow"/>
                <a:cs typeface="Arial Narrow"/>
              </a:rPr>
              <a:t>шафиитского</a:t>
            </a:r>
            <a:r>
              <a:rPr lang="ru-RU" sz="3200" spc="-10" dirty="0" smtClean="0">
                <a:solidFill>
                  <a:schemeClr val="tx2"/>
                </a:solidFill>
                <a:latin typeface="Arial Narrow"/>
                <a:cs typeface="Arial Narrow"/>
              </a:rPr>
              <a:t> </a:t>
            </a:r>
            <a:r>
              <a:rPr lang="ru-RU" sz="3200" spc="-10" dirty="0" err="1" smtClean="0">
                <a:solidFill>
                  <a:schemeClr val="tx2"/>
                </a:solidFill>
                <a:latin typeface="Arial Narrow"/>
                <a:cs typeface="Arial Narrow"/>
              </a:rPr>
              <a:t>мазхаба</a:t>
            </a:r>
            <a:r>
              <a:rPr lang="ru-RU" sz="3200" spc="-10" dirty="0" smtClean="0">
                <a:solidFill>
                  <a:schemeClr val="tx2"/>
                </a:solidFill>
                <a:latin typeface="Arial Narrow"/>
                <a:cs typeface="Arial Narrow"/>
              </a:rPr>
              <a:t>, так как это </a:t>
            </a:r>
            <a:r>
              <a:rPr lang="ru-RU" sz="3200" spc="-10" dirty="0" err="1" smtClean="0">
                <a:solidFill>
                  <a:schemeClr val="tx2"/>
                </a:solidFill>
                <a:latin typeface="Arial Narrow"/>
                <a:cs typeface="Arial Narrow"/>
              </a:rPr>
              <a:t>мазхаб</a:t>
            </a:r>
            <a:r>
              <a:rPr lang="ru-RU" sz="3200" spc="-10" dirty="0">
                <a:solidFill>
                  <a:schemeClr val="tx2"/>
                </a:solidFill>
                <a:latin typeface="Arial Narrow"/>
                <a:cs typeface="Arial Narrow"/>
              </a:rPr>
              <a:t> </a:t>
            </a:r>
            <a:r>
              <a:rPr lang="ru-RU" sz="3200" spc="-10" dirty="0" smtClean="0">
                <a:solidFill>
                  <a:schemeClr val="tx2"/>
                </a:solidFill>
                <a:latin typeface="Arial Narrow"/>
                <a:cs typeface="Arial Narrow"/>
              </a:rPr>
              <a:t>большинства в данной местности</a:t>
            </a:r>
          </a:p>
          <a:p>
            <a:pPr marL="389255" indent="-377190">
              <a:lnSpc>
                <a:spcPct val="150000"/>
              </a:lnSpc>
              <a:spcBef>
                <a:spcPts val="90"/>
              </a:spcBef>
              <a:buFont typeface="Arial"/>
              <a:buChar char="•"/>
              <a:tabLst>
                <a:tab pos="389255" algn="l"/>
                <a:tab pos="389890" algn="l"/>
              </a:tabLst>
            </a:pPr>
            <a:r>
              <a:rPr lang="ru-RU" sz="3200" spc="-10" dirty="0" smtClean="0">
                <a:solidFill>
                  <a:schemeClr val="tx2"/>
                </a:solidFill>
                <a:latin typeface="Arial Narrow"/>
                <a:cs typeface="Arial Narrow"/>
              </a:rPr>
              <a:t>Фетвы </a:t>
            </a:r>
            <a:r>
              <a:rPr lang="ru-RU" sz="3200" spc="-10" dirty="0" err="1" smtClean="0">
                <a:solidFill>
                  <a:schemeClr val="tx2"/>
                </a:solidFill>
                <a:latin typeface="Arial Narrow"/>
                <a:cs typeface="Arial Narrow"/>
              </a:rPr>
              <a:t>улемов</a:t>
            </a:r>
            <a:r>
              <a:rPr lang="ru-RU" sz="3200" spc="-10" dirty="0" smtClean="0">
                <a:solidFill>
                  <a:schemeClr val="tx2"/>
                </a:solidFill>
                <a:latin typeface="Arial Narrow"/>
                <a:cs typeface="Arial Narrow"/>
              </a:rPr>
              <a:t> с советом об отказе от «</a:t>
            </a:r>
            <a:r>
              <a:rPr lang="ru-RU" sz="3200" spc="-10" dirty="0" err="1" smtClean="0">
                <a:solidFill>
                  <a:schemeClr val="tx2"/>
                </a:solidFill>
                <a:latin typeface="Arial Narrow"/>
                <a:cs typeface="Arial Narrow"/>
              </a:rPr>
              <a:t>безмазхабного</a:t>
            </a:r>
            <a:r>
              <a:rPr lang="ru-RU" sz="3200" spc="-10" dirty="0" smtClean="0">
                <a:solidFill>
                  <a:schemeClr val="tx2"/>
                </a:solidFill>
                <a:latin typeface="Arial Narrow"/>
                <a:cs typeface="Arial Narrow"/>
              </a:rPr>
              <a:t>» подхода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966118" y="2482511"/>
            <a:ext cx="9200515" cy="1784462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lang="ru-RU" dirty="0" err="1" smtClean="0"/>
              <a:t>Аш-Шабаб</a:t>
            </a:r>
            <a:r>
              <a:rPr lang="ru-RU" dirty="0" smtClean="0"/>
              <a:t> и идеологические трансформации</a:t>
            </a:r>
            <a:endParaRPr spc="-10" dirty="0"/>
          </a:p>
        </p:txBody>
      </p:sp>
      <p:sp>
        <p:nvSpPr>
          <p:cNvPr id="5" name="object 5"/>
          <p:cNvSpPr/>
          <p:nvPr/>
        </p:nvSpPr>
        <p:spPr>
          <a:xfrm>
            <a:off x="990126" y="1825703"/>
            <a:ext cx="17732375" cy="0"/>
          </a:xfrm>
          <a:custGeom>
            <a:avLst/>
            <a:gdLst/>
            <a:ahLst/>
            <a:cxnLst/>
            <a:rect l="l" t="t" r="r" b="b"/>
            <a:pathLst>
              <a:path w="17732375">
                <a:moveTo>
                  <a:pt x="0" y="0"/>
                </a:moveTo>
                <a:lnTo>
                  <a:pt x="17731816" y="0"/>
                </a:lnTo>
              </a:path>
            </a:pathLst>
          </a:custGeom>
          <a:ln w="10052">
            <a:solidFill>
              <a:srgbClr val="24395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7" name="object 7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11487" y="483754"/>
            <a:ext cx="988870" cy="98887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521342" y="4435475"/>
            <a:ext cx="17369907" cy="5765681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50000"/>
              </a:lnSpc>
              <a:spcBef>
                <a:spcPts val="130"/>
              </a:spcBef>
            </a:pPr>
            <a:r>
              <a:rPr lang="ru-RU" sz="2800" b="1" dirty="0"/>
              <a:t>Проведенный анализ показывает, что учитывая опыт других союзных организаций («Талибан» и «</a:t>
            </a:r>
            <a:r>
              <a:rPr lang="ru-RU" sz="2800" b="1" dirty="0" err="1"/>
              <a:t>Хайат</a:t>
            </a:r>
            <a:r>
              <a:rPr lang="ru-RU" sz="2800" b="1" dirty="0"/>
              <a:t> </a:t>
            </a:r>
            <a:r>
              <a:rPr lang="ru-RU" sz="2800" b="1" dirty="0" err="1"/>
              <a:t>ат-Тахрир</a:t>
            </a:r>
            <a:r>
              <a:rPr lang="ru-RU" sz="2800" b="1" dirty="0"/>
              <a:t> </a:t>
            </a:r>
            <a:r>
              <a:rPr lang="ru-RU" sz="2800" b="1" dirty="0" err="1"/>
              <a:t>аш-Шам</a:t>
            </a:r>
            <a:r>
              <a:rPr lang="ru-RU" sz="2800" b="1" dirty="0"/>
              <a:t>»), «</a:t>
            </a:r>
            <a:r>
              <a:rPr lang="ru-RU" sz="2800" b="1" dirty="0" err="1"/>
              <a:t>Аш-Шабаб</a:t>
            </a:r>
            <a:r>
              <a:rPr lang="ru-RU" sz="2800" b="1" dirty="0"/>
              <a:t>» может решиться к окончательному переходу от глобального джихада к локальному государственному строительству. В этом случае, скорее всего, последует отмежевание (по крайней мере, на уровне публичной риторики) от «Аль-Каиды», а также более умеренная религиозная политика. Подобно развитие организации значительно отразится на глобальном </a:t>
            </a:r>
            <a:r>
              <a:rPr lang="ru-RU" sz="2800" b="1" dirty="0" err="1"/>
              <a:t>джихадистском</a:t>
            </a:r>
            <a:r>
              <a:rPr lang="ru-RU" sz="2800" b="1" dirty="0"/>
              <a:t> движении, усилит его </a:t>
            </a:r>
            <a:r>
              <a:rPr lang="ru-RU" sz="2800" b="1" dirty="0" err="1"/>
              <a:t>фрагментированность</a:t>
            </a:r>
            <a:r>
              <a:rPr lang="ru-RU" sz="2800" b="1" dirty="0"/>
              <a:t> и значительно ослабит «Аль-Каиду». Изменения в дискурсе организации указывают на высокую вероятность подобного развития в долгосрочной перспективе.</a:t>
            </a:r>
          </a:p>
          <a:p>
            <a:pPr marL="12700">
              <a:lnSpc>
                <a:spcPct val="150000"/>
              </a:lnSpc>
              <a:spcBef>
                <a:spcPts val="130"/>
              </a:spcBef>
            </a:pPr>
            <a:endParaRPr sz="2450" dirty="0">
              <a:latin typeface="Arial Narrow"/>
              <a:cs typeface="Arial Narrow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966118" y="2482511"/>
            <a:ext cx="9200515" cy="90487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lang="ru-RU" spc="-10" dirty="0" smtClean="0"/>
              <a:t>Вывод</a:t>
            </a:r>
            <a:endParaRPr spc="-10" dirty="0"/>
          </a:p>
        </p:txBody>
      </p:sp>
      <p:sp>
        <p:nvSpPr>
          <p:cNvPr id="4" name="object 4"/>
          <p:cNvSpPr/>
          <p:nvPr/>
        </p:nvSpPr>
        <p:spPr>
          <a:xfrm>
            <a:off x="990126" y="1825703"/>
            <a:ext cx="17732375" cy="0"/>
          </a:xfrm>
          <a:custGeom>
            <a:avLst/>
            <a:gdLst/>
            <a:ahLst/>
            <a:cxnLst/>
            <a:rect l="l" t="t" r="r" b="b"/>
            <a:pathLst>
              <a:path w="17732375">
                <a:moveTo>
                  <a:pt x="0" y="0"/>
                </a:moveTo>
                <a:lnTo>
                  <a:pt x="17731816" y="0"/>
                </a:lnTo>
              </a:path>
            </a:pathLst>
          </a:custGeom>
          <a:ln w="10052">
            <a:solidFill>
              <a:srgbClr val="24395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6" name="object 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11487" y="483754"/>
            <a:ext cx="988870" cy="98887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20104100" cy="11308715"/>
          </a:xfrm>
          <a:custGeom>
            <a:avLst/>
            <a:gdLst/>
            <a:ahLst/>
            <a:cxnLst/>
            <a:rect l="l" t="t" r="r" b="b"/>
            <a:pathLst>
              <a:path w="20104100" h="11308715">
                <a:moveTo>
                  <a:pt x="20104099" y="0"/>
                </a:moveTo>
                <a:lnTo>
                  <a:pt x="0" y="0"/>
                </a:lnTo>
                <a:lnTo>
                  <a:pt x="0" y="11308556"/>
                </a:lnTo>
                <a:lnTo>
                  <a:pt x="20104099" y="11308556"/>
                </a:lnTo>
                <a:lnTo>
                  <a:pt x="20104099" y="0"/>
                </a:lnTo>
                <a:close/>
              </a:path>
            </a:pathLst>
          </a:custGeom>
          <a:solidFill>
            <a:srgbClr val="243956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733974" y="4056002"/>
            <a:ext cx="2636150" cy="2548194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990126" y="1825703"/>
            <a:ext cx="17732375" cy="0"/>
          </a:xfrm>
          <a:custGeom>
            <a:avLst/>
            <a:gdLst/>
            <a:ahLst/>
            <a:cxnLst/>
            <a:rect l="l" t="t" r="r" b="b"/>
            <a:pathLst>
              <a:path w="17732375">
                <a:moveTo>
                  <a:pt x="0" y="0"/>
                </a:moveTo>
                <a:lnTo>
                  <a:pt x="17731816" y="0"/>
                </a:lnTo>
              </a:path>
            </a:pathLst>
          </a:custGeom>
          <a:ln w="10052">
            <a:solidFill>
              <a:srgbClr val="24395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043498" y="2482511"/>
            <a:ext cx="9200515" cy="90487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lang="ru-RU" dirty="0" smtClean="0"/>
              <a:t>Актуальность</a:t>
            </a:r>
            <a:endParaRPr spc="-10" dirty="0"/>
          </a:p>
        </p:txBody>
      </p:sp>
      <p:sp>
        <p:nvSpPr>
          <p:cNvPr id="4" name="object 4"/>
          <p:cNvSpPr txBox="1"/>
          <p:nvPr/>
        </p:nvSpPr>
        <p:spPr>
          <a:xfrm>
            <a:off x="1040777" y="3749675"/>
            <a:ext cx="17501870" cy="5614357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469900" indent="-457200">
              <a:lnSpc>
                <a:spcPct val="150000"/>
              </a:lnSpc>
              <a:spcBef>
                <a:spcPts val="110"/>
              </a:spcBef>
              <a:buFont typeface="Arial" panose="020B0604020202020204" pitchFamily="34" charset="0"/>
              <a:buChar char="•"/>
            </a:pPr>
            <a:r>
              <a:rPr lang="ru-RU" sz="3450" b="1" dirty="0" smtClean="0">
                <a:solidFill>
                  <a:srgbClr val="243956"/>
                </a:solidFill>
                <a:latin typeface="Arial Narrow"/>
                <a:cs typeface="Arial Narrow"/>
              </a:rPr>
              <a:t>Активность </a:t>
            </a:r>
            <a:r>
              <a:rPr lang="ru-RU" sz="3450" b="1" dirty="0" err="1" smtClean="0">
                <a:solidFill>
                  <a:srgbClr val="243956"/>
                </a:solidFill>
                <a:latin typeface="Arial Narrow"/>
                <a:cs typeface="Arial Narrow"/>
              </a:rPr>
              <a:t>джихадистских</a:t>
            </a:r>
            <a:r>
              <a:rPr lang="ru-RU" sz="3450" b="1" dirty="0" smtClean="0">
                <a:solidFill>
                  <a:srgbClr val="243956"/>
                </a:solidFill>
                <a:latin typeface="Arial Narrow"/>
                <a:cs typeface="Arial Narrow"/>
              </a:rPr>
              <a:t> организаций постепенно перемещается из стран арабского мира (Сирия, Ирак, Ливия) в африканские страны (Сомали, Нигерия, Мали, ЦАР </a:t>
            </a:r>
            <a:r>
              <a:rPr lang="ru-RU" sz="3450" b="1" dirty="0" err="1" smtClean="0">
                <a:solidFill>
                  <a:srgbClr val="243956"/>
                </a:solidFill>
                <a:latin typeface="Arial Narrow"/>
                <a:cs typeface="Arial Narrow"/>
              </a:rPr>
              <a:t>итд</a:t>
            </a:r>
            <a:r>
              <a:rPr lang="ru-RU" sz="3450" b="1" dirty="0" smtClean="0">
                <a:solidFill>
                  <a:srgbClr val="243956"/>
                </a:solidFill>
                <a:latin typeface="Arial Narrow"/>
                <a:cs typeface="Arial Narrow"/>
              </a:rPr>
              <a:t>.)</a:t>
            </a:r>
          </a:p>
          <a:p>
            <a:pPr marL="469900" indent="-457200">
              <a:lnSpc>
                <a:spcPct val="150000"/>
              </a:lnSpc>
              <a:spcBef>
                <a:spcPts val="110"/>
              </a:spcBef>
              <a:buFont typeface="Arial" panose="020B0604020202020204" pitchFamily="34" charset="0"/>
              <a:buChar char="•"/>
            </a:pPr>
            <a:r>
              <a:rPr lang="ru-RU" sz="3450" b="1" dirty="0" smtClean="0">
                <a:solidFill>
                  <a:srgbClr val="243956"/>
                </a:solidFill>
                <a:latin typeface="Arial Narrow"/>
                <a:cs typeface="Arial Narrow"/>
              </a:rPr>
              <a:t>«</a:t>
            </a:r>
            <a:r>
              <a:rPr lang="ru-RU" sz="3450" b="1" dirty="0" err="1" smtClean="0">
                <a:solidFill>
                  <a:srgbClr val="243956"/>
                </a:solidFill>
                <a:latin typeface="Arial Narrow"/>
                <a:cs typeface="Arial Narrow"/>
              </a:rPr>
              <a:t>Аш-Шабаб</a:t>
            </a:r>
            <a:r>
              <a:rPr lang="ru-RU" sz="3450" b="1" dirty="0" smtClean="0">
                <a:solidFill>
                  <a:srgbClr val="243956"/>
                </a:solidFill>
                <a:latin typeface="Arial Narrow"/>
                <a:cs typeface="Arial Narrow"/>
              </a:rPr>
              <a:t>» (запрещены в РФ) является одной из самых активных и многочисленных террористических организаций не только в Африке, но и в мире</a:t>
            </a:r>
          </a:p>
          <a:p>
            <a:pPr marL="469900" indent="-457200">
              <a:lnSpc>
                <a:spcPct val="150000"/>
              </a:lnSpc>
              <a:spcBef>
                <a:spcPts val="110"/>
              </a:spcBef>
              <a:buFont typeface="Arial" panose="020B0604020202020204" pitchFamily="34" charset="0"/>
              <a:buChar char="•"/>
            </a:pPr>
            <a:r>
              <a:rPr lang="ru-RU" sz="3450" b="1" dirty="0" smtClean="0">
                <a:solidFill>
                  <a:srgbClr val="243956"/>
                </a:solidFill>
                <a:latin typeface="Arial Narrow"/>
                <a:cs typeface="Arial Narrow"/>
              </a:rPr>
              <a:t>Приход к власти в Афганистане движения «Талибан» (запрещены в РФ) создал новый прецедент для </a:t>
            </a:r>
            <a:r>
              <a:rPr lang="ru-RU" sz="3450" b="1" dirty="0" err="1" smtClean="0">
                <a:solidFill>
                  <a:srgbClr val="243956"/>
                </a:solidFill>
                <a:latin typeface="Arial Narrow"/>
                <a:cs typeface="Arial Narrow"/>
              </a:rPr>
              <a:t>джихадистских</a:t>
            </a:r>
            <a:r>
              <a:rPr lang="ru-RU" sz="3450" b="1" dirty="0" smtClean="0">
                <a:solidFill>
                  <a:srgbClr val="243956"/>
                </a:solidFill>
                <a:latin typeface="Arial Narrow"/>
                <a:cs typeface="Arial Narrow"/>
              </a:rPr>
              <a:t> организаций, который может влиять на их стремления к большей локализации своей активности</a:t>
            </a:r>
            <a:endParaRPr lang="ru-RU" sz="2650" dirty="0">
              <a:latin typeface="Arial Narrow"/>
              <a:cs typeface="Arial Narrow"/>
            </a:endParaRPr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11487" y="483754"/>
            <a:ext cx="988870" cy="98887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51329" y="3444875"/>
            <a:ext cx="18535798" cy="5566267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9255" indent="-377190">
              <a:lnSpc>
                <a:spcPct val="150000"/>
              </a:lnSpc>
              <a:spcBef>
                <a:spcPts val="2315"/>
              </a:spcBef>
              <a:buFont typeface="Arial"/>
              <a:buChar char="•"/>
              <a:tabLst>
                <a:tab pos="389255" algn="l"/>
                <a:tab pos="389890" algn="l"/>
              </a:tabLst>
            </a:pPr>
            <a:r>
              <a:rPr lang="ru-RU" sz="2400" dirty="0" smtClean="0"/>
              <a:t>«</a:t>
            </a:r>
            <a:r>
              <a:rPr lang="ru-RU" sz="2400" dirty="0" err="1" smtClean="0"/>
              <a:t>Джихадизм</a:t>
            </a:r>
            <a:r>
              <a:rPr lang="ru-RU" sz="2400" dirty="0" smtClean="0"/>
              <a:t>» - термин </a:t>
            </a:r>
            <a:r>
              <a:rPr lang="ru-RU" sz="2400" dirty="0"/>
              <a:t>применяется к периферийной ветви экстремистской исламской мысли, сторонники которой требуют применения насилия для вытеснения неисламского влияния с традиционно мусульманских земель с целью установления исламского правления в соответствии со своими представлениями о Божественном законе </a:t>
            </a:r>
            <a:r>
              <a:rPr lang="ru-RU" sz="2400" dirty="0" smtClean="0"/>
              <a:t> (</a:t>
            </a:r>
            <a:r>
              <a:rPr lang="ru-RU" sz="2400" dirty="0" err="1"/>
              <a:t>Brachman</a:t>
            </a:r>
            <a:r>
              <a:rPr lang="ru-RU" sz="2400" dirty="0"/>
              <a:t> J. </a:t>
            </a:r>
            <a:r>
              <a:rPr lang="ru-RU" sz="2400" dirty="0" err="1"/>
              <a:t>Global</a:t>
            </a:r>
            <a:r>
              <a:rPr lang="ru-RU" sz="2400" dirty="0"/>
              <a:t> </a:t>
            </a:r>
            <a:r>
              <a:rPr lang="ru-RU" sz="2400" dirty="0" err="1"/>
              <a:t>jihadism</a:t>
            </a:r>
            <a:r>
              <a:rPr lang="ru-RU" sz="2400" dirty="0"/>
              <a:t>: </a:t>
            </a:r>
            <a:r>
              <a:rPr lang="ru-RU" sz="2400" dirty="0" err="1"/>
              <a:t>theory</a:t>
            </a:r>
            <a:r>
              <a:rPr lang="ru-RU" sz="2400" dirty="0"/>
              <a:t> </a:t>
            </a:r>
            <a:r>
              <a:rPr lang="ru-RU" sz="2400" dirty="0" err="1"/>
              <a:t>and</a:t>
            </a:r>
            <a:r>
              <a:rPr lang="ru-RU" sz="2400" dirty="0"/>
              <a:t> </a:t>
            </a:r>
            <a:r>
              <a:rPr lang="ru-RU" sz="2400" dirty="0" err="1"/>
              <a:t>practice</a:t>
            </a:r>
            <a:r>
              <a:rPr lang="ru-RU" sz="2400" dirty="0"/>
              <a:t>. </a:t>
            </a:r>
            <a:r>
              <a:rPr lang="ru-RU" sz="2400" dirty="0" err="1"/>
              <a:t>London</a:t>
            </a:r>
            <a:r>
              <a:rPr lang="ru-RU" sz="2400" dirty="0"/>
              <a:t> ; </a:t>
            </a:r>
            <a:r>
              <a:rPr lang="ru-RU" sz="2400" dirty="0" err="1"/>
              <a:t>New</a:t>
            </a:r>
            <a:r>
              <a:rPr lang="ru-RU" sz="2400" dirty="0"/>
              <a:t> </a:t>
            </a:r>
            <a:r>
              <a:rPr lang="ru-RU" sz="2400" dirty="0" err="1"/>
              <a:t>York</a:t>
            </a:r>
            <a:r>
              <a:rPr lang="ru-RU" sz="2400" dirty="0"/>
              <a:t>: </a:t>
            </a:r>
            <a:r>
              <a:rPr lang="ru-RU" sz="2400" dirty="0" err="1"/>
              <a:t>Routledge</a:t>
            </a:r>
            <a:r>
              <a:rPr lang="ru-RU" sz="2400" dirty="0"/>
              <a:t>, </a:t>
            </a:r>
            <a:r>
              <a:rPr lang="ru-RU" sz="2400" dirty="0" smtClean="0"/>
              <a:t>2009</a:t>
            </a:r>
            <a:r>
              <a:rPr lang="ru-RU" sz="2400" dirty="0"/>
              <a:t>)</a:t>
            </a:r>
            <a:endParaRPr lang="ru-RU" sz="2400" dirty="0" smtClean="0"/>
          </a:p>
          <a:p>
            <a:pPr marL="389255" lvl="0" indent="-377190" rtl="0">
              <a:lnSpc>
                <a:spcPct val="150000"/>
              </a:lnSpc>
              <a:spcBef>
                <a:spcPts val="2315"/>
              </a:spcBef>
              <a:buFont typeface="Arial"/>
              <a:buChar char="•"/>
              <a:tabLst>
                <a:tab pos="389255" algn="l"/>
                <a:tab pos="389890" algn="l"/>
              </a:tabLst>
            </a:pPr>
            <a:r>
              <a:rPr lang="ru-RU" sz="2400" dirty="0" smtClean="0"/>
              <a:t>Глобальный джихад </a:t>
            </a:r>
            <a:r>
              <a:rPr lang="en-US" sz="2400" dirty="0" smtClean="0"/>
              <a:t>vs</a:t>
            </a:r>
            <a:r>
              <a:rPr lang="ru-RU" sz="2400" dirty="0" smtClean="0"/>
              <a:t> Локальное государственное строительство (</a:t>
            </a:r>
            <a:r>
              <a:rPr lang="ru-RU" sz="2400" dirty="0" err="1" smtClean="0"/>
              <a:t>Zelin</a:t>
            </a:r>
            <a:r>
              <a:rPr lang="ru-RU" sz="2400" dirty="0" smtClean="0"/>
              <a:t> </a:t>
            </a:r>
            <a:r>
              <a:rPr lang="ru-RU" sz="2400" dirty="0"/>
              <a:t>A. Y. </a:t>
            </a:r>
            <a:r>
              <a:rPr lang="ru-RU" sz="2400" dirty="0" err="1"/>
              <a:t>Your</a:t>
            </a:r>
            <a:r>
              <a:rPr lang="ru-RU" sz="2400" dirty="0"/>
              <a:t> </a:t>
            </a:r>
            <a:r>
              <a:rPr lang="ru-RU" sz="2400" dirty="0" err="1"/>
              <a:t>sons</a:t>
            </a:r>
            <a:r>
              <a:rPr lang="ru-RU" sz="2400" dirty="0"/>
              <a:t> </a:t>
            </a:r>
            <a:r>
              <a:rPr lang="ru-RU" sz="2400" dirty="0" err="1"/>
              <a:t>are</a:t>
            </a:r>
            <a:r>
              <a:rPr lang="ru-RU" sz="2400" dirty="0"/>
              <a:t> </a:t>
            </a:r>
            <a:r>
              <a:rPr lang="ru-RU" sz="2400" dirty="0" err="1"/>
              <a:t>at</a:t>
            </a:r>
            <a:r>
              <a:rPr lang="ru-RU" sz="2400" dirty="0"/>
              <a:t> </a:t>
            </a:r>
            <a:r>
              <a:rPr lang="ru-RU" sz="2400" dirty="0" err="1"/>
              <a:t>your</a:t>
            </a:r>
            <a:r>
              <a:rPr lang="ru-RU" sz="2400" dirty="0"/>
              <a:t> </a:t>
            </a:r>
            <a:r>
              <a:rPr lang="ru-RU" sz="2400" dirty="0" err="1"/>
              <a:t>service</a:t>
            </a:r>
            <a:r>
              <a:rPr lang="ru-RU" sz="2400" dirty="0"/>
              <a:t>: </a:t>
            </a:r>
            <a:r>
              <a:rPr lang="ru-RU" sz="2400" dirty="0" err="1"/>
              <a:t>Tunisia’s</a:t>
            </a:r>
            <a:r>
              <a:rPr lang="ru-RU" sz="2400" dirty="0"/>
              <a:t> </a:t>
            </a:r>
            <a:r>
              <a:rPr lang="ru-RU" sz="2400" dirty="0" err="1"/>
              <a:t>missionaries</a:t>
            </a:r>
            <a:r>
              <a:rPr lang="ru-RU" sz="2400" dirty="0"/>
              <a:t> </a:t>
            </a:r>
            <a:r>
              <a:rPr lang="ru-RU" sz="2400" dirty="0" err="1"/>
              <a:t>of</a:t>
            </a:r>
            <a:r>
              <a:rPr lang="ru-RU" sz="2400" dirty="0"/>
              <a:t> </a:t>
            </a:r>
            <a:r>
              <a:rPr lang="ru-RU" sz="2400" dirty="0" err="1"/>
              <a:t>jihad</a:t>
            </a:r>
            <a:r>
              <a:rPr lang="ru-RU" sz="2400" dirty="0"/>
              <a:t>. </a:t>
            </a:r>
            <a:r>
              <a:rPr lang="ru-RU" sz="2400" dirty="0" err="1"/>
              <a:t>New</a:t>
            </a:r>
            <a:r>
              <a:rPr lang="ru-RU" sz="2400" dirty="0"/>
              <a:t> </a:t>
            </a:r>
            <a:r>
              <a:rPr lang="ru-RU" sz="2400" dirty="0" err="1"/>
              <a:t>York</a:t>
            </a:r>
            <a:r>
              <a:rPr lang="ru-RU" sz="2400" dirty="0"/>
              <a:t>: </a:t>
            </a:r>
            <a:r>
              <a:rPr lang="ru-RU" sz="2400" dirty="0" err="1"/>
              <a:t>Columbia</a:t>
            </a:r>
            <a:r>
              <a:rPr lang="ru-RU" sz="2400" dirty="0"/>
              <a:t> </a:t>
            </a:r>
            <a:r>
              <a:rPr lang="ru-RU" sz="2400" dirty="0" err="1"/>
              <a:t>University</a:t>
            </a:r>
            <a:r>
              <a:rPr lang="ru-RU" sz="2400" dirty="0"/>
              <a:t> </a:t>
            </a:r>
            <a:r>
              <a:rPr lang="ru-RU" sz="2400" dirty="0" err="1"/>
              <a:t>Press</a:t>
            </a:r>
            <a:r>
              <a:rPr lang="ru-RU" sz="2400" dirty="0"/>
              <a:t>, 2020</a:t>
            </a:r>
            <a:r>
              <a:rPr lang="ru-RU" sz="2400" dirty="0" smtClean="0"/>
              <a:t>.)</a:t>
            </a:r>
          </a:p>
          <a:p>
            <a:pPr marL="389255" indent="-377190">
              <a:lnSpc>
                <a:spcPct val="150000"/>
              </a:lnSpc>
              <a:spcBef>
                <a:spcPts val="2315"/>
              </a:spcBef>
              <a:buFont typeface="Arial"/>
              <a:buChar char="•"/>
              <a:tabLst>
                <a:tab pos="389255" algn="l"/>
                <a:tab pos="389890" algn="l"/>
              </a:tabLst>
            </a:pPr>
            <a:r>
              <a:rPr lang="ru-RU" sz="2400" dirty="0" smtClean="0"/>
              <a:t>Временная </a:t>
            </a:r>
            <a:r>
              <a:rPr lang="ru-RU" sz="2400" dirty="0"/>
              <a:t>рамка для изучения организаций – с 2012-го по 2022-й года. О</a:t>
            </a:r>
            <a:r>
              <a:rPr lang="ru-RU" sz="2400" dirty="0" smtClean="0"/>
              <a:t>кончательное </a:t>
            </a:r>
            <a:r>
              <a:rPr lang="ru-RU" sz="2400" dirty="0"/>
              <a:t>формирование «</a:t>
            </a:r>
            <a:r>
              <a:rPr lang="ru-RU" sz="2400" dirty="0" err="1"/>
              <a:t>Аш-Шабаб</a:t>
            </a:r>
            <a:r>
              <a:rPr lang="ru-RU" sz="2400" dirty="0"/>
              <a:t>» в качестве </a:t>
            </a:r>
            <a:r>
              <a:rPr lang="ru-RU" sz="2400" dirty="0" smtClean="0"/>
              <a:t>филиала </a:t>
            </a:r>
            <a:r>
              <a:rPr lang="ru-RU" sz="2400" dirty="0"/>
              <a:t>«Аль-Каиды» в Сомали произошло в 2012-м году.</a:t>
            </a:r>
            <a:br>
              <a:rPr lang="ru-RU" sz="2400" dirty="0"/>
            </a:br>
            <a:endParaRPr sz="2300" dirty="0">
              <a:latin typeface="Arial Narrow"/>
              <a:cs typeface="Arial Narrow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831850" y="1726293"/>
            <a:ext cx="9200515" cy="90487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lang="ru-RU" dirty="0" err="1" smtClean="0"/>
              <a:t>Операционализация</a:t>
            </a:r>
            <a:r>
              <a:rPr lang="ru-RU" dirty="0" smtClean="0"/>
              <a:t> понятий</a:t>
            </a:r>
            <a:endParaRPr spc="-10" dirty="0"/>
          </a:p>
        </p:txBody>
      </p:sp>
      <p:sp>
        <p:nvSpPr>
          <p:cNvPr id="5" name="object 5"/>
          <p:cNvSpPr/>
          <p:nvPr/>
        </p:nvSpPr>
        <p:spPr>
          <a:xfrm>
            <a:off x="990126" y="1692275"/>
            <a:ext cx="17732375" cy="0"/>
          </a:xfrm>
          <a:custGeom>
            <a:avLst/>
            <a:gdLst/>
            <a:ahLst/>
            <a:cxnLst/>
            <a:rect l="l" t="t" r="r" b="b"/>
            <a:pathLst>
              <a:path w="17732375">
                <a:moveTo>
                  <a:pt x="0" y="0"/>
                </a:moveTo>
                <a:lnTo>
                  <a:pt x="17731816" y="0"/>
                </a:lnTo>
              </a:path>
            </a:pathLst>
          </a:custGeom>
          <a:ln w="10052">
            <a:solidFill>
              <a:srgbClr val="24395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7" name="object 7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11487" y="483754"/>
            <a:ext cx="988870" cy="98887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11487" y="4206875"/>
            <a:ext cx="12137390" cy="3186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264160" indent="-252095">
              <a:lnSpc>
                <a:spcPct val="150000"/>
              </a:lnSpc>
              <a:spcBef>
                <a:spcPts val="90"/>
              </a:spcBef>
              <a:buAutoNum type="arabicPeriod"/>
              <a:tabLst>
                <a:tab pos="264795" algn="l"/>
              </a:tabLst>
            </a:pPr>
            <a:r>
              <a:rPr lang="ru-RU" sz="2650" dirty="0" smtClean="0">
                <a:solidFill>
                  <a:schemeClr val="tx2"/>
                </a:solidFill>
                <a:latin typeface="Arial Narrow"/>
                <a:cs typeface="Arial Narrow"/>
              </a:rPr>
              <a:t>Сравнительный кейс-</a:t>
            </a:r>
            <a:r>
              <a:rPr lang="ru-RU" sz="2650" dirty="0" err="1" smtClean="0">
                <a:solidFill>
                  <a:schemeClr val="tx2"/>
                </a:solidFill>
                <a:latin typeface="Arial Narrow"/>
                <a:cs typeface="Arial Narrow"/>
              </a:rPr>
              <a:t>стади</a:t>
            </a:r>
            <a:r>
              <a:rPr lang="ru-RU" sz="2650" dirty="0" smtClean="0">
                <a:solidFill>
                  <a:schemeClr val="tx2"/>
                </a:solidFill>
                <a:latin typeface="Arial Narrow"/>
                <a:cs typeface="Arial Narrow"/>
              </a:rPr>
              <a:t>. Кейсы – страны (Сомали, Афганистан, Сирия), наблюдения – террористические организации («</a:t>
            </a:r>
            <a:r>
              <a:rPr lang="ru-RU" sz="2650" dirty="0" err="1" smtClean="0">
                <a:solidFill>
                  <a:schemeClr val="tx2"/>
                </a:solidFill>
                <a:latin typeface="Arial Narrow"/>
                <a:cs typeface="Arial Narrow"/>
              </a:rPr>
              <a:t>Аш-Шабаб</a:t>
            </a:r>
            <a:r>
              <a:rPr lang="ru-RU" sz="2650" dirty="0" smtClean="0">
                <a:solidFill>
                  <a:schemeClr val="tx2"/>
                </a:solidFill>
                <a:latin typeface="Arial Narrow"/>
                <a:cs typeface="Arial Narrow"/>
              </a:rPr>
              <a:t>», «Талибан», «ХТШ»</a:t>
            </a:r>
          </a:p>
          <a:p>
            <a:pPr marL="264160" indent="-252095">
              <a:lnSpc>
                <a:spcPct val="150000"/>
              </a:lnSpc>
              <a:spcBef>
                <a:spcPts val="90"/>
              </a:spcBef>
              <a:buAutoNum type="arabicPeriod"/>
              <a:tabLst>
                <a:tab pos="264795" algn="l"/>
              </a:tabLst>
            </a:pPr>
            <a:r>
              <a:rPr lang="ru-RU" sz="2650" dirty="0" smtClean="0">
                <a:solidFill>
                  <a:schemeClr val="tx2"/>
                </a:solidFill>
                <a:latin typeface="Arial Narrow"/>
                <a:cs typeface="Arial Narrow"/>
              </a:rPr>
              <a:t>Критический дискурс-анализ по </a:t>
            </a:r>
            <a:r>
              <a:rPr lang="ru-RU" sz="2650" dirty="0" err="1" smtClean="0">
                <a:solidFill>
                  <a:schemeClr val="tx2"/>
                </a:solidFill>
                <a:latin typeface="Arial Narrow"/>
                <a:cs typeface="Arial Narrow"/>
              </a:rPr>
              <a:t>Фэрклоу</a:t>
            </a:r>
            <a:r>
              <a:rPr lang="ru-RU" sz="2650" dirty="0">
                <a:solidFill>
                  <a:schemeClr val="tx2"/>
                </a:solidFill>
                <a:latin typeface="Arial Narrow"/>
                <a:cs typeface="Arial Narrow"/>
              </a:rPr>
              <a:t> </a:t>
            </a:r>
            <a:r>
              <a:rPr lang="ru-RU" sz="2650" dirty="0" smtClean="0">
                <a:solidFill>
                  <a:schemeClr val="tx2"/>
                </a:solidFill>
                <a:latin typeface="Arial Narrow" panose="020B0606020202030204" pitchFamily="34" charset="0"/>
                <a:cs typeface="Arial Narrow"/>
              </a:rPr>
              <a:t>(</a:t>
            </a:r>
            <a:r>
              <a:rPr lang="ru-RU" sz="2800" dirty="0">
                <a:solidFill>
                  <a:schemeClr val="tx2"/>
                </a:solidFill>
                <a:latin typeface="Arial Narrow" panose="020B0606020202030204" pitchFamily="34" charset="0"/>
              </a:rPr>
              <a:t>дискурс через три уровня: уровень языковых практик, анализ дискурсивной практики и анализ социокультурных практик как следствия применения этих </a:t>
            </a:r>
            <a:r>
              <a:rPr lang="ru-RU" sz="2800" dirty="0" smtClean="0">
                <a:solidFill>
                  <a:schemeClr val="tx2"/>
                </a:solidFill>
                <a:latin typeface="Arial Narrow" panose="020B0606020202030204" pitchFamily="34" charset="0"/>
              </a:rPr>
              <a:t>дискурсов)</a:t>
            </a:r>
            <a:endParaRPr sz="2650" dirty="0">
              <a:solidFill>
                <a:schemeClr val="tx2"/>
              </a:solidFill>
              <a:latin typeface="Arial Narrow" panose="020B0606020202030204" pitchFamily="34" charset="0"/>
              <a:cs typeface="Arial Narrow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966118" y="2482511"/>
            <a:ext cx="9200515" cy="90487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lang="ru-RU" dirty="0" smtClean="0"/>
              <a:t>Методология</a:t>
            </a:r>
            <a:endParaRPr spc="-10" dirty="0"/>
          </a:p>
        </p:txBody>
      </p:sp>
      <p:sp>
        <p:nvSpPr>
          <p:cNvPr id="5" name="object 5"/>
          <p:cNvSpPr/>
          <p:nvPr/>
        </p:nvSpPr>
        <p:spPr>
          <a:xfrm>
            <a:off x="990126" y="1825703"/>
            <a:ext cx="17732375" cy="0"/>
          </a:xfrm>
          <a:custGeom>
            <a:avLst/>
            <a:gdLst/>
            <a:ahLst/>
            <a:cxnLst/>
            <a:rect l="l" t="t" r="r" b="b"/>
            <a:pathLst>
              <a:path w="17732375">
                <a:moveTo>
                  <a:pt x="0" y="0"/>
                </a:moveTo>
                <a:lnTo>
                  <a:pt x="17731816" y="0"/>
                </a:lnTo>
              </a:path>
            </a:pathLst>
          </a:custGeom>
          <a:ln w="10052">
            <a:solidFill>
              <a:srgbClr val="24395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7" name="object 7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11487" y="483754"/>
            <a:ext cx="988870" cy="98887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/>
          <p:nvPr/>
        </p:nvSpPr>
        <p:spPr>
          <a:xfrm>
            <a:off x="990126" y="1825703"/>
            <a:ext cx="17732375" cy="0"/>
          </a:xfrm>
          <a:custGeom>
            <a:avLst/>
            <a:gdLst/>
            <a:ahLst/>
            <a:cxnLst/>
            <a:rect l="l" t="t" r="r" b="b"/>
            <a:pathLst>
              <a:path w="17732375">
                <a:moveTo>
                  <a:pt x="0" y="0"/>
                </a:moveTo>
                <a:lnTo>
                  <a:pt x="17731816" y="0"/>
                </a:lnTo>
              </a:path>
            </a:pathLst>
          </a:custGeom>
          <a:ln w="10052">
            <a:solidFill>
              <a:srgbClr val="24395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7" name="object 7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11487" y="483754"/>
            <a:ext cx="988870" cy="988870"/>
          </a:xfrm>
          <a:prstGeom prst="rect">
            <a:avLst/>
          </a:prstGeom>
        </p:spPr>
      </p:pic>
      <p:pic>
        <p:nvPicPr>
          <p:cNvPr id="1026" name="Picture 2" descr="https://static.wixstatic.com/media/8d6639_8a91e68608c84ebbbe774d4d2f55e3b7~mv2.png/v1/fill/w_904,h_1168,al_c,q_90,enc_auto/8d6639_8a91e68608c84ebbbe774d4d2f55e3b7~mv2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3395" y="-73605"/>
            <a:ext cx="8679855" cy="112146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90126" y="3707071"/>
            <a:ext cx="16798290" cy="6562053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389255" indent="-377190">
              <a:lnSpc>
                <a:spcPct val="150000"/>
              </a:lnSpc>
              <a:spcBef>
                <a:spcPts val="2295"/>
              </a:spcBef>
              <a:buFont typeface="Arial"/>
              <a:buChar char="•"/>
              <a:tabLst>
                <a:tab pos="389255" algn="l"/>
                <a:tab pos="389890" algn="l"/>
              </a:tabLst>
            </a:pPr>
            <a:r>
              <a:rPr lang="ru-RU" sz="2400" spc="-10" dirty="0" smtClean="0">
                <a:solidFill>
                  <a:srgbClr val="243956"/>
                </a:solidFill>
                <a:latin typeface="Arial Narrow" panose="020B0606020202030204" pitchFamily="34" charset="0"/>
                <a:cs typeface="Arial Narrow"/>
              </a:rPr>
              <a:t>Постоянно выходила из состава других организаций из-за своей радикальности </a:t>
            </a:r>
            <a:r>
              <a:rPr lang="ru-RU" sz="2400" spc="-10" dirty="0" smtClean="0">
                <a:solidFill>
                  <a:schemeClr val="tx2"/>
                </a:solidFill>
                <a:latin typeface="Arial Narrow" panose="020B0606020202030204" pitchFamily="34" charset="0"/>
                <a:cs typeface="Arial Narrow"/>
              </a:rPr>
              <a:t>(</a:t>
            </a:r>
            <a:r>
              <a:rPr lang="ru-RU" sz="2400" dirty="0">
                <a:solidFill>
                  <a:schemeClr val="tx2"/>
                </a:solidFill>
                <a:latin typeface="Arial Narrow" panose="020B0606020202030204" pitchFamily="34" charset="0"/>
              </a:rPr>
              <a:t>«Аль-</a:t>
            </a:r>
            <a:r>
              <a:rPr lang="ru-RU" sz="2400" dirty="0" err="1">
                <a:solidFill>
                  <a:schemeClr val="tx2"/>
                </a:solidFill>
                <a:latin typeface="Arial Narrow" panose="020B0606020202030204" pitchFamily="34" charset="0"/>
              </a:rPr>
              <a:t>Иттихад</a:t>
            </a:r>
            <a:r>
              <a:rPr lang="ru-RU" sz="2400" dirty="0">
                <a:solidFill>
                  <a:schemeClr val="tx2"/>
                </a:solidFill>
                <a:latin typeface="Arial Narrow" panose="020B0606020202030204" pitchFamily="34" charset="0"/>
              </a:rPr>
              <a:t> аль-</a:t>
            </a:r>
            <a:r>
              <a:rPr lang="ru-RU" sz="2400" dirty="0" err="1">
                <a:solidFill>
                  <a:schemeClr val="tx2"/>
                </a:solidFill>
                <a:latin typeface="Arial Narrow" panose="020B0606020202030204" pitchFamily="34" charset="0"/>
              </a:rPr>
              <a:t>Ислами</a:t>
            </a:r>
            <a:r>
              <a:rPr lang="ru-RU" sz="2400" dirty="0" smtClean="0">
                <a:solidFill>
                  <a:schemeClr val="tx2"/>
                </a:solidFill>
                <a:latin typeface="Arial Narrow" panose="020B0606020202030204" pitchFamily="34" charset="0"/>
              </a:rPr>
              <a:t>» - начало 2000-х, затем «Союз Исламских Судов» - 2008)</a:t>
            </a:r>
            <a:endParaRPr lang="en-US" sz="2400" spc="-10" dirty="0">
              <a:solidFill>
                <a:schemeClr val="tx2"/>
              </a:solidFill>
              <a:latin typeface="Arial Narrow" panose="020B0606020202030204" pitchFamily="34" charset="0"/>
              <a:cs typeface="Arial Narrow"/>
            </a:endParaRPr>
          </a:p>
          <a:p>
            <a:pPr marL="389255" indent="-377190">
              <a:lnSpc>
                <a:spcPct val="150000"/>
              </a:lnSpc>
              <a:spcBef>
                <a:spcPts val="2295"/>
              </a:spcBef>
              <a:buFont typeface="Arial"/>
              <a:buChar char="•"/>
              <a:tabLst>
                <a:tab pos="389255" algn="l"/>
                <a:tab pos="389890" algn="l"/>
              </a:tabLst>
            </a:pPr>
            <a:r>
              <a:rPr lang="ru-RU" sz="2650" spc="-10" dirty="0" smtClean="0">
                <a:solidFill>
                  <a:srgbClr val="243956"/>
                </a:solidFill>
                <a:latin typeface="Arial Narrow"/>
                <a:cs typeface="Arial Narrow"/>
              </a:rPr>
              <a:t>«Токсичный </a:t>
            </a:r>
            <a:r>
              <a:rPr lang="ru-RU" sz="2650" spc="-10" dirty="0" err="1" smtClean="0">
                <a:solidFill>
                  <a:srgbClr val="243956"/>
                </a:solidFill>
                <a:latin typeface="Arial Narrow"/>
                <a:cs typeface="Arial Narrow"/>
              </a:rPr>
              <a:t>салафитский</a:t>
            </a:r>
            <a:r>
              <a:rPr lang="ru-RU" sz="2650" spc="-10" dirty="0" smtClean="0">
                <a:solidFill>
                  <a:srgbClr val="243956"/>
                </a:solidFill>
                <a:latin typeface="Arial Narrow"/>
                <a:cs typeface="Arial Narrow"/>
              </a:rPr>
              <a:t> </a:t>
            </a:r>
            <a:r>
              <a:rPr lang="ru-RU" sz="2650" spc="-10" dirty="0" err="1" smtClean="0">
                <a:solidFill>
                  <a:srgbClr val="243956"/>
                </a:solidFill>
                <a:latin typeface="Arial Narrow"/>
                <a:cs typeface="Arial Narrow"/>
              </a:rPr>
              <a:t>джихадизм</a:t>
            </a:r>
            <a:r>
              <a:rPr lang="ru-RU" sz="2650" spc="-10" dirty="0" smtClean="0">
                <a:solidFill>
                  <a:srgbClr val="243956"/>
                </a:solidFill>
                <a:latin typeface="Arial Narrow"/>
                <a:cs typeface="Arial Narrow"/>
              </a:rPr>
              <a:t>»: Полное неприятие местной исламской традиции</a:t>
            </a:r>
            <a:endParaRPr lang="en-US" sz="2650" spc="-10" dirty="0">
              <a:solidFill>
                <a:srgbClr val="243956"/>
              </a:solidFill>
              <a:latin typeface="Arial Narrow"/>
              <a:cs typeface="Arial Narrow"/>
            </a:endParaRPr>
          </a:p>
          <a:p>
            <a:pPr marL="389255" indent="-377190">
              <a:lnSpc>
                <a:spcPct val="150000"/>
              </a:lnSpc>
              <a:spcBef>
                <a:spcPts val="2295"/>
              </a:spcBef>
              <a:buFont typeface="Arial"/>
              <a:buChar char="•"/>
              <a:tabLst>
                <a:tab pos="389255" algn="l"/>
                <a:tab pos="389890" algn="l"/>
              </a:tabLst>
            </a:pPr>
            <a:r>
              <a:rPr lang="ru-RU" sz="2650" spc="-10" dirty="0" smtClean="0">
                <a:solidFill>
                  <a:srgbClr val="243956"/>
                </a:solidFill>
                <a:latin typeface="Arial Narrow"/>
                <a:cs typeface="Arial Narrow"/>
              </a:rPr>
              <a:t>Постепенный рост влияния на фоне недовольства экс-членами СИС</a:t>
            </a:r>
          </a:p>
          <a:p>
            <a:pPr marL="389255" indent="-377190">
              <a:lnSpc>
                <a:spcPct val="150000"/>
              </a:lnSpc>
              <a:spcBef>
                <a:spcPts val="2295"/>
              </a:spcBef>
              <a:buFont typeface="Arial"/>
              <a:buChar char="•"/>
              <a:tabLst>
                <a:tab pos="389255" algn="l"/>
                <a:tab pos="389890" algn="l"/>
              </a:tabLst>
            </a:pPr>
            <a:r>
              <a:rPr lang="ru-RU" sz="2650" spc="-10" dirty="0" smtClean="0">
                <a:solidFill>
                  <a:srgbClr val="243956"/>
                </a:solidFill>
                <a:latin typeface="Arial Narrow"/>
                <a:cs typeface="Arial Narrow"/>
              </a:rPr>
              <a:t>В 2012-м году – присяга «Аль-Каиде»</a:t>
            </a:r>
          </a:p>
          <a:p>
            <a:pPr marL="389255" indent="-377190">
              <a:lnSpc>
                <a:spcPct val="150000"/>
              </a:lnSpc>
              <a:spcBef>
                <a:spcPts val="2295"/>
              </a:spcBef>
              <a:buFont typeface="Arial"/>
              <a:buChar char="•"/>
              <a:tabLst>
                <a:tab pos="389255" algn="l"/>
                <a:tab pos="389890" algn="l"/>
              </a:tabLst>
            </a:pPr>
            <a:r>
              <a:rPr lang="ru-RU" sz="2650" spc="-10" dirty="0" smtClean="0">
                <a:solidFill>
                  <a:srgbClr val="243956"/>
                </a:solidFill>
                <a:latin typeface="Arial Narrow"/>
                <a:cs typeface="Arial Narrow"/>
              </a:rPr>
              <a:t>В 2015-м году – критика «Исламского Государства» (С 2021-го активные столкновения)</a:t>
            </a:r>
          </a:p>
          <a:p>
            <a:pPr marL="389255" indent="-377190">
              <a:lnSpc>
                <a:spcPct val="150000"/>
              </a:lnSpc>
              <a:spcBef>
                <a:spcPts val="2295"/>
              </a:spcBef>
              <a:buFont typeface="Arial"/>
              <a:buChar char="•"/>
              <a:tabLst>
                <a:tab pos="389255" algn="l"/>
                <a:tab pos="389890" algn="l"/>
              </a:tabLst>
            </a:pPr>
            <a:r>
              <a:rPr lang="ru-RU" sz="2650" spc="-10" dirty="0" smtClean="0">
                <a:solidFill>
                  <a:srgbClr val="243956"/>
                </a:solidFill>
                <a:latin typeface="Arial Narrow"/>
                <a:cs typeface="Arial Narrow"/>
              </a:rPr>
              <a:t>Расширение зоны влияния (единственная из аффилированных с АК)</a:t>
            </a:r>
            <a:endParaRPr lang="ru-RU" sz="2650" spc="-10" dirty="0" smtClean="0">
              <a:solidFill>
                <a:srgbClr val="243956"/>
              </a:solidFill>
              <a:latin typeface="Arial Narrow"/>
              <a:cs typeface="Arial Narrow"/>
            </a:endParaRPr>
          </a:p>
          <a:p>
            <a:pPr marL="389255" indent="-377190">
              <a:lnSpc>
                <a:spcPct val="150000"/>
              </a:lnSpc>
              <a:spcBef>
                <a:spcPts val="2295"/>
              </a:spcBef>
              <a:buFont typeface="Arial"/>
              <a:buChar char="•"/>
              <a:tabLst>
                <a:tab pos="389255" algn="l"/>
                <a:tab pos="389890" algn="l"/>
              </a:tabLst>
            </a:pPr>
            <a:endParaRPr lang="en-US" sz="2650" spc="-10" dirty="0">
              <a:solidFill>
                <a:srgbClr val="243956"/>
              </a:solidFill>
              <a:latin typeface="Arial Narrow"/>
              <a:cs typeface="Arial Narrow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966118" y="2482511"/>
            <a:ext cx="9200515" cy="90487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lang="ru-RU" dirty="0" err="1" smtClean="0"/>
              <a:t>Аш-Шабаб</a:t>
            </a:r>
            <a:r>
              <a:rPr lang="ru-RU" dirty="0" smtClean="0"/>
              <a:t>: История</a:t>
            </a:r>
            <a:endParaRPr spc="-10" dirty="0"/>
          </a:p>
        </p:txBody>
      </p:sp>
      <p:sp>
        <p:nvSpPr>
          <p:cNvPr id="4" name="object 4"/>
          <p:cNvSpPr/>
          <p:nvPr/>
        </p:nvSpPr>
        <p:spPr>
          <a:xfrm>
            <a:off x="990126" y="1825703"/>
            <a:ext cx="17732375" cy="0"/>
          </a:xfrm>
          <a:custGeom>
            <a:avLst/>
            <a:gdLst/>
            <a:ahLst/>
            <a:cxnLst/>
            <a:rect l="l" t="t" r="r" b="b"/>
            <a:pathLst>
              <a:path w="17732375">
                <a:moveTo>
                  <a:pt x="0" y="0"/>
                </a:moveTo>
                <a:lnTo>
                  <a:pt x="17731816" y="0"/>
                </a:lnTo>
              </a:path>
            </a:pathLst>
          </a:custGeom>
          <a:ln w="10052">
            <a:solidFill>
              <a:srgbClr val="24395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6" name="object 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11487" y="483754"/>
            <a:ext cx="988870" cy="98887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/>
          <p:nvPr/>
        </p:nvSpPr>
        <p:spPr>
          <a:xfrm>
            <a:off x="990126" y="1825703"/>
            <a:ext cx="17732375" cy="0"/>
          </a:xfrm>
          <a:custGeom>
            <a:avLst/>
            <a:gdLst/>
            <a:ahLst/>
            <a:cxnLst/>
            <a:rect l="l" t="t" r="r" b="b"/>
            <a:pathLst>
              <a:path w="17732375">
                <a:moveTo>
                  <a:pt x="0" y="0"/>
                </a:moveTo>
                <a:lnTo>
                  <a:pt x="17731816" y="0"/>
                </a:lnTo>
              </a:path>
            </a:pathLst>
          </a:custGeom>
          <a:ln w="10052">
            <a:solidFill>
              <a:srgbClr val="24395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13009207" y="819107"/>
            <a:ext cx="5662930" cy="32702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950" dirty="0">
                <a:solidFill>
                  <a:srgbClr val="243956"/>
                </a:solidFill>
                <a:latin typeface="Arial Narrow"/>
                <a:cs typeface="Arial Narrow"/>
              </a:rPr>
              <a:t>Название</a:t>
            </a:r>
            <a:r>
              <a:rPr sz="1950" spc="80" dirty="0">
                <a:solidFill>
                  <a:srgbClr val="243956"/>
                </a:solidFill>
                <a:latin typeface="Arial Narrow"/>
                <a:cs typeface="Arial Narrow"/>
              </a:rPr>
              <a:t> </a:t>
            </a:r>
            <a:r>
              <a:rPr sz="1950" dirty="0">
                <a:solidFill>
                  <a:srgbClr val="243956"/>
                </a:solidFill>
                <a:latin typeface="Arial Narrow"/>
                <a:cs typeface="Arial Narrow"/>
              </a:rPr>
              <a:t>подразделения,</a:t>
            </a:r>
            <a:r>
              <a:rPr sz="1950" spc="75" dirty="0">
                <a:solidFill>
                  <a:srgbClr val="243956"/>
                </a:solidFill>
                <a:latin typeface="Arial Narrow"/>
                <a:cs typeface="Arial Narrow"/>
              </a:rPr>
              <a:t> </a:t>
            </a:r>
            <a:r>
              <a:rPr sz="1950" dirty="0">
                <a:solidFill>
                  <a:srgbClr val="243956"/>
                </a:solidFill>
                <a:latin typeface="Arial Narrow"/>
                <a:cs typeface="Arial Narrow"/>
              </a:rPr>
              <a:t>лаборатории,</a:t>
            </a:r>
            <a:r>
              <a:rPr sz="1950" spc="90" dirty="0">
                <a:solidFill>
                  <a:srgbClr val="243956"/>
                </a:solidFill>
                <a:latin typeface="Arial Narrow"/>
                <a:cs typeface="Arial Narrow"/>
              </a:rPr>
              <a:t> </a:t>
            </a:r>
            <a:r>
              <a:rPr sz="1950" dirty="0">
                <a:solidFill>
                  <a:srgbClr val="243956"/>
                </a:solidFill>
                <a:latin typeface="Arial Narrow"/>
                <a:cs typeface="Arial Narrow"/>
              </a:rPr>
              <a:t>факультета</a:t>
            </a:r>
            <a:r>
              <a:rPr sz="1950" spc="90" dirty="0">
                <a:solidFill>
                  <a:srgbClr val="243956"/>
                </a:solidFill>
                <a:latin typeface="Arial Narrow"/>
                <a:cs typeface="Arial Narrow"/>
              </a:rPr>
              <a:t> </a:t>
            </a:r>
            <a:r>
              <a:rPr sz="1950" dirty="0">
                <a:solidFill>
                  <a:srgbClr val="243956"/>
                </a:solidFill>
                <a:latin typeface="Arial Narrow"/>
                <a:cs typeface="Arial Narrow"/>
              </a:rPr>
              <a:t>и</a:t>
            </a:r>
            <a:r>
              <a:rPr sz="1950" spc="45" dirty="0">
                <a:solidFill>
                  <a:srgbClr val="243956"/>
                </a:solidFill>
                <a:latin typeface="Arial Narrow"/>
                <a:cs typeface="Arial Narrow"/>
              </a:rPr>
              <a:t> </a:t>
            </a:r>
            <a:r>
              <a:rPr sz="1950" spc="-20" dirty="0">
                <a:solidFill>
                  <a:srgbClr val="243956"/>
                </a:solidFill>
                <a:latin typeface="Arial Narrow"/>
                <a:cs typeface="Arial Narrow"/>
              </a:rPr>
              <a:t>т.д.</a:t>
            </a:r>
            <a:endParaRPr sz="1950">
              <a:latin typeface="Arial Narrow"/>
              <a:cs typeface="Arial Narrow"/>
            </a:endParaRPr>
          </a:p>
        </p:txBody>
      </p:sp>
      <p:pic>
        <p:nvPicPr>
          <p:cNvPr id="7" name="object 7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11487" y="483754"/>
            <a:ext cx="988870" cy="988870"/>
          </a:xfrm>
          <a:prstGeom prst="rect">
            <a:avLst/>
          </a:prstGeom>
        </p:spPr>
      </p:pic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9" name="Рисунок 8" descr="https://static.wixstatic.com/media/8d6639_762aa516803b488796a8b99b68abeeaa~mv2.pn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6850" y="1616075"/>
            <a:ext cx="14325600" cy="88391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59080" y="5284205"/>
            <a:ext cx="16789169" cy="1491434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10"/>
              </a:spcBef>
              <a:buFont typeface="Arial" panose="020B0604020202020204" pitchFamily="34" charset="0"/>
              <a:buChar char="•"/>
            </a:pPr>
            <a:r>
              <a:rPr lang="ru-RU" sz="3200" dirty="0">
                <a:solidFill>
                  <a:schemeClr val="tx2"/>
                </a:solidFill>
                <a:latin typeface="Arial Narrow" panose="020B0606020202030204" pitchFamily="34" charset="0"/>
              </a:rPr>
              <a:t>у Исламского государства от 11 900 до 21 100 боевиков, а у Аль-Каиды – от 14 180 до 21 400 боевиков. Обращает на себя внимание тот факт, что «</a:t>
            </a:r>
            <a:r>
              <a:rPr lang="ru-RU" sz="3200" dirty="0" err="1">
                <a:solidFill>
                  <a:schemeClr val="tx2"/>
                </a:solidFill>
                <a:latin typeface="Arial Narrow" panose="020B0606020202030204" pitchFamily="34" charset="0"/>
              </a:rPr>
              <a:t>Аш-Шабаб</a:t>
            </a:r>
            <a:r>
              <a:rPr lang="ru-RU" sz="3200" dirty="0">
                <a:solidFill>
                  <a:schemeClr val="tx2"/>
                </a:solidFill>
                <a:latin typeface="Arial Narrow" panose="020B0606020202030204" pitchFamily="34" charset="0"/>
              </a:rPr>
              <a:t>» является важнейшей частью АК и составляет от 40% до 60% всех боевиков.</a:t>
            </a:r>
            <a:endParaRPr sz="3200" dirty="0">
              <a:solidFill>
                <a:schemeClr val="tx2"/>
              </a:solidFill>
              <a:latin typeface="Arial Narrow" panose="020B0606020202030204" pitchFamily="34" charset="0"/>
              <a:cs typeface="Arial Narrow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990126" y="1825703"/>
            <a:ext cx="17732375" cy="0"/>
          </a:xfrm>
          <a:custGeom>
            <a:avLst/>
            <a:gdLst/>
            <a:ahLst/>
            <a:cxnLst/>
            <a:rect l="l" t="t" r="r" b="b"/>
            <a:pathLst>
              <a:path w="17732375">
                <a:moveTo>
                  <a:pt x="0" y="0"/>
                </a:moveTo>
                <a:lnTo>
                  <a:pt x="17731816" y="0"/>
                </a:lnTo>
              </a:path>
            </a:pathLst>
          </a:custGeom>
          <a:ln w="10052">
            <a:solidFill>
              <a:srgbClr val="24395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6" name="object 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11487" y="483754"/>
            <a:ext cx="988870" cy="98887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11487" y="4587875"/>
            <a:ext cx="15318740" cy="5759269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469900" indent="-457200">
              <a:lnSpc>
                <a:spcPct val="100000"/>
              </a:lnSpc>
              <a:spcBef>
                <a:spcPts val="110"/>
              </a:spcBef>
              <a:buFont typeface="Arial" panose="020B0604020202020204" pitchFamily="34" charset="0"/>
              <a:buChar char="•"/>
            </a:pPr>
            <a:r>
              <a:rPr lang="ru-RU" sz="3450" b="1" dirty="0" smtClean="0">
                <a:solidFill>
                  <a:srgbClr val="243956"/>
                </a:solidFill>
                <a:latin typeface="Arial Narrow"/>
                <a:cs typeface="Arial Narrow"/>
              </a:rPr>
              <a:t>Рудиментарная социальная инфраструктура (ХТШ)</a:t>
            </a:r>
          </a:p>
          <a:p>
            <a:pPr marL="469900" indent="-457200">
              <a:lnSpc>
                <a:spcPct val="100000"/>
              </a:lnSpc>
              <a:spcBef>
                <a:spcPts val="110"/>
              </a:spcBef>
              <a:buFont typeface="Arial" panose="020B0604020202020204" pitchFamily="34" charset="0"/>
              <a:buChar char="•"/>
            </a:pPr>
            <a:r>
              <a:rPr lang="ru-RU" sz="3450" b="1" dirty="0" smtClean="0">
                <a:solidFill>
                  <a:srgbClr val="243956"/>
                </a:solidFill>
                <a:latin typeface="Arial Narrow"/>
                <a:cs typeface="Arial Narrow"/>
              </a:rPr>
              <a:t>Успешная борьба с </a:t>
            </a:r>
            <a:r>
              <a:rPr lang="en-US" sz="3450" b="1" dirty="0" smtClean="0">
                <a:solidFill>
                  <a:srgbClr val="243956"/>
                </a:solidFill>
                <a:latin typeface="Arial Narrow"/>
                <a:cs typeface="Arial Narrow"/>
              </a:rPr>
              <a:t>COVID-19</a:t>
            </a:r>
            <a:r>
              <a:rPr lang="ru-RU" sz="3450" b="1" dirty="0" smtClean="0">
                <a:solidFill>
                  <a:srgbClr val="243956"/>
                </a:solidFill>
                <a:latin typeface="Arial Narrow"/>
                <a:cs typeface="Arial Narrow"/>
              </a:rPr>
              <a:t> (ХТШ)</a:t>
            </a:r>
            <a:endParaRPr lang="en-US" sz="3450" b="1" dirty="0" smtClean="0">
              <a:solidFill>
                <a:srgbClr val="243956"/>
              </a:solidFill>
              <a:latin typeface="Arial Narrow"/>
              <a:cs typeface="Arial Narrow"/>
            </a:endParaRPr>
          </a:p>
          <a:p>
            <a:pPr marL="469900" indent="-457200">
              <a:lnSpc>
                <a:spcPct val="100000"/>
              </a:lnSpc>
              <a:spcBef>
                <a:spcPts val="110"/>
              </a:spcBef>
              <a:buFont typeface="Arial" panose="020B0604020202020204" pitchFamily="34" charset="0"/>
              <a:buChar char="•"/>
            </a:pPr>
            <a:r>
              <a:rPr lang="en-US" sz="3450" b="1" dirty="0" smtClean="0">
                <a:solidFill>
                  <a:srgbClr val="243956"/>
                </a:solidFill>
                <a:latin typeface="Arial Narrow"/>
                <a:cs typeface="Arial Narrow"/>
              </a:rPr>
              <a:t>C</a:t>
            </a:r>
            <a:r>
              <a:rPr lang="ru-RU" sz="3450" b="1" dirty="0" err="1" smtClean="0">
                <a:solidFill>
                  <a:srgbClr val="243956"/>
                </a:solidFill>
                <a:latin typeface="Arial Narrow"/>
                <a:cs typeface="Arial Narrow"/>
              </a:rPr>
              <a:t>истема</a:t>
            </a:r>
            <a:r>
              <a:rPr lang="ru-RU" sz="3450" b="1" dirty="0" smtClean="0">
                <a:solidFill>
                  <a:srgbClr val="243956"/>
                </a:solidFill>
                <a:latin typeface="Arial Narrow"/>
                <a:cs typeface="Arial Narrow"/>
              </a:rPr>
              <a:t> </a:t>
            </a:r>
            <a:r>
              <a:rPr lang="ru-RU" sz="3450" b="1" dirty="0" err="1" smtClean="0">
                <a:solidFill>
                  <a:srgbClr val="243956"/>
                </a:solidFill>
                <a:latin typeface="Arial Narrow"/>
                <a:cs typeface="Arial Narrow"/>
              </a:rPr>
              <a:t>налогооблажения</a:t>
            </a:r>
            <a:r>
              <a:rPr lang="ru-RU" sz="3450" b="1" dirty="0" smtClean="0">
                <a:solidFill>
                  <a:srgbClr val="243956"/>
                </a:solidFill>
                <a:latin typeface="Arial Narrow"/>
                <a:cs typeface="Arial Narrow"/>
              </a:rPr>
              <a:t> и распределения </a:t>
            </a:r>
            <a:r>
              <a:rPr lang="ru-RU" sz="3450" b="1" dirty="0" err="1" smtClean="0">
                <a:solidFill>
                  <a:srgbClr val="243956"/>
                </a:solidFill>
                <a:latin typeface="Arial Narrow"/>
                <a:cs typeface="Arial Narrow"/>
              </a:rPr>
              <a:t>закята</a:t>
            </a:r>
            <a:r>
              <a:rPr lang="ru-RU" sz="3450" b="1" dirty="0" smtClean="0">
                <a:solidFill>
                  <a:srgbClr val="243956"/>
                </a:solidFill>
                <a:latin typeface="Arial Narrow"/>
                <a:cs typeface="Arial Narrow"/>
              </a:rPr>
              <a:t> (ХТШ)</a:t>
            </a:r>
          </a:p>
          <a:p>
            <a:pPr marL="469900" indent="-457200">
              <a:lnSpc>
                <a:spcPct val="100000"/>
              </a:lnSpc>
              <a:spcBef>
                <a:spcPts val="110"/>
              </a:spcBef>
              <a:buFont typeface="Arial" panose="020B0604020202020204" pitchFamily="34" charset="0"/>
              <a:buChar char="•"/>
            </a:pPr>
            <a:r>
              <a:rPr lang="ru-RU" sz="3450" b="1" dirty="0" smtClean="0">
                <a:solidFill>
                  <a:srgbClr val="243956"/>
                </a:solidFill>
                <a:latin typeface="Arial Narrow"/>
                <a:cs typeface="Arial Narrow"/>
              </a:rPr>
              <a:t>Крупный инвестор в сомалийскую экономику, особенно недвижимость и бизнес («Талибан»)</a:t>
            </a:r>
          </a:p>
          <a:p>
            <a:pPr marL="469900" indent="-457200">
              <a:lnSpc>
                <a:spcPct val="100000"/>
              </a:lnSpc>
              <a:spcBef>
                <a:spcPts val="110"/>
              </a:spcBef>
              <a:buFont typeface="Arial" panose="020B0604020202020204" pitchFamily="34" charset="0"/>
              <a:buChar char="•"/>
            </a:pPr>
            <a:r>
              <a:rPr lang="ru-RU" sz="3450" b="1" dirty="0" smtClean="0">
                <a:solidFill>
                  <a:srgbClr val="243956"/>
                </a:solidFill>
                <a:latin typeface="Arial Narrow"/>
                <a:cs typeface="Arial Narrow"/>
              </a:rPr>
              <a:t>Эффективное правосудие (Талибан)</a:t>
            </a:r>
          </a:p>
          <a:p>
            <a:pPr marL="469900" indent="-457200">
              <a:lnSpc>
                <a:spcPct val="100000"/>
              </a:lnSpc>
              <a:spcBef>
                <a:spcPts val="110"/>
              </a:spcBef>
              <a:buFont typeface="Arial" panose="020B0604020202020204" pitchFamily="34" charset="0"/>
              <a:buChar char="•"/>
            </a:pPr>
            <a:endParaRPr lang="ru-RU" sz="3450" b="1" dirty="0" smtClean="0">
              <a:solidFill>
                <a:srgbClr val="243956"/>
              </a:solidFill>
              <a:latin typeface="Arial Narrow"/>
              <a:cs typeface="Arial Narrow"/>
            </a:endParaRPr>
          </a:p>
          <a:p>
            <a:pPr marL="469900" indent="-457200">
              <a:lnSpc>
                <a:spcPct val="100000"/>
              </a:lnSpc>
              <a:spcBef>
                <a:spcPts val="110"/>
              </a:spcBef>
              <a:buFont typeface="Arial" panose="020B0604020202020204" pitchFamily="34" charset="0"/>
              <a:buChar char="•"/>
            </a:pPr>
            <a:endParaRPr lang="ru-RU" sz="3450" b="1" dirty="0" smtClean="0">
              <a:solidFill>
                <a:srgbClr val="243956"/>
              </a:solidFill>
              <a:latin typeface="Arial Narrow"/>
              <a:cs typeface="Arial Narrow"/>
            </a:endParaRPr>
          </a:p>
          <a:p>
            <a:pPr marL="469900" indent="-457200">
              <a:lnSpc>
                <a:spcPct val="100000"/>
              </a:lnSpc>
              <a:spcBef>
                <a:spcPts val="110"/>
              </a:spcBef>
              <a:buFont typeface="Arial" panose="020B0604020202020204" pitchFamily="34" charset="0"/>
              <a:buChar char="•"/>
            </a:pPr>
            <a:endParaRPr sz="3450" dirty="0">
              <a:latin typeface="Arial Narrow"/>
              <a:cs typeface="Arial Narrow"/>
            </a:endParaRPr>
          </a:p>
          <a:p>
            <a:pPr>
              <a:lnSpc>
                <a:spcPct val="150000"/>
              </a:lnSpc>
              <a:spcBef>
                <a:spcPts val="45"/>
              </a:spcBef>
            </a:pPr>
            <a:endParaRPr sz="3800" dirty="0">
              <a:latin typeface="Arial Narrow"/>
              <a:cs typeface="Arial Narrow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966118" y="2482511"/>
            <a:ext cx="9200515" cy="1784462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lang="ru-RU" dirty="0" err="1" smtClean="0"/>
              <a:t>Аш-Шабаб</a:t>
            </a:r>
            <a:r>
              <a:rPr lang="ru-RU" dirty="0" smtClean="0"/>
              <a:t> в локальном контексте</a:t>
            </a:r>
            <a:endParaRPr spc="-10" dirty="0"/>
          </a:p>
        </p:txBody>
      </p:sp>
      <p:sp>
        <p:nvSpPr>
          <p:cNvPr id="4" name="object 4"/>
          <p:cNvSpPr/>
          <p:nvPr/>
        </p:nvSpPr>
        <p:spPr>
          <a:xfrm>
            <a:off x="990126" y="1825703"/>
            <a:ext cx="17732375" cy="0"/>
          </a:xfrm>
          <a:custGeom>
            <a:avLst/>
            <a:gdLst/>
            <a:ahLst/>
            <a:cxnLst/>
            <a:rect l="l" t="t" r="r" b="b"/>
            <a:pathLst>
              <a:path w="17732375">
                <a:moveTo>
                  <a:pt x="0" y="0"/>
                </a:moveTo>
                <a:lnTo>
                  <a:pt x="17731816" y="0"/>
                </a:lnTo>
              </a:path>
            </a:pathLst>
          </a:custGeom>
          <a:ln w="10052">
            <a:solidFill>
              <a:srgbClr val="24395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6" name="object 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11487" y="483754"/>
            <a:ext cx="988870" cy="98887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123</TotalTime>
  <Words>514</Words>
  <Application>Microsoft Office PowerPoint</Application>
  <PresentationFormat>Произвольный</PresentationFormat>
  <Paragraphs>39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Office Theme</vt:lpstr>
      <vt:lpstr>АШ-ШАБАБ: МЕЖДУ ГЛОБАЛЬНЫМ ДЖИХАДОМ И ЛОКАЛЬНЫМ ГОСУДАРСТВЕННЫМ СТРОИТЕЛЬСТВО</vt:lpstr>
      <vt:lpstr>Актуальность</vt:lpstr>
      <vt:lpstr>Операционализация понятий</vt:lpstr>
      <vt:lpstr>Методология</vt:lpstr>
      <vt:lpstr>Презентация PowerPoint</vt:lpstr>
      <vt:lpstr>Аш-Шабаб: История</vt:lpstr>
      <vt:lpstr>Презентация PowerPoint</vt:lpstr>
      <vt:lpstr>Презентация PowerPoint</vt:lpstr>
      <vt:lpstr>Аш-Шабаб в локальном контексте</vt:lpstr>
      <vt:lpstr>Аш-Шабаб и идеологические трансформации</vt:lpstr>
      <vt:lpstr>Вывод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Исаев Леонид Маркович</dc:creator>
  <cp:lastModifiedBy>Мир</cp:lastModifiedBy>
  <cp:revision>11</cp:revision>
  <dcterms:created xsi:type="dcterms:W3CDTF">2021-02-08T07:54:23Z</dcterms:created>
  <dcterms:modified xsi:type="dcterms:W3CDTF">2023-03-17T22:10:08Z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2021-03-24T00:00:00Z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2021-02-08T00:00:00Z</vt:filetime>
  </property>
</Properties>
</file>