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5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7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1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17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3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8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3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1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3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CAE045-933D-4DED-9B21-A5856CE62493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58902B9-A7EA-4FDB-A762-C12BFFBBD2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3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Военное дело в арабо-мусульманской культурной традиции VII-XIV вв.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06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5486" y="129720"/>
            <a:ext cx="6926941" cy="1841047"/>
          </a:xfrm>
        </p:spPr>
        <p:txBody>
          <a:bodyPr>
            <a:normAutofit/>
          </a:bodyPr>
          <a:lstStyle/>
          <a:p>
            <a:pPr algn="r"/>
            <a:r>
              <a:rPr lang="ar-SA" sz="6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نهاية السؤل والامنية في تعلم أعمال الفروسية</a:t>
            </a:r>
            <a:endParaRPr lang="ru-RU" sz="6000" dirty="0">
              <a:cs typeface="Traditional Arabic" panose="02020603050405020304" pitchFamily="18" charset="-7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43" cy="6904718"/>
          </a:xfrm>
        </p:spPr>
      </p:pic>
      <p:sp>
        <p:nvSpPr>
          <p:cNvPr id="4" name="TextBox 3"/>
          <p:cNvSpPr txBox="1"/>
          <p:nvPr/>
        </p:nvSpPr>
        <p:spPr>
          <a:xfrm>
            <a:off x="5265059" y="1729018"/>
            <a:ext cx="692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"Конец вопрошанию (и стремлению [к дополнительным знаниям] об искусстве верховой езды)"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9029" y="6052011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 MS Add</a:t>
            </a:r>
            <a:r>
              <a:rPr lang="ru-RU" dirty="0"/>
              <a:t> 18866</a:t>
            </a:r>
            <a:r>
              <a:rPr lang="en-US" dirty="0"/>
              <a:t>,</a:t>
            </a:r>
          </a:p>
          <a:p>
            <a:r>
              <a:rPr lang="en-US" dirty="0"/>
              <a:t>f1r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4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99"/>
            <a:ext cx="4876800" cy="711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0629" y="6211669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 MS Add</a:t>
            </a:r>
            <a:r>
              <a:rPr lang="ru-RU" dirty="0"/>
              <a:t> 18866 </a:t>
            </a:r>
            <a:endParaRPr lang="en-US" dirty="0"/>
          </a:p>
          <a:p>
            <a:r>
              <a:rPr lang="en-US" dirty="0"/>
              <a:t>f29r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1257" y="0"/>
            <a:ext cx="685074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الاول في معرفة على الرمى و ما الذي يستحق به أن يكون راميا و أستاذا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الثاني في التركيب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الثالث في أخذ القوس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الرابع في الايتار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الخامس في القبضة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السادس في كيفية النظر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السابع في أخذ المقبض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الثامن في الأخذ والعقد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التاسع في تركيب السبابة على الإبهام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العاشر في المد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الحادي عشر في وجوه النظر على اختلاف الناس فيه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الثاني عشر في نهايات الرمى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r">
              <a:spcAft>
                <a:spcPts val="0"/>
              </a:spcAft>
            </a:pPr>
            <a:r>
              <a:rPr lang="ar-SA" sz="3200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الباب الثالث عشر في الاختلاس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915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860" y="0"/>
            <a:ext cx="914375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021" y="6226629"/>
            <a:ext cx="3138715" cy="631371"/>
          </a:xfrm>
        </p:spPr>
        <p:txBody>
          <a:bodyPr>
            <a:norm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المنظومة فى الرمى مع شرحه</a:t>
            </a:r>
            <a:endParaRPr lang="ru-RU" sz="3200" dirty="0"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9" y="0"/>
            <a:ext cx="4142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 غنية الطلاب في معرفة رمي النشاب</a:t>
            </a:r>
            <a:endParaRPr lang="ru-RU" sz="5400" dirty="0"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97241" y="6357648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BNF </a:t>
            </a:r>
            <a:r>
              <a:rPr lang="fr-FR" dirty="0"/>
              <a:t>Arabe 2833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0782" y="1944710"/>
            <a:ext cx="3504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  <a:cs typeface="MinionPro-Regular"/>
              </a:rPr>
              <a:t>Книга достаточная для стремящихся к познанию стрельбы из лука</a:t>
            </a:r>
            <a:endParaRPr lang="ru-RU" sz="16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782" y="2966091"/>
            <a:ext cx="3298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MS Add 23489</a:t>
            </a:r>
          </a:p>
          <a:p>
            <a:r>
              <a:rPr lang="en-US" dirty="0"/>
              <a:t>Ca. 1368</a:t>
            </a:r>
          </a:p>
          <a:p>
            <a:r>
              <a:rPr lang="en-US" b="1" dirty="0"/>
              <a:t>J. D. Latham and W. F. Paterson: </a:t>
            </a:r>
            <a:r>
              <a:rPr lang="en-US" b="1" i="1" dirty="0"/>
              <a:t>Saracen archery: an English version and exposition of a Mameluke work on archery</a:t>
            </a:r>
            <a:r>
              <a:rPr lang="en-US" b="1" dirty="0"/>
              <a:t> (</a:t>
            </a:r>
            <a:r>
              <a:rPr lang="en-US" b="1" i="1" dirty="0"/>
              <a:t>ca. A.D.</a:t>
            </a:r>
            <a:r>
              <a:rPr lang="en-US" b="1" dirty="0"/>
              <a:t> 1368). London: The Holland Press, [1970]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657" y="423182"/>
            <a:ext cx="3178629" cy="1325563"/>
          </a:xfrm>
        </p:spPr>
        <p:txBody>
          <a:bodyPr>
            <a:noAutofit/>
          </a:bodyPr>
          <a:lstStyle/>
          <a:p>
            <a:pPr algn="r"/>
            <a:r>
              <a:rPr lang="ar-SA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كتاب المخزون جامع الفنون </a:t>
            </a:r>
            <a:endParaRPr lang="ru-RU" sz="5400" dirty="0">
              <a:cs typeface="Traditional Arabic" panose="02020603050405020304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9025" cy="6858000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16582"/>
            <a:ext cx="4499429" cy="6841418"/>
          </a:xfrm>
        </p:spPr>
      </p:pic>
      <p:sp>
        <p:nvSpPr>
          <p:cNvPr id="7" name="TextBox 6"/>
          <p:cNvSpPr txBox="1"/>
          <p:nvPr/>
        </p:nvSpPr>
        <p:spPr>
          <a:xfrm>
            <a:off x="6108293" y="5987925"/>
            <a:ext cx="16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BNF </a:t>
            </a:r>
            <a:r>
              <a:rPr lang="fr-FR" dirty="0"/>
              <a:t>Arabe 2824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3303" y="6357257"/>
            <a:ext cx="153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ИВР РАН С686</a:t>
            </a:r>
          </a:p>
        </p:txBody>
      </p:sp>
    </p:spTree>
    <p:extLst>
      <p:ext uri="{BB962C8B-B14F-4D97-AF65-F5344CB8AC3E}">
        <p14:creationId xmlns:p14="http://schemas.microsoft.com/office/powerpoint/2010/main" val="2864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171" y="379640"/>
            <a:ext cx="6418943" cy="1325563"/>
          </a:xfrm>
        </p:spPr>
        <p:txBody>
          <a:bodyPr>
            <a:normAutofit/>
          </a:bodyPr>
          <a:lstStyle/>
          <a:p>
            <a:r>
              <a:rPr lang="ar-SA" sz="8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منية الغزاة</a:t>
            </a:r>
            <a:endParaRPr lang="ru-RU" sz="8000" dirty="0">
              <a:cs typeface="Traditional Arabic" panose="02020603050405020304" pitchFamily="18" charset="-7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0"/>
            <a:ext cx="4688114" cy="7027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171" y="1705203"/>
            <a:ext cx="310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Topkapi</a:t>
            </a:r>
            <a:r>
              <a:rPr lang="en-US" dirty="0"/>
              <a:t> </a:t>
            </a:r>
            <a:r>
              <a:rPr lang="en-US" dirty="0" err="1"/>
              <a:t>Sarayi</a:t>
            </a:r>
            <a:r>
              <a:rPr lang="en-US" dirty="0"/>
              <a:t>, Ahmed III 3468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8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4" y="3494517"/>
            <a:ext cx="3035808" cy="3328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2" y="3489833"/>
            <a:ext cx="3481106" cy="333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4" y="0"/>
            <a:ext cx="3365356" cy="3333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74" y="0"/>
            <a:ext cx="513552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36" y="74586"/>
            <a:ext cx="3316331" cy="32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4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581422" y="439363"/>
            <a:ext cx="5179003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الطبري</a:t>
            </a:r>
            <a:r>
              <a:rPr lang="ar-SA" sz="3200" dirty="0"/>
              <a:t> تاريخ الرسل والملوك</a:t>
            </a:r>
            <a:endParaRPr lang="ru-RU" sz="3200" dirty="0"/>
          </a:p>
          <a:p>
            <a:r>
              <a:rPr lang="ar-SA" sz="3200" dirty="0">
                <a:solidFill>
                  <a:srgbClr val="FF0000"/>
                </a:solidFill>
              </a:rPr>
              <a:t>ابن الأثير</a:t>
            </a:r>
            <a:r>
              <a:rPr lang="ar-SA" sz="3200" dirty="0"/>
              <a:t> الكامل في التاريخ</a:t>
            </a:r>
            <a:endParaRPr lang="ru-RU" sz="3200" dirty="0"/>
          </a:p>
          <a:p>
            <a:r>
              <a:rPr lang="ar-SA" sz="3200" dirty="0">
                <a:solidFill>
                  <a:srgbClr val="FF0000"/>
                </a:solidFill>
              </a:rPr>
              <a:t>أبو الفرج الأصفهاني </a:t>
            </a:r>
            <a:r>
              <a:rPr lang="ar-SA" sz="3200" dirty="0"/>
              <a:t>كتاب الأغاني</a:t>
            </a:r>
            <a:endParaRPr lang="ru-RU" sz="3200" dirty="0"/>
          </a:p>
          <a:p>
            <a:r>
              <a:rPr lang="ar-SA" sz="3200" dirty="0">
                <a:solidFill>
                  <a:srgbClr val="FF0000"/>
                </a:solidFill>
              </a:rPr>
              <a:t>أسامة بن منقذ الشيزري </a:t>
            </a:r>
            <a:r>
              <a:rPr lang="ar-SA" sz="3200" dirty="0"/>
              <a:t>كتاب الاعتبار</a:t>
            </a:r>
            <a:endParaRPr lang="en-US" sz="3200" dirty="0"/>
          </a:p>
          <a:p>
            <a:r>
              <a:rPr lang="ar-SA" sz="2800" dirty="0">
                <a:solidFill>
                  <a:srgbClr val="FF0000"/>
                </a:solidFill>
              </a:rPr>
              <a:t>البلاذري</a:t>
            </a:r>
            <a:r>
              <a:rPr lang="ar-SA" sz="2800" dirty="0"/>
              <a:t> كتاب فتوح البلدان</a:t>
            </a:r>
            <a:endParaRPr lang="en-US" sz="2800" dirty="0"/>
          </a:p>
          <a:p>
            <a:r>
              <a:rPr lang="ar-SA" sz="2800" dirty="0">
                <a:solidFill>
                  <a:srgbClr val="FF0000"/>
                </a:solidFill>
              </a:rPr>
              <a:t>المسعودي</a:t>
            </a:r>
            <a:r>
              <a:rPr lang="ar-SA" sz="2800" dirty="0"/>
              <a:t> مروج الذهب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781754" y="4680524"/>
            <a:ext cx="7010401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/>
              <a:t>سيرة ذات الهمة</a:t>
            </a:r>
            <a:endParaRPr lang="en-US" sz="2800" dirty="0"/>
          </a:p>
          <a:p>
            <a:r>
              <a:rPr lang="ar-SA" sz="2800" dirty="0"/>
              <a:t>سيرة الملك الظاهر بيبرس</a:t>
            </a:r>
            <a:endParaRPr lang="en-US" sz="2800" dirty="0"/>
          </a:p>
          <a:p>
            <a:r>
              <a:rPr lang="ar-SA" sz="2800" dirty="0"/>
              <a:t>سيرة عنترة بن شداد</a:t>
            </a:r>
            <a:endParaRPr lang="en-US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6" y="370544"/>
            <a:ext cx="5477366" cy="3832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043" y="4294530"/>
            <a:ext cx="3409245" cy="2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4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97" y="19676"/>
            <a:ext cx="8981370" cy="68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9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52</TotalTime>
  <Words>255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Cambria</vt:lpstr>
      <vt:lpstr>Rockwell</vt:lpstr>
      <vt:lpstr>Rockwell Condensed</vt:lpstr>
      <vt:lpstr>Times New Roman</vt:lpstr>
      <vt:lpstr>Traditional Arabic</vt:lpstr>
      <vt:lpstr>Wingdings</vt:lpstr>
      <vt:lpstr>Дерево</vt:lpstr>
      <vt:lpstr>Военное дело в арабо-мусульманской культурной традиции VII-XIV вв. </vt:lpstr>
      <vt:lpstr>نهاية السؤل والامنية في تعلم أعمال الفروسية</vt:lpstr>
      <vt:lpstr>Презентация PowerPoint</vt:lpstr>
      <vt:lpstr>المنظومة فى الرمى مع شرحه</vt:lpstr>
      <vt:lpstr>كتاب المخزون جامع الفنون </vt:lpstr>
      <vt:lpstr>منية الغزاة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Военное дело в арабо-мусульманской культурной традиции VII-XIV вв.</dc:title>
  <dc:creator>Ryzh</dc:creator>
  <cp:lastModifiedBy>Илюшина Милана Юрьевна</cp:lastModifiedBy>
  <cp:revision>4</cp:revision>
  <dcterms:created xsi:type="dcterms:W3CDTF">2023-05-19T09:49:57Z</dcterms:created>
  <dcterms:modified xsi:type="dcterms:W3CDTF">2023-06-01T16:36:15Z</dcterms:modified>
</cp:coreProperties>
</file>