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71" r:id="rId5"/>
    <p:sldId id="273" r:id="rId6"/>
    <p:sldId id="272" r:id="rId7"/>
    <p:sldId id="274" r:id="rId8"/>
    <p:sldId id="286" r:id="rId9"/>
    <p:sldId id="287" r:id="rId10"/>
    <p:sldId id="288" r:id="rId11"/>
    <p:sldId id="289" r:id="rId12"/>
    <p:sldId id="290" r:id="rId13"/>
    <p:sldId id="291" r:id="rId14"/>
    <p:sldId id="284" r:id="rId15"/>
    <p:sldId id="285" r:id="rId16"/>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C63"/>
    <a:srgbClr val="96628C"/>
    <a:srgbClr val="11A0D7"/>
    <a:srgbClr val="E61F3D"/>
    <a:srgbClr val="CD5A5A"/>
    <a:srgbClr val="FFD746"/>
    <a:srgbClr val="0E2D69"/>
    <a:srgbClr val="D9D9D9"/>
    <a:srgbClr val="EB681F"/>
    <a:srgbClr val="234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21501-8AC7-D24B-9BD4-4AB280FA19DE}" v="6" dt="2021-11-26T18:08:21.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p:restoredTop sz="94694"/>
  </p:normalViewPr>
  <p:slideViewPr>
    <p:cSldViewPr snapToGrid="0" snapToObjects="1">
      <p:cViewPr varScale="1">
        <p:scale>
          <a:sx n="109" d="100"/>
          <a:sy n="109" d="100"/>
        </p:scale>
        <p:origin x="954" y="102"/>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04/11/2023</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id="{BA292C80-0DA8-194A-9A66-279048FA2A54}"/>
              </a:ext>
            </a:extLst>
          </p:cNvPr>
          <p:cNvPicPr>
            <a:picLocks noChangeAspect="1"/>
          </p:cNvPicPr>
          <p:nvPr userDrawn="1"/>
        </p:nvPicPr>
        <p:blipFill>
          <a:blip r:embed="rId3"/>
          <a:stretch>
            <a:fill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ru-RU" sz="4400" dirty="0">
                <a:solidFill>
                  <a:srgbClr val="102D69"/>
                </a:solidFill>
                <a:latin typeface="HSE Sans" panose="02000000000000000000" pitchFamily="2" charset="0"/>
              </a:rPr>
              <a:t>Название презентации</a:t>
            </a:r>
            <a:br>
              <a:rPr lang="ru-RU" sz="4400" dirty="0">
                <a:solidFill>
                  <a:srgbClr val="102D69"/>
                </a:solidFill>
                <a:latin typeface="HSE Sans" panose="02000000000000000000" pitchFamily="2" charset="0"/>
              </a:rPr>
            </a:br>
            <a:r>
              <a:rPr lang="ru-RU" sz="4400" dirty="0">
                <a:solidFill>
                  <a:srgbClr val="102D69"/>
                </a:solidFill>
                <a:latin typeface="HSE Sans" panose="02000000000000000000" pitchFamily="2" charset="0"/>
              </a:rPr>
              <a:t>может быть набрано в две </a:t>
            </a:r>
            <a:br>
              <a:rPr lang="ru-RU" sz="4400" dirty="0">
                <a:solidFill>
                  <a:srgbClr val="102D69"/>
                </a:solidFill>
                <a:latin typeface="HSE Sans" panose="02000000000000000000" pitchFamily="2" charset="0"/>
              </a:rPr>
            </a:br>
            <a:r>
              <a:rPr lang="ru-RU" sz="4400" dirty="0">
                <a:solidFill>
                  <a:srgbClr val="102D69"/>
                </a:solidFill>
                <a:latin typeface="HSE Sans" panose="02000000000000000000" pitchFamily="2" charset="0"/>
              </a:rPr>
              <a:t>или три строки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ru-RU" dirty="0">
                <a:latin typeface="HSE Sans" panose="02000000000000000000" pitchFamily="2" charset="0"/>
              </a:rPr>
              <a:t>Название факультета</a:t>
            </a:r>
            <a:br>
              <a:rPr lang="ru-RU" dirty="0">
                <a:latin typeface="HSE Sans" panose="02000000000000000000" pitchFamily="2" charset="0"/>
              </a:rPr>
            </a:br>
            <a:r>
              <a:rPr lang="ru-RU" dirty="0">
                <a:latin typeface="HSE Sans" panose="02000000000000000000" pitchFamily="2" charset="0"/>
              </a:rPr>
              <a:t>в две строки</a:t>
            </a:r>
            <a:r>
              <a:rPr lang="en-GB" dirty="0">
                <a:latin typeface="HSE Sans" panose="02000000000000000000" pitchFamily="2" charset="0"/>
              </a:rPr>
              <a:t> (16 </a:t>
            </a:r>
            <a:r>
              <a:rPr lang="en-GB" dirty="0" err="1">
                <a:latin typeface="HSE Sans" panose="02000000000000000000" pitchFamily="2" charset="0"/>
              </a:rPr>
              <a:t>pt</a:t>
            </a:r>
            <a:r>
              <a:rPr lang="en-GB" dirty="0">
                <a:latin typeface="HSE Sans" panose="02000000000000000000" pitchFamily="2" charset="0"/>
              </a:rPr>
              <a:t>)</a:t>
            </a:r>
            <a:endParaRPr lang="ru-RU"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200" dirty="0">
                <a:latin typeface="HSE Sans" panose="02000000000000000000" pitchFamily="2" charset="0"/>
              </a:rPr>
              <a:t>Название подразделения</a:t>
            </a:r>
            <a:br>
              <a:rPr lang="ru-RU" sz="1200" dirty="0">
                <a:latin typeface="HSE Sans" panose="02000000000000000000" pitchFamily="2" charset="0"/>
              </a:rPr>
            </a:br>
            <a:r>
              <a:rPr lang="ru-RU" sz="1200" dirty="0">
                <a:latin typeface="HSE Sans" panose="02000000000000000000" pitchFamily="2" charset="0"/>
              </a:rPr>
              <a:t>в две или три строки</a:t>
            </a:r>
            <a:r>
              <a:rPr lang="en-GB" sz="1200" dirty="0">
                <a:latin typeface="HSE Sans" panose="02000000000000000000" pitchFamily="2" charset="0"/>
              </a:rPr>
              <a:t> (12pt)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200" dirty="0">
                <a:latin typeface="HSE Sans" panose="02000000000000000000" pitchFamily="2" charset="0"/>
              </a:rPr>
              <a:t>Москва</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(12pt)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600" dirty="0">
                <a:latin typeface="HSE Sans" panose="02000000000000000000" pitchFamily="2" charset="0"/>
              </a:rPr>
              <a:t>Если нужно больше места, то используйте подзаголовок</a:t>
            </a:r>
            <a:r>
              <a:rPr lang="en-GB" sz="1600" dirty="0">
                <a:latin typeface="HSE Sans" panose="02000000000000000000" pitchFamily="2" charset="0"/>
              </a:rPr>
              <a:t>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9C21DFE9-C3B2-C54E-9275-7776355F7360}"/>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4" name="Текст 39">
            <a:extLst>
              <a:ext uri="{FF2B5EF4-FFF2-40B4-BE49-F238E27FC236}">
                <a16:creationId xmlns:a16="http://schemas.microsoft.com/office/drawing/2014/main" id="{5A73F99D-6D58-724E-ADB3-150D9B24F8CB}"/>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7E89E360-BE39-5041-BAD6-C7B708340AA2}"/>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Дополнительная </a:t>
            </a:r>
            <a:br>
              <a:rPr lang="ru-RU" sz="2400" dirty="0">
                <a:solidFill>
                  <a:srgbClr val="102D69"/>
                </a:solidFill>
                <a:latin typeface="HSE Sans" panose="02000000000000000000" pitchFamily="2" charset="0"/>
              </a:rPr>
            </a:br>
            <a:r>
              <a:rPr lang="ru-RU" sz="2400" dirty="0">
                <a:solidFill>
                  <a:srgbClr val="102D69"/>
                </a:solidFill>
                <a:latin typeface="HSE Sans" panose="02000000000000000000" pitchFamily="2" charset="0"/>
              </a:rPr>
              <a:t>цветовая гамма</a:t>
            </a: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dirty="0">
                <a:latin typeface="HSE Sans" panose="02000000000000000000" pitchFamily="2" charset="0"/>
              </a:rPr>
              <a:t>Для оформления графиков, таблиц, диаграмм могут потребоваться дополнительные цвета и вы совершенно правы, задавая вопрос, какие цвета использовать и где их взять. Мы предлагаем использовать палитру цветов Вышки для этих целей.</a:t>
            </a: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4" name="Текст 37">
            <a:extLst>
              <a:ext uri="{FF2B5EF4-FFF2-40B4-BE49-F238E27FC236}">
                <a16:creationId xmlns:a16="http://schemas.microsoft.com/office/drawing/2014/main" id="{9856D01B-EC9A-6047-B7FB-D47084AB3F50}"/>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5" name="Текст 39">
            <a:extLst>
              <a:ext uri="{FF2B5EF4-FFF2-40B4-BE49-F238E27FC236}">
                <a16:creationId xmlns:a16="http://schemas.microsoft.com/office/drawing/2014/main" id="{83E23342-AC91-354A-9A28-A14FF7BADCD2}"/>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Текст 39">
            <a:extLst>
              <a:ext uri="{FF2B5EF4-FFF2-40B4-BE49-F238E27FC236}">
                <a16:creationId xmlns:a16="http://schemas.microsoft.com/office/drawing/2014/main" id="{BB1CCE68-8F57-1A41-BC43-633D2EFC801E}"/>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234703-C735-5D41-99C2-019C7EBECCF4}"/>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RU"/>
          </a:p>
        </p:txBody>
      </p:sp>
      <p:pic>
        <p:nvPicPr>
          <p:cNvPr id="2" name="Picture 1">
            <a:extLst>
              <a:ext uri="{FF2B5EF4-FFF2-40B4-BE49-F238E27FC236}">
                <a16:creationId xmlns:a16="http://schemas.microsoft.com/office/drawing/2014/main" id="{682F59B5-E815-AE43-BAE2-FA594BB42C02}"/>
              </a:ext>
            </a:extLst>
          </p:cNvPr>
          <p:cNvPicPr>
            <a:picLocks noChangeAspect="1"/>
          </p:cNvPicPr>
          <p:nvPr userDrawn="1"/>
        </p:nvPicPr>
        <p:blipFill>
          <a:blip r:embed="rId3"/>
          <a:srcRect/>
          <a:stretch/>
        </p:blipFill>
        <p:spPr>
          <a:xfrm>
            <a:off x="5310809" y="2643809"/>
            <a:ext cx="1570383" cy="1570383"/>
          </a:xfrm>
          <a:prstGeom prst="rect">
            <a:avLst/>
          </a:prstGeom>
        </p:spPr>
      </p:pic>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2800" dirty="0">
                <a:solidFill>
                  <a:schemeClr val="tx1"/>
                </a:solidFill>
                <a:latin typeface="HSE Sans" panose="02000000000000000000" pitchFamily="2" charset="0"/>
              </a:rPr>
              <a:t>Чтобы слайд не выглядел пустым, сюда можно поставить иллюстрацию или фотографию</a:t>
            </a:r>
            <a:endParaRPr lang="en-RU" sz="280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a:t>
            </a:r>
            <a:br>
              <a:rPr lang="ru-RU" sz="2400" dirty="0">
                <a:solidFill>
                  <a:srgbClr val="102D69"/>
                </a:solidFill>
                <a:latin typeface="HSE Sans" panose="02000000000000000000" pitchFamily="2" charset="0"/>
              </a:rPr>
            </a:br>
            <a:r>
              <a:rPr lang="ru-RU" sz="2400" dirty="0">
                <a:solidFill>
                  <a:srgbClr val="102D69"/>
                </a:solidFill>
                <a:latin typeface="HSE Sans" panose="02000000000000000000" pitchFamily="2" charset="0"/>
              </a:rPr>
              <a:t>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Небольшие куски текста (13</a:t>
            </a:r>
            <a:r>
              <a:rPr lang="en-US" dirty="0" err="1"/>
              <a:t>pt</a:t>
            </a:r>
            <a:r>
              <a:rPr lang="en-US" dirty="0"/>
              <a:t>) </a:t>
            </a:r>
            <a:r>
              <a:rPr lang="ru-RU" dirty="0"/>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у вас есть свободное пространство и вы считаете, что текст одинок и ему нужна компания, то поставьте рядом небольшое изображение, которое иллюстрирует ваш текст или дополняет его.</a:t>
            </a: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5026DBD8-54A3-1446-9D3B-BA2B38460F1E}"/>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4" name="Текст 39">
            <a:extLst>
              <a:ext uri="{FF2B5EF4-FFF2-40B4-BE49-F238E27FC236}">
                <a16:creationId xmlns:a16="http://schemas.microsoft.com/office/drawing/2014/main" id="{E8AA3569-5054-7D47-AB14-BCFB0440D0A6}"/>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 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ru-RU" sz="1300" dirty="0">
                <a:latin typeface="HSE Sans" panose="02000000000000000000" pitchFamily="2" charset="0"/>
              </a:rPr>
              <a:t>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a:t>
            </a:r>
          </a:p>
        </p:txBody>
      </p:sp>
      <p:sp>
        <p:nvSpPr>
          <p:cNvPr id="18" name="Текст 39">
            <a:extLst>
              <a:ext uri="{FF2B5EF4-FFF2-40B4-BE49-F238E27FC236}">
                <a16:creationId xmlns:a16="http://schemas.microsoft.com/office/drawing/2014/main" id="{8A048480-30C9-044E-8C2E-0F67398FEE12}"/>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C2D710AE-3CBE-5940-A7EB-F96132E6592D}"/>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4" name="Текст 39">
            <a:extLst>
              <a:ext uri="{FF2B5EF4-FFF2-40B4-BE49-F238E27FC236}">
                <a16:creationId xmlns:a16="http://schemas.microsoft.com/office/drawing/2014/main" id="{FCC5A33D-0A3C-F140-B745-367744A5F308}"/>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Небольшие куски текста (13</a:t>
            </a:r>
            <a:r>
              <a:rPr lang="en-US" dirty="0" err="1"/>
              <a:t>pt</a:t>
            </a:r>
            <a:r>
              <a:rPr lang="en-US" dirty="0"/>
              <a:t>) </a:t>
            </a:r>
            <a:r>
              <a:rPr lang="ru-RU" dirty="0"/>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у вас есть свободное пространство и вы считаете, что текст одинок и ему нужна компания, то поставьте рядом небольшое изображение, которое иллюстрирует ваш текст или дополняет его.</a:t>
            </a: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3200" dirty="0">
                <a:solidFill>
                  <a:srgbClr val="102D69"/>
                </a:solidFill>
                <a:latin typeface="HSE Sans" panose="02000000000000000000" pitchFamily="2" charset="0"/>
              </a:rPr>
              <a:t>Небольшую фразу, с важной информацией, можно выделить, набрав ее более крупным кеглем, чем обычный  текст. Делать это часто не рекомендуется.</a:t>
            </a:r>
          </a:p>
          <a:p>
            <a:pPr lvl="0"/>
            <a:endParaRPr lang="ru-RU" dirty="0"/>
          </a:p>
        </p:txBody>
      </p:sp>
      <p:sp>
        <p:nvSpPr>
          <p:cNvPr id="24" name="Текст 39">
            <a:extLst>
              <a:ext uri="{FF2B5EF4-FFF2-40B4-BE49-F238E27FC236}">
                <a16:creationId xmlns:a16="http://schemas.microsoft.com/office/drawing/2014/main" id="{3BE4279A-8109-B244-B721-18F10C696B17}"/>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 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A9BD5ADD-B3F2-C342-82F7-83683F040D2F}"/>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4" name="Текст 39">
            <a:extLst>
              <a:ext uri="{FF2B5EF4-FFF2-40B4-BE49-F238E27FC236}">
                <a16:creationId xmlns:a16="http://schemas.microsoft.com/office/drawing/2014/main" id="{4F15CBC0-FC8B-744E-95A7-C9863CDC31BD}"/>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BC3B54AA-A0BD-E646-B3B7-C0E724D26D23}"/>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 </a:t>
            </a:r>
            <a:br>
              <a:rPr lang="ru-RU" sz="2400" dirty="0">
                <a:solidFill>
                  <a:srgbClr val="102D69"/>
                </a:solidFill>
                <a:latin typeface="HSE Sans" panose="02000000000000000000" pitchFamily="2" charset="0"/>
              </a:rPr>
            </a:br>
            <a:r>
              <a:rPr lang="ru-RU" sz="2400" dirty="0">
                <a:solidFill>
                  <a:srgbClr val="102D69"/>
                </a:solidFill>
                <a:latin typeface="HSE Sans" panose="02000000000000000000" pitchFamily="2" charset="0"/>
              </a:rPr>
              <a:t>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p:spPr>
        <p:txBody>
          <a:bodyPr/>
          <a:lstStyle/>
          <a:p>
            <a:endParaRPr lang="ru-RU"/>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4" name="Текст 37">
            <a:extLst>
              <a:ext uri="{FF2B5EF4-FFF2-40B4-BE49-F238E27FC236}">
                <a16:creationId xmlns:a16="http://schemas.microsoft.com/office/drawing/2014/main" id="{3E0AB43B-5E98-6042-A282-C61E0C5A37B9}"/>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5" name="Текст 39">
            <a:extLst>
              <a:ext uri="{FF2B5EF4-FFF2-40B4-BE49-F238E27FC236}">
                <a16:creationId xmlns:a16="http://schemas.microsoft.com/office/drawing/2014/main" id="{7388A8DF-D130-5445-A3F8-F96E1202BA19}"/>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Текст 39">
            <a:extLst>
              <a:ext uri="{FF2B5EF4-FFF2-40B4-BE49-F238E27FC236}">
                <a16:creationId xmlns:a16="http://schemas.microsoft.com/office/drawing/2014/main" id="{02CBC466-1703-7541-94E4-AC76F4E6D938}"/>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ru-RU" sz="1600" dirty="0">
                <a:solidFill>
                  <a:srgbClr val="102D69"/>
                </a:solidFill>
                <a:latin typeface="HSE Sans" panose="02000000000000000000" pitchFamily="2" charset="0"/>
              </a:rPr>
              <a:t>Название графика. Обратите внимание, что название графика набирается меньшим кеглем, чем заголовок</a:t>
            </a:r>
            <a:r>
              <a:rPr lang="en-GB" sz="1600" dirty="0">
                <a:solidFill>
                  <a:srgbClr val="102D69"/>
                </a:solidFill>
                <a:latin typeface="HSE Sans" panose="02000000000000000000" pitchFamily="2" charset="0"/>
              </a:rPr>
              <a:t> (16pt)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Текст 37">
            <a:extLst>
              <a:ext uri="{FF2B5EF4-FFF2-40B4-BE49-F238E27FC236}">
                <a16:creationId xmlns:a16="http://schemas.microsoft.com/office/drawing/2014/main" id="{D9986185-6D5E-FD48-A5CA-AF2D5B58A3E7}"/>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3" name="Текст 39">
            <a:extLst>
              <a:ext uri="{FF2B5EF4-FFF2-40B4-BE49-F238E27FC236}">
                <a16:creationId xmlns:a16="http://schemas.microsoft.com/office/drawing/2014/main" id="{5DBFD327-E3A8-944A-AABF-7D813AD0F13C}"/>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5" name="Текст 39">
            <a:extLst>
              <a:ext uri="{FF2B5EF4-FFF2-40B4-BE49-F238E27FC236}">
                <a16:creationId xmlns:a16="http://schemas.microsoft.com/office/drawing/2014/main" id="{D206FCE0-05C3-2C45-A7D6-1FC287C017BE}"/>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 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dirty="0">
                <a:latin typeface="HSE Sans" panose="02000000000000000000" pitchFamily="2" charset="0"/>
              </a:rPr>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a:t>
            </a: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dirty="0">
                <a:latin typeface="HSE Sans" panose="02000000000000000000" pitchFamily="2" charset="0"/>
              </a:rPr>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a:t>
            </a: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dirty="0">
                <a:latin typeface="HSE Sans" panose="02000000000000000000" pitchFamily="2" charset="0"/>
              </a:rPr>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a:t>
            </a: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Текст 37">
            <a:extLst>
              <a:ext uri="{FF2B5EF4-FFF2-40B4-BE49-F238E27FC236}">
                <a16:creationId xmlns:a16="http://schemas.microsoft.com/office/drawing/2014/main" id="{6EC59AAD-5962-8D49-BF4D-7DA5D573073E}"/>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2" name="Текст 39">
            <a:extLst>
              <a:ext uri="{FF2B5EF4-FFF2-40B4-BE49-F238E27FC236}">
                <a16:creationId xmlns:a16="http://schemas.microsoft.com/office/drawing/2014/main" id="{49041ACC-EEF4-D34B-A7DE-87B1AF2ED383}"/>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4" name="Текст 39">
            <a:extLst>
              <a:ext uri="{FF2B5EF4-FFF2-40B4-BE49-F238E27FC236}">
                <a16:creationId xmlns:a16="http://schemas.microsoft.com/office/drawing/2014/main" id="{BF93B2CC-81A4-0943-AF6C-C86576792995}"/>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ru-RU" sz="1600" dirty="0">
                <a:solidFill>
                  <a:srgbClr val="102D69"/>
                </a:solidFill>
                <a:latin typeface="HSE Sans" panose="02000000000000000000" pitchFamily="2" charset="0"/>
              </a:rPr>
              <a:t>Название таблицы. Обратите внимание, что название графика набирается меньшим кеглем, чем заголовок (16</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ru-RU" sz="1300" b="0" dirty="0">
                <a:ln>
                  <a:noFill/>
                </a:ln>
                <a:latin typeface="HSE Sans" panose="02000000000000000000" pitchFamily="2" charset="0"/>
              </a:rPr>
              <a:t>Мы рекомендуем очень аккуратно использовать жирное начертание, старайтесь выделять жирным самое важное. </a:t>
            </a:r>
            <a:r>
              <a:rPr lang="ru-RU" sz="1300" dirty="0">
                <a:latin typeface="HSE Sans" panose="02000000000000000000" pitchFamily="2" charset="0"/>
              </a:rPr>
              <a:t>Также старайтесь не использовать выделение жирным начертанием вместе с заливкой ячеек каким-либо цветом, достаточно и одного акцента.</a:t>
            </a:r>
            <a:endParaRPr lang="en-RU" sz="1300" b="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p:spPr>
        <p:txBody>
          <a:bodyPr/>
          <a:lstStyle/>
          <a:p>
            <a:endParaRPr lang="ru-RU"/>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4" name="Текст 37">
            <a:extLst>
              <a:ext uri="{FF2B5EF4-FFF2-40B4-BE49-F238E27FC236}">
                <a16:creationId xmlns:a16="http://schemas.microsoft.com/office/drawing/2014/main" id="{44D0326E-FD7A-3541-A998-62A1C30E2738}"/>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5" name="Текст 39">
            <a:extLst>
              <a:ext uri="{FF2B5EF4-FFF2-40B4-BE49-F238E27FC236}">
                <a16:creationId xmlns:a16="http://schemas.microsoft.com/office/drawing/2014/main" id="{279CCCA0-F959-5245-8321-106D3C5E837D}"/>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Текст 39">
            <a:extLst>
              <a:ext uri="{FF2B5EF4-FFF2-40B4-BE49-F238E27FC236}">
                <a16:creationId xmlns:a16="http://schemas.microsoft.com/office/drawing/2014/main" id="{8B839C6B-8494-8841-9714-4C8F710F8400}"/>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ru-RU" sz="1600" dirty="0">
                <a:solidFill>
                  <a:srgbClr val="102D69"/>
                </a:solidFill>
                <a:latin typeface="HSE Sans" panose="02000000000000000000" pitchFamily="2" charset="0"/>
              </a:rPr>
              <a:t>Название таблицы. Обратите внимание, что название графика набирается меньшим кеглем, чем заголовок (16</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ru-RU" sz="1300" b="0" dirty="0">
                <a:ln>
                  <a:noFill/>
                </a:ln>
                <a:latin typeface="HSE Sans" panose="02000000000000000000" pitchFamily="2" charset="0"/>
              </a:rPr>
              <a:t>Мы рекомендуем очень аккуратно использовать жирное начертание, старайтесь выделять жирным самое важное. </a:t>
            </a:r>
            <a:r>
              <a:rPr lang="ru-RU" sz="1300" dirty="0">
                <a:latin typeface="HSE Sans" panose="02000000000000000000" pitchFamily="2" charset="0"/>
              </a:rPr>
              <a:t>Также старайтесь не использовать выделение жирным начертанием вместе с заливкой ячеек каким-либо цветом, достаточно и одного акцента.</a:t>
            </a:r>
            <a:endParaRPr lang="en-RU" sz="1300" b="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3F8FDE-7383-E947-8568-FF6B7A776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U"/>
          </a:p>
        </p:txBody>
      </p:sp>
      <p:sp>
        <p:nvSpPr>
          <p:cNvPr id="3" name="Text Placeholder 2">
            <a:extLst>
              <a:ext uri="{FF2B5EF4-FFF2-40B4-BE49-F238E27FC236}">
                <a16:creationId xmlns:a16="http://schemas.microsoft.com/office/drawing/2014/main" id="{6F8E6541-45CA-8B42-98B4-D42737B85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0E70645B-C5D9-8544-BBF2-E4A13F8E4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63DFB-8595-A44B-9F09-A50FA310E559}" type="datetimeFigureOut">
              <a:rPr lang="en-RU" smtClean="0"/>
              <a:t>04/11/2023</a:t>
            </a:fld>
            <a:endParaRPr lang="en-RU"/>
          </a:p>
        </p:txBody>
      </p:sp>
      <p:sp>
        <p:nvSpPr>
          <p:cNvPr id="5" name="Footer Placeholder 4">
            <a:extLst>
              <a:ext uri="{FF2B5EF4-FFF2-40B4-BE49-F238E27FC236}">
                <a16:creationId xmlns:a16="http://schemas.microsoft.com/office/drawing/2014/main" id="{71F52289-7F57-544F-95EE-F8B2E1062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U"/>
          </a:p>
        </p:txBody>
      </p:sp>
      <p:sp>
        <p:nvSpPr>
          <p:cNvPr id="6" name="Slide Number Placeholder 5">
            <a:extLst>
              <a:ext uri="{FF2B5EF4-FFF2-40B4-BE49-F238E27FC236}">
                <a16:creationId xmlns:a16="http://schemas.microsoft.com/office/drawing/2014/main" id="{A11C5F56-F795-5643-ABE3-DDED218698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0F133-126C-5944-A0E4-6A9616EDC0DA}" type="slidenum">
              <a:rPr lang="en-RU" smtClean="0"/>
              <a:t>‹#›</a:t>
            </a:fld>
            <a:endParaRPr lang="en-RU"/>
          </a:p>
        </p:txBody>
      </p:sp>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95C0D-D7DC-EF40-9E45-F5F0A4817CD2}"/>
              </a:ext>
            </a:extLst>
          </p:cNvPr>
          <p:cNvSpPr>
            <a:spLocks noGrp="1"/>
          </p:cNvSpPr>
          <p:nvPr>
            <p:ph type="title"/>
          </p:nvPr>
        </p:nvSpPr>
        <p:spPr/>
        <p:txBody>
          <a:bodyPr/>
          <a:lstStyle/>
          <a:p>
            <a:r>
              <a:rPr lang="ru-RU" dirty="0" smtClean="0"/>
              <a:t>Египетская армия в Крымской войне (1853-1856 гг.)</a:t>
            </a:r>
            <a:endParaRPr lang="ru-RU" dirty="0"/>
          </a:p>
        </p:txBody>
      </p:sp>
      <p:sp>
        <p:nvSpPr>
          <p:cNvPr id="3" name="Текст 2">
            <a:extLst>
              <a:ext uri="{FF2B5EF4-FFF2-40B4-BE49-F238E27FC236}">
                <a16:creationId xmlns:a16="http://schemas.microsoft.com/office/drawing/2014/main" id="{2B85EA7E-BEC4-B745-B2A8-D4E4AFC614FC}"/>
              </a:ext>
            </a:extLst>
          </p:cNvPr>
          <p:cNvSpPr>
            <a:spLocks noGrp="1"/>
          </p:cNvSpPr>
          <p:nvPr>
            <p:ph type="body" sz="quarter" idx="10"/>
          </p:nvPr>
        </p:nvSpPr>
        <p:spPr/>
        <p:txBody>
          <a:bodyPr/>
          <a:lstStyle/>
          <a:p>
            <a:r>
              <a:rPr lang="ru-RU" dirty="0" smtClean="0"/>
              <a:t>Санкт-Петербургская школа социальных наук и востоковедения</a:t>
            </a:r>
            <a:endParaRPr lang="ru-RU" dirty="0"/>
          </a:p>
        </p:txBody>
      </p:sp>
      <p:sp>
        <p:nvSpPr>
          <p:cNvPr id="4" name="Текст 3">
            <a:extLst>
              <a:ext uri="{FF2B5EF4-FFF2-40B4-BE49-F238E27FC236}">
                <a16:creationId xmlns:a16="http://schemas.microsoft.com/office/drawing/2014/main" id="{DB8D49EC-434A-5443-AC3F-85F01995E632}"/>
              </a:ext>
            </a:extLst>
          </p:cNvPr>
          <p:cNvSpPr>
            <a:spLocks noGrp="1"/>
          </p:cNvSpPr>
          <p:nvPr>
            <p:ph type="body" sz="quarter" idx="11"/>
          </p:nvPr>
        </p:nvSpPr>
        <p:spPr/>
        <p:txBody>
          <a:bodyPr/>
          <a:lstStyle/>
          <a:p>
            <a:r>
              <a:rPr lang="ru-RU" dirty="0" smtClean="0"/>
              <a:t>Институт востоковедения и африканистики</a:t>
            </a:r>
            <a:endParaRPr lang="ru-RU" dirty="0"/>
          </a:p>
        </p:txBody>
      </p:sp>
      <p:sp>
        <p:nvSpPr>
          <p:cNvPr id="5" name="Текст 4">
            <a:extLst>
              <a:ext uri="{FF2B5EF4-FFF2-40B4-BE49-F238E27FC236}">
                <a16:creationId xmlns:a16="http://schemas.microsoft.com/office/drawing/2014/main" id="{C6FAE0FA-3CAF-BA4B-8F9F-5FEF3C2F3CC6}"/>
              </a:ext>
            </a:extLst>
          </p:cNvPr>
          <p:cNvSpPr>
            <a:spLocks noGrp="1"/>
          </p:cNvSpPr>
          <p:nvPr>
            <p:ph type="body" idx="12"/>
          </p:nvPr>
        </p:nvSpPr>
        <p:spPr/>
        <p:txBody>
          <a:bodyPr/>
          <a:lstStyle/>
          <a:p>
            <a:r>
              <a:rPr lang="ru-RU" dirty="0" smtClean="0"/>
              <a:t>Москва</a:t>
            </a:r>
          </a:p>
          <a:p>
            <a:r>
              <a:rPr lang="ru-RU" dirty="0" smtClean="0"/>
              <a:t>2023</a:t>
            </a:r>
            <a:endParaRPr lang="ru-RU" dirty="0"/>
          </a:p>
        </p:txBody>
      </p:sp>
      <p:sp>
        <p:nvSpPr>
          <p:cNvPr id="6" name="Текст 5">
            <a:extLst>
              <a:ext uri="{FF2B5EF4-FFF2-40B4-BE49-F238E27FC236}">
                <a16:creationId xmlns:a16="http://schemas.microsoft.com/office/drawing/2014/main" id="{44AFB2BF-A7AB-5648-ADCD-2A7F1BD35815}"/>
              </a:ext>
            </a:extLst>
          </p:cNvPr>
          <p:cNvSpPr>
            <a:spLocks noGrp="1"/>
          </p:cNvSpPr>
          <p:nvPr>
            <p:ph type="body" sz="quarter" idx="13"/>
          </p:nvPr>
        </p:nvSpPr>
        <p:spPr/>
        <p:txBody>
          <a:bodyPr>
            <a:normAutofit fontScale="92500" lnSpcReduction="10000"/>
          </a:bodyPr>
          <a:lstStyle/>
          <a:p>
            <a:r>
              <a:rPr lang="ru-RU" dirty="0" smtClean="0"/>
              <a:t>Автор: студент 3 курса ОП «Востоковедение» НИУ ВШЭ СПб Вовк Андрей Сергеевич. Доклад подготовлен </a:t>
            </a:r>
            <a:r>
              <a:rPr lang="ru-RU" dirty="0"/>
              <a:t>в рамках НУГ «Армия и военные традиции в политике, обществе и культуре арабских стран</a:t>
            </a:r>
            <a:r>
              <a:rPr lang="ru-RU" dirty="0" smtClean="0"/>
              <a:t>».</a:t>
            </a:r>
            <a:endParaRPr lang="ru-RU" dirty="0"/>
          </a:p>
        </p:txBody>
      </p:sp>
    </p:spTree>
    <p:extLst>
      <p:ext uri="{BB962C8B-B14F-4D97-AF65-F5344CB8AC3E}">
        <p14:creationId xmlns:p14="http://schemas.microsoft.com/office/powerpoint/2010/main" val="98232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3"/>
          </p:nvPr>
        </p:nvSpPr>
        <p:spPr/>
        <p:txBody>
          <a:bodyPr/>
          <a:lstStyle/>
          <a:p>
            <a:r>
              <a:rPr lang="ru-RU" dirty="0"/>
              <a:t>Институт востоковедения и африканистики</a:t>
            </a:r>
          </a:p>
          <a:p>
            <a:endParaRPr lang="ru-RU" dirty="0"/>
          </a:p>
        </p:txBody>
      </p:sp>
      <p:sp>
        <p:nvSpPr>
          <p:cNvPr id="3" name="Текст 2"/>
          <p:cNvSpPr>
            <a:spLocks noGrp="1"/>
          </p:cNvSpPr>
          <p:nvPr>
            <p:ph type="body" sz="quarter" idx="14"/>
          </p:nvPr>
        </p:nvSpPr>
        <p:spPr/>
        <p:txBody>
          <a:bodyPr/>
          <a:lstStyle/>
          <a:p>
            <a:r>
              <a:rPr lang="ru-RU" dirty="0"/>
              <a:t>Египетская армия в Крымской войне (1853-1856 гг.)</a:t>
            </a:r>
          </a:p>
          <a:p>
            <a:endParaRPr lang="ru-RU" dirty="0"/>
          </a:p>
        </p:txBody>
      </p:sp>
      <p:sp>
        <p:nvSpPr>
          <p:cNvPr id="4" name="Заголовок 3"/>
          <p:cNvSpPr>
            <a:spLocks noGrp="1"/>
          </p:cNvSpPr>
          <p:nvPr>
            <p:ph type="title"/>
          </p:nvPr>
        </p:nvSpPr>
        <p:spPr/>
        <p:txBody>
          <a:bodyPr/>
          <a:lstStyle/>
          <a:p>
            <a:r>
              <a:rPr lang="ru-RU" dirty="0" smtClean="0"/>
              <a:t>Список использованной литературы</a:t>
            </a:r>
            <a:endParaRPr lang="ru-RU" dirty="0"/>
          </a:p>
        </p:txBody>
      </p:sp>
      <p:sp>
        <p:nvSpPr>
          <p:cNvPr id="5" name="Текст 4"/>
          <p:cNvSpPr>
            <a:spLocks noGrp="1"/>
          </p:cNvSpPr>
          <p:nvPr>
            <p:ph type="body" sz="quarter" idx="12"/>
          </p:nvPr>
        </p:nvSpPr>
        <p:spPr/>
        <p:txBody>
          <a:bodyPr numCol="1"/>
          <a:lstStyle/>
          <a:p>
            <a:pPr marL="342900" indent="-342900">
              <a:buAutoNum type="arabicPeriod"/>
            </a:pPr>
            <a:r>
              <a:rPr lang="ru-RU" dirty="0" err="1" smtClean="0"/>
              <a:t>Горячкин</a:t>
            </a:r>
            <a:r>
              <a:rPr lang="ru-RU" dirty="0" smtClean="0"/>
              <a:t> </a:t>
            </a:r>
            <a:r>
              <a:rPr lang="ru-RU" dirty="0"/>
              <a:t>Г. В. Египетские войска в Крымской и русско-турецкой (1877-1878 гг.) войнах // Восточный архив. 2010. № 2 (22). С. 42-49. </a:t>
            </a:r>
            <a:endParaRPr lang="ru-RU" dirty="0" smtClean="0"/>
          </a:p>
          <a:p>
            <a:pPr marL="342900" indent="-342900">
              <a:buAutoNum type="arabicPeriod"/>
            </a:pPr>
            <a:r>
              <a:rPr lang="ru-RU" dirty="0" smtClean="0"/>
              <a:t>Зеленев </a:t>
            </a:r>
            <a:r>
              <a:rPr lang="ru-RU" dirty="0"/>
              <a:t>Е. И. Война в Крыму и на Дунайском фронте: с кем и за что сражалась русская армия в 1853-1856 годах? // Проблемы востоковедения. 2014. №4 (66). С. 18-27. </a:t>
            </a:r>
            <a:endParaRPr lang="ru-RU" dirty="0" smtClean="0"/>
          </a:p>
          <a:p>
            <a:pPr marL="342900" indent="-342900">
              <a:buAutoNum type="arabicPeriod"/>
            </a:pPr>
            <a:r>
              <a:rPr lang="ru-RU" dirty="0" smtClean="0"/>
              <a:t>Зеленев </a:t>
            </a:r>
            <a:r>
              <a:rPr lang="ru-RU" dirty="0"/>
              <a:t>Е. И. Крымская война как </a:t>
            </a:r>
            <a:r>
              <a:rPr lang="ru-RU" dirty="0" err="1"/>
              <a:t>хронокультурный</a:t>
            </a:r>
            <a:r>
              <a:rPr lang="ru-RU" dirty="0"/>
              <a:t> вызов // Неприкосновенный запас. 2016. № 3 (107). С. 152-166. </a:t>
            </a:r>
            <a:endParaRPr lang="ru-RU" dirty="0" smtClean="0"/>
          </a:p>
          <a:p>
            <a:pPr marL="342900" indent="-342900">
              <a:buAutoNum type="arabicPeriod"/>
            </a:pPr>
            <a:r>
              <a:rPr lang="ru-RU" dirty="0" err="1" smtClean="0"/>
              <a:t>Зеленева</a:t>
            </a:r>
            <a:r>
              <a:rPr lang="ru-RU" dirty="0" smtClean="0"/>
              <a:t> </a:t>
            </a:r>
            <a:r>
              <a:rPr lang="ru-RU" dirty="0"/>
              <a:t>И. В. Геополитика и </a:t>
            </a:r>
            <a:r>
              <a:rPr lang="ru-RU" dirty="0" err="1"/>
              <a:t>геостратегия</a:t>
            </a:r>
            <a:r>
              <a:rPr lang="ru-RU" dirty="0"/>
              <a:t> России XVIII - первая половина XIX века. СПб, 2005. </a:t>
            </a:r>
            <a:endParaRPr lang="ru-RU" dirty="0" smtClean="0"/>
          </a:p>
          <a:p>
            <a:pPr marL="342900" indent="-342900">
              <a:buAutoNum type="arabicPeriod"/>
            </a:pPr>
            <a:r>
              <a:rPr lang="ru-RU" dirty="0" smtClean="0"/>
              <a:t>Покровский </a:t>
            </a:r>
            <a:r>
              <a:rPr lang="ru-RU" dirty="0"/>
              <a:t>М. Н. Дипломатия и войны царской России в XIX столетии. Ч. 1; Крымская война и завоевание Кавказа. М., 2016</a:t>
            </a:r>
            <a:r>
              <a:rPr lang="ru-RU" dirty="0" smtClean="0"/>
              <a:t>.</a:t>
            </a:r>
          </a:p>
          <a:p>
            <a:pPr marL="342900" indent="-342900">
              <a:buAutoNum type="arabicPeriod"/>
            </a:pPr>
            <a:r>
              <a:rPr lang="ru-RU" dirty="0"/>
              <a:t>Тарле Е. В. Крымская война: В 2 т. М., 2003</a:t>
            </a:r>
            <a:r>
              <a:rPr lang="ru-RU" dirty="0" smtClean="0"/>
              <a:t>.</a:t>
            </a:r>
          </a:p>
          <a:p>
            <a:pPr marL="342900" indent="-342900">
              <a:buAutoNum type="arabicPeriod"/>
            </a:pPr>
            <a:r>
              <a:rPr lang="ru-RU" dirty="0" err="1"/>
              <a:t>Ташлыков</a:t>
            </a:r>
            <a:r>
              <a:rPr lang="ru-RU" dirty="0"/>
              <a:t> С. Л. Крымская война 1853–56 // Большая </a:t>
            </a:r>
            <a:r>
              <a:rPr lang="ru-RU" dirty="0" smtClean="0"/>
              <a:t>российская энциклопедия</a:t>
            </a:r>
            <a:r>
              <a:rPr lang="ru-RU" dirty="0"/>
              <a:t>. Т. 16. М., 2010</a:t>
            </a:r>
            <a:r>
              <a:rPr lang="ru-RU" dirty="0" smtClean="0"/>
              <a:t>.</a:t>
            </a:r>
          </a:p>
          <a:p>
            <a:pPr marL="342900" indent="-342900">
              <a:buAutoNum type="arabicPeriod"/>
            </a:pPr>
            <a:r>
              <a:rPr lang="ru-RU" dirty="0" err="1"/>
              <a:t>Тусун</a:t>
            </a:r>
            <a:r>
              <a:rPr lang="ru-RU" dirty="0"/>
              <a:t> У. Ал-</a:t>
            </a:r>
            <a:r>
              <a:rPr lang="ru-RU" dirty="0" err="1"/>
              <a:t>Джейш</a:t>
            </a:r>
            <a:r>
              <a:rPr lang="ru-RU" dirty="0"/>
              <a:t> ал-</a:t>
            </a:r>
            <a:r>
              <a:rPr lang="ru-RU" dirty="0" err="1"/>
              <a:t>мисри</a:t>
            </a:r>
            <a:r>
              <a:rPr lang="ru-RU" dirty="0"/>
              <a:t> фи-л-</a:t>
            </a:r>
            <a:r>
              <a:rPr lang="ru-RU" dirty="0" err="1"/>
              <a:t>харб</a:t>
            </a:r>
            <a:r>
              <a:rPr lang="ru-RU" dirty="0"/>
              <a:t> ал-</a:t>
            </a:r>
            <a:r>
              <a:rPr lang="ru-RU" dirty="0" err="1"/>
              <a:t>Русийа</a:t>
            </a:r>
            <a:r>
              <a:rPr lang="ru-RU" dirty="0"/>
              <a:t> ал-</a:t>
            </a:r>
            <a:r>
              <a:rPr lang="ru-RU" dirty="0" err="1"/>
              <a:t>мааруф</a:t>
            </a:r>
            <a:r>
              <a:rPr lang="ru-RU" dirty="0"/>
              <a:t> би-</a:t>
            </a:r>
            <a:r>
              <a:rPr lang="ru-RU" dirty="0" err="1"/>
              <a:t>харб</a:t>
            </a:r>
            <a:r>
              <a:rPr lang="ru-RU" dirty="0"/>
              <a:t> </a:t>
            </a:r>
            <a:r>
              <a:rPr lang="ru-RU" dirty="0" err="1"/>
              <a:t>алКрим</a:t>
            </a:r>
            <a:r>
              <a:rPr lang="ru-RU" dirty="0"/>
              <a:t>, 1853–1855 [Египетская армия и Русская война, известная как Крымская война]. Каир, 2011. </a:t>
            </a:r>
            <a:endParaRPr lang="ru-RU" dirty="0" smtClean="0"/>
          </a:p>
          <a:p>
            <a:pPr marL="342900" indent="-342900">
              <a:buAutoNum type="arabicPeriod"/>
            </a:pPr>
            <a:r>
              <a:rPr lang="en-US" dirty="0" err="1"/>
              <a:t>Erhan</a:t>
            </a:r>
            <a:r>
              <a:rPr lang="en-US" dirty="0"/>
              <a:t> Ç., </a:t>
            </a:r>
            <a:r>
              <a:rPr lang="en-US" dirty="0" err="1"/>
              <a:t>Sarıalioğlu</a:t>
            </a:r>
            <a:r>
              <a:rPr lang="en-US" dirty="0"/>
              <a:t> İ. </a:t>
            </a:r>
            <a:r>
              <a:rPr lang="en-US" dirty="0" err="1"/>
              <a:t>Osmanlı</a:t>
            </a:r>
            <a:r>
              <a:rPr lang="en-US" dirty="0"/>
              <a:t> </a:t>
            </a:r>
            <a:r>
              <a:rPr lang="en-US" dirty="0" err="1"/>
              <a:t>Modernleşmesinde</a:t>
            </a:r>
            <a:r>
              <a:rPr lang="en-US" dirty="0"/>
              <a:t> </a:t>
            </a:r>
            <a:r>
              <a:rPr lang="en-US" dirty="0" err="1"/>
              <a:t>Anglosakson</a:t>
            </a:r>
            <a:r>
              <a:rPr lang="en-US" dirty="0"/>
              <a:t> </a:t>
            </a:r>
            <a:r>
              <a:rPr lang="en-US" dirty="0" err="1"/>
              <a:t>Etkisi</a:t>
            </a:r>
            <a:r>
              <a:rPr lang="en-US" dirty="0"/>
              <a:t> (1839- 1852) // </a:t>
            </a:r>
            <a:r>
              <a:rPr lang="en-US" dirty="0" err="1"/>
              <a:t>Uluslararası</a:t>
            </a:r>
            <a:r>
              <a:rPr lang="en-US" dirty="0"/>
              <a:t> </a:t>
            </a:r>
            <a:r>
              <a:rPr lang="en-US" dirty="0" err="1"/>
              <a:t>İlişkiler</a:t>
            </a:r>
            <a:r>
              <a:rPr lang="en-US" dirty="0"/>
              <a:t>. 2019. № 63(16). S. 87-104. </a:t>
            </a:r>
            <a:endParaRPr lang="ru-RU" dirty="0" smtClean="0"/>
          </a:p>
          <a:p>
            <a:pPr marL="342900" indent="-342900">
              <a:buAutoNum type="arabicPeriod"/>
            </a:pPr>
            <a:r>
              <a:rPr lang="en-US" dirty="0" err="1"/>
              <a:t>Candan</a:t>
            </a:r>
            <a:r>
              <a:rPr lang="en-US" dirty="0"/>
              <a:t> B. The Ottoman Crimean War (1853-1856). Boston, </a:t>
            </a:r>
            <a:r>
              <a:rPr lang="en-US" dirty="0" smtClean="0"/>
              <a:t>2010</a:t>
            </a:r>
            <a:r>
              <a:rPr lang="ru-RU" dirty="0" smtClean="0"/>
              <a:t>.</a:t>
            </a:r>
            <a:endParaRPr lang="ru-RU" dirty="0"/>
          </a:p>
        </p:txBody>
      </p:sp>
      <p:sp>
        <p:nvSpPr>
          <p:cNvPr id="6" name="Текст 5"/>
          <p:cNvSpPr>
            <a:spLocks noGrp="1"/>
          </p:cNvSpPr>
          <p:nvPr>
            <p:ph type="body" sz="quarter" idx="15"/>
          </p:nvPr>
        </p:nvSpPr>
        <p:spPr/>
        <p:txBody>
          <a:bodyPr/>
          <a:lstStyle/>
          <a:p>
            <a:r>
              <a:rPr lang="ru-RU" dirty="0" smtClean="0"/>
              <a:t>Список использованной литературы</a:t>
            </a:r>
            <a:endParaRPr lang="ru-RU" dirty="0"/>
          </a:p>
        </p:txBody>
      </p:sp>
    </p:spTree>
    <p:extLst>
      <p:ext uri="{BB962C8B-B14F-4D97-AF65-F5344CB8AC3E}">
        <p14:creationId xmlns:p14="http://schemas.microsoft.com/office/powerpoint/2010/main" val="1167537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7AC8064E-5791-204C-B92F-A01827949435}"/>
              </a:ext>
            </a:extLst>
          </p:cNvPr>
          <p:cNvSpPr>
            <a:spLocks noGrp="1"/>
          </p:cNvSpPr>
          <p:nvPr>
            <p:ph type="body" sz="quarter" idx="13"/>
          </p:nvPr>
        </p:nvSpPr>
        <p:spPr/>
        <p:txBody>
          <a:bodyPr/>
          <a:lstStyle/>
          <a:p>
            <a:r>
              <a:rPr lang="ru-RU" dirty="0"/>
              <a:t>Институт востоковедения и африканистики</a:t>
            </a:r>
          </a:p>
          <a:p>
            <a:endParaRPr lang="ru-RU" dirty="0"/>
          </a:p>
        </p:txBody>
      </p:sp>
      <p:sp>
        <p:nvSpPr>
          <p:cNvPr id="3" name="Текст 2">
            <a:extLst>
              <a:ext uri="{FF2B5EF4-FFF2-40B4-BE49-F238E27FC236}">
                <a16:creationId xmlns:a16="http://schemas.microsoft.com/office/drawing/2014/main" id="{C5A111DD-C00C-2D48-9F7A-4E23C5BA0C63}"/>
              </a:ext>
            </a:extLst>
          </p:cNvPr>
          <p:cNvSpPr>
            <a:spLocks noGrp="1"/>
          </p:cNvSpPr>
          <p:nvPr>
            <p:ph type="body" sz="quarter" idx="14"/>
          </p:nvPr>
        </p:nvSpPr>
        <p:spPr/>
        <p:txBody>
          <a:bodyPr/>
          <a:lstStyle/>
          <a:p>
            <a:r>
              <a:rPr lang="ru-RU" dirty="0"/>
              <a:t>Египетская армия в Крымской войне (1853-1856 гг.)</a:t>
            </a:r>
          </a:p>
          <a:p>
            <a:endParaRPr lang="ru-RU" dirty="0"/>
          </a:p>
        </p:txBody>
      </p:sp>
      <p:sp>
        <p:nvSpPr>
          <p:cNvPr id="5" name="TextBox 4"/>
          <p:cNvSpPr txBox="1"/>
          <p:nvPr/>
        </p:nvSpPr>
        <p:spPr>
          <a:xfrm>
            <a:off x="4352192" y="2681654"/>
            <a:ext cx="2883877" cy="1446550"/>
          </a:xfrm>
          <a:prstGeom prst="rect">
            <a:avLst/>
          </a:prstGeom>
          <a:noFill/>
        </p:spPr>
        <p:txBody>
          <a:bodyPr wrap="square" rtlCol="0">
            <a:spAutoFit/>
          </a:bodyPr>
          <a:lstStyle/>
          <a:p>
            <a:pPr algn="l"/>
            <a:r>
              <a:rPr lang="ru-RU" sz="4400" dirty="0" smtClean="0">
                <a:latin typeface="HSE Sans" panose="02000000000000000000" pitchFamily="2" charset="0"/>
              </a:rPr>
              <a:t>Спасибо за внимание!</a:t>
            </a:r>
            <a:endParaRPr lang="ru-RU" sz="4400" dirty="0">
              <a:latin typeface="HSE Sans" panose="02000000000000000000" pitchFamily="2" charset="0"/>
            </a:endParaRPr>
          </a:p>
        </p:txBody>
      </p:sp>
    </p:spTree>
    <p:extLst>
      <p:ext uri="{BB962C8B-B14F-4D97-AF65-F5344CB8AC3E}">
        <p14:creationId xmlns:p14="http://schemas.microsoft.com/office/powerpoint/2010/main" val="3576663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16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0648CF85-8F56-2C4F-8090-85FF4624B587}"/>
              </a:ext>
            </a:extLst>
          </p:cNvPr>
          <p:cNvSpPr>
            <a:spLocks noGrp="1"/>
          </p:cNvSpPr>
          <p:nvPr>
            <p:ph type="body" sz="quarter" idx="13"/>
          </p:nvPr>
        </p:nvSpPr>
        <p:spPr/>
        <p:txBody>
          <a:bodyPr/>
          <a:lstStyle/>
          <a:p>
            <a:r>
              <a:rPr lang="ru-RU" dirty="0"/>
              <a:t>Институт востоковедения и </a:t>
            </a:r>
            <a:r>
              <a:rPr lang="ru-RU" dirty="0" smtClean="0"/>
              <a:t>африканистики</a:t>
            </a:r>
            <a:endParaRPr lang="ru-RU" dirty="0"/>
          </a:p>
          <a:p>
            <a:endParaRPr lang="ru-RU" dirty="0"/>
          </a:p>
        </p:txBody>
      </p:sp>
      <p:sp>
        <p:nvSpPr>
          <p:cNvPr id="3" name="Текст 2">
            <a:extLst>
              <a:ext uri="{FF2B5EF4-FFF2-40B4-BE49-F238E27FC236}">
                <a16:creationId xmlns:a16="http://schemas.microsoft.com/office/drawing/2014/main" id="{5576F3CC-3C73-F441-AAE6-50AF712EACBF}"/>
              </a:ext>
            </a:extLst>
          </p:cNvPr>
          <p:cNvSpPr>
            <a:spLocks noGrp="1"/>
          </p:cNvSpPr>
          <p:nvPr>
            <p:ph type="body" sz="quarter" idx="14"/>
          </p:nvPr>
        </p:nvSpPr>
        <p:spPr/>
        <p:txBody>
          <a:bodyPr/>
          <a:lstStyle/>
          <a:p>
            <a:r>
              <a:rPr lang="ru-RU" dirty="0"/>
              <a:t>Египетская армия в Крымской войне (1853-1856 гг.)</a:t>
            </a:r>
            <a:endParaRPr lang="ru-RU" dirty="0"/>
          </a:p>
        </p:txBody>
      </p:sp>
      <p:sp>
        <p:nvSpPr>
          <p:cNvPr id="4" name="Заголовок 3">
            <a:extLst>
              <a:ext uri="{FF2B5EF4-FFF2-40B4-BE49-F238E27FC236}">
                <a16:creationId xmlns:a16="http://schemas.microsoft.com/office/drawing/2014/main" id="{C7D49100-ECF5-A24F-9537-3BD16DFCCCC7}"/>
              </a:ext>
            </a:extLst>
          </p:cNvPr>
          <p:cNvSpPr>
            <a:spLocks noGrp="1"/>
          </p:cNvSpPr>
          <p:nvPr>
            <p:ph type="title"/>
          </p:nvPr>
        </p:nvSpPr>
        <p:spPr/>
        <p:txBody>
          <a:bodyPr/>
          <a:lstStyle/>
          <a:p>
            <a:r>
              <a:rPr lang="ru-RU" dirty="0" smtClean="0"/>
              <a:t>Цель и задачи</a:t>
            </a:r>
            <a:endParaRPr lang="ru-RU" dirty="0"/>
          </a:p>
        </p:txBody>
      </p:sp>
      <p:sp>
        <p:nvSpPr>
          <p:cNvPr id="5" name="Текст 4">
            <a:extLst>
              <a:ext uri="{FF2B5EF4-FFF2-40B4-BE49-F238E27FC236}">
                <a16:creationId xmlns:a16="http://schemas.microsoft.com/office/drawing/2014/main" id="{9B7E5D6A-C1E4-8943-BE6A-9D9537FCC2D6}"/>
              </a:ext>
            </a:extLst>
          </p:cNvPr>
          <p:cNvSpPr>
            <a:spLocks noGrp="1"/>
          </p:cNvSpPr>
          <p:nvPr>
            <p:ph type="body" sz="quarter" idx="12"/>
          </p:nvPr>
        </p:nvSpPr>
        <p:spPr/>
        <p:txBody>
          <a:bodyPr numCol="1"/>
          <a:lstStyle/>
          <a:p>
            <a:r>
              <a:rPr lang="ru-RU" dirty="0" smtClean="0"/>
              <a:t>Цель:</a:t>
            </a:r>
          </a:p>
          <a:p>
            <a:r>
              <a:rPr lang="ru-RU" dirty="0" smtClean="0"/>
              <a:t>Определить роль египетской армии в Крымской войне.</a:t>
            </a:r>
          </a:p>
          <a:p>
            <a:r>
              <a:rPr lang="ru-RU" dirty="0" smtClean="0"/>
              <a:t>Задачи:</a:t>
            </a:r>
          </a:p>
          <a:p>
            <a:pPr marL="342900" indent="-342900">
              <a:buAutoNum type="arabicPeriod"/>
            </a:pPr>
            <a:r>
              <a:rPr lang="ru-RU" dirty="0" smtClean="0"/>
              <a:t>Охарактеризовать изученность темы в российской историографии.</a:t>
            </a:r>
          </a:p>
          <a:p>
            <a:pPr marL="342900" indent="-342900">
              <a:buAutoNum type="arabicPeriod"/>
            </a:pPr>
            <a:r>
              <a:rPr lang="ru-RU" dirty="0" smtClean="0"/>
              <a:t>Выявить причину участия Египта в Крымской войне.</a:t>
            </a:r>
          </a:p>
          <a:p>
            <a:pPr marL="342900" indent="-342900">
              <a:buAutoNum type="arabicPeriod"/>
            </a:pPr>
            <a:r>
              <a:rPr lang="ru-RU" dirty="0" smtClean="0"/>
              <a:t>Определить последствия участия Египетской армии в Крымской войне.</a:t>
            </a:r>
          </a:p>
        </p:txBody>
      </p:sp>
      <p:sp>
        <p:nvSpPr>
          <p:cNvPr id="6" name="Текст 5">
            <a:extLst>
              <a:ext uri="{FF2B5EF4-FFF2-40B4-BE49-F238E27FC236}">
                <a16:creationId xmlns:a16="http://schemas.microsoft.com/office/drawing/2014/main" id="{1F4B1D31-3576-0740-BA52-B317564F66BD}"/>
              </a:ext>
            </a:extLst>
          </p:cNvPr>
          <p:cNvSpPr>
            <a:spLocks noGrp="1"/>
          </p:cNvSpPr>
          <p:nvPr>
            <p:ph type="body" sz="quarter" idx="15"/>
          </p:nvPr>
        </p:nvSpPr>
        <p:spPr/>
        <p:txBody>
          <a:bodyPr/>
          <a:lstStyle/>
          <a:p>
            <a:r>
              <a:rPr lang="ru-RU" dirty="0" smtClean="0"/>
              <a:t>Цель и задачи</a:t>
            </a:r>
            <a:endParaRPr lang="ru-RU" dirty="0"/>
          </a:p>
        </p:txBody>
      </p:sp>
    </p:spTree>
    <p:extLst>
      <p:ext uri="{BB962C8B-B14F-4D97-AF65-F5344CB8AC3E}">
        <p14:creationId xmlns:p14="http://schemas.microsoft.com/office/powerpoint/2010/main" val="271068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Grp="1" noChangeAspect="1"/>
          </p:cNvPicPr>
          <p:nvPr>
            <p:ph type="pic" sz="quarter" idx="10"/>
          </p:nvPr>
        </p:nvPicPr>
        <p:blipFill>
          <a:blip r:embed="rId2"/>
          <a:srcRect t="12062" b="12062"/>
          <a:stretch>
            <a:fillRect/>
          </a:stretch>
        </p:blipFill>
        <p:spPr>
          <a:prstGeom prst="rect">
            <a:avLst/>
          </a:prstGeom>
        </p:spPr>
      </p:pic>
      <p:sp>
        <p:nvSpPr>
          <p:cNvPr id="3" name="Заголовок 2">
            <a:extLst>
              <a:ext uri="{FF2B5EF4-FFF2-40B4-BE49-F238E27FC236}">
                <a16:creationId xmlns:a16="http://schemas.microsoft.com/office/drawing/2014/main" id="{E2EAF03B-EC26-1D47-94AC-C75942861D6C}"/>
              </a:ext>
            </a:extLst>
          </p:cNvPr>
          <p:cNvSpPr>
            <a:spLocks noGrp="1"/>
          </p:cNvSpPr>
          <p:nvPr>
            <p:ph type="title"/>
          </p:nvPr>
        </p:nvSpPr>
        <p:spPr/>
        <p:txBody>
          <a:bodyPr/>
          <a:lstStyle/>
          <a:p>
            <a:r>
              <a:rPr lang="ru-RU" dirty="0" smtClean="0"/>
              <a:t>Изученность темы</a:t>
            </a:r>
            <a:endParaRPr lang="ru-RU" dirty="0"/>
          </a:p>
        </p:txBody>
      </p:sp>
      <p:sp>
        <p:nvSpPr>
          <p:cNvPr id="4" name="Текст 3">
            <a:extLst>
              <a:ext uri="{FF2B5EF4-FFF2-40B4-BE49-F238E27FC236}">
                <a16:creationId xmlns:a16="http://schemas.microsoft.com/office/drawing/2014/main" id="{53356540-7218-FF4B-B6BC-5BD291A372E2}"/>
              </a:ext>
            </a:extLst>
          </p:cNvPr>
          <p:cNvSpPr>
            <a:spLocks noGrp="1"/>
          </p:cNvSpPr>
          <p:nvPr>
            <p:ph type="body" sz="quarter" idx="12"/>
          </p:nvPr>
        </p:nvSpPr>
        <p:spPr/>
        <p:txBody>
          <a:bodyPr/>
          <a:lstStyle/>
          <a:p>
            <a:r>
              <a:rPr lang="ru-RU" dirty="0"/>
              <a:t>В российском историческом дискурсе наблюдается тенденция рассматривать Крымскую войну прежде всего как столкновение с западными державами, а Османской империи придавать второстепенную роль</a:t>
            </a:r>
            <a:r>
              <a:rPr lang="ru-RU" dirty="0" smtClean="0"/>
              <a:t>. Это обуславливает малую изученность вклада египетской армии в войну.</a:t>
            </a:r>
          </a:p>
          <a:p>
            <a:r>
              <a:rPr lang="ru-RU" dirty="0" smtClean="0"/>
              <a:t>Практически единственными работами на русском языке, выделяющими египтян в этом конфликте, – статьи за авторством Г. В. </a:t>
            </a:r>
            <a:r>
              <a:rPr lang="ru-RU" dirty="0" err="1" smtClean="0"/>
              <a:t>Горячкина</a:t>
            </a:r>
            <a:r>
              <a:rPr lang="ru-RU" dirty="0" smtClean="0"/>
              <a:t> и Е. И. </a:t>
            </a:r>
            <a:r>
              <a:rPr lang="ru-RU" dirty="0" err="1" smtClean="0"/>
              <a:t>Зеленева</a:t>
            </a:r>
            <a:r>
              <a:rPr lang="ru-RU" dirty="0" smtClean="0"/>
              <a:t>.</a:t>
            </a:r>
          </a:p>
          <a:p>
            <a:r>
              <a:rPr lang="ru-RU" dirty="0" smtClean="0"/>
              <a:t>Поэтому необходимо изучение этой темы, что также обуславливается тем, что нынешнее российская наука стремится отойти от </a:t>
            </a:r>
            <a:r>
              <a:rPr lang="ru-RU" dirty="0" err="1" smtClean="0"/>
              <a:t>европоцентризма</a:t>
            </a:r>
            <a:r>
              <a:rPr lang="ru-RU" dirty="0" smtClean="0"/>
              <a:t>, и это добавляет докладу актуальности.</a:t>
            </a:r>
            <a:endParaRPr lang="ru-RU" dirty="0"/>
          </a:p>
        </p:txBody>
      </p:sp>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dirty="0"/>
              <a:t>Институт востоковедения и африканистики</a:t>
            </a:r>
          </a:p>
          <a:p>
            <a:endParaRPr lang="ru-RU" dirty="0"/>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dirty="0"/>
              <a:t>Египетская армия в Крымской войне (1853-1856 гг.)</a:t>
            </a:r>
          </a:p>
          <a:p>
            <a:endParaRPr lang="ru-RU" dirty="0"/>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b="1" dirty="0" smtClean="0"/>
              <a:t>Изученность темы</a:t>
            </a:r>
            <a:endParaRPr lang="ru-RU" b="1" dirty="0"/>
          </a:p>
        </p:txBody>
      </p:sp>
    </p:spTree>
    <p:extLst>
      <p:ext uri="{BB962C8B-B14F-4D97-AF65-F5344CB8AC3E}">
        <p14:creationId xmlns:p14="http://schemas.microsoft.com/office/powerpoint/2010/main" val="84357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DA33D5D5-13C7-8644-8CD8-A04CCCE73695}"/>
              </a:ext>
            </a:extLst>
          </p:cNvPr>
          <p:cNvSpPr>
            <a:spLocks noGrp="1"/>
          </p:cNvSpPr>
          <p:nvPr>
            <p:ph type="body" sz="quarter" idx="13"/>
          </p:nvPr>
        </p:nvSpPr>
        <p:spPr/>
        <p:txBody>
          <a:bodyPr/>
          <a:lstStyle/>
          <a:p>
            <a:r>
              <a:rPr lang="ru-RU" dirty="0"/>
              <a:t>Институт востоковедения и африканистики</a:t>
            </a:r>
          </a:p>
          <a:p>
            <a:endParaRPr lang="ru-RU" dirty="0"/>
          </a:p>
        </p:txBody>
      </p:sp>
      <p:sp>
        <p:nvSpPr>
          <p:cNvPr id="3" name="Текст 2">
            <a:extLst>
              <a:ext uri="{FF2B5EF4-FFF2-40B4-BE49-F238E27FC236}">
                <a16:creationId xmlns:a16="http://schemas.microsoft.com/office/drawing/2014/main" id="{B68095CB-94DB-754D-A4ED-35EBDDB3F749}"/>
              </a:ext>
            </a:extLst>
          </p:cNvPr>
          <p:cNvSpPr>
            <a:spLocks noGrp="1"/>
          </p:cNvSpPr>
          <p:nvPr>
            <p:ph type="body" sz="quarter" idx="14"/>
          </p:nvPr>
        </p:nvSpPr>
        <p:spPr/>
        <p:txBody>
          <a:bodyPr/>
          <a:lstStyle/>
          <a:p>
            <a:r>
              <a:rPr lang="ru-RU" dirty="0"/>
              <a:t>Египетская армия в Крымской войне (1853-1856 гг.)</a:t>
            </a:r>
          </a:p>
          <a:p>
            <a:endParaRPr lang="ru-RU" dirty="0"/>
          </a:p>
        </p:txBody>
      </p:sp>
      <p:sp>
        <p:nvSpPr>
          <p:cNvPr id="4" name="Заголовок 3">
            <a:extLst>
              <a:ext uri="{FF2B5EF4-FFF2-40B4-BE49-F238E27FC236}">
                <a16:creationId xmlns:a16="http://schemas.microsoft.com/office/drawing/2014/main" id="{DEBFC62C-9588-F544-918B-2104A12C933E}"/>
              </a:ext>
            </a:extLst>
          </p:cNvPr>
          <p:cNvSpPr>
            <a:spLocks noGrp="1"/>
          </p:cNvSpPr>
          <p:nvPr>
            <p:ph type="title"/>
          </p:nvPr>
        </p:nvSpPr>
        <p:spPr>
          <a:xfrm>
            <a:off x="585898" y="1447790"/>
            <a:ext cx="10714699" cy="777025"/>
          </a:xfrm>
        </p:spPr>
        <p:txBody>
          <a:bodyPr/>
          <a:lstStyle/>
          <a:p>
            <a:r>
              <a:rPr lang="ru-RU" dirty="0" smtClean="0"/>
              <a:t>Османская армия</a:t>
            </a:r>
            <a:endParaRPr lang="ru-RU" dirty="0"/>
          </a:p>
        </p:txBody>
      </p:sp>
      <p:sp>
        <p:nvSpPr>
          <p:cNvPr id="5" name="Текст 4">
            <a:extLst>
              <a:ext uri="{FF2B5EF4-FFF2-40B4-BE49-F238E27FC236}">
                <a16:creationId xmlns:a16="http://schemas.microsoft.com/office/drawing/2014/main" id="{A6622317-DCC7-F945-8031-3E7F389B9870}"/>
              </a:ext>
            </a:extLst>
          </p:cNvPr>
          <p:cNvSpPr>
            <a:spLocks noGrp="1"/>
          </p:cNvSpPr>
          <p:nvPr>
            <p:ph type="body" sz="quarter" idx="12"/>
          </p:nvPr>
        </p:nvSpPr>
        <p:spPr/>
        <p:txBody>
          <a:bodyPr/>
          <a:lstStyle/>
          <a:p>
            <a:r>
              <a:rPr lang="ru-RU" dirty="0" smtClean="0"/>
              <a:t>В состав </a:t>
            </a:r>
            <a:r>
              <a:rPr lang="ru-RU" dirty="0"/>
              <a:t>османской армии входили значительные по численности подразделения, сформированные из автохтонного населения зависимых от Османской империи территорий. </a:t>
            </a:r>
            <a:endParaRPr lang="ru-RU" dirty="0"/>
          </a:p>
        </p:txBody>
      </p:sp>
      <p:sp>
        <p:nvSpPr>
          <p:cNvPr id="7" name="Текст 6">
            <a:extLst>
              <a:ext uri="{FF2B5EF4-FFF2-40B4-BE49-F238E27FC236}">
                <a16:creationId xmlns:a16="http://schemas.microsoft.com/office/drawing/2014/main" id="{B46BB51F-3F05-3C42-B510-D008849890AC}"/>
              </a:ext>
            </a:extLst>
          </p:cNvPr>
          <p:cNvSpPr>
            <a:spLocks noGrp="1"/>
          </p:cNvSpPr>
          <p:nvPr>
            <p:ph type="body" sz="quarter" idx="18"/>
          </p:nvPr>
        </p:nvSpPr>
        <p:spPr/>
        <p:txBody>
          <a:bodyPr/>
          <a:lstStyle/>
          <a:p>
            <a:r>
              <a:rPr lang="ru-RU" dirty="0" smtClean="0"/>
              <a:t>Одну из ключевых ролей в османском войске играли египетские части.</a:t>
            </a:r>
            <a:endParaRPr lang="ru-RU" dirty="0"/>
          </a:p>
        </p:txBody>
      </p:sp>
      <p:sp>
        <p:nvSpPr>
          <p:cNvPr id="8" name="Текст 7">
            <a:extLst>
              <a:ext uri="{FF2B5EF4-FFF2-40B4-BE49-F238E27FC236}">
                <a16:creationId xmlns:a16="http://schemas.microsoft.com/office/drawing/2014/main" id="{5FE4DD9E-D443-AF4F-A072-F5C4D494A05A}"/>
              </a:ext>
            </a:extLst>
          </p:cNvPr>
          <p:cNvSpPr>
            <a:spLocks noGrp="1"/>
          </p:cNvSpPr>
          <p:nvPr>
            <p:ph type="body" sz="quarter" idx="15"/>
          </p:nvPr>
        </p:nvSpPr>
        <p:spPr/>
        <p:txBody>
          <a:bodyPr/>
          <a:lstStyle/>
          <a:p>
            <a:r>
              <a:rPr lang="ru-RU" dirty="0" smtClean="0"/>
              <a:t>Османская армия</a:t>
            </a:r>
            <a:endParaRPr lang="ru-RU" dirty="0"/>
          </a:p>
        </p:txBody>
      </p:sp>
    </p:spTree>
    <p:extLst>
      <p:ext uri="{BB962C8B-B14F-4D97-AF65-F5344CB8AC3E}">
        <p14:creationId xmlns:p14="http://schemas.microsoft.com/office/powerpoint/2010/main" val="71238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Grp="1" noChangeAspect="1"/>
          </p:cNvPicPr>
          <p:nvPr>
            <p:ph type="pic" sz="quarter" idx="10"/>
          </p:nvPr>
        </p:nvPicPr>
        <p:blipFill>
          <a:blip r:embed="rId2"/>
          <a:srcRect t="10435" b="10435"/>
          <a:stretch>
            <a:fillRect/>
          </a:stretch>
        </p:blipFill>
        <p:spPr>
          <a:prstGeom prst="rect">
            <a:avLst/>
          </a:prstGeom>
        </p:spPr>
      </p:pic>
      <p:sp>
        <p:nvSpPr>
          <p:cNvPr id="3" name="Заголовок 2"/>
          <p:cNvSpPr>
            <a:spLocks noGrp="1"/>
          </p:cNvSpPr>
          <p:nvPr>
            <p:ph type="title"/>
          </p:nvPr>
        </p:nvSpPr>
        <p:spPr/>
        <p:txBody>
          <a:bodyPr/>
          <a:lstStyle/>
          <a:p>
            <a:r>
              <a:rPr lang="ru-RU" dirty="0" smtClean="0"/>
              <a:t>Египетская армия</a:t>
            </a:r>
            <a:endParaRPr lang="ru-RU" dirty="0"/>
          </a:p>
        </p:txBody>
      </p:sp>
      <p:sp>
        <p:nvSpPr>
          <p:cNvPr id="4" name="Текст 3"/>
          <p:cNvSpPr>
            <a:spLocks noGrp="1"/>
          </p:cNvSpPr>
          <p:nvPr>
            <p:ph type="body" sz="quarter" idx="12"/>
          </p:nvPr>
        </p:nvSpPr>
        <p:spPr/>
        <p:txBody>
          <a:bodyPr/>
          <a:lstStyle/>
          <a:p>
            <a:r>
              <a:rPr lang="ru-RU" dirty="0" smtClean="0"/>
              <a:t>Сильная египетская армия была создана египетским пашой Мухаммедом Али (1805-1848) при помощи французских советников. Он использовал её для борьбы с османским султаном, своим сюзереном, но из-за вмешательства европейских держав, особенно Российской империи, он потерпел поражение.</a:t>
            </a:r>
          </a:p>
          <a:p>
            <a:r>
              <a:rPr lang="ru-RU" dirty="0" smtClean="0"/>
              <a:t>На египетскую армию было наложено ограничение на численность в 18 тысяч человек.</a:t>
            </a:r>
            <a:endParaRPr lang="ru-RU" dirty="0"/>
          </a:p>
        </p:txBody>
      </p:sp>
      <p:sp>
        <p:nvSpPr>
          <p:cNvPr id="5" name="Текст 4"/>
          <p:cNvSpPr>
            <a:spLocks noGrp="1"/>
          </p:cNvSpPr>
          <p:nvPr>
            <p:ph type="body" sz="quarter" idx="13"/>
          </p:nvPr>
        </p:nvSpPr>
        <p:spPr/>
        <p:txBody>
          <a:bodyPr/>
          <a:lstStyle/>
          <a:p>
            <a:r>
              <a:rPr lang="ru-RU" dirty="0"/>
              <a:t>Институт востоковедения и африканистики</a:t>
            </a:r>
          </a:p>
          <a:p>
            <a:endParaRPr lang="ru-RU" dirty="0"/>
          </a:p>
        </p:txBody>
      </p:sp>
      <p:sp>
        <p:nvSpPr>
          <p:cNvPr id="6" name="Текст 5"/>
          <p:cNvSpPr>
            <a:spLocks noGrp="1"/>
          </p:cNvSpPr>
          <p:nvPr>
            <p:ph type="body" sz="quarter" idx="14"/>
          </p:nvPr>
        </p:nvSpPr>
        <p:spPr/>
        <p:txBody>
          <a:bodyPr/>
          <a:lstStyle/>
          <a:p>
            <a:r>
              <a:rPr lang="ru-RU" dirty="0"/>
              <a:t>Египетская армия в Крымской войне (1853-1856 гг.)</a:t>
            </a:r>
          </a:p>
          <a:p>
            <a:endParaRPr lang="ru-RU" dirty="0"/>
          </a:p>
        </p:txBody>
      </p:sp>
      <p:sp>
        <p:nvSpPr>
          <p:cNvPr id="7" name="Текст 6"/>
          <p:cNvSpPr>
            <a:spLocks noGrp="1"/>
          </p:cNvSpPr>
          <p:nvPr>
            <p:ph type="body" sz="quarter" idx="15"/>
          </p:nvPr>
        </p:nvSpPr>
        <p:spPr/>
        <p:txBody>
          <a:bodyPr/>
          <a:lstStyle/>
          <a:p>
            <a:r>
              <a:rPr lang="ru-RU" dirty="0" smtClean="0"/>
              <a:t>Египетское войско</a:t>
            </a:r>
            <a:endParaRPr lang="ru-RU" dirty="0"/>
          </a:p>
        </p:txBody>
      </p:sp>
    </p:spTree>
    <p:extLst>
      <p:ext uri="{BB962C8B-B14F-4D97-AF65-F5344CB8AC3E}">
        <p14:creationId xmlns:p14="http://schemas.microsoft.com/office/powerpoint/2010/main" val="65368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Египетская армия</a:t>
            </a:r>
            <a:endParaRPr lang="ru-RU" dirty="0"/>
          </a:p>
        </p:txBody>
      </p:sp>
      <p:sp>
        <p:nvSpPr>
          <p:cNvPr id="4" name="Текст 3"/>
          <p:cNvSpPr>
            <a:spLocks noGrp="1"/>
          </p:cNvSpPr>
          <p:nvPr>
            <p:ph type="body" sz="quarter" idx="12"/>
          </p:nvPr>
        </p:nvSpPr>
        <p:spPr/>
        <p:txBody>
          <a:bodyPr/>
          <a:lstStyle/>
          <a:p>
            <a:r>
              <a:rPr lang="ru-RU" dirty="0" smtClean="0"/>
              <a:t>Летом 1853 года</a:t>
            </a:r>
            <a:r>
              <a:rPr lang="en-US" dirty="0" smtClean="0"/>
              <a:t> </a:t>
            </a:r>
            <a:r>
              <a:rPr lang="ru-RU" dirty="0" smtClean="0"/>
              <a:t>российский император Николай </a:t>
            </a:r>
            <a:r>
              <a:rPr lang="en-US" dirty="0" smtClean="0"/>
              <a:t>I</a:t>
            </a:r>
            <a:r>
              <a:rPr lang="ru-RU" dirty="0" smtClean="0"/>
              <a:t> (1825-1855) приказал ввести российские войска в Дунайские княжества. Османский султан Абдул-</a:t>
            </a:r>
            <a:r>
              <a:rPr lang="ru-RU" dirty="0" err="1" smtClean="0"/>
              <a:t>Меджид</a:t>
            </a:r>
            <a:r>
              <a:rPr lang="ru-RU" dirty="0" smtClean="0"/>
              <a:t> </a:t>
            </a:r>
            <a:r>
              <a:rPr lang="en-US" dirty="0" smtClean="0"/>
              <a:t>I (1839-1861) </a:t>
            </a:r>
            <a:r>
              <a:rPr lang="ru-RU" dirty="0" smtClean="0"/>
              <a:t>практически сразу обратился к египетском паше, внуку Мухаммеда Али, Аббасу </a:t>
            </a:r>
            <a:r>
              <a:rPr lang="en-US" dirty="0" smtClean="0"/>
              <a:t>I </a:t>
            </a:r>
            <a:r>
              <a:rPr lang="ru-RU" dirty="0" err="1" smtClean="0"/>
              <a:t>Хильми</a:t>
            </a:r>
            <a:r>
              <a:rPr lang="ru-RU" dirty="0" smtClean="0"/>
              <a:t> (1848-1854) с просьбой прислать войска. Каир под влиянием Великобритании ответил согласием.</a:t>
            </a:r>
          </a:p>
          <a:p>
            <a:r>
              <a:rPr lang="ru-RU" dirty="0" smtClean="0"/>
              <a:t>Это давало возможность Каиру показать свою лояльность Стамбулу, а также тайно нарастить количество войск в обход ограничений, что и произошло.</a:t>
            </a:r>
            <a:endParaRPr lang="ru-RU" dirty="0"/>
          </a:p>
        </p:txBody>
      </p:sp>
      <p:sp>
        <p:nvSpPr>
          <p:cNvPr id="5" name="Текст 4"/>
          <p:cNvSpPr>
            <a:spLocks noGrp="1"/>
          </p:cNvSpPr>
          <p:nvPr>
            <p:ph type="body" sz="quarter" idx="13"/>
          </p:nvPr>
        </p:nvSpPr>
        <p:spPr/>
        <p:txBody>
          <a:bodyPr/>
          <a:lstStyle/>
          <a:p>
            <a:r>
              <a:rPr lang="ru-RU" dirty="0"/>
              <a:t>Институт востоковедения и африканистики</a:t>
            </a:r>
          </a:p>
          <a:p>
            <a:endParaRPr lang="ru-RU" dirty="0"/>
          </a:p>
        </p:txBody>
      </p:sp>
      <p:sp>
        <p:nvSpPr>
          <p:cNvPr id="6" name="Текст 5"/>
          <p:cNvSpPr>
            <a:spLocks noGrp="1"/>
          </p:cNvSpPr>
          <p:nvPr>
            <p:ph type="body" sz="quarter" idx="14"/>
          </p:nvPr>
        </p:nvSpPr>
        <p:spPr/>
        <p:txBody>
          <a:bodyPr/>
          <a:lstStyle/>
          <a:p>
            <a:r>
              <a:rPr lang="ru-RU" dirty="0"/>
              <a:t>Египетская армия в Крымской войне (1853-1856 гг.)</a:t>
            </a:r>
            <a:endParaRPr lang="ru-RU" dirty="0"/>
          </a:p>
        </p:txBody>
      </p:sp>
      <p:sp>
        <p:nvSpPr>
          <p:cNvPr id="7" name="Текст 6"/>
          <p:cNvSpPr>
            <a:spLocks noGrp="1"/>
          </p:cNvSpPr>
          <p:nvPr>
            <p:ph type="body" sz="quarter" idx="15"/>
          </p:nvPr>
        </p:nvSpPr>
        <p:spPr/>
        <p:txBody>
          <a:bodyPr/>
          <a:lstStyle/>
          <a:p>
            <a:r>
              <a:rPr lang="ru-RU" dirty="0" smtClean="0"/>
              <a:t>Египетская армия</a:t>
            </a:r>
            <a:endParaRPr lang="ru-RU" dirty="0"/>
          </a:p>
        </p:txBody>
      </p:sp>
      <p:pic>
        <p:nvPicPr>
          <p:cNvPr id="8" name="Рисунок 7"/>
          <p:cNvPicPr>
            <a:picLocks noChangeAspect="1"/>
          </p:cNvPicPr>
          <p:nvPr/>
        </p:nvPicPr>
        <p:blipFill>
          <a:blip r:embed="rId2"/>
          <a:stretch>
            <a:fillRect/>
          </a:stretch>
        </p:blipFill>
        <p:spPr>
          <a:xfrm>
            <a:off x="8178311" y="2224815"/>
            <a:ext cx="2095500" cy="3009900"/>
          </a:xfrm>
          <a:prstGeom prst="rect">
            <a:avLst/>
          </a:prstGeom>
        </p:spPr>
      </p:pic>
    </p:spTree>
    <p:extLst>
      <p:ext uri="{BB962C8B-B14F-4D97-AF65-F5344CB8AC3E}">
        <p14:creationId xmlns:p14="http://schemas.microsoft.com/office/powerpoint/2010/main" val="1408885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Grp="1" noChangeAspect="1"/>
          </p:cNvPicPr>
          <p:nvPr>
            <p:ph type="pic" sz="quarter" idx="10"/>
          </p:nvPr>
        </p:nvPicPr>
        <p:blipFill>
          <a:blip r:embed="rId2"/>
          <a:srcRect t="8848" b="8848"/>
          <a:stretch>
            <a:fillRect/>
          </a:stretch>
        </p:blipFill>
        <p:spPr>
          <a:prstGeom prst="rect">
            <a:avLst/>
          </a:prstGeom>
        </p:spPr>
      </p:pic>
      <p:sp>
        <p:nvSpPr>
          <p:cNvPr id="3" name="Заголовок 2"/>
          <p:cNvSpPr>
            <a:spLocks noGrp="1"/>
          </p:cNvSpPr>
          <p:nvPr>
            <p:ph type="title"/>
          </p:nvPr>
        </p:nvSpPr>
        <p:spPr/>
        <p:txBody>
          <a:bodyPr/>
          <a:lstStyle/>
          <a:p>
            <a:r>
              <a:rPr lang="ru-RU" dirty="0" smtClean="0"/>
              <a:t>Египетское войско</a:t>
            </a:r>
            <a:endParaRPr lang="ru-RU" dirty="0"/>
          </a:p>
        </p:txBody>
      </p:sp>
      <p:sp>
        <p:nvSpPr>
          <p:cNvPr id="4" name="Текст 3"/>
          <p:cNvSpPr>
            <a:spLocks noGrp="1"/>
          </p:cNvSpPr>
          <p:nvPr>
            <p:ph type="body" sz="quarter" idx="12"/>
          </p:nvPr>
        </p:nvSpPr>
        <p:spPr/>
        <p:txBody>
          <a:bodyPr/>
          <a:lstStyle/>
          <a:p>
            <a:r>
              <a:rPr lang="ru-RU" dirty="0" smtClean="0"/>
              <a:t>За годы войны Египту удалось за счёт резервистов, бывших участников Сирийского похода Ибрагима-паши (1848), нарастить количество своей армии до 100 тысяч человек.</a:t>
            </a:r>
          </a:p>
          <a:p>
            <a:r>
              <a:rPr lang="ru-RU" dirty="0" smtClean="0"/>
              <a:t>В основном египетские части участвовали в боевых действиях на Дунайском фронте, создавая большие неприятности русской армии генерал-фельдмаршала Паскевича.</a:t>
            </a:r>
          </a:p>
          <a:p>
            <a:r>
              <a:rPr lang="ru-RU" dirty="0" smtClean="0"/>
              <a:t>Также египетский флот отметился своим участием в войне, и два египетских корабля было потоплено в </a:t>
            </a:r>
            <a:r>
              <a:rPr lang="ru-RU" dirty="0" err="1" smtClean="0"/>
              <a:t>Синопском</a:t>
            </a:r>
            <a:r>
              <a:rPr lang="ru-RU" dirty="0" smtClean="0"/>
              <a:t> сражении.</a:t>
            </a:r>
            <a:endParaRPr lang="ru-RU" dirty="0"/>
          </a:p>
        </p:txBody>
      </p:sp>
      <p:sp>
        <p:nvSpPr>
          <p:cNvPr id="5" name="Текст 4"/>
          <p:cNvSpPr>
            <a:spLocks noGrp="1"/>
          </p:cNvSpPr>
          <p:nvPr>
            <p:ph type="body" sz="quarter" idx="13"/>
          </p:nvPr>
        </p:nvSpPr>
        <p:spPr/>
        <p:txBody>
          <a:bodyPr/>
          <a:lstStyle/>
          <a:p>
            <a:r>
              <a:rPr lang="ru-RU" dirty="0"/>
              <a:t>Институт востоковедения и африканистики</a:t>
            </a:r>
          </a:p>
          <a:p>
            <a:endParaRPr lang="ru-RU" dirty="0"/>
          </a:p>
        </p:txBody>
      </p:sp>
      <p:sp>
        <p:nvSpPr>
          <p:cNvPr id="6" name="Текст 5"/>
          <p:cNvSpPr>
            <a:spLocks noGrp="1"/>
          </p:cNvSpPr>
          <p:nvPr>
            <p:ph type="body" sz="quarter" idx="14"/>
          </p:nvPr>
        </p:nvSpPr>
        <p:spPr/>
        <p:txBody>
          <a:bodyPr/>
          <a:lstStyle/>
          <a:p>
            <a:r>
              <a:rPr lang="ru-RU" dirty="0"/>
              <a:t>Египетская армия в Крымской войне (1853-1856 гг.)</a:t>
            </a:r>
            <a:endParaRPr lang="ru-RU" dirty="0"/>
          </a:p>
        </p:txBody>
      </p:sp>
      <p:sp>
        <p:nvSpPr>
          <p:cNvPr id="7" name="Текст 6"/>
          <p:cNvSpPr>
            <a:spLocks noGrp="1"/>
          </p:cNvSpPr>
          <p:nvPr>
            <p:ph type="body" sz="quarter" idx="15"/>
          </p:nvPr>
        </p:nvSpPr>
        <p:spPr/>
        <p:txBody>
          <a:bodyPr/>
          <a:lstStyle/>
          <a:p>
            <a:r>
              <a:rPr lang="ru-RU" dirty="0" smtClean="0"/>
              <a:t>Египетское войско</a:t>
            </a:r>
            <a:endParaRPr lang="ru-RU" dirty="0"/>
          </a:p>
        </p:txBody>
      </p:sp>
    </p:spTree>
    <p:extLst>
      <p:ext uri="{BB962C8B-B14F-4D97-AF65-F5344CB8AC3E}">
        <p14:creationId xmlns:p14="http://schemas.microsoft.com/office/powerpoint/2010/main" val="3087753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Grp="1" noChangeAspect="1"/>
          </p:cNvPicPr>
          <p:nvPr>
            <p:ph type="pic" sz="quarter" idx="10"/>
          </p:nvPr>
        </p:nvPicPr>
        <p:blipFill>
          <a:blip r:embed="rId2"/>
          <a:srcRect t="8932" b="8932"/>
          <a:stretch>
            <a:fillRect/>
          </a:stretch>
        </p:blipFill>
        <p:spPr>
          <a:prstGeom prst="rect">
            <a:avLst/>
          </a:prstGeom>
        </p:spPr>
      </p:pic>
      <p:sp>
        <p:nvSpPr>
          <p:cNvPr id="3" name="Заголовок 2"/>
          <p:cNvSpPr>
            <a:spLocks noGrp="1"/>
          </p:cNvSpPr>
          <p:nvPr>
            <p:ph type="title"/>
          </p:nvPr>
        </p:nvSpPr>
        <p:spPr/>
        <p:txBody>
          <a:bodyPr>
            <a:normAutofit fontScale="90000"/>
          </a:bodyPr>
          <a:lstStyle/>
          <a:p>
            <a:r>
              <a:rPr lang="ru-RU" dirty="0"/>
              <a:t>Последствия участия в войне для Египта</a:t>
            </a:r>
            <a:br>
              <a:rPr lang="ru-RU" dirty="0"/>
            </a:br>
            <a:endParaRPr lang="ru-RU" dirty="0"/>
          </a:p>
        </p:txBody>
      </p:sp>
      <p:sp>
        <p:nvSpPr>
          <p:cNvPr id="4" name="Текст 3"/>
          <p:cNvSpPr>
            <a:spLocks noGrp="1"/>
          </p:cNvSpPr>
          <p:nvPr>
            <p:ph type="body" sz="quarter" idx="12"/>
          </p:nvPr>
        </p:nvSpPr>
        <p:spPr/>
        <p:txBody>
          <a:bodyPr/>
          <a:lstStyle/>
          <a:p>
            <a:r>
              <a:rPr lang="ru-RU" dirty="0" smtClean="0"/>
              <a:t>Российские дипломатические действия в отношении Египта перед войной привели к тому, что он потерпел поражение от Стамбула в их совместном противостоянии.</a:t>
            </a:r>
          </a:p>
          <a:p>
            <a:r>
              <a:rPr lang="ru-RU" dirty="0" smtClean="0"/>
              <a:t>Поддержка же Египтом султана в Крымской войне дала обратные прямой конфронтации результаты. После войны Порта впала в глубокий политический и финансово-экономический кризис, что усилило египетские позиции в регионе. Участие Египта в Крымской войне стало первым шагом к его независимости.</a:t>
            </a:r>
            <a:endParaRPr lang="ru-RU" dirty="0"/>
          </a:p>
        </p:txBody>
      </p:sp>
      <p:sp>
        <p:nvSpPr>
          <p:cNvPr id="5" name="Текст 4"/>
          <p:cNvSpPr>
            <a:spLocks noGrp="1"/>
          </p:cNvSpPr>
          <p:nvPr>
            <p:ph type="body" sz="quarter" idx="13"/>
          </p:nvPr>
        </p:nvSpPr>
        <p:spPr/>
        <p:txBody>
          <a:bodyPr/>
          <a:lstStyle/>
          <a:p>
            <a:r>
              <a:rPr lang="ru-RU" dirty="0"/>
              <a:t>Институт востоковедения и африканистики</a:t>
            </a:r>
          </a:p>
          <a:p>
            <a:endParaRPr lang="ru-RU" dirty="0"/>
          </a:p>
        </p:txBody>
      </p:sp>
      <p:sp>
        <p:nvSpPr>
          <p:cNvPr id="6" name="Текст 5"/>
          <p:cNvSpPr>
            <a:spLocks noGrp="1"/>
          </p:cNvSpPr>
          <p:nvPr>
            <p:ph type="body" sz="quarter" idx="14"/>
          </p:nvPr>
        </p:nvSpPr>
        <p:spPr/>
        <p:txBody>
          <a:bodyPr/>
          <a:lstStyle/>
          <a:p>
            <a:r>
              <a:rPr lang="ru-RU" dirty="0"/>
              <a:t>Египетская армия в Крымской войне (1853-1856 гг.)</a:t>
            </a:r>
          </a:p>
          <a:p>
            <a:endParaRPr lang="ru-RU" dirty="0"/>
          </a:p>
        </p:txBody>
      </p:sp>
      <p:sp>
        <p:nvSpPr>
          <p:cNvPr id="7" name="Текст 6"/>
          <p:cNvSpPr>
            <a:spLocks noGrp="1"/>
          </p:cNvSpPr>
          <p:nvPr>
            <p:ph type="body" sz="quarter" idx="15"/>
          </p:nvPr>
        </p:nvSpPr>
        <p:spPr/>
        <p:txBody>
          <a:bodyPr/>
          <a:lstStyle/>
          <a:p>
            <a:r>
              <a:rPr lang="ru-RU" dirty="0" smtClean="0"/>
              <a:t>Последствия участия в войне для Египта</a:t>
            </a:r>
            <a:endParaRPr lang="ru-RU" dirty="0"/>
          </a:p>
        </p:txBody>
      </p:sp>
    </p:spTree>
    <p:extLst>
      <p:ext uri="{BB962C8B-B14F-4D97-AF65-F5344CB8AC3E}">
        <p14:creationId xmlns:p14="http://schemas.microsoft.com/office/powerpoint/2010/main" val="388587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3"/>
          </p:nvPr>
        </p:nvSpPr>
        <p:spPr/>
        <p:txBody>
          <a:bodyPr/>
          <a:lstStyle/>
          <a:p>
            <a:r>
              <a:rPr lang="ru-RU" dirty="0"/>
              <a:t>Институт востоковедения и африканистики</a:t>
            </a:r>
          </a:p>
          <a:p>
            <a:endParaRPr lang="ru-RU" dirty="0"/>
          </a:p>
        </p:txBody>
      </p:sp>
      <p:sp>
        <p:nvSpPr>
          <p:cNvPr id="3" name="Текст 2"/>
          <p:cNvSpPr>
            <a:spLocks noGrp="1"/>
          </p:cNvSpPr>
          <p:nvPr>
            <p:ph type="body" sz="quarter" idx="14"/>
          </p:nvPr>
        </p:nvSpPr>
        <p:spPr/>
        <p:txBody>
          <a:bodyPr/>
          <a:lstStyle/>
          <a:p>
            <a:r>
              <a:rPr lang="ru-RU" dirty="0"/>
              <a:t>Египетская армия в Крымской войне (1853-1856 гг.)</a:t>
            </a:r>
          </a:p>
          <a:p>
            <a:endParaRPr lang="ru-RU" dirty="0"/>
          </a:p>
        </p:txBody>
      </p:sp>
      <p:sp>
        <p:nvSpPr>
          <p:cNvPr id="4" name="Заголовок 3"/>
          <p:cNvSpPr>
            <a:spLocks noGrp="1"/>
          </p:cNvSpPr>
          <p:nvPr>
            <p:ph type="title"/>
          </p:nvPr>
        </p:nvSpPr>
        <p:spPr/>
        <p:txBody>
          <a:bodyPr/>
          <a:lstStyle/>
          <a:p>
            <a:r>
              <a:rPr lang="ru-RU" dirty="0" smtClean="0"/>
              <a:t>Вывод и заключение</a:t>
            </a:r>
            <a:endParaRPr lang="ru-RU" dirty="0"/>
          </a:p>
        </p:txBody>
      </p:sp>
      <p:sp>
        <p:nvSpPr>
          <p:cNvPr id="5" name="Текст 4"/>
          <p:cNvSpPr>
            <a:spLocks noGrp="1"/>
          </p:cNvSpPr>
          <p:nvPr>
            <p:ph type="body" sz="quarter" idx="12"/>
          </p:nvPr>
        </p:nvSpPr>
        <p:spPr/>
        <p:txBody>
          <a:bodyPr numCol="1"/>
          <a:lstStyle/>
          <a:p>
            <a:r>
              <a:rPr lang="ru-RU" dirty="0" smtClean="0"/>
              <a:t>В военном плане египетская армия смогла обеспечить равное противостояние российским войскам на Дунайском фронте, но более важными кажутся последствия на политическом поле. Крымская война стала событием, обеспечившим начал процесса обретения Египтом независимости от Османской империи. Таким образом, благодаря своему участию в войне Египет стал бессознательным бенефициаром от последствий войны.</a:t>
            </a:r>
            <a:endParaRPr lang="ru-RU" dirty="0"/>
          </a:p>
        </p:txBody>
      </p:sp>
      <p:sp>
        <p:nvSpPr>
          <p:cNvPr id="6" name="Текст 5"/>
          <p:cNvSpPr>
            <a:spLocks noGrp="1"/>
          </p:cNvSpPr>
          <p:nvPr>
            <p:ph type="body" sz="quarter" idx="15"/>
          </p:nvPr>
        </p:nvSpPr>
        <p:spPr/>
        <p:txBody>
          <a:bodyPr/>
          <a:lstStyle/>
          <a:p>
            <a:r>
              <a:rPr lang="ru-RU" dirty="0" smtClean="0"/>
              <a:t>Вывод и заключение</a:t>
            </a:r>
            <a:endParaRPr lang="ru-RU" dirty="0"/>
          </a:p>
        </p:txBody>
      </p:sp>
    </p:spTree>
    <p:extLst>
      <p:ext uri="{BB962C8B-B14F-4D97-AF65-F5344CB8AC3E}">
        <p14:creationId xmlns:p14="http://schemas.microsoft.com/office/powerpoint/2010/main" val="240414766"/>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3DAF31-D8A6-49A0-9A5D-8B2EA5B1C511}">
  <ds:schemaRefs>
    <ds:schemaRef ds:uri="http://schemas.microsoft.com/office/2006/metadata/properties"/>
    <ds:schemaRef ds:uri="9875bd71-cde8-496c-a136-433f55d5e6d0"/>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e96afe77-3acb-4328-97fc-408e1bde3ecd"/>
    <ds:schemaRef ds:uri="http://www.w3.org/XML/1998/namespace"/>
  </ds:schemaRefs>
</ds:datastoreItem>
</file>

<file path=customXml/itemProps2.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4386AA-1848-4C75-B336-1053927CB0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391</TotalTime>
  <Words>966</Words>
  <Application>Microsoft Office PowerPoint</Application>
  <PresentationFormat>Широкоэкранный</PresentationFormat>
  <Paragraphs>76</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HSE Sans</vt:lpstr>
      <vt:lpstr>Office Theme</vt:lpstr>
      <vt:lpstr>Египетская армия в Крымской войне (1853-1856 гг.)</vt:lpstr>
      <vt:lpstr>Цель и задачи</vt:lpstr>
      <vt:lpstr>Изученность темы</vt:lpstr>
      <vt:lpstr>Османская армия</vt:lpstr>
      <vt:lpstr>Египетская армия</vt:lpstr>
      <vt:lpstr>Египетская армия</vt:lpstr>
      <vt:lpstr>Египетское войско</vt:lpstr>
      <vt:lpstr>Последствия участия в войне для Египта </vt:lpstr>
      <vt:lpstr>Вывод и заключение</vt:lpstr>
      <vt:lpstr>Список использованной литературы</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user</cp:lastModifiedBy>
  <cp:revision>23</cp:revision>
  <cp:lastPrinted>2021-11-11T13:08:42Z</cp:lastPrinted>
  <dcterms:created xsi:type="dcterms:W3CDTF">2021-11-11T08:52:47Z</dcterms:created>
  <dcterms:modified xsi:type="dcterms:W3CDTF">2023-04-11T14:48:35Z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