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sldIdLst>
    <p:sldId id="271" r:id="rId5"/>
    <p:sldId id="272" r:id="rId6"/>
    <p:sldId id="276" r:id="rId7"/>
    <p:sldId id="286" r:id="rId8"/>
    <p:sldId id="291" r:id="rId9"/>
    <p:sldId id="273" r:id="rId10"/>
    <p:sldId id="290" r:id="rId11"/>
    <p:sldId id="287" r:id="rId12"/>
    <p:sldId id="288" r:id="rId13"/>
    <p:sldId id="284" r:id="rId14"/>
    <p:sldId id="285" r:id="rId15"/>
  </p:sldIdLst>
  <p:sldSz cx="12192000" cy="6858000"/>
  <p:notesSz cx="6858000" cy="9144000"/>
  <p:defaultTextStyle>
    <a:defPPr>
      <a:defRPr lang="en-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25" userDrawn="1">
          <p15:clr>
            <a:srgbClr val="A4A3A4"/>
          </p15:clr>
        </p15:guide>
        <p15:guide id="4" pos="1209" userDrawn="1">
          <p15:clr>
            <a:srgbClr val="A4A3A4"/>
          </p15:clr>
        </p15:guide>
        <p15:guide id="5" pos="2955" userDrawn="1">
          <p15:clr>
            <a:srgbClr val="A4A3A4"/>
          </p15:clr>
        </p15:guide>
        <p15:guide id="6" pos="2071" userDrawn="1">
          <p15:clr>
            <a:srgbClr val="A4A3A4"/>
          </p15:clr>
        </p15:guide>
        <p15:guide id="9" pos="3840" userDrawn="1">
          <p15:clr>
            <a:srgbClr val="A4A3A4"/>
          </p15:clr>
        </p15:guide>
        <p15:guide id="10" pos="4702" userDrawn="1">
          <p15:clr>
            <a:srgbClr val="A4A3A4"/>
          </p15:clr>
        </p15:guide>
        <p15:guide id="11" pos="5586" userDrawn="1">
          <p15:clr>
            <a:srgbClr val="A4A3A4"/>
          </p15:clr>
        </p15:guide>
        <p15:guide id="12" pos="7333" userDrawn="1">
          <p15:clr>
            <a:srgbClr val="A4A3A4"/>
          </p15:clr>
        </p15:guide>
        <p15:guide id="13" orient="horz" pos="3952" userDrawn="1">
          <p15:clr>
            <a:srgbClr val="A4A3A4"/>
          </p15:clr>
        </p15:guide>
        <p15:guide id="15" pos="6471" userDrawn="1">
          <p15:clr>
            <a:srgbClr val="A4A3A4"/>
          </p15:clr>
        </p15:guide>
        <p15:guide id="16" orient="horz" pos="913"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Кутьков Юрий Юрьевич" initials="КЮЮ" lastIdx="4" clrIdx="0">
    <p:extLst>
      <p:ext uri="{19B8F6BF-5375-455C-9EA6-DF929625EA0E}">
        <p15:presenceInfo xmlns:p15="http://schemas.microsoft.com/office/powerpoint/2012/main" userId="S::ykutkov@hse.ru::45dbd1ed-eea1-4925-9fa4-5001421b49d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E2D69"/>
    <a:srgbClr val="234A9B"/>
    <a:srgbClr val="7C4DB9"/>
    <a:srgbClr val="029C63"/>
    <a:srgbClr val="96628C"/>
    <a:srgbClr val="11A0D7"/>
    <a:srgbClr val="E61F3D"/>
    <a:srgbClr val="CD5A5A"/>
    <a:srgbClr val="FFD746"/>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21"/>
    <p:restoredTop sz="94766"/>
  </p:normalViewPr>
  <p:slideViewPr>
    <p:cSldViewPr snapToGrid="0" snapToObjects="1">
      <p:cViewPr varScale="1">
        <p:scale>
          <a:sx n="108" d="100"/>
          <a:sy n="108" d="100"/>
        </p:scale>
        <p:origin x="240" y="440"/>
      </p:cViewPr>
      <p:guideLst>
        <p:guide pos="325"/>
        <p:guide pos="1209"/>
        <p:guide pos="2955"/>
        <p:guide pos="2071"/>
        <p:guide pos="3840"/>
        <p:guide pos="4702"/>
        <p:guide pos="5586"/>
        <p:guide pos="7333"/>
        <p:guide orient="horz" pos="3952"/>
        <p:guide pos="6471"/>
        <p:guide orient="horz" pos="913"/>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34" d="100"/>
          <a:sy n="134" d="100"/>
        </p:scale>
        <p:origin x="3648" y="1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R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261BF4-8B2C-784B-9959-B59A059012C3}" type="datetimeFigureOut">
              <a:rPr lang="en-RU" smtClean="0"/>
              <a:t>4/17/23</a:t>
            </a:fld>
            <a:endParaRPr lang="en-R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R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R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748903-8EB5-294E-A216-6B54B0368783}" type="slidenum">
              <a:rPr lang="en-RU" smtClean="0"/>
              <a:t>‹#›</a:t>
            </a:fld>
            <a:endParaRPr lang="en-RU"/>
          </a:p>
        </p:txBody>
      </p:sp>
    </p:spTree>
    <p:extLst>
      <p:ext uri="{BB962C8B-B14F-4D97-AF65-F5344CB8AC3E}">
        <p14:creationId xmlns:p14="http://schemas.microsoft.com/office/powerpoint/2010/main" val="1731680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Обложк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28" descr="A blue circle with white text&#10;&#10;Description automatically generated with low confidence">
            <a:extLst>
              <a:ext uri="{FF2B5EF4-FFF2-40B4-BE49-F238E27FC236}">
                <a16:creationId xmlns:a16="http://schemas.microsoft.com/office/drawing/2014/main" id="{BA292C80-0DA8-194A-9A66-279048FA2A54}"/>
              </a:ext>
            </a:extLst>
          </p:cNvPr>
          <p:cNvPicPr>
            <a:picLocks noChangeAspect="1"/>
          </p:cNvPicPr>
          <p:nvPr userDrawn="1"/>
        </p:nvPicPr>
        <p:blipFill>
          <a:blip r:embed="rId3"/>
          <a:stretch>
            <a:fillRect/>
          </a:stretch>
        </p:blipFill>
        <p:spPr>
          <a:xfrm>
            <a:off x="1013859" y="962173"/>
            <a:ext cx="886499" cy="886499"/>
          </a:xfrm>
          <a:prstGeom prst="rect">
            <a:avLst/>
          </a:prstGeom>
        </p:spPr>
      </p:pic>
      <p:cxnSp>
        <p:nvCxnSpPr>
          <p:cNvPr id="11" name="Straight Connector 48">
            <a:extLst>
              <a:ext uri="{FF2B5EF4-FFF2-40B4-BE49-F238E27FC236}">
                <a16:creationId xmlns:a16="http://schemas.microsoft.com/office/drawing/2014/main" id="{313EF906-5BAC-0141-A198-076E155DF9E2}"/>
              </a:ext>
            </a:extLst>
          </p:cNvPr>
          <p:cNvCxnSpPr>
            <a:cxnSpLocks/>
          </p:cNvCxnSpPr>
          <p:nvPr userDrawn="1"/>
        </p:nvCxnSpPr>
        <p:spPr>
          <a:xfrm>
            <a:off x="6090212" y="985336"/>
            <a:ext cx="0" cy="840173"/>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2" name="Straight Connector 50">
            <a:extLst>
              <a:ext uri="{FF2B5EF4-FFF2-40B4-BE49-F238E27FC236}">
                <a16:creationId xmlns:a16="http://schemas.microsoft.com/office/drawing/2014/main" id="{61206A97-26F2-E646-8775-9928FEF465B5}"/>
              </a:ext>
            </a:extLst>
          </p:cNvPr>
          <p:cNvCxnSpPr>
            <a:cxnSpLocks/>
          </p:cNvCxnSpPr>
          <p:nvPr userDrawn="1"/>
        </p:nvCxnSpPr>
        <p:spPr>
          <a:xfrm>
            <a:off x="8642581" y="985336"/>
            <a:ext cx="0" cy="840173"/>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3" name="Straight Connector 51">
            <a:extLst>
              <a:ext uri="{FF2B5EF4-FFF2-40B4-BE49-F238E27FC236}">
                <a16:creationId xmlns:a16="http://schemas.microsoft.com/office/drawing/2014/main" id="{28E0E5F6-C1CA-9B41-B1DB-6E4FB509084D}"/>
              </a:ext>
            </a:extLst>
          </p:cNvPr>
          <p:cNvCxnSpPr>
            <a:cxnSpLocks/>
          </p:cNvCxnSpPr>
          <p:nvPr userDrawn="1"/>
        </p:nvCxnSpPr>
        <p:spPr>
          <a:xfrm>
            <a:off x="11179047" y="985336"/>
            <a:ext cx="0" cy="840173"/>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6" name="Заголовок 15">
            <a:extLst>
              <a:ext uri="{FF2B5EF4-FFF2-40B4-BE49-F238E27FC236}">
                <a16:creationId xmlns:a16="http://schemas.microsoft.com/office/drawing/2014/main" id="{6007C52F-2E27-E24A-B9DC-AAAB052DBD59}"/>
              </a:ext>
            </a:extLst>
          </p:cNvPr>
          <p:cNvSpPr>
            <a:spLocks noGrp="1"/>
          </p:cNvSpPr>
          <p:nvPr>
            <p:ph type="title" hasCustomPrompt="1"/>
          </p:nvPr>
        </p:nvSpPr>
        <p:spPr>
          <a:xfrm>
            <a:off x="1027967" y="2404670"/>
            <a:ext cx="7634059" cy="1978323"/>
          </a:xfrm>
        </p:spPr>
        <p:txBody>
          <a:bodyPr lIns="0" tIns="0" rIns="0" bIns="0" anchor="t">
            <a:normAutofit/>
          </a:bodyPr>
          <a:lstStyle>
            <a:lvl1pPr>
              <a:lnSpc>
                <a:spcPct val="100000"/>
              </a:lnSpc>
              <a:defRPr sz="4300" b="0" i="0" baseline="0">
                <a:solidFill>
                  <a:srgbClr val="0E2D69"/>
                </a:solidFill>
                <a:latin typeface="HSE Sans" panose="02000000000000000000" pitchFamily="2" charset="0"/>
              </a:defRPr>
            </a:lvl1pPr>
          </a:lstStyle>
          <a:p>
            <a:r>
              <a:rPr lang="ru-RU" sz="4400" dirty="0">
                <a:solidFill>
                  <a:srgbClr val="102D69"/>
                </a:solidFill>
                <a:latin typeface="HSE Sans" panose="02000000000000000000" pitchFamily="2" charset="0"/>
              </a:rPr>
              <a:t>Название презентации</a:t>
            </a:r>
            <a:br>
              <a:rPr lang="ru-RU" sz="4400" dirty="0">
                <a:solidFill>
                  <a:srgbClr val="102D69"/>
                </a:solidFill>
                <a:latin typeface="HSE Sans" panose="02000000000000000000" pitchFamily="2" charset="0"/>
              </a:rPr>
            </a:br>
            <a:r>
              <a:rPr lang="ru-RU" sz="4400" dirty="0">
                <a:solidFill>
                  <a:srgbClr val="102D69"/>
                </a:solidFill>
                <a:latin typeface="HSE Sans" panose="02000000000000000000" pitchFamily="2" charset="0"/>
              </a:rPr>
              <a:t>может быть набрано в две </a:t>
            </a:r>
            <a:br>
              <a:rPr lang="ru-RU" sz="4400" dirty="0">
                <a:solidFill>
                  <a:srgbClr val="102D69"/>
                </a:solidFill>
                <a:latin typeface="HSE Sans" panose="02000000000000000000" pitchFamily="2" charset="0"/>
              </a:rPr>
            </a:br>
            <a:r>
              <a:rPr lang="ru-RU" sz="4400" dirty="0">
                <a:solidFill>
                  <a:srgbClr val="102D69"/>
                </a:solidFill>
                <a:latin typeface="HSE Sans" panose="02000000000000000000" pitchFamily="2" charset="0"/>
              </a:rPr>
              <a:t>или три строки (43 </a:t>
            </a:r>
            <a:r>
              <a:rPr lang="en-GB" sz="4400" dirty="0" err="1">
                <a:solidFill>
                  <a:srgbClr val="102D69"/>
                </a:solidFill>
                <a:latin typeface="HSE Sans" panose="02000000000000000000" pitchFamily="2" charset="0"/>
              </a:rPr>
              <a:t>pt</a:t>
            </a:r>
            <a:r>
              <a:rPr lang="en-GB" sz="4400" dirty="0">
                <a:solidFill>
                  <a:srgbClr val="102D69"/>
                </a:solidFill>
                <a:latin typeface="HSE Sans" panose="02000000000000000000" pitchFamily="2" charset="0"/>
              </a:rPr>
              <a:t>)</a:t>
            </a:r>
            <a:endParaRPr lang="ru-RU" sz="4400" dirty="0">
              <a:solidFill>
                <a:srgbClr val="102D69"/>
              </a:solidFill>
              <a:latin typeface="HSE Sans" panose="02000000000000000000" pitchFamily="2" charset="0"/>
            </a:endParaRPr>
          </a:p>
        </p:txBody>
      </p:sp>
      <p:sp>
        <p:nvSpPr>
          <p:cNvPr id="20" name="Текст 19">
            <a:extLst>
              <a:ext uri="{FF2B5EF4-FFF2-40B4-BE49-F238E27FC236}">
                <a16:creationId xmlns:a16="http://schemas.microsoft.com/office/drawing/2014/main" id="{18109844-C2E7-354F-9C01-8834E4DCE373}"/>
              </a:ext>
            </a:extLst>
          </p:cNvPr>
          <p:cNvSpPr>
            <a:spLocks noGrp="1"/>
          </p:cNvSpPr>
          <p:nvPr>
            <p:ph type="body" sz="quarter" idx="10" hasCustomPrompt="1"/>
          </p:nvPr>
        </p:nvSpPr>
        <p:spPr>
          <a:xfrm>
            <a:off x="2074947" y="1187841"/>
            <a:ext cx="3848717" cy="435163"/>
          </a:xfrm>
        </p:spPr>
        <p:txBody>
          <a:bodyPr lIns="0" tIns="0" rIns="0" bIns="0" anchor="t">
            <a:noAutofit/>
          </a:bodyPr>
          <a:lstStyle>
            <a:lvl1pPr marL="0" indent="0" algn="l">
              <a:lnSpc>
                <a:spcPct val="100000"/>
              </a:lnSpc>
              <a:spcBef>
                <a:spcPts val="0"/>
              </a:spcBef>
              <a:buNone/>
              <a:defRPr sz="1600" b="0" i="0">
                <a:latin typeface="HSE Sans" panose="02000000000000000000" pitchFamily="2" charset="0"/>
              </a:defRPr>
            </a:lvl1pPr>
            <a:lvl2pPr marL="457200" indent="0" algn="l">
              <a:buNone/>
              <a:defRPr sz="1600" b="0" i="0">
                <a:latin typeface="HSE Sans" panose="02000000000000000000" pitchFamily="2" charset="0"/>
              </a:defRPr>
            </a:lvl2pPr>
            <a:lvl3pPr marL="914400" indent="0" algn="l">
              <a:buNone/>
              <a:defRPr sz="1600" b="0" i="0">
                <a:latin typeface="HSE Sans" panose="02000000000000000000" pitchFamily="2" charset="0"/>
              </a:defRPr>
            </a:lvl3pPr>
            <a:lvl4pPr marL="1371600" indent="0" algn="l">
              <a:buNone/>
              <a:defRPr sz="1600" b="0" i="0">
                <a:latin typeface="HSE Sans" panose="02000000000000000000" pitchFamily="2" charset="0"/>
              </a:defRPr>
            </a:lvl4pPr>
            <a:lvl5pPr marL="1828800" indent="0" algn="l">
              <a:buNone/>
              <a:defRPr sz="1600" b="0" i="0">
                <a:latin typeface="HSE Sans" panose="02000000000000000000" pitchFamily="2" charset="0"/>
              </a:defRPr>
            </a:lvl5pPr>
          </a:lstStyle>
          <a:p>
            <a:r>
              <a:rPr lang="ru-RU" dirty="0">
                <a:latin typeface="HSE Sans" panose="02000000000000000000" pitchFamily="2" charset="0"/>
              </a:rPr>
              <a:t>Название факультета</a:t>
            </a:r>
            <a:br>
              <a:rPr lang="ru-RU" dirty="0">
                <a:latin typeface="HSE Sans" panose="02000000000000000000" pitchFamily="2" charset="0"/>
              </a:rPr>
            </a:br>
            <a:r>
              <a:rPr lang="ru-RU" dirty="0">
                <a:latin typeface="HSE Sans" panose="02000000000000000000" pitchFamily="2" charset="0"/>
              </a:rPr>
              <a:t>в две строки</a:t>
            </a:r>
            <a:r>
              <a:rPr lang="en-GB" dirty="0">
                <a:latin typeface="HSE Sans" panose="02000000000000000000" pitchFamily="2" charset="0"/>
              </a:rPr>
              <a:t> (16 </a:t>
            </a:r>
            <a:r>
              <a:rPr lang="en-GB" dirty="0" err="1">
                <a:latin typeface="HSE Sans" panose="02000000000000000000" pitchFamily="2" charset="0"/>
              </a:rPr>
              <a:t>pt</a:t>
            </a:r>
            <a:r>
              <a:rPr lang="en-GB" dirty="0">
                <a:latin typeface="HSE Sans" panose="02000000000000000000" pitchFamily="2" charset="0"/>
              </a:rPr>
              <a:t>)</a:t>
            </a:r>
            <a:endParaRPr lang="ru-RU" dirty="0">
              <a:latin typeface="HSE Sans" panose="02000000000000000000" pitchFamily="2" charset="0"/>
            </a:endParaRPr>
          </a:p>
        </p:txBody>
      </p:sp>
      <p:sp>
        <p:nvSpPr>
          <p:cNvPr id="25" name="Текст 24">
            <a:extLst>
              <a:ext uri="{FF2B5EF4-FFF2-40B4-BE49-F238E27FC236}">
                <a16:creationId xmlns:a16="http://schemas.microsoft.com/office/drawing/2014/main" id="{40A04329-C800-BB42-BFE0-7E3C68848DA7}"/>
              </a:ext>
            </a:extLst>
          </p:cNvPr>
          <p:cNvSpPr>
            <a:spLocks noGrp="1"/>
          </p:cNvSpPr>
          <p:nvPr>
            <p:ph type="body" sz="quarter" idx="11" hasCustomPrompt="1"/>
          </p:nvPr>
        </p:nvSpPr>
        <p:spPr>
          <a:xfrm>
            <a:off x="6259420" y="1173829"/>
            <a:ext cx="2278063" cy="463186"/>
          </a:xfrm>
        </p:spPr>
        <p:txBody>
          <a:bodyPr lIns="0" tIns="0" rIns="0" bIns="0" anchor="t">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0" i="0">
                <a:solidFill>
                  <a:srgbClr val="0E2D69"/>
                </a:solidFill>
                <a:latin typeface="HSE Sans" panose="02000000000000000000"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ru-RU" sz="1200" dirty="0">
                <a:latin typeface="HSE Sans" panose="02000000000000000000" pitchFamily="2" charset="0"/>
              </a:rPr>
              <a:t>Название подразделения</a:t>
            </a:r>
            <a:br>
              <a:rPr lang="ru-RU" sz="1200" dirty="0">
                <a:latin typeface="HSE Sans" panose="02000000000000000000" pitchFamily="2" charset="0"/>
              </a:rPr>
            </a:br>
            <a:r>
              <a:rPr lang="ru-RU" sz="1200" dirty="0">
                <a:latin typeface="HSE Sans" panose="02000000000000000000" pitchFamily="2" charset="0"/>
              </a:rPr>
              <a:t>в две или три строки</a:t>
            </a:r>
            <a:r>
              <a:rPr lang="en-GB" sz="1200" dirty="0">
                <a:latin typeface="HSE Sans" panose="02000000000000000000" pitchFamily="2" charset="0"/>
              </a:rPr>
              <a:t> (12pt)</a:t>
            </a:r>
            <a:endParaRPr lang="ru-RU" sz="1200" dirty="0">
              <a:latin typeface="HSE Sans" panose="02000000000000000000" pitchFamily="2" charset="0"/>
            </a:endParaRPr>
          </a:p>
        </p:txBody>
      </p:sp>
      <p:sp>
        <p:nvSpPr>
          <p:cNvPr id="27" name="Текст 26">
            <a:extLst>
              <a:ext uri="{FF2B5EF4-FFF2-40B4-BE49-F238E27FC236}">
                <a16:creationId xmlns:a16="http://schemas.microsoft.com/office/drawing/2014/main" id="{98337931-3EC2-F348-99EA-860F4FFDC188}"/>
              </a:ext>
            </a:extLst>
          </p:cNvPr>
          <p:cNvSpPr>
            <a:spLocks noGrp="1"/>
          </p:cNvSpPr>
          <p:nvPr>
            <p:ph type="body" idx="12" hasCustomPrompt="1"/>
          </p:nvPr>
        </p:nvSpPr>
        <p:spPr>
          <a:xfrm>
            <a:off x="8786720" y="1173829"/>
            <a:ext cx="2217738" cy="463186"/>
          </a:xfrm>
        </p:spPr>
        <p:txBody>
          <a:bodyPr lIns="0" tIns="0" rIns="0" bIns="0" anchor="t">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0" i="0">
                <a:solidFill>
                  <a:srgbClr val="0E2D69"/>
                </a:solidFill>
                <a:latin typeface="HSE Sans" panose="02000000000000000000"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ru-RU" sz="1200" dirty="0">
                <a:latin typeface="HSE Sans" panose="02000000000000000000" pitchFamily="2" charset="0"/>
              </a:rPr>
              <a:t>Москва</a:t>
            </a:r>
            <a:br>
              <a:rPr lang="ru-RU" sz="1200" dirty="0">
                <a:latin typeface="HSE Sans" panose="02000000000000000000" pitchFamily="2" charset="0"/>
              </a:rPr>
            </a:br>
            <a:r>
              <a:rPr lang="ru-RU" sz="1200" dirty="0">
                <a:latin typeface="HSE Sans" panose="02000000000000000000" pitchFamily="2" charset="0"/>
              </a:rPr>
              <a:t>2022</a:t>
            </a:r>
            <a:r>
              <a:rPr lang="en-GB" sz="1200" dirty="0">
                <a:latin typeface="HSE Sans" panose="02000000000000000000" pitchFamily="2" charset="0"/>
              </a:rPr>
              <a:t> (12pt)</a:t>
            </a:r>
            <a:endParaRPr lang="ru-RU" sz="1200" dirty="0">
              <a:latin typeface="HSE Sans" panose="02000000000000000000" pitchFamily="2" charset="0"/>
            </a:endParaRPr>
          </a:p>
        </p:txBody>
      </p:sp>
      <p:sp>
        <p:nvSpPr>
          <p:cNvPr id="29" name="Текст 28">
            <a:extLst>
              <a:ext uri="{FF2B5EF4-FFF2-40B4-BE49-F238E27FC236}">
                <a16:creationId xmlns:a16="http://schemas.microsoft.com/office/drawing/2014/main" id="{EEA7A79B-D410-B44F-BF32-C3EAEFC20A6E}"/>
              </a:ext>
            </a:extLst>
          </p:cNvPr>
          <p:cNvSpPr>
            <a:spLocks noGrp="1"/>
          </p:cNvSpPr>
          <p:nvPr>
            <p:ph type="body" sz="quarter" idx="13" hasCustomPrompt="1"/>
          </p:nvPr>
        </p:nvSpPr>
        <p:spPr>
          <a:xfrm>
            <a:off x="1027967" y="4824914"/>
            <a:ext cx="7625267" cy="652860"/>
          </a:xfr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600" b="0" i="0">
                <a:solidFill>
                  <a:srgbClr val="0E2D69"/>
                </a:solidFill>
                <a:latin typeface="HSE Sans" panose="02000000000000000000"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ru-RU" sz="1600" dirty="0">
                <a:latin typeface="HSE Sans" panose="02000000000000000000" pitchFamily="2" charset="0"/>
              </a:rPr>
              <a:t>Если нужно больше места, то используйте подзаголовок</a:t>
            </a:r>
            <a:r>
              <a:rPr lang="en-GB" sz="1600" dirty="0">
                <a:latin typeface="HSE Sans" panose="02000000000000000000" pitchFamily="2" charset="0"/>
              </a:rPr>
              <a:t> (16 </a:t>
            </a:r>
            <a:r>
              <a:rPr lang="en-GB" sz="1600" dirty="0" err="1">
                <a:latin typeface="HSE Sans" panose="02000000000000000000" pitchFamily="2" charset="0"/>
              </a:rPr>
              <a:t>pt</a:t>
            </a:r>
            <a:r>
              <a:rPr lang="en-GB" sz="1600" dirty="0">
                <a:latin typeface="HSE Sans" panose="02000000000000000000" pitchFamily="2" charset="0"/>
              </a:rPr>
              <a:t>)</a:t>
            </a:r>
            <a:endParaRPr lang="ru-RU" sz="1600" dirty="0">
              <a:latin typeface="HSE Sans" panose="02000000000000000000" pitchFamily="2" charset="0"/>
            </a:endParaRPr>
          </a:p>
        </p:txBody>
      </p:sp>
    </p:spTree>
    <p:extLst>
      <p:ext uri="{BB962C8B-B14F-4D97-AF65-F5344CB8AC3E}">
        <p14:creationId xmlns:p14="http://schemas.microsoft.com/office/powerpoint/2010/main" val="418289591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цве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4" descr="Icon&#10;&#10;Description automatically generated">
            <a:extLst>
              <a:ext uri="{FF2B5EF4-FFF2-40B4-BE49-F238E27FC236}">
                <a16:creationId xmlns:a16="http://schemas.microsoft.com/office/drawing/2014/main" id="{9328428E-0D3D-6E4B-BAC0-3F63BAF7DB74}"/>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8" name="Straight Connector 19">
            <a:extLst>
              <a:ext uri="{FF2B5EF4-FFF2-40B4-BE49-F238E27FC236}">
                <a16:creationId xmlns:a16="http://schemas.microsoft.com/office/drawing/2014/main" id="{86CF47C6-D972-9E44-A717-6848F3489399}"/>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1">
            <a:extLst>
              <a:ext uri="{FF2B5EF4-FFF2-40B4-BE49-F238E27FC236}">
                <a16:creationId xmlns:a16="http://schemas.microsoft.com/office/drawing/2014/main" id="{412FEF63-77C0-7C4A-B9BE-4BC0EEEEB78C}"/>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5">
            <a:extLst>
              <a:ext uri="{FF2B5EF4-FFF2-40B4-BE49-F238E27FC236}">
                <a16:creationId xmlns:a16="http://schemas.microsoft.com/office/drawing/2014/main" id="{C4F550E9-E979-284D-B65F-44E092DD9D02}"/>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A39D099-B515-F343-BF7A-A95468DA3860}"/>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2" name="Straight Connector 59">
            <a:extLst>
              <a:ext uri="{FF2B5EF4-FFF2-40B4-BE49-F238E27FC236}">
                <a16:creationId xmlns:a16="http://schemas.microsoft.com/office/drawing/2014/main" id="{396B1F99-9711-C64F-A7C9-4F1D89E7F11D}"/>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3" name="Текст 37">
            <a:extLst>
              <a:ext uri="{FF2B5EF4-FFF2-40B4-BE49-F238E27FC236}">
                <a16:creationId xmlns:a16="http://schemas.microsoft.com/office/drawing/2014/main" id="{9C21DFE9-C3B2-C54E-9275-7776355F7360}"/>
              </a:ext>
            </a:extLst>
          </p:cNvPr>
          <p:cNvSpPr>
            <a:spLocks noGrp="1"/>
          </p:cNvSpPr>
          <p:nvPr>
            <p:ph type="body" sz="quarter" idx="13" hasCustomPrompt="1"/>
          </p:nvPr>
        </p:nvSpPr>
        <p:spPr>
          <a:xfrm>
            <a:off x="1143689" y="540904"/>
            <a:ext cx="1901825" cy="415925"/>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ru-RU" sz="1000" dirty="0">
                <a:latin typeface="HSE Sans" panose="02000000000000000000" pitchFamily="2" charset="0"/>
              </a:rPr>
              <a:t>Название подразделения</a:t>
            </a:r>
            <a:br>
              <a:rPr lang="ru-RU" sz="1000" dirty="0">
                <a:latin typeface="HSE Sans" panose="02000000000000000000" pitchFamily="2" charset="0"/>
              </a:rPr>
            </a:br>
            <a:r>
              <a:rPr lang="ru-RU" sz="1000" dirty="0">
                <a:latin typeface="HSE Sans" panose="02000000000000000000" pitchFamily="2" charset="0"/>
              </a:rPr>
              <a:t>в две или три строки</a:t>
            </a:r>
            <a:r>
              <a:rPr lang="en-GB" sz="1000" dirty="0">
                <a:latin typeface="HSE Sans" panose="02000000000000000000" pitchFamily="2" charset="0"/>
              </a:rPr>
              <a:t> (10pt)</a:t>
            </a:r>
            <a:endParaRPr lang="ru-RU" sz="1000" dirty="0">
              <a:latin typeface="HSE Sans" panose="02000000000000000000" pitchFamily="2" charset="0"/>
            </a:endParaRPr>
          </a:p>
        </p:txBody>
      </p:sp>
      <p:sp>
        <p:nvSpPr>
          <p:cNvPr id="14" name="Текст 39">
            <a:extLst>
              <a:ext uri="{FF2B5EF4-FFF2-40B4-BE49-F238E27FC236}">
                <a16:creationId xmlns:a16="http://schemas.microsoft.com/office/drawing/2014/main" id="{5A73F99D-6D58-724E-ADB3-150D9B24F8CB}"/>
              </a:ext>
            </a:extLst>
          </p:cNvPr>
          <p:cNvSpPr>
            <a:spLocks noGrp="1"/>
          </p:cNvSpPr>
          <p:nvPr>
            <p:ph type="body" sz="quarter" idx="14" hasCustomPrompt="1"/>
          </p:nvPr>
        </p:nvSpPr>
        <p:spPr>
          <a:xfrm>
            <a:off x="3459163"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ru-RU" sz="1000" dirty="0">
                <a:latin typeface="HSE Sans" panose="02000000000000000000" pitchFamily="2" charset="0"/>
              </a:rPr>
              <a:t>Название презентации может быть набрано в две или три строки</a:t>
            </a:r>
            <a:r>
              <a:rPr lang="en-GB" sz="1000" dirty="0">
                <a:latin typeface="HSE Sans" panose="02000000000000000000" pitchFamily="2" charset="0"/>
              </a:rPr>
              <a:t> (10pt)</a:t>
            </a:r>
            <a:endParaRPr lang="ru-RU" sz="1000" dirty="0">
              <a:latin typeface="HSE Sans" panose="02000000000000000000" pitchFamily="2" charset="0"/>
            </a:endParaRPr>
          </a:p>
        </p:txBody>
      </p:sp>
      <p:sp>
        <p:nvSpPr>
          <p:cNvPr id="16" name="Текст 39">
            <a:extLst>
              <a:ext uri="{FF2B5EF4-FFF2-40B4-BE49-F238E27FC236}">
                <a16:creationId xmlns:a16="http://schemas.microsoft.com/office/drawing/2014/main" id="{7E89E360-BE39-5041-BAD6-C7B708340AA2}"/>
              </a:ext>
            </a:extLst>
          </p:cNvPr>
          <p:cNvSpPr>
            <a:spLocks noGrp="1"/>
          </p:cNvSpPr>
          <p:nvPr>
            <p:ph type="body" sz="quarter" idx="15" hasCustomPrompt="1"/>
          </p:nvPr>
        </p:nvSpPr>
        <p:spPr>
          <a:xfrm>
            <a:off x="6259892"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ru-RU" sz="1000" dirty="0">
                <a:latin typeface="HSE Sans" panose="02000000000000000000" pitchFamily="2" charset="0"/>
              </a:rPr>
              <a:t>Название раздела может быть набрано в две или три строки</a:t>
            </a:r>
            <a:r>
              <a:rPr lang="en-GB" sz="1000" dirty="0">
                <a:latin typeface="HSE Sans" panose="02000000000000000000" pitchFamily="2" charset="0"/>
              </a:rPr>
              <a:t> (10pt)</a:t>
            </a:r>
            <a:endParaRPr lang="ru-RU" sz="1000" dirty="0">
              <a:latin typeface="HSE Sans" panose="02000000000000000000" pitchFamily="2" charset="0"/>
            </a:endParaRPr>
          </a:p>
        </p:txBody>
      </p:sp>
      <p:sp>
        <p:nvSpPr>
          <p:cNvPr id="19" name="Заголовок 31">
            <a:extLst>
              <a:ext uri="{FF2B5EF4-FFF2-40B4-BE49-F238E27FC236}">
                <a16:creationId xmlns:a16="http://schemas.microsoft.com/office/drawing/2014/main" id="{1C20890C-BC1C-0745-9AF3-46700BA27C4A}"/>
              </a:ext>
            </a:extLst>
          </p:cNvPr>
          <p:cNvSpPr>
            <a:spLocks noGrp="1"/>
          </p:cNvSpPr>
          <p:nvPr>
            <p:ph type="title" hasCustomPrompt="1"/>
          </p:nvPr>
        </p:nvSpPr>
        <p:spPr>
          <a:xfrm>
            <a:off x="585899" y="1447790"/>
            <a:ext cx="4322530" cy="777025"/>
          </a:xfrm>
        </p:spPr>
        <p:txBody>
          <a:bodyPr lIns="0" tIns="0" rIns="0" bIns="0" anchor="t">
            <a:normAutofit/>
          </a:bodyPr>
          <a:lstStyle>
            <a:lvl1pPr>
              <a:lnSpc>
                <a:spcPct val="100000"/>
              </a:lnSpc>
              <a:defRPr sz="2400" b="0" i="0">
                <a:latin typeface="HSE Sans" panose="02000000000000000000" pitchFamily="2" charset="0"/>
              </a:defRPr>
            </a:lvl1pPr>
          </a:lstStyle>
          <a:p>
            <a:r>
              <a:rPr lang="ru-RU" sz="2400" dirty="0">
                <a:solidFill>
                  <a:srgbClr val="102D69"/>
                </a:solidFill>
                <a:latin typeface="HSE Sans" panose="02000000000000000000" pitchFamily="2" charset="0"/>
              </a:rPr>
              <a:t>Дополнительная </a:t>
            </a:r>
            <a:br>
              <a:rPr lang="ru-RU" sz="2400" dirty="0">
                <a:solidFill>
                  <a:srgbClr val="102D69"/>
                </a:solidFill>
                <a:latin typeface="HSE Sans" panose="02000000000000000000" pitchFamily="2" charset="0"/>
              </a:rPr>
            </a:br>
            <a:r>
              <a:rPr lang="ru-RU" sz="2400" dirty="0">
                <a:solidFill>
                  <a:srgbClr val="102D69"/>
                </a:solidFill>
                <a:latin typeface="HSE Sans" panose="02000000000000000000" pitchFamily="2" charset="0"/>
              </a:rPr>
              <a:t>цветовая гамма</a:t>
            </a:r>
          </a:p>
        </p:txBody>
      </p:sp>
      <p:sp>
        <p:nvSpPr>
          <p:cNvPr id="20" name="Текст 35">
            <a:extLst>
              <a:ext uri="{FF2B5EF4-FFF2-40B4-BE49-F238E27FC236}">
                <a16:creationId xmlns:a16="http://schemas.microsoft.com/office/drawing/2014/main" id="{CA2589F7-4500-024F-8E07-D726629A599C}"/>
              </a:ext>
            </a:extLst>
          </p:cNvPr>
          <p:cNvSpPr>
            <a:spLocks noGrp="1"/>
          </p:cNvSpPr>
          <p:nvPr>
            <p:ph type="body" sz="quarter" idx="12" hasCustomPrompt="1"/>
          </p:nvPr>
        </p:nvSpPr>
        <p:spPr>
          <a:xfrm>
            <a:off x="585898" y="2379663"/>
            <a:ext cx="4322531" cy="2399371"/>
          </a:xfr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ru-RU" sz="1300" dirty="0">
                <a:latin typeface="HSE Sans" panose="02000000000000000000" pitchFamily="2" charset="0"/>
              </a:rPr>
              <a:t>Для оформления графиков, таблиц, диаграмм могут потребоваться дополнительные цвета и вы совершенно правы, задавая вопрос, какие цвета использовать и где их взять. Мы предлагаем использовать палитру цветов Вышки для этих целей.</a:t>
            </a:r>
          </a:p>
        </p:txBody>
      </p:sp>
      <p:sp>
        <p:nvSpPr>
          <p:cNvPr id="21" name="Oval 5">
            <a:extLst>
              <a:ext uri="{FF2B5EF4-FFF2-40B4-BE49-F238E27FC236}">
                <a16:creationId xmlns:a16="http://schemas.microsoft.com/office/drawing/2014/main" id="{D2CA403A-98E7-6C42-8F44-30AB6622C802}"/>
              </a:ext>
            </a:extLst>
          </p:cNvPr>
          <p:cNvSpPr/>
          <p:nvPr userDrawn="1"/>
        </p:nvSpPr>
        <p:spPr>
          <a:xfrm>
            <a:off x="5392982" y="1447790"/>
            <a:ext cx="830997" cy="830997"/>
          </a:xfrm>
          <a:prstGeom prst="ellipse">
            <a:avLst/>
          </a:prstGeom>
          <a:solidFill>
            <a:srgbClr val="0E2D69"/>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2" name="Oval 20">
            <a:extLst>
              <a:ext uri="{FF2B5EF4-FFF2-40B4-BE49-F238E27FC236}">
                <a16:creationId xmlns:a16="http://schemas.microsoft.com/office/drawing/2014/main" id="{42ABAA5D-E7AB-6E48-9D43-A48178C9BDD4}"/>
              </a:ext>
            </a:extLst>
          </p:cNvPr>
          <p:cNvSpPr/>
          <p:nvPr userDrawn="1"/>
        </p:nvSpPr>
        <p:spPr>
          <a:xfrm>
            <a:off x="6742925" y="1447790"/>
            <a:ext cx="830997" cy="830997"/>
          </a:xfrm>
          <a:prstGeom prst="ellipse">
            <a:avLst/>
          </a:prstGeom>
          <a:solidFill>
            <a:srgbClr val="234A9B"/>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3" name="Oval 22">
            <a:extLst>
              <a:ext uri="{FF2B5EF4-FFF2-40B4-BE49-F238E27FC236}">
                <a16:creationId xmlns:a16="http://schemas.microsoft.com/office/drawing/2014/main" id="{209F185A-8F67-9C42-A7C5-87E483F4FC19}"/>
              </a:ext>
            </a:extLst>
          </p:cNvPr>
          <p:cNvSpPr/>
          <p:nvPr userDrawn="1"/>
        </p:nvSpPr>
        <p:spPr>
          <a:xfrm>
            <a:off x="8092868" y="1447790"/>
            <a:ext cx="830997" cy="830997"/>
          </a:xfrm>
          <a:prstGeom prst="ellipse">
            <a:avLst/>
          </a:prstGeom>
          <a:solidFill>
            <a:srgbClr val="11A0D7"/>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4" name="Oval 23">
            <a:extLst>
              <a:ext uri="{FF2B5EF4-FFF2-40B4-BE49-F238E27FC236}">
                <a16:creationId xmlns:a16="http://schemas.microsoft.com/office/drawing/2014/main" id="{279AE0F6-4E37-6C4D-AF45-824EEE489A15}"/>
              </a:ext>
            </a:extLst>
          </p:cNvPr>
          <p:cNvSpPr/>
          <p:nvPr userDrawn="1"/>
        </p:nvSpPr>
        <p:spPr>
          <a:xfrm>
            <a:off x="9442811" y="1447790"/>
            <a:ext cx="830997" cy="830997"/>
          </a:xfrm>
          <a:prstGeom prst="ellipse">
            <a:avLst/>
          </a:prstGeom>
          <a:solidFill>
            <a:srgbClr val="029C6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5" name="Oval 26">
            <a:extLst>
              <a:ext uri="{FF2B5EF4-FFF2-40B4-BE49-F238E27FC236}">
                <a16:creationId xmlns:a16="http://schemas.microsoft.com/office/drawing/2014/main" id="{330C0EA4-7FD1-CE4D-AC95-8C484C5AC790}"/>
              </a:ext>
            </a:extLst>
          </p:cNvPr>
          <p:cNvSpPr/>
          <p:nvPr userDrawn="1"/>
        </p:nvSpPr>
        <p:spPr>
          <a:xfrm>
            <a:off x="10792754" y="1447790"/>
            <a:ext cx="830997" cy="830997"/>
          </a:xfrm>
          <a:prstGeom prst="ellipse">
            <a:avLst/>
          </a:prstGeom>
          <a:solidFill>
            <a:srgbClr val="EB681F"/>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6" name="Oval 29">
            <a:extLst>
              <a:ext uri="{FF2B5EF4-FFF2-40B4-BE49-F238E27FC236}">
                <a16:creationId xmlns:a16="http://schemas.microsoft.com/office/drawing/2014/main" id="{4C53CF3D-7EFB-DF4F-8EA6-5644574E9AFB}"/>
              </a:ext>
            </a:extLst>
          </p:cNvPr>
          <p:cNvSpPr/>
          <p:nvPr userDrawn="1"/>
        </p:nvSpPr>
        <p:spPr>
          <a:xfrm>
            <a:off x="5392982" y="2708699"/>
            <a:ext cx="830997" cy="830997"/>
          </a:xfrm>
          <a:prstGeom prst="ellipse">
            <a:avLst/>
          </a:prstGeom>
          <a:solidFill>
            <a:srgbClr val="7D4EBA"/>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7" name="Oval 33">
            <a:extLst>
              <a:ext uri="{FF2B5EF4-FFF2-40B4-BE49-F238E27FC236}">
                <a16:creationId xmlns:a16="http://schemas.microsoft.com/office/drawing/2014/main" id="{B42CE88A-E9A3-2A4E-BD50-EB37311F39EC}"/>
              </a:ext>
            </a:extLst>
          </p:cNvPr>
          <p:cNvSpPr/>
          <p:nvPr userDrawn="1"/>
        </p:nvSpPr>
        <p:spPr>
          <a:xfrm>
            <a:off x="6742925" y="2708699"/>
            <a:ext cx="830997" cy="830997"/>
          </a:xfrm>
          <a:prstGeom prst="ellipse">
            <a:avLst/>
          </a:prstGeom>
          <a:solidFill>
            <a:srgbClr val="E61F3D"/>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8" name="Oval 34">
            <a:extLst>
              <a:ext uri="{FF2B5EF4-FFF2-40B4-BE49-F238E27FC236}">
                <a16:creationId xmlns:a16="http://schemas.microsoft.com/office/drawing/2014/main" id="{B699EFDF-DB9D-3C4F-9D1F-461508017BDA}"/>
              </a:ext>
            </a:extLst>
          </p:cNvPr>
          <p:cNvSpPr/>
          <p:nvPr userDrawn="1"/>
        </p:nvSpPr>
        <p:spPr>
          <a:xfrm>
            <a:off x="8092868" y="2708699"/>
            <a:ext cx="830997" cy="830997"/>
          </a:xfrm>
          <a:prstGeom prst="ellipse">
            <a:avLst/>
          </a:prstGeom>
          <a:solidFill>
            <a:srgbClr val="FBBA0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9" name="Oval 35">
            <a:extLst>
              <a:ext uri="{FF2B5EF4-FFF2-40B4-BE49-F238E27FC236}">
                <a16:creationId xmlns:a16="http://schemas.microsoft.com/office/drawing/2014/main" id="{5DF3131C-EEA1-5446-B567-C9DA0A2A1AFF}"/>
              </a:ext>
            </a:extLst>
          </p:cNvPr>
          <p:cNvSpPr/>
          <p:nvPr userDrawn="1"/>
        </p:nvSpPr>
        <p:spPr>
          <a:xfrm>
            <a:off x="9442811" y="2708699"/>
            <a:ext cx="830997" cy="830997"/>
          </a:xfrm>
          <a:prstGeom prst="ellipse">
            <a:avLst/>
          </a:prstGeom>
          <a:solidFill>
            <a:srgbClr val="7DA0D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0" name="Oval 36">
            <a:extLst>
              <a:ext uri="{FF2B5EF4-FFF2-40B4-BE49-F238E27FC236}">
                <a16:creationId xmlns:a16="http://schemas.microsoft.com/office/drawing/2014/main" id="{6D03B317-B61D-2945-8C0A-A6EBD87ACD07}"/>
              </a:ext>
            </a:extLst>
          </p:cNvPr>
          <p:cNvSpPr/>
          <p:nvPr userDrawn="1"/>
        </p:nvSpPr>
        <p:spPr>
          <a:xfrm>
            <a:off x="10792754" y="2708699"/>
            <a:ext cx="830997" cy="830997"/>
          </a:xfrm>
          <a:prstGeom prst="ellipse">
            <a:avLst/>
          </a:prstGeom>
          <a:solidFill>
            <a:srgbClr val="47A0A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1" name="Oval 37">
            <a:extLst>
              <a:ext uri="{FF2B5EF4-FFF2-40B4-BE49-F238E27FC236}">
                <a16:creationId xmlns:a16="http://schemas.microsoft.com/office/drawing/2014/main" id="{9C0266F1-C0B7-624A-A873-5F2C8801E766}"/>
              </a:ext>
            </a:extLst>
          </p:cNvPr>
          <p:cNvSpPr/>
          <p:nvPr userDrawn="1"/>
        </p:nvSpPr>
        <p:spPr>
          <a:xfrm>
            <a:off x="5392982" y="3969609"/>
            <a:ext cx="830997" cy="830997"/>
          </a:xfrm>
          <a:prstGeom prst="ellipse">
            <a:avLst/>
          </a:prstGeom>
          <a:solidFill>
            <a:srgbClr val="EB8C3C"/>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2" name="Oval 38">
            <a:extLst>
              <a:ext uri="{FF2B5EF4-FFF2-40B4-BE49-F238E27FC236}">
                <a16:creationId xmlns:a16="http://schemas.microsoft.com/office/drawing/2014/main" id="{30C0C10E-388C-9843-8270-19D471BD3756}"/>
              </a:ext>
            </a:extLst>
          </p:cNvPr>
          <p:cNvSpPr/>
          <p:nvPr userDrawn="1"/>
        </p:nvSpPr>
        <p:spPr>
          <a:xfrm>
            <a:off x="6742925" y="3969609"/>
            <a:ext cx="830997" cy="830997"/>
          </a:xfrm>
          <a:prstGeom prst="ellipse">
            <a:avLst/>
          </a:prstGeom>
          <a:solidFill>
            <a:srgbClr val="96628C"/>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3" name="Oval 39">
            <a:extLst>
              <a:ext uri="{FF2B5EF4-FFF2-40B4-BE49-F238E27FC236}">
                <a16:creationId xmlns:a16="http://schemas.microsoft.com/office/drawing/2014/main" id="{87047EA3-79D2-8644-A568-E64AA1D7D370}"/>
              </a:ext>
            </a:extLst>
          </p:cNvPr>
          <p:cNvSpPr/>
          <p:nvPr userDrawn="1"/>
        </p:nvSpPr>
        <p:spPr>
          <a:xfrm>
            <a:off x="8092868" y="3969609"/>
            <a:ext cx="830997" cy="830997"/>
          </a:xfrm>
          <a:prstGeom prst="ellipse">
            <a:avLst/>
          </a:prstGeom>
          <a:solidFill>
            <a:srgbClr val="CD5A5A"/>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4" name="Oval 40">
            <a:extLst>
              <a:ext uri="{FF2B5EF4-FFF2-40B4-BE49-F238E27FC236}">
                <a16:creationId xmlns:a16="http://schemas.microsoft.com/office/drawing/2014/main" id="{7F5D1C6B-4E6B-0346-A5DC-C511DB14EFD6}"/>
              </a:ext>
            </a:extLst>
          </p:cNvPr>
          <p:cNvSpPr/>
          <p:nvPr userDrawn="1"/>
        </p:nvSpPr>
        <p:spPr>
          <a:xfrm>
            <a:off x="9442811" y="3969609"/>
            <a:ext cx="830997" cy="830997"/>
          </a:xfrm>
          <a:prstGeom prst="ellipse">
            <a:avLst/>
          </a:prstGeom>
          <a:solidFill>
            <a:srgbClr val="FFD746"/>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5" name="Oval 41">
            <a:extLst>
              <a:ext uri="{FF2B5EF4-FFF2-40B4-BE49-F238E27FC236}">
                <a16:creationId xmlns:a16="http://schemas.microsoft.com/office/drawing/2014/main" id="{EB421DBA-35DE-2C4F-A89E-27F0998EF4E8}"/>
              </a:ext>
            </a:extLst>
          </p:cNvPr>
          <p:cNvSpPr/>
          <p:nvPr userDrawn="1"/>
        </p:nvSpPr>
        <p:spPr>
          <a:xfrm>
            <a:off x="10792754" y="3969609"/>
            <a:ext cx="830997" cy="830997"/>
          </a:xfrm>
          <a:prstGeom prst="ellipse">
            <a:avLst/>
          </a:prstGeom>
          <a:solidFill>
            <a:srgbClr val="CDDDF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6" name="Oval 42">
            <a:extLst>
              <a:ext uri="{FF2B5EF4-FFF2-40B4-BE49-F238E27FC236}">
                <a16:creationId xmlns:a16="http://schemas.microsoft.com/office/drawing/2014/main" id="{081BD842-A9A1-5B44-81ED-A97BA390032B}"/>
              </a:ext>
            </a:extLst>
          </p:cNvPr>
          <p:cNvSpPr/>
          <p:nvPr userDrawn="1"/>
        </p:nvSpPr>
        <p:spPr>
          <a:xfrm>
            <a:off x="5392982" y="5249769"/>
            <a:ext cx="830997" cy="830997"/>
          </a:xfrm>
          <a:prstGeom prst="ellipse">
            <a:avLst/>
          </a:prstGeom>
          <a:solidFill>
            <a:srgbClr val="D7EBB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7" name="Oval 43">
            <a:extLst>
              <a:ext uri="{FF2B5EF4-FFF2-40B4-BE49-F238E27FC236}">
                <a16:creationId xmlns:a16="http://schemas.microsoft.com/office/drawing/2014/main" id="{036EE7D2-A33A-434C-B272-C82E2CDD4D4D}"/>
              </a:ext>
            </a:extLst>
          </p:cNvPr>
          <p:cNvSpPr/>
          <p:nvPr userDrawn="1"/>
        </p:nvSpPr>
        <p:spPr>
          <a:xfrm>
            <a:off x="6742925" y="5249769"/>
            <a:ext cx="830997" cy="830997"/>
          </a:xfrm>
          <a:prstGeom prst="ellipse">
            <a:avLst/>
          </a:prstGeom>
          <a:solidFill>
            <a:srgbClr val="FFDC9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8" name="Oval 44">
            <a:extLst>
              <a:ext uri="{FF2B5EF4-FFF2-40B4-BE49-F238E27FC236}">
                <a16:creationId xmlns:a16="http://schemas.microsoft.com/office/drawing/2014/main" id="{7DD65DA4-F076-C242-813E-8C17DCABCCFB}"/>
              </a:ext>
            </a:extLst>
          </p:cNvPr>
          <p:cNvSpPr/>
          <p:nvPr userDrawn="1"/>
        </p:nvSpPr>
        <p:spPr>
          <a:xfrm>
            <a:off x="8092868" y="5249769"/>
            <a:ext cx="830997" cy="830997"/>
          </a:xfrm>
          <a:prstGeom prst="ellipse">
            <a:avLst/>
          </a:prstGeom>
          <a:solidFill>
            <a:srgbClr val="D7C3F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9" name="Oval 45">
            <a:extLst>
              <a:ext uri="{FF2B5EF4-FFF2-40B4-BE49-F238E27FC236}">
                <a16:creationId xmlns:a16="http://schemas.microsoft.com/office/drawing/2014/main" id="{8A44D99D-BF66-2848-B460-F59D8ECF5690}"/>
              </a:ext>
            </a:extLst>
          </p:cNvPr>
          <p:cNvSpPr/>
          <p:nvPr userDrawn="1"/>
        </p:nvSpPr>
        <p:spPr>
          <a:xfrm>
            <a:off x="9442811" y="5249769"/>
            <a:ext cx="830997" cy="830997"/>
          </a:xfrm>
          <a:prstGeom prst="ellipse">
            <a:avLst/>
          </a:prstGeom>
          <a:solidFill>
            <a:srgbClr val="F6C3C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40" name="Oval 46">
            <a:extLst>
              <a:ext uri="{FF2B5EF4-FFF2-40B4-BE49-F238E27FC236}">
                <a16:creationId xmlns:a16="http://schemas.microsoft.com/office/drawing/2014/main" id="{9B130CEB-3D74-B647-BA6B-32F7D70FD354}"/>
              </a:ext>
            </a:extLst>
          </p:cNvPr>
          <p:cNvSpPr/>
          <p:nvPr userDrawn="1"/>
        </p:nvSpPr>
        <p:spPr>
          <a:xfrm>
            <a:off x="10792754" y="5249769"/>
            <a:ext cx="830997" cy="830997"/>
          </a:xfrm>
          <a:prstGeom prst="ellipse">
            <a:avLst/>
          </a:prstGeom>
          <a:solidFill>
            <a:srgbClr val="FFF07D"/>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Tree>
    <p:extLst>
      <p:ext uri="{BB962C8B-B14F-4D97-AF65-F5344CB8AC3E}">
        <p14:creationId xmlns:p14="http://schemas.microsoft.com/office/powerpoint/2010/main" val="3867054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чистый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4" descr="Icon&#10;&#10;Description automatically generated">
            <a:extLst>
              <a:ext uri="{FF2B5EF4-FFF2-40B4-BE49-F238E27FC236}">
                <a16:creationId xmlns:a16="http://schemas.microsoft.com/office/drawing/2014/main" id="{A7FA04E4-3213-8F41-B068-4DC281441422}"/>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9" name="Straight Connector 19">
            <a:extLst>
              <a:ext uri="{FF2B5EF4-FFF2-40B4-BE49-F238E27FC236}">
                <a16:creationId xmlns:a16="http://schemas.microsoft.com/office/drawing/2014/main" id="{938052A0-3DF0-DC47-B7E0-C20EF981C230}"/>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1">
            <a:extLst>
              <a:ext uri="{FF2B5EF4-FFF2-40B4-BE49-F238E27FC236}">
                <a16:creationId xmlns:a16="http://schemas.microsoft.com/office/drawing/2014/main" id="{8C6147F0-3CA1-264C-B2B2-F88597196943}"/>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1" name="Straight Connector 25">
            <a:extLst>
              <a:ext uri="{FF2B5EF4-FFF2-40B4-BE49-F238E27FC236}">
                <a16:creationId xmlns:a16="http://schemas.microsoft.com/office/drawing/2014/main" id="{62CDF50E-4D58-AF4A-ABFD-140AF88B3681}"/>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62171D1-2A5B-7A4A-9760-17CCE51B9802}"/>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3" name="Straight Connector 59">
            <a:extLst>
              <a:ext uri="{FF2B5EF4-FFF2-40B4-BE49-F238E27FC236}">
                <a16:creationId xmlns:a16="http://schemas.microsoft.com/office/drawing/2014/main" id="{3C71A0C3-CD3E-0748-98E5-6B2507CAB296}"/>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4" name="Текст 37">
            <a:extLst>
              <a:ext uri="{FF2B5EF4-FFF2-40B4-BE49-F238E27FC236}">
                <a16:creationId xmlns:a16="http://schemas.microsoft.com/office/drawing/2014/main" id="{9856D01B-EC9A-6047-B7FB-D47084AB3F50}"/>
              </a:ext>
            </a:extLst>
          </p:cNvPr>
          <p:cNvSpPr>
            <a:spLocks noGrp="1"/>
          </p:cNvSpPr>
          <p:nvPr>
            <p:ph type="body" sz="quarter" idx="13" hasCustomPrompt="1"/>
          </p:nvPr>
        </p:nvSpPr>
        <p:spPr>
          <a:xfrm>
            <a:off x="1143689" y="540904"/>
            <a:ext cx="1901825" cy="415925"/>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ru-RU" sz="1000" dirty="0">
                <a:latin typeface="HSE Sans" panose="02000000000000000000" pitchFamily="2" charset="0"/>
              </a:rPr>
              <a:t>Название подразделения</a:t>
            </a:r>
            <a:br>
              <a:rPr lang="ru-RU" sz="1000" dirty="0">
                <a:latin typeface="HSE Sans" panose="02000000000000000000" pitchFamily="2" charset="0"/>
              </a:rPr>
            </a:br>
            <a:r>
              <a:rPr lang="ru-RU" sz="1000" dirty="0">
                <a:latin typeface="HSE Sans" panose="02000000000000000000" pitchFamily="2" charset="0"/>
              </a:rPr>
              <a:t>в две или три строки</a:t>
            </a:r>
            <a:r>
              <a:rPr lang="en-GB" sz="1000" dirty="0">
                <a:latin typeface="HSE Sans" panose="02000000000000000000" pitchFamily="2" charset="0"/>
              </a:rPr>
              <a:t> (10pt)</a:t>
            </a:r>
            <a:endParaRPr lang="ru-RU" sz="1000" dirty="0">
              <a:latin typeface="HSE Sans" panose="02000000000000000000" pitchFamily="2" charset="0"/>
            </a:endParaRPr>
          </a:p>
        </p:txBody>
      </p:sp>
      <p:sp>
        <p:nvSpPr>
          <p:cNvPr id="15" name="Текст 39">
            <a:extLst>
              <a:ext uri="{FF2B5EF4-FFF2-40B4-BE49-F238E27FC236}">
                <a16:creationId xmlns:a16="http://schemas.microsoft.com/office/drawing/2014/main" id="{83E23342-AC91-354A-9A28-A14FF7BADCD2}"/>
              </a:ext>
            </a:extLst>
          </p:cNvPr>
          <p:cNvSpPr>
            <a:spLocks noGrp="1"/>
          </p:cNvSpPr>
          <p:nvPr>
            <p:ph type="body" sz="quarter" idx="14" hasCustomPrompt="1"/>
          </p:nvPr>
        </p:nvSpPr>
        <p:spPr>
          <a:xfrm>
            <a:off x="3459163"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ru-RU" sz="1000" dirty="0">
                <a:latin typeface="HSE Sans" panose="02000000000000000000" pitchFamily="2" charset="0"/>
              </a:rPr>
              <a:t>Название презентации может быть набрано в две или три строки</a:t>
            </a:r>
            <a:r>
              <a:rPr lang="en-GB" sz="1000" dirty="0">
                <a:latin typeface="HSE Sans" panose="02000000000000000000" pitchFamily="2" charset="0"/>
              </a:rPr>
              <a:t> (10pt)</a:t>
            </a:r>
            <a:endParaRPr lang="ru-RU" sz="1000" dirty="0">
              <a:latin typeface="HSE Sans" panose="02000000000000000000" pitchFamily="2" charset="0"/>
            </a:endParaRPr>
          </a:p>
        </p:txBody>
      </p:sp>
      <p:sp>
        <p:nvSpPr>
          <p:cNvPr id="17" name="Текст 39">
            <a:extLst>
              <a:ext uri="{FF2B5EF4-FFF2-40B4-BE49-F238E27FC236}">
                <a16:creationId xmlns:a16="http://schemas.microsoft.com/office/drawing/2014/main" id="{BB1CCE68-8F57-1A41-BC43-633D2EFC801E}"/>
              </a:ext>
            </a:extLst>
          </p:cNvPr>
          <p:cNvSpPr>
            <a:spLocks noGrp="1"/>
          </p:cNvSpPr>
          <p:nvPr>
            <p:ph type="body" sz="quarter" idx="15" hasCustomPrompt="1"/>
          </p:nvPr>
        </p:nvSpPr>
        <p:spPr>
          <a:xfrm>
            <a:off x="6259892"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ru-RU" sz="1000" dirty="0">
                <a:latin typeface="HSE Sans" panose="02000000000000000000" pitchFamily="2" charset="0"/>
              </a:rPr>
              <a:t>Название раздела может быть набрано в две или три строки</a:t>
            </a:r>
            <a:r>
              <a:rPr lang="en-GB" sz="1000" dirty="0">
                <a:latin typeface="HSE Sans" panose="02000000000000000000" pitchFamily="2" charset="0"/>
              </a:rPr>
              <a:t> (10pt)</a:t>
            </a:r>
            <a:endParaRPr lang="ru-RU" sz="1000" dirty="0">
              <a:latin typeface="HSE Sans" panose="02000000000000000000" pitchFamily="2" charset="0"/>
            </a:endParaRPr>
          </a:p>
        </p:txBody>
      </p:sp>
    </p:spTree>
    <p:extLst>
      <p:ext uri="{BB962C8B-B14F-4D97-AF65-F5344CB8AC3E}">
        <p14:creationId xmlns:p14="http://schemas.microsoft.com/office/powerpoint/2010/main" val="319520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чисты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5234703-C735-5D41-99C2-019C7EBECCF4}"/>
              </a:ext>
            </a:extLst>
          </p:cNvPr>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RU"/>
          </a:p>
        </p:txBody>
      </p:sp>
      <p:pic>
        <p:nvPicPr>
          <p:cNvPr id="2" name="Picture 1">
            <a:extLst>
              <a:ext uri="{FF2B5EF4-FFF2-40B4-BE49-F238E27FC236}">
                <a16:creationId xmlns:a16="http://schemas.microsoft.com/office/drawing/2014/main" id="{682F59B5-E815-AE43-BAE2-FA594BB42C02}"/>
              </a:ext>
            </a:extLst>
          </p:cNvPr>
          <p:cNvPicPr>
            <a:picLocks noChangeAspect="1"/>
          </p:cNvPicPr>
          <p:nvPr userDrawn="1"/>
        </p:nvPicPr>
        <p:blipFill>
          <a:blip r:embed="rId3"/>
          <a:srcRect/>
          <a:stretch/>
        </p:blipFill>
        <p:spPr>
          <a:xfrm>
            <a:off x="5310809" y="2643809"/>
            <a:ext cx="1570383" cy="1570383"/>
          </a:xfrm>
          <a:prstGeom prst="rect">
            <a:avLst/>
          </a:prstGeom>
        </p:spPr>
      </p:pic>
    </p:spTree>
    <p:extLst>
      <p:ext uri="{BB962C8B-B14F-4D97-AF65-F5344CB8AC3E}">
        <p14:creationId xmlns:p14="http://schemas.microsoft.com/office/powerpoint/2010/main" val="1387064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Текст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4" descr="Icon&#10;&#10;Description automatically generated">
            <a:extLst>
              <a:ext uri="{FF2B5EF4-FFF2-40B4-BE49-F238E27FC236}">
                <a16:creationId xmlns:a16="http://schemas.microsoft.com/office/drawing/2014/main" id="{4A1436AC-5F96-2A4F-BFC7-B3442083EBE4}"/>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11" name="Straight Connector 19">
            <a:extLst>
              <a:ext uri="{FF2B5EF4-FFF2-40B4-BE49-F238E27FC236}">
                <a16:creationId xmlns:a16="http://schemas.microsoft.com/office/drawing/2014/main" id="{067DD2ED-246D-7D41-B51F-FED98BF873FD}"/>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2" name="Straight Connector 21">
            <a:extLst>
              <a:ext uri="{FF2B5EF4-FFF2-40B4-BE49-F238E27FC236}">
                <a16:creationId xmlns:a16="http://schemas.microsoft.com/office/drawing/2014/main" id="{68E8C250-D449-A743-8975-B5BFB04D9744}"/>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3" name="Straight Connector 25">
            <a:extLst>
              <a:ext uri="{FF2B5EF4-FFF2-40B4-BE49-F238E27FC236}">
                <a16:creationId xmlns:a16="http://schemas.microsoft.com/office/drawing/2014/main" id="{DD1C71CA-B883-AF42-959D-BCA5690AAA4B}"/>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4D3A12E-0E10-C441-81D2-C3C1EB6A0537}"/>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9" name="Straight Connector 59">
            <a:extLst>
              <a:ext uri="{FF2B5EF4-FFF2-40B4-BE49-F238E27FC236}">
                <a16:creationId xmlns:a16="http://schemas.microsoft.com/office/drawing/2014/main" id="{3447008E-4F3B-FC4E-B96D-3927FAE1ED17}"/>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24" name="Рисунок 23">
            <a:extLst>
              <a:ext uri="{FF2B5EF4-FFF2-40B4-BE49-F238E27FC236}">
                <a16:creationId xmlns:a16="http://schemas.microsoft.com/office/drawing/2014/main" id="{61115A7A-23E5-E442-9551-F72F1CDA57B9}"/>
              </a:ext>
            </a:extLst>
          </p:cNvPr>
          <p:cNvSpPr>
            <a:spLocks noGrp="1"/>
          </p:cNvSpPr>
          <p:nvPr>
            <p:ph type="pic" sz="quarter" idx="10" hasCustomPrompt="1"/>
          </p:nvPr>
        </p:nvSpPr>
        <p:spPr>
          <a:xfrm>
            <a:off x="6684653" y="1447790"/>
            <a:ext cx="4325167" cy="4325107"/>
          </a:xfrm>
          <a:solidFill>
            <a:srgbClr val="D9D9D9"/>
          </a:solidFill>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2">
                    <a:lumMod val="10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ru-RU" sz="2800" dirty="0">
                <a:solidFill>
                  <a:schemeClr val="tx1"/>
                </a:solidFill>
                <a:latin typeface="HSE Sans" panose="02000000000000000000" pitchFamily="2" charset="0"/>
              </a:rPr>
              <a:t>Чтобы слайд не выглядел пустым, сюда можно поставить иллюстрацию или фотографию</a:t>
            </a:r>
            <a:endParaRPr lang="en-RU" sz="2800">
              <a:solidFill>
                <a:schemeClr val="tx1"/>
              </a:solidFill>
              <a:latin typeface="HSE Sans" panose="02000000000000000000" pitchFamily="2" charset="0"/>
            </a:endParaRPr>
          </a:p>
        </p:txBody>
      </p:sp>
      <p:sp>
        <p:nvSpPr>
          <p:cNvPr id="32" name="Заголовок 31">
            <a:extLst>
              <a:ext uri="{FF2B5EF4-FFF2-40B4-BE49-F238E27FC236}">
                <a16:creationId xmlns:a16="http://schemas.microsoft.com/office/drawing/2014/main" id="{9ED7AA97-D972-DF4F-B662-A65F2A544CC5}"/>
              </a:ext>
            </a:extLst>
          </p:cNvPr>
          <p:cNvSpPr>
            <a:spLocks noGrp="1"/>
          </p:cNvSpPr>
          <p:nvPr>
            <p:ph type="title" hasCustomPrompt="1"/>
          </p:nvPr>
        </p:nvSpPr>
        <p:spPr>
          <a:xfrm>
            <a:off x="585898" y="1447790"/>
            <a:ext cx="5245560" cy="777025"/>
          </a:xfrm>
        </p:spPr>
        <p:txBody>
          <a:bodyPr lIns="0" tIns="0" rIns="0" bIns="0" anchor="t">
            <a:normAutofit/>
          </a:bodyPr>
          <a:lstStyle>
            <a:lvl1pPr>
              <a:lnSpc>
                <a:spcPct val="100000"/>
              </a:lnSpc>
              <a:defRPr sz="2400" b="0" i="0">
                <a:latin typeface="HSE Sans" panose="02000000000000000000" pitchFamily="2" charset="0"/>
              </a:defRPr>
            </a:lvl1pPr>
          </a:lstStyle>
          <a:p>
            <a:r>
              <a:rPr lang="ru-RU" sz="2400" dirty="0">
                <a:solidFill>
                  <a:srgbClr val="102D69"/>
                </a:solidFill>
                <a:latin typeface="HSE Sans" panose="02000000000000000000" pitchFamily="2" charset="0"/>
              </a:rPr>
              <a:t>Заголовок может быть набран</a:t>
            </a:r>
            <a:br>
              <a:rPr lang="ru-RU" sz="2400" dirty="0">
                <a:solidFill>
                  <a:srgbClr val="102D69"/>
                </a:solidFill>
                <a:latin typeface="HSE Sans" panose="02000000000000000000" pitchFamily="2" charset="0"/>
              </a:rPr>
            </a:br>
            <a:r>
              <a:rPr lang="ru-RU" sz="2400" dirty="0">
                <a:solidFill>
                  <a:srgbClr val="102D69"/>
                </a:solidFill>
                <a:latin typeface="HSE Sans" panose="02000000000000000000" pitchFamily="2" charset="0"/>
              </a:rPr>
              <a:t>в две или три строки</a:t>
            </a:r>
            <a:r>
              <a:rPr lang="en-GB" sz="2400" dirty="0">
                <a:solidFill>
                  <a:srgbClr val="102D69"/>
                </a:solidFill>
                <a:latin typeface="HSE Sans" panose="02000000000000000000" pitchFamily="2" charset="0"/>
              </a:rPr>
              <a:t> (24 </a:t>
            </a:r>
            <a:r>
              <a:rPr lang="en-GB" sz="2400" dirty="0" err="1">
                <a:solidFill>
                  <a:srgbClr val="102D69"/>
                </a:solidFill>
                <a:latin typeface="HSE Sans" panose="02000000000000000000" pitchFamily="2" charset="0"/>
              </a:rPr>
              <a:t>pt</a:t>
            </a:r>
            <a:r>
              <a:rPr lang="en-GB"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36" name="Текст 35">
            <a:extLst>
              <a:ext uri="{FF2B5EF4-FFF2-40B4-BE49-F238E27FC236}">
                <a16:creationId xmlns:a16="http://schemas.microsoft.com/office/drawing/2014/main" id="{69E35E54-2B19-7441-876F-1C6A84F4F156}"/>
              </a:ext>
            </a:extLst>
          </p:cNvPr>
          <p:cNvSpPr>
            <a:spLocks noGrp="1"/>
          </p:cNvSpPr>
          <p:nvPr>
            <p:ph type="body" sz="quarter" idx="12" hasCustomPrompt="1"/>
          </p:nvPr>
        </p:nvSpPr>
        <p:spPr>
          <a:xfrm>
            <a:off x="585897" y="2379663"/>
            <a:ext cx="5245561" cy="3393234"/>
          </a:xfr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pPr lvl="0"/>
            <a:r>
              <a:rPr lang="ru-RU" dirty="0"/>
              <a:t>Небольшие куски текста (13</a:t>
            </a:r>
            <a:r>
              <a:rPr lang="en-US" dirty="0" err="1"/>
              <a:t>pt</a:t>
            </a:r>
            <a:r>
              <a:rPr lang="en-US" dirty="0"/>
              <a:t>) </a:t>
            </a:r>
            <a:r>
              <a:rPr lang="ru-RU" dirty="0"/>
              <a:t>можно набирать в одну колонку, но не делайте колонку на всю ширину экрана. Текст, набранный длинной строкой очень трудно читать, подумайте о тех, кто будет читать вашу презентацию. Старайтесь чтобы в строке было в среднем семь — девять слов. Большее количество слов в строке способствует хорошему сну, но не чтению. Если у вас есть свободное пространство и вы считаете, что текст одинок и ему нужна компания, то поставьте рядом небольшое изображение, которое иллюстрирует ваш текст или дополняет его.</a:t>
            </a:r>
          </a:p>
        </p:txBody>
      </p:sp>
      <p:sp>
        <p:nvSpPr>
          <p:cNvPr id="38" name="Текст 37">
            <a:extLst>
              <a:ext uri="{FF2B5EF4-FFF2-40B4-BE49-F238E27FC236}">
                <a16:creationId xmlns:a16="http://schemas.microsoft.com/office/drawing/2014/main" id="{7FB4A275-856E-364D-8AA4-2071AADC6AAA}"/>
              </a:ext>
            </a:extLst>
          </p:cNvPr>
          <p:cNvSpPr>
            <a:spLocks noGrp="1"/>
          </p:cNvSpPr>
          <p:nvPr>
            <p:ph type="body" sz="quarter" idx="13" hasCustomPrompt="1"/>
          </p:nvPr>
        </p:nvSpPr>
        <p:spPr>
          <a:xfrm>
            <a:off x="1143689" y="540904"/>
            <a:ext cx="1901825" cy="415925"/>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ru-RU" sz="1000" dirty="0">
                <a:latin typeface="HSE Sans" panose="02000000000000000000" pitchFamily="2" charset="0"/>
              </a:rPr>
              <a:t>Название подразделения</a:t>
            </a:r>
            <a:br>
              <a:rPr lang="ru-RU" sz="1000" dirty="0">
                <a:latin typeface="HSE Sans" panose="02000000000000000000" pitchFamily="2" charset="0"/>
              </a:rPr>
            </a:br>
            <a:r>
              <a:rPr lang="ru-RU" sz="1000" dirty="0">
                <a:latin typeface="HSE Sans" panose="02000000000000000000" pitchFamily="2" charset="0"/>
              </a:rPr>
              <a:t>в две или три строки</a:t>
            </a:r>
            <a:r>
              <a:rPr lang="en-GB" sz="1000" dirty="0">
                <a:latin typeface="HSE Sans" panose="02000000000000000000" pitchFamily="2" charset="0"/>
              </a:rPr>
              <a:t> (10pt)</a:t>
            </a:r>
            <a:endParaRPr lang="ru-RU" sz="1000" dirty="0">
              <a:latin typeface="HSE Sans" panose="02000000000000000000" pitchFamily="2" charset="0"/>
            </a:endParaRPr>
          </a:p>
        </p:txBody>
      </p:sp>
      <p:sp>
        <p:nvSpPr>
          <p:cNvPr id="40" name="Текст 39">
            <a:extLst>
              <a:ext uri="{FF2B5EF4-FFF2-40B4-BE49-F238E27FC236}">
                <a16:creationId xmlns:a16="http://schemas.microsoft.com/office/drawing/2014/main" id="{58FBA0EA-8BE0-A643-B258-4E5C34467172}"/>
              </a:ext>
            </a:extLst>
          </p:cNvPr>
          <p:cNvSpPr>
            <a:spLocks noGrp="1"/>
          </p:cNvSpPr>
          <p:nvPr>
            <p:ph type="body" sz="quarter" idx="14" hasCustomPrompt="1"/>
          </p:nvPr>
        </p:nvSpPr>
        <p:spPr>
          <a:xfrm>
            <a:off x="3459163"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ru-RU" sz="1000" dirty="0">
                <a:latin typeface="HSE Sans" panose="02000000000000000000" pitchFamily="2" charset="0"/>
              </a:rPr>
              <a:t>Название презентации может быть набрано в две или три строки</a:t>
            </a:r>
            <a:r>
              <a:rPr lang="en-GB" sz="1000" dirty="0">
                <a:latin typeface="HSE Sans" panose="02000000000000000000" pitchFamily="2" charset="0"/>
              </a:rPr>
              <a:t> (10pt)</a:t>
            </a:r>
            <a:endParaRPr lang="ru-RU" sz="1000" dirty="0">
              <a:latin typeface="HSE Sans" panose="02000000000000000000" pitchFamily="2" charset="0"/>
            </a:endParaRPr>
          </a:p>
        </p:txBody>
      </p:sp>
      <p:sp>
        <p:nvSpPr>
          <p:cNvPr id="41" name="Текст 39">
            <a:extLst>
              <a:ext uri="{FF2B5EF4-FFF2-40B4-BE49-F238E27FC236}">
                <a16:creationId xmlns:a16="http://schemas.microsoft.com/office/drawing/2014/main" id="{0BEC062F-1BEB-DE4C-B7EE-C552C9D45F13}"/>
              </a:ext>
            </a:extLst>
          </p:cNvPr>
          <p:cNvSpPr>
            <a:spLocks noGrp="1"/>
          </p:cNvSpPr>
          <p:nvPr>
            <p:ph type="body" sz="quarter" idx="15" hasCustomPrompt="1"/>
          </p:nvPr>
        </p:nvSpPr>
        <p:spPr>
          <a:xfrm>
            <a:off x="6259892"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ru-RU" sz="1000" dirty="0">
                <a:latin typeface="HSE Sans" panose="02000000000000000000" pitchFamily="2" charset="0"/>
              </a:rPr>
              <a:t>Название раздела может быть набрано в две или три строки</a:t>
            </a:r>
            <a:r>
              <a:rPr lang="en-GB" sz="1000" dirty="0">
                <a:latin typeface="HSE Sans" panose="02000000000000000000" pitchFamily="2" charset="0"/>
              </a:rPr>
              <a:t> (10pt)</a:t>
            </a:r>
            <a:endParaRPr lang="ru-RU" sz="1000" dirty="0">
              <a:latin typeface="HSE Sans" panose="02000000000000000000" pitchFamily="2" charset="0"/>
            </a:endParaRPr>
          </a:p>
        </p:txBody>
      </p:sp>
    </p:spTree>
    <p:extLst>
      <p:ext uri="{BB962C8B-B14F-4D97-AF65-F5344CB8AC3E}">
        <p14:creationId xmlns:p14="http://schemas.microsoft.com/office/powerpoint/2010/main" val="1341287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Текст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4" descr="Icon&#10;&#10;Description automatically generated">
            <a:extLst>
              <a:ext uri="{FF2B5EF4-FFF2-40B4-BE49-F238E27FC236}">
                <a16:creationId xmlns:a16="http://schemas.microsoft.com/office/drawing/2014/main" id="{FDC66DB8-29BC-5940-A721-40F10021456A}"/>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8" name="Straight Connector 19">
            <a:extLst>
              <a:ext uri="{FF2B5EF4-FFF2-40B4-BE49-F238E27FC236}">
                <a16:creationId xmlns:a16="http://schemas.microsoft.com/office/drawing/2014/main" id="{DE27C859-478F-3648-8A9D-2C85DBDCAC09}"/>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1">
            <a:extLst>
              <a:ext uri="{FF2B5EF4-FFF2-40B4-BE49-F238E27FC236}">
                <a16:creationId xmlns:a16="http://schemas.microsoft.com/office/drawing/2014/main" id="{58EA1144-CFD8-1D47-B430-7014F576043B}"/>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5">
            <a:extLst>
              <a:ext uri="{FF2B5EF4-FFF2-40B4-BE49-F238E27FC236}">
                <a16:creationId xmlns:a16="http://schemas.microsoft.com/office/drawing/2014/main" id="{96EDC73C-5A3C-014E-8E52-04CAFCA9B20B}"/>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5E88681-53A8-3B45-B80A-372EDFB53883}"/>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2" name="Straight Connector 59">
            <a:extLst>
              <a:ext uri="{FF2B5EF4-FFF2-40B4-BE49-F238E27FC236}">
                <a16:creationId xmlns:a16="http://schemas.microsoft.com/office/drawing/2014/main" id="{EDA7D8BF-DF37-704F-B77F-7E40752ACE25}"/>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3" name="Текст 37">
            <a:extLst>
              <a:ext uri="{FF2B5EF4-FFF2-40B4-BE49-F238E27FC236}">
                <a16:creationId xmlns:a16="http://schemas.microsoft.com/office/drawing/2014/main" id="{5026DBD8-54A3-1446-9D3B-BA2B38460F1E}"/>
              </a:ext>
            </a:extLst>
          </p:cNvPr>
          <p:cNvSpPr>
            <a:spLocks noGrp="1"/>
          </p:cNvSpPr>
          <p:nvPr>
            <p:ph type="body" sz="quarter" idx="13" hasCustomPrompt="1"/>
          </p:nvPr>
        </p:nvSpPr>
        <p:spPr>
          <a:xfrm>
            <a:off x="1143689" y="540904"/>
            <a:ext cx="1901825" cy="415925"/>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ru-RU" sz="1000" dirty="0">
                <a:latin typeface="HSE Sans" panose="02000000000000000000" pitchFamily="2" charset="0"/>
              </a:rPr>
              <a:t>Название подразделения</a:t>
            </a:r>
            <a:br>
              <a:rPr lang="ru-RU" sz="1000" dirty="0">
                <a:latin typeface="HSE Sans" panose="02000000000000000000" pitchFamily="2" charset="0"/>
              </a:rPr>
            </a:br>
            <a:r>
              <a:rPr lang="ru-RU" sz="1000" dirty="0">
                <a:latin typeface="HSE Sans" panose="02000000000000000000" pitchFamily="2" charset="0"/>
              </a:rPr>
              <a:t>в две или три строки</a:t>
            </a:r>
            <a:r>
              <a:rPr lang="en-GB" sz="1000" dirty="0">
                <a:latin typeface="HSE Sans" panose="02000000000000000000" pitchFamily="2" charset="0"/>
              </a:rPr>
              <a:t> (10pt)</a:t>
            </a:r>
            <a:endParaRPr lang="ru-RU" sz="1000" dirty="0">
              <a:latin typeface="HSE Sans" panose="02000000000000000000" pitchFamily="2" charset="0"/>
            </a:endParaRPr>
          </a:p>
        </p:txBody>
      </p:sp>
      <p:sp>
        <p:nvSpPr>
          <p:cNvPr id="14" name="Текст 39">
            <a:extLst>
              <a:ext uri="{FF2B5EF4-FFF2-40B4-BE49-F238E27FC236}">
                <a16:creationId xmlns:a16="http://schemas.microsoft.com/office/drawing/2014/main" id="{E8AA3569-5054-7D47-AB14-BCFB0440D0A6}"/>
              </a:ext>
            </a:extLst>
          </p:cNvPr>
          <p:cNvSpPr>
            <a:spLocks noGrp="1"/>
          </p:cNvSpPr>
          <p:nvPr>
            <p:ph type="body" sz="quarter" idx="14" hasCustomPrompt="1"/>
          </p:nvPr>
        </p:nvSpPr>
        <p:spPr>
          <a:xfrm>
            <a:off x="3459163"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ru-RU" sz="1000" dirty="0">
                <a:latin typeface="HSE Sans" panose="02000000000000000000" pitchFamily="2" charset="0"/>
              </a:rPr>
              <a:t>Название презентации может быть набрано в две или три строки</a:t>
            </a:r>
            <a:r>
              <a:rPr lang="en-GB" sz="1000" dirty="0">
                <a:latin typeface="HSE Sans" panose="02000000000000000000" pitchFamily="2" charset="0"/>
              </a:rPr>
              <a:t> (10pt)</a:t>
            </a:r>
            <a:endParaRPr lang="ru-RU" sz="1000" dirty="0">
              <a:latin typeface="HSE Sans" panose="02000000000000000000" pitchFamily="2" charset="0"/>
            </a:endParaRPr>
          </a:p>
        </p:txBody>
      </p:sp>
      <p:sp>
        <p:nvSpPr>
          <p:cNvPr id="16" name="Заголовок 31">
            <a:extLst>
              <a:ext uri="{FF2B5EF4-FFF2-40B4-BE49-F238E27FC236}">
                <a16:creationId xmlns:a16="http://schemas.microsoft.com/office/drawing/2014/main" id="{76942483-EB13-0A4B-8060-DB65024C294E}"/>
              </a:ext>
            </a:extLst>
          </p:cNvPr>
          <p:cNvSpPr>
            <a:spLocks noGrp="1"/>
          </p:cNvSpPr>
          <p:nvPr>
            <p:ph type="title" hasCustomPrompt="1"/>
          </p:nvPr>
        </p:nvSpPr>
        <p:spPr>
          <a:xfrm>
            <a:off x="585897" y="1447790"/>
            <a:ext cx="11057955" cy="777025"/>
          </a:xfrm>
        </p:spPr>
        <p:txBody>
          <a:bodyPr lIns="0" tIns="0" rIns="0" bIns="0" anchor="t">
            <a:normAutofit/>
          </a:bodyPr>
          <a:lstStyle>
            <a:lvl1pPr>
              <a:lnSpc>
                <a:spcPct val="100000"/>
              </a:lnSpc>
              <a:defRPr sz="2400" b="0" i="0">
                <a:latin typeface="HSE Sans" panose="02000000000000000000" pitchFamily="2" charset="0"/>
              </a:defRPr>
            </a:lvl1pPr>
          </a:lstStyle>
          <a:p>
            <a:r>
              <a:rPr lang="ru-RU" sz="2400" dirty="0">
                <a:solidFill>
                  <a:srgbClr val="102D69"/>
                </a:solidFill>
                <a:latin typeface="HSE Sans" panose="02000000000000000000" pitchFamily="2" charset="0"/>
              </a:rPr>
              <a:t>Заголовок может быть набран в две или три строки</a:t>
            </a:r>
            <a:r>
              <a:rPr lang="en-GB" sz="2400" dirty="0">
                <a:solidFill>
                  <a:srgbClr val="102D69"/>
                </a:solidFill>
                <a:latin typeface="HSE Sans" panose="02000000000000000000" pitchFamily="2" charset="0"/>
              </a:rPr>
              <a:t> (24 </a:t>
            </a:r>
            <a:r>
              <a:rPr lang="en-GB" sz="2400" dirty="0" err="1">
                <a:solidFill>
                  <a:srgbClr val="102D69"/>
                </a:solidFill>
                <a:latin typeface="HSE Sans" panose="02000000000000000000" pitchFamily="2" charset="0"/>
              </a:rPr>
              <a:t>pt</a:t>
            </a:r>
            <a:r>
              <a:rPr lang="en-GB"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17" name="Текст 35">
            <a:extLst>
              <a:ext uri="{FF2B5EF4-FFF2-40B4-BE49-F238E27FC236}">
                <a16:creationId xmlns:a16="http://schemas.microsoft.com/office/drawing/2014/main" id="{66FAD63B-F743-0F47-BBE3-D7731766705A}"/>
              </a:ext>
            </a:extLst>
          </p:cNvPr>
          <p:cNvSpPr>
            <a:spLocks noGrp="1"/>
          </p:cNvSpPr>
          <p:nvPr>
            <p:ph type="body" sz="quarter" idx="12" hasCustomPrompt="1"/>
          </p:nvPr>
        </p:nvSpPr>
        <p:spPr>
          <a:xfrm>
            <a:off x="585897" y="2379663"/>
            <a:ext cx="11057971" cy="3745092"/>
          </a:xfrm>
        </p:spPr>
        <p:txBody>
          <a:bodyPr lIns="0" tIns="0" rIns="0" numCol="3" spcCol="252000">
            <a:noAutofit/>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ru-RU" sz="1300" dirty="0">
                <a:latin typeface="HSE Sans" panose="02000000000000000000" pitchFamily="2" charset="0"/>
              </a:rPr>
              <a:t>Если текста много, то рекомендуем набирать его в несколько колонок, две или три. Текст, набранный длинной строкой очень трудно читать, подумайте о тех, кто будет читать вашу презентацию. Старайтесь чтобы в строке было в среднем семь — девять слов. Большее количество слов в строке способствует хорошему сну, но не чтению. Если текста много, то рекомендуем набирать его в несколько колонок, две или три. Текст, набранный длинной строкой очень трудно читать, подумайте о тех, кто будет читать вашу презентацию. Старайтесь чтобы в строке было в среднем семь — девять слов. Большее количество слов в строке способствует хорошему сну, но не чтению. Если текста много, то рекомендуем набирать его в несколько колонок, две или три. Текст, набранный длинной строкой очень трудно читать, подумайте о тех, кто будет читать вашу презентацию. Старайтесь чтобы в строке было в среднем семь — девять слов. Большее количество слов в строке способствует хорошему сну, но не чтению. Если текста много, то рекомендуем набирать его в несколько колонок, две или три. Текст, набранный длинной строкой очень трудно читать, подумайте о тех, кто будет читать вашу презентацию. Старайтесь чтобы в строке было в среднем семь — девять слов. Большее количество слов в строке способствует хорошему сну, но не чтению. Если текста много, то рекомендуем набирать его в несколько колонок, две или три. Текст, набранный длинной строкой очень трудно читать, подумайте о тех, кто будет читать вашу презентацию. Старайтесь чтобы в строке было в среднем семь — девять слов. Большее количество слов в строке способствует хорошему сну, но не чтению. Если текста много, то рекомендуем набирать его в несколько колонок, две или три. Текст, набранный длинной строкой очень трудно читать, подумайте о тех, кто будет читать вашу презентацию. Старайтесь чтобы в строке было в среднем семь — девять слов. Большее количество слов в строке способствует хорошему сну, но не чтению. Если текста много, то рекомендуем набирать его в несколько колонок, две или три. Текст, набранный длинной строкой очень трудно читать, подумайте о тех, кто будет читать вашу презентацию. Старайтесь чтобы в строке было в среднем семь — девять слов. Большее количество слов в строке способствует хорошему сну, но не чтению.</a:t>
            </a:r>
          </a:p>
        </p:txBody>
      </p:sp>
      <p:sp>
        <p:nvSpPr>
          <p:cNvPr id="18" name="Текст 39">
            <a:extLst>
              <a:ext uri="{FF2B5EF4-FFF2-40B4-BE49-F238E27FC236}">
                <a16:creationId xmlns:a16="http://schemas.microsoft.com/office/drawing/2014/main" id="{8A048480-30C9-044E-8C2E-0F67398FEE12}"/>
              </a:ext>
            </a:extLst>
          </p:cNvPr>
          <p:cNvSpPr>
            <a:spLocks noGrp="1"/>
          </p:cNvSpPr>
          <p:nvPr>
            <p:ph type="body" sz="quarter" idx="15" hasCustomPrompt="1"/>
          </p:nvPr>
        </p:nvSpPr>
        <p:spPr>
          <a:xfrm>
            <a:off x="6259892"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ru-RU" sz="1000" dirty="0">
                <a:latin typeface="HSE Sans" panose="02000000000000000000" pitchFamily="2" charset="0"/>
              </a:rPr>
              <a:t>Название раздела может быть набрано в две или три строки</a:t>
            </a:r>
            <a:r>
              <a:rPr lang="en-GB" sz="1000" dirty="0">
                <a:latin typeface="HSE Sans" panose="02000000000000000000" pitchFamily="2" charset="0"/>
              </a:rPr>
              <a:t> (10pt)</a:t>
            </a:r>
            <a:endParaRPr lang="ru-RU" sz="1000" dirty="0">
              <a:latin typeface="HSE Sans" panose="02000000000000000000" pitchFamily="2" charset="0"/>
            </a:endParaRPr>
          </a:p>
        </p:txBody>
      </p:sp>
    </p:spTree>
    <p:extLst>
      <p:ext uri="{BB962C8B-B14F-4D97-AF65-F5344CB8AC3E}">
        <p14:creationId xmlns:p14="http://schemas.microsoft.com/office/powerpoint/2010/main" val="3527183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Текст_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4" descr="Icon&#10;&#10;Description automatically generated">
            <a:extLst>
              <a:ext uri="{FF2B5EF4-FFF2-40B4-BE49-F238E27FC236}">
                <a16:creationId xmlns:a16="http://schemas.microsoft.com/office/drawing/2014/main" id="{0E78CA68-7A0C-CF41-9AC6-A547FB9EC3B0}"/>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8" name="Straight Connector 19">
            <a:extLst>
              <a:ext uri="{FF2B5EF4-FFF2-40B4-BE49-F238E27FC236}">
                <a16:creationId xmlns:a16="http://schemas.microsoft.com/office/drawing/2014/main" id="{45DC512A-A23B-B24D-A1F6-6793976867CF}"/>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1">
            <a:extLst>
              <a:ext uri="{FF2B5EF4-FFF2-40B4-BE49-F238E27FC236}">
                <a16:creationId xmlns:a16="http://schemas.microsoft.com/office/drawing/2014/main" id="{21F91649-DF0F-5F45-A43B-2CED9ACDD049}"/>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5">
            <a:extLst>
              <a:ext uri="{FF2B5EF4-FFF2-40B4-BE49-F238E27FC236}">
                <a16:creationId xmlns:a16="http://schemas.microsoft.com/office/drawing/2014/main" id="{3137B760-1A50-1845-B7F2-1EF31C71C72B}"/>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5ECCF8F-5855-7943-B503-5573887A534D}"/>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2" name="Straight Connector 59">
            <a:extLst>
              <a:ext uri="{FF2B5EF4-FFF2-40B4-BE49-F238E27FC236}">
                <a16:creationId xmlns:a16="http://schemas.microsoft.com/office/drawing/2014/main" id="{FB81B23D-CDD8-E64C-9887-3540F7EE1C4B}"/>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3" name="Текст 37">
            <a:extLst>
              <a:ext uri="{FF2B5EF4-FFF2-40B4-BE49-F238E27FC236}">
                <a16:creationId xmlns:a16="http://schemas.microsoft.com/office/drawing/2014/main" id="{C2D710AE-3CBE-5940-A7EB-F96132E6592D}"/>
              </a:ext>
            </a:extLst>
          </p:cNvPr>
          <p:cNvSpPr>
            <a:spLocks noGrp="1"/>
          </p:cNvSpPr>
          <p:nvPr>
            <p:ph type="body" sz="quarter" idx="13" hasCustomPrompt="1"/>
          </p:nvPr>
        </p:nvSpPr>
        <p:spPr>
          <a:xfrm>
            <a:off x="1143689" y="540904"/>
            <a:ext cx="1901825" cy="415925"/>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ru-RU" sz="1000" dirty="0">
                <a:latin typeface="HSE Sans" panose="02000000000000000000" pitchFamily="2" charset="0"/>
              </a:rPr>
              <a:t>Название подразделения</a:t>
            </a:r>
            <a:br>
              <a:rPr lang="ru-RU" sz="1000" dirty="0">
                <a:latin typeface="HSE Sans" panose="02000000000000000000" pitchFamily="2" charset="0"/>
              </a:rPr>
            </a:br>
            <a:r>
              <a:rPr lang="ru-RU" sz="1000" dirty="0">
                <a:latin typeface="HSE Sans" panose="02000000000000000000" pitchFamily="2" charset="0"/>
              </a:rPr>
              <a:t>в две или три строки</a:t>
            </a:r>
            <a:r>
              <a:rPr lang="en-GB" sz="1000" dirty="0">
                <a:latin typeface="HSE Sans" panose="02000000000000000000" pitchFamily="2" charset="0"/>
              </a:rPr>
              <a:t> (10pt)</a:t>
            </a:r>
            <a:endParaRPr lang="ru-RU" sz="1000" dirty="0">
              <a:latin typeface="HSE Sans" panose="02000000000000000000" pitchFamily="2" charset="0"/>
            </a:endParaRPr>
          </a:p>
        </p:txBody>
      </p:sp>
      <p:sp>
        <p:nvSpPr>
          <p:cNvPr id="14" name="Текст 39">
            <a:extLst>
              <a:ext uri="{FF2B5EF4-FFF2-40B4-BE49-F238E27FC236}">
                <a16:creationId xmlns:a16="http://schemas.microsoft.com/office/drawing/2014/main" id="{FCC5A33D-0A3C-F140-B745-367744A5F308}"/>
              </a:ext>
            </a:extLst>
          </p:cNvPr>
          <p:cNvSpPr>
            <a:spLocks noGrp="1"/>
          </p:cNvSpPr>
          <p:nvPr>
            <p:ph type="body" sz="quarter" idx="14" hasCustomPrompt="1"/>
          </p:nvPr>
        </p:nvSpPr>
        <p:spPr>
          <a:xfrm>
            <a:off x="3459163"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ru-RU" sz="1000" dirty="0">
                <a:latin typeface="HSE Sans" panose="02000000000000000000" pitchFamily="2" charset="0"/>
              </a:rPr>
              <a:t>Название презентации может быть набрано в две или три строки</a:t>
            </a:r>
            <a:r>
              <a:rPr lang="en-GB" sz="1000" dirty="0">
                <a:latin typeface="HSE Sans" panose="02000000000000000000" pitchFamily="2" charset="0"/>
              </a:rPr>
              <a:t> (10pt)</a:t>
            </a:r>
            <a:endParaRPr lang="ru-RU" sz="1000" dirty="0">
              <a:latin typeface="HSE Sans" panose="02000000000000000000" pitchFamily="2" charset="0"/>
            </a:endParaRPr>
          </a:p>
        </p:txBody>
      </p:sp>
      <p:sp>
        <p:nvSpPr>
          <p:cNvPr id="17" name="Текст 35">
            <a:extLst>
              <a:ext uri="{FF2B5EF4-FFF2-40B4-BE49-F238E27FC236}">
                <a16:creationId xmlns:a16="http://schemas.microsoft.com/office/drawing/2014/main" id="{5163BE0A-A745-414A-AF21-D968BD69D2DA}"/>
              </a:ext>
            </a:extLst>
          </p:cNvPr>
          <p:cNvSpPr>
            <a:spLocks noGrp="1"/>
          </p:cNvSpPr>
          <p:nvPr>
            <p:ph type="body" sz="quarter" idx="12" hasCustomPrompt="1"/>
          </p:nvPr>
        </p:nvSpPr>
        <p:spPr>
          <a:xfrm>
            <a:off x="585898" y="2379663"/>
            <a:ext cx="4322531" cy="2399371"/>
          </a:xfr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pPr lvl="0"/>
            <a:r>
              <a:rPr lang="ru-RU" dirty="0"/>
              <a:t>Небольшие куски текста (13</a:t>
            </a:r>
            <a:r>
              <a:rPr lang="en-US" dirty="0" err="1"/>
              <a:t>pt</a:t>
            </a:r>
            <a:r>
              <a:rPr lang="en-US" dirty="0"/>
              <a:t>) </a:t>
            </a:r>
            <a:r>
              <a:rPr lang="ru-RU" dirty="0"/>
              <a:t>можно набирать в одну колонку, но не делайте колонку на всю ширину экрана. Текст, набранный длинной строкой очень трудно читать, подумайте о тех, кто будет читать вашу презентацию. Старайтесь чтобы в строке было в среднем семь — девять слов. Большее количество слов в строке способствует хорошему сну, но не чтению. Если у вас есть свободное пространство и вы считаете, что текст одинок и ему нужна компания, то поставьте рядом небольшое изображение, которое иллюстрирует ваш текст или дополняет его.</a:t>
            </a:r>
          </a:p>
        </p:txBody>
      </p:sp>
      <p:sp>
        <p:nvSpPr>
          <p:cNvPr id="20" name="Текст 35">
            <a:extLst>
              <a:ext uri="{FF2B5EF4-FFF2-40B4-BE49-F238E27FC236}">
                <a16:creationId xmlns:a16="http://schemas.microsoft.com/office/drawing/2014/main" id="{B3D47CF6-5FC1-2346-8894-A7CC39063DE3}"/>
              </a:ext>
            </a:extLst>
          </p:cNvPr>
          <p:cNvSpPr>
            <a:spLocks noGrp="1"/>
          </p:cNvSpPr>
          <p:nvPr>
            <p:ph type="body" sz="quarter" idx="16" hasCustomPrompt="1"/>
          </p:nvPr>
        </p:nvSpPr>
        <p:spPr>
          <a:xfrm>
            <a:off x="585897" y="5183249"/>
            <a:ext cx="3934345" cy="553998"/>
          </a:xfr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0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ru-RU" sz="1000" dirty="0">
                <a:latin typeface="HSE Sans" panose="02000000000000000000" pitchFamily="2" charset="0"/>
              </a:rPr>
              <a:t>Примечания, или любая другая пояснительная или дополнительная информация набираются шрифтом размером 10 </a:t>
            </a:r>
            <a:r>
              <a:rPr lang="en-GB" sz="1000" dirty="0" err="1">
                <a:latin typeface="HSE Sans" panose="02000000000000000000" pitchFamily="2" charset="0"/>
              </a:rPr>
              <a:t>pt</a:t>
            </a:r>
            <a:endParaRPr lang="ru-RU" sz="1000" dirty="0">
              <a:latin typeface="HSE Sans" panose="02000000000000000000" pitchFamily="2" charset="0"/>
            </a:endParaRPr>
          </a:p>
        </p:txBody>
      </p:sp>
      <p:sp>
        <p:nvSpPr>
          <p:cNvPr id="23" name="Текст 22">
            <a:extLst>
              <a:ext uri="{FF2B5EF4-FFF2-40B4-BE49-F238E27FC236}">
                <a16:creationId xmlns:a16="http://schemas.microsoft.com/office/drawing/2014/main" id="{CD14B8F3-89C2-9F45-809E-D1EAF85AC566}"/>
              </a:ext>
            </a:extLst>
          </p:cNvPr>
          <p:cNvSpPr>
            <a:spLocks noGrp="1"/>
          </p:cNvSpPr>
          <p:nvPr>
            <p:ph type="body" sz="quarter" idx="18" hasCustomPrompt="1"/>
          </p:nvPr>
        </p:nvSpPr>
        <p:spPr>
          <a:xfrm>
            <a:off x="6259892" y="2379663"/>
            <a:ext cx="5383968" cy="3451794"/>
          </a:xfr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i="0">
                <a:solidFill>
                  <a:srgbClr val="0E2D69"/>
                </a:solidFill>
                <a:latin typeface="HSE Sans" panose="02000000000000000000"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ru-RU" sz="3200" dirty="0">
                <a:solidFill>
                  <a:srgbClr val="102D69"/>
                </a:solidFill>
                <a:latin typeface="HSE Sans" panose="02000000000000000000" pitchFamily="2" charset="0"/>
              </a:rPr>
              <a:t>Небольшую фразу, с важной информацией, можно выделить, набрав ее более крупным кеглем, чем обычный  текст. Делать это часто не рекомендуется.</a:t>
            </a:r>
          </a:p>
          <a:p>
            <a:pPr lvl="0"/>
            <a:endParaRPr lang="ru-RU" dirty="0"/>
          </a:p>
        </p:txBody>
      </p:sp>
      <p:sp>
        <p:nvSpPr>
          <p:cNvPr id="24" name="Текст 39">
            <a:extLst>
              <a:ext uri="{FF2B5EF4-FFF2-40B4-BE49-F238E27FC236}">
                <a16:creationId xmlns:a16="http://schemas.microsoft.com/office/drawing/2014/main" id="{3BE4279A-8109-B244-B721-18F10C696B17}"/>
              </a:ext>
            </a:extLst>
          </p:cNvPr>
          <p:cNvSpPr>
            <a:spLocks noGrp="1"/>
          </p:cNvSpPr>
          <p:nvPr>
            <p:ph type="body" sz="quarter" idx="15" hasCustomPrompt="1"/>
          </p:nvPr>
        </p:nvSpPr>
        <p:spPr>
          <a:xfrm>
            <a:off x="6259892"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ru-RU" sz="1000" dirty="0">
                <a:latin typeface="HSE Sans" panose="02000000000000000000" pitchFamily="2" charset="0"/>
              </a:rPr>
              <a:t>Название раздела может быть набрано в две или три строки</a:t>
            </a:r>
            <a:r>
              <a:rPr lang="en-GB" sz="1000" dirty="0">
                <a:latin typeface="HSE Sans" panose="02000000000000000000" pitchFamily="2" charset="0"/>
              </a:rPr>
              <a:t> (10pt)</a:t>
            </a:r>
            <a:endParaRPr lang="ru-RU" sz="1000" dirty="0">
              <a:latin typeface="HSE Sans" panose="02000000000000000000" pitchFamily="2" charset="0"/>
            </a:endParaRPr>
          </a:p>
        </p:txBody>
      </p:sp>
      <p:sp>
        <p:nvSpPr>
          <p:cNvPr id="25" name="Заголовок 31">
            <a:extLst>
              <a:ext uri="{FF2B5EF4-FFF2-40B4-BE49-F238E27FC236}">
                <a16:creationId xmlns:a16="http://schemas.microsoft.com/office/drawing/2014/main" id="{B32DC3D4-97A5-3E4F-A29B-422D5E3129B7}"/>
              </a:ext>
            </a:extLst>
          </p:cNvPr>
          <p:cNvSpPr>
            <a:spLocks noGrp="1"/>
          </p:cNvSpPr>
          <p:nvPr>
            <p:ph type="title" hasCustomPrompt="1"/>
          </p:nvPr>
        </p:nvSpPr>
        <p:spPr>
          <a:xfrm>
            <a:off x="585897" y="1447790"/>
            <a:ext cx="11057955" cy="777025"/>
          </a:xfrm>
        </p:spPr>
        <p:txBody>
          <a:bodyPr lIns="0" tIns="0" rIns="0" bIns="0" anchor="t">
            <a:normAutofit/>
          </a:bodyPr>
          <a:lstStyle>
            <a:lvl1pPr>
              <a:lnSpc>
                <a:spcPct val="100000"/>
              </a:lnSpc>
              <a:defRPr sz="2400" b="0" i="0">
                <a:latin typeface="HSE Sans" panose="02000000000000000000" pitchFamily="2" charset="0"/>
              </a:defRPr>
            </a:lvl1pPr>
          </a:lstStyle>
          <a:p>
            <a:r>
              <a:rPr lang="ru-RU" sz="2400" dirty="0">
                <a:solidFill>
                  <a:srgbClr val="102D69"/>
                </a:solidFill>
                <a:latin typeface="HSE Sans" panose="02000000000000000000" pitchFamily="2" charset="0"/>
              </a:rPr>
              <a:t>Заголовок может быть набран в две или три строки</a:t>
            </a:r>
            <a:r>
              <a:rPr lang="en-GB" sz="2400" dirty="0">
                <a:solidFill>
                  <a:srgbClr val="102D69"/>
                </a:solidFill>
                <a:latin typeface="HSE Sans" panose="02000000000000000000" pitchFamily="2" charset="0"/>
              </a:rPr>
              <a:t> (24 </a:t>
            </a:r>
            <a:r>
              <a:rPr lang="en-GB" sz="2400" dirty="0" err="1">
                <a:solidFill>
                  <a:srgbClr val="102D69"/>
                </a:solidFill>
                <a:latin typeface="HSE Sans" panose="02000000000000000000" pitchFamily="2" charset="0"/>
              </a:rPr>
              <a:t>pt</a:t>
            </a:r>
            <a:r>
              <a:rPr lang="en-GB"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Tree>
    <p:extLst>
      <p:ext uri="{BB962C8B-B14F-4D97-AF65-F5344CB8AC3E}">
        <p14:creationId xmlns:p14="http://schemas.microsoft.com/office/powerpoint/2010/main" val="663795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График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4" descr="Icon&#10;&#10;Description automatically generated">
            <a:extLst>
              <a:ext uri="{FF2B5EF4-FFF2-40B4-BE49-F238E27FC236}">
                <a16:creationId xmlns:a16="http://schemas.microsoft.com/office/drawing/2014/main" id="{9E89D752-CAC6-0943-9A3D-4C52DBF50CE2}"/>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8" name="Straight Connector 19">
            <a:extLst>
              <a:ext uri="{FF2B5EF4-FFF2-40B4-BE49-F238E27FC236}">
                <a16:creationId xmlns:a16="http://schemas.microsoft.com/office/drawing/2014/main" id="{64D89E64-93BB-044D-B3D4-8F2679C5CA4C}"/>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1">
            <a:extLst>
              <a:ext uri="{FF2B5EF4-FFF2-40B4-BE49-F238E27FC236}">
                <a16:creationId xmlns:a16="http://schemas.microsoft.com/office/drawing/2014/main" id="{D0C3B169-866D-C645-AF76-00F8C2A97E9B}"/>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5">
            <a:extLst>
              <a:ext uri="{FF2B5EF4-FFF2-40B4-BE49-F238E27FC236}">
                <a16:creationId xmlns:a16="http://schemas.microsoft.com/office/drawing/2014/main" id="{FDDF48AB-D8AE-0E42-A544-8EA5B8744778}"/>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6DF89EC-1E7C-3B40-85F4-6D19A7D29AC7}"/>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2" name="Straight Connector 59">
            <a:extLst>
              <a:ext uri="{FF2B5EF4-FFF2-40B4-BE49-F238E27FC236}">
                <a16:creationId xmlns:a16="http://schemas.microsoft.com/office/drawing/2014/main" id="{019D6862-BD52-734D-9E19-38C147CA2D29}"/>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3" name="Текст 37">
            <a:extLst>
              <a:ext uri="{FF2B5EF4-FFF2-40B4-BE49-F238E27FC236}">
                <a16:creationId xmlns:a16="http://schemas.microsoft.com/office/drawing/2014/main" id="{A9BD5ADD-B3F2-C342-82F7-83683F040D2F}"/>
              </a:ext>
            </a:extLst>
          </p:cNvPr>
          <p:cNvSpPr>
            <a:spLocks noGrp="1"/>
          </p:cNvSpPr>
          <p:nvPr>
            <p:ph type="body" sz="quarter" idx="13" hasCustomPrompt="1"/>
          </p:nvPr>
        </p:nvSpPr>
        <p:spPr>
          <a:xfrm>
            <a:off x="1143689" y="540904"/>
            <a:ext cx="1901825" cy="415925"/>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ru-RU" sz="1000" dirty="0">
                <a:latin typeface="HSE Sans" panose="02000000000000000000" pitchFamily="2" charset="0"/>
              </a:rPr>
              <a:t>Название подразделения</a:t>
            </a:r>
            <a:br>
              <a:rPr lang="ru-RU" sz="1000" dirty="0">
                <a:latin typeface="HSE Sans" panose="02000000000000000000" pitchFamily="2" charset="0"/>
              </a:rPr>
            </a:br>
            <a:r>
              <a:rPr lang="ru-RU" sz="1000" dirty="0">
                <a:latin typeface="HSE Sans" panose="02000000000000000000" pitchFamily="2" charset="0"/>
              </a:rPr>
              <a:t>в две или три строки</a:t>
            </a:r>
            <a:r>
              <a:rPr lang="en-GB" sz="1000" dirty="0">
                <a:latin typeface="HSE Sans" panose="02000000000000000000" pitchFamily="2" charset="0"/>
              </a:rPr>
              <a:t> (10pt)</a:t>
            </a:r>
            <a:endParaRPr lang="ru-RU" sz="1000" dirty="0">
              <a:latin typeface="HSE Sans" panose="02000000000000000000" pitchFamily="2" charset="0"/>
            </a:endParaRPr>
          </a:p>
        </p:txBody>
      </p:sp>
      <p:sp>
        <p:nvSpPr>
          <p:cNvPr id="14" name="Текст 39">
            <a:extLst>
              <a:ext uri="{FF2B5EF4-FFF2-40B4-BE49-F238E27FC236}">
                <a16:creationId xmlns:a16="http://schemas.microsoft.com/office/drawing/2014/main" id="{4F15CBC0-FC8B-744E-95A7-C9863CDC31BD}"/>
              </a:ext>
            </a:extLst>
          </p:cNvPr>
          <p:cNvSpPr>
            <a:spLocks noGrp="1"/>
          </p:cNvSpPr>
          <p:nvPr>
            <p:ph type="body" sz="quarter" idx="14" hasCustomPrompt="1"/>
          </p:nvPr>
        </p:nvSpPr>
        <p:spPr>
          <a:xfrm>
            <a:off x="3459163"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ru-RU" sz="1000" dirty="0">
                <a:latin typeface="HSE Sans" panose="02000000000000000000" pitchFamily="2" charset="0"/>
              </a:rPr>
              <a:t>Название презентации может быть набрано в две или три строки</a:t>
            </a:r>
            <a:r>
              <a:rPr lang="en-GB" sz="1000" dirty="0">
                <a:latin typeface="HSE Sans" panose="02000000000000000000" pitchFamily="2" charset="0"/>
              </a:rPr>
              <a:t> (10pt)</a:t>
            </a:r>
            <a:endParaRPr lang="ru-RU" sz="1000" dirty="0">
              <a:latin typeface="HSE Sans" panose="02000000000000000000" pitchFamily="2" charset="0"/>
            </a:endParaRPr>
          </a:p>
        </p:txBody>
      </p:sp>
      <p:sp>
        <p:nvSpPr>
          <p:cNvPr id="16" name="Текст 39">
            <a:extLst>
              <a:ext uri="{FF2B5EF4-FFF2-40B4-BE49-F238E27FC236}">
                <a16:creationId xmlns:a16="http://schemas.microsoft.com/office/drawing/2014/main" id="{BC3B54AA-A0BD-E646-B3B7-C0E724D26D23}"/>
              </a:ext>
            </a:extLst>
          </p:cNvPr>
          <p:cNvSpPr>
            <a:spLocks noGrp="1"/>
          </p:cNvSpPr>
          <p:nvPr>
            <p:ph type="body" sz="quarter" idx="15" hasCustomPrompt="1"/>
          </p:nvPr>
        </p:nvSpPr>
        <p:spPr>
          <a:xfrm>
            <a:off x="6259892"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ru-RU" sz="1000" dirty="0">
                <a:latin typeface="HSE Sans" panose="02000000000000000000" pitchFamily="2" charset="0"/>
              </a:rPr>
              <a:t>Название раздела может быть набрано в две или три строки</a:t>
            </a:r>
            <a:r>
              <a:rPr lang="en-GB" sz="1000" dirty="0">
                <a:latin typeface="HSE Sans" panose="02000000000000000000" pitchFamily="2" charset="0"/>
              </a:rPr>
              <a:t> (10pt)</a:t>
            </a:r>
            <a:endParaRPr lang="ru-RU" sz="1000" dirty="0">
              <a:latin typeface="HSE Sans" panose="02000000000000000000" pitchFamily="2" charset="0"/>
            </a:endParaRPr>
          </a:p>
        </p:txBody>
      </p:sp>
      <p:sp>
        <p:nvSpPr>
          <p:cNvPr id="17" name="Заголовок 31">
            <a:extLst>
              <a:ext uri="{FF2B5EF4-FFF2-40B4-BE49-F238E27FC236}">
                <a16:creationId xmlns:a16="http://schemas.microsoft.com/office/drawing/2014/main" id="{B3F16318-C9C3-B948-A508-4BC53D0B7716}"/>
              </a:ext>
            </a:extLst>
          </p:cNvPr>
          <p:cNvSpPr>
            <a:spLocks noGrp="1"/>
          </p:cNvSpPr>
          <p:nvPr>
            <p:ph type="title" hasCustomPrompt="1"/>
          </p:nvPr>
        </p:nvSpPr>
        <p:spPr>
          <a:xfrm>
            <a:off x="585899" y="1447790"/>
            <a:ext cx="4322530" cy="777025"/>
          </a:xfrm>
        </p:spPr>
        <p:txBody>
          <a:bodyPr lIns="0" tIns="0" rIns="0" bIns="0" anchor="t">
            <a:normAutofit/>
          </a:bodyPr>
          <a:lstStyle>
            <a:lvl1pPr>
              <a:lnSpc>
                <a:spcPct val="100000"/>
              </a:lnSpc>
              <a:defRPr sz="2400" b="0" i="0">
                <a:latin typeface="HSE Sans" panose="02000000000000000000" pitchFamily="2" charset="0"/>
              </a:defRPr>
            </a:lvl1pPr>
          </a:lstStyle>
          <a:p>
            <a:r>
              <a:rPr lang="ru-RU" sz="2400" dirty="0">
                <a:solidFill>
                  <a:srgbClr val="102D69"/>
                </a:solidFill>
                <a:latin typeface="HSE Sans" panose="02000000000000000000" pitchFamily="2" charset="0"/>
              </a:rPr>
              <a:t>Заголовок может быть набран </a:t>
            </a:r>
            <a:br>
              <a:rPr lang="ru-RU" sz="2400" dirty="0">
                <a:solidFill>
                  <a:srgbClr val="102D69"/>
                </a:solidFill>
                <a:latin typeface="HSE Sans" panose="02000000000000000000" pitchFamily="2" charset="0"/>
              </a:rPr>
            </a:br>
            <a:r>
              <a:rPr lang="ru-RU" sz="2400" dirty="0">
                <a:solidFill>
                  <a:srgbClr val="102D69"/>
                </a:solidFill>
                <a:latin typeface="HSE Sans" panose="02000000000000000000" pitchFamily="2" charset="0"/>
              </a:rPr>
              <a:t>в две или три строки</a:t>
            </a:r>
            <a:r>
              <a:rPr lang="en-GB" sz="2400" dirty="0">
                <a:solidFill>
                  <a:srgbClr val="102D69"/>
                </a:solidFill>
                <a:latin typeface="HSE Sans" panose="02000000000000000000" pitchFamily="2" charset="0"/>
              </a:rPr>
              <a:t> (24 </a:t>
            </a:r>
            <a:r>
              <a:rPr lang="en-GB" sz="2400" dirty="0" err="1">
                <a:solidFill>
                  <a:srgbClr val="102D69"/>
                </a:solidFill>
                <a:latin typeface="HSE Sans" panose="02000000000000000000" pitchFamily="2" charset="0"/>
              </a:rPr>
              <a:t>pt</a:t>
            </a:r>
            <a:r>
              <a:rPr lang="en-GB"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18" name="Текст 35">
            <a:extLst>
              <a:ext uri="{FF2B5EF4-FFF2-40B4-BE49-F238E27FC236}">
                <a16:creationId xmlns:a16="http://schemas.microsoft.com/office/drawing/2014/main" id="{23B3E5FB-BBCE-4149-AD9A-8CAB06CC9FCF}"/>
              </a:ext>
            </a:extLst>
          </p:cNvPr>
          <p:cNvSpPr>
            <a:spLocks noGrp="1"/>
          </p:cNvSpPr>
          <p:nvPr>
            <p:ph type="body" sz="quarter" idx="12" hasCustomPrompt="1"/>
          </p:nvPr>
        </p:nvSpPr>
        <p:spPr>
          <a:xfrm>
            <a:off x="585898" y="2379663"/>
            <a:ext cx="4322531" cy="2399371"/>
          </a:xfr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GB" sz="1300" dirty="0">
                <a:latin typeface="HSE Sans" panose="02000000000000000000" pitchFamily="2" charset="0"/>
              </a:rPr>
              <a:t>Lorem ipsum </a:t>
            </a:r>
            <a:r>
              <a:rPr lang="en-GB" sz="1300" dirty="0" err="1">
                <a:latin typeface="HSE Sans" panose="02000000000000000000" pitchFamily="2" charset="0"/>
              </a:rPr>
              <a:t>dolor</a:t>
            </a:r>
            <a:r>
              <a:rPr lang="en-GB" sz="1300" dirty="0">
                <a:latin typeface="HSE Sans" panose="02000000000000000000" pitchFamily="2" charset="0"/>
              </a:rPr>
              <a:t> sit </a:t>
            </a:r>
            <a:r>
              <a:rPr lang="en-GB" sz="1300" dirty="0" err="1">
                <a:latin typeface="HSE Sans" panose="02000000000000000000" pitchFamily="2" charset="0"/>
              </a:rPr>
              <a:t>amet</a:t>
            </a:r>
            <a:r>
              <a:rPr lang="en-GB" sz="1300" dirty="0">
                <a:latin typeface="HSE Sans" panose="02000000000000000000" pitchFamily="2" charset="0"/>
              </a:rPr>
              <a:t>, </a:t>
            </a:r>
            <a:r>
              <a:rPr lang="en-GB" sz="1300" dirty="0" err="1">
                <a:latin typeface="HSE Sans" panose="02000000000000000000" pitchFamily="2" charset="0"/>
              </a:rPr>
              <a:t>consectetur</a:t>
            </a:r>
            <a:r>
              <a:rPr lang="en-GB" sz="1300" dirty="0">
                <a:latin typeface="HSE Sans" panose="02000000000000000000" pitchFamily="2" charset="0"/>
              </a:rPr>
              <a:t> </a:t>
            </a:r>
            <a:r>
              <a:rPr lang="en-GB" sz="1300" dirty="0" err="1">
                <a:latin typeface="HSE Sans" panose="02000000000000000000" pitchFamily="2" charset="0"/>
              </a:rPr>
              <a:t>adipiscing</a:t>
            </a:r>
            <a:r>
              <a:rPr lang="en-GB" sz="1300" dirty="0">
                <a:latin typeface="HSE Sans" panose="02000000000000000000" pitchFamily="2" charset="0"/>
              </a:rPr>
              <a:t> </a:t>
            </a:r>
            <a:r>
              <a:rPr lang="en-GB" sz="1300" dirty="0" err="1">
                <a:latin typeface="HSE Sans" panose="02000000000000000000" pitchFamily="2" charset="0"/>
              </a:rPr>
              <a:t>elit</a:t>
            </a:r>
            <a:r>
              <a:rPr lang="en-GB" sz="1300" dirty="0">
                <a:latin typeface="HSE Sans" panose="02000000000000000000" pitchFamily="2" charset="0"/>
              </a:rPr>
              <a:t>, </a:t>
            </a:r>
            <a:r>
              <a:rPr lang="en-GB" sz="1300" dirty="0" err="1">
                <a:latin typeface="HSE Sans" panose="02000000000000000000" pitchFamily="2" charset="0"/>
              </a:rPr>
              <a:t>sed</a:t>
            </a:r>
            <a:r>
              <a:rPr lang="en-GB" sz="1300" dirty="0">
                <a:latin typeface="HSE Sans" panose="02000000000000000000" pitchFamily="2" charset="0"/>
              </a:rPr>
              <a:t> do </a:t>
            </a:r>
            <a:r>
              <a:rPr lang="en-GB" sz="1300" dirty="0" err="1">
                <a:latin typeface="HSE Sans" panose="02000000000000000000" pitchFamily="2" charset="0"/>
              </a:rPr>
              <a:t>eiusmod</a:t>
            </a:r>
            <a:r>
              <a:rPr lang="en-GB" sz="1300" dirty="0">
                <a:latin typeface="HSE Sans" panose="02000000000000000000" pitchFamily="2" charset="0"/>
              </a:rPr>
              <a:t> </a:t>
            </a:r>
            <a:r>
              <a:rPr lang="en-GB" sz="1300" dirty="0" err="1">
                <a:latin typeface="HSE Sans" panose="02000000000000000000" pitchFamily="2" charset="0"/>
              </a:rPr>
              <a:t>tempor</a:t>
            </a:r>
            <a:r>
              <a:rPr lang="en-GB" sz="1300" dirty="0">
                <a:latin typeface="HSE Sans" panose="02000000000000000000" pitchFamily="2" charset="0"/>
              </a:rPr>
              <a:t> </a:t>
            </a:r>
            <a:r>
              <a:rPr lang="en-GB" sz="1300" dirty="0" err="1">
                <a:latin typeface="HSE Sans" panose="02000000000000000000" pitchFamily="2" charset="0"/>
              </a:rPr>
              <a:t>incididunt</a:t>
            </a:r>
            <a:r>
              <a:rPr lang="en-GB" sz="1300" dirty="0">
                <a:latin typeface="HSE Sans" panose="02000000000000000000" pitchFamily="2" charset="0"/>
              </a:rPr>
              <a:t>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labore</a:t>
            </a:r>
            <a:r>
              <a:rPr lang="en-GB" sz="1300" dirty="0">
                <a:latin typeface="HSE Sans" panose="02000000000000000000" pitchFamily="2" charset="0"/>
              </a:rPr>
              <a:t> et dolore magna </a:t>
            </a:r>
            <a:r>
              <a:rPr lang="en-GB" sz="1300" dirty="0" err="1">
                <a:latin typeface="HSE Sans" panose="02000000000000000000" pitchFamily="2" charset="0"/>
              </a:rPr>
              <a:t>aliqua</a:t>
            </a:r>
            <a:r>
              <a:rPr lang="en-GB" sz="1300" dirty="0">
                <a:latin typeface="HSE Sans" panose="02000000000000000000" pitchFamily="2" charset="0"/>
              </a:rPr>
              <a:t>. Ut </a:t>
            </a:r>
            <a:r>
              <a:rPr lang="en-GB" sz="1300" dirty="0" err="1">
                <a:latin typeface="HSE Sans" panose="02000000000000000000" pitchFamily="2" charset="0"/>
              </a:rPr>
              <a:t>enim</a:t>
            </a:r>
            <a:r>
              <a:rPr lang="en-GB" sz="1300" dirty="0">
                <a:latin typeface="HSE Sans" panose="02000000000000000000" pitchFamily="2" charset="0"/>
              </a:rPr>
              <a:t> ad minim </a:t>
            </a:r>
            <a:r>
              <a:rPr lang="en-GB" sz="1300" dirty="0" err="1">
                <a:latin typeface="HSE Sans" panose="02000000000000000000" pitchFamily="2" charset="0"/>
              </a:rPr>
              <a:t>veniam</a:t>
            </a:r>
            <a:r>
              <a:rPr lang="en-GB" sz="1300" dirty="0">
                <a:latin typeface="HSE Sans" panose="02000000000000000000" pitchFamily="2" charset="0"/>
              </a:rPr>
              <a:t>, </a:t>
            </a:r>
            <a:r>
              <a:rPr lang="en-GB" sz="1300" dirty="0" err="1">
                <a:latin typeface="HSE Sans" panose="02000000000000000000" pitchFamily="2" charset="0"/>
              </a:rPr>
              <a:t>quis</a:t>
            </a:r>
            <a:r>
              <a:rPr lang="en-GB" sz="1300" dirty="0">
                <a:latin typeface="HSE Sans" panose="02000000000000000000" pitchFamily="2" charset="0"/>
              </a:rPr>
              <a:t> </a:t>
            </a:r>
            <a:r>
              <a:rPr lang="en-GB" sz="1300" dirty="0" err="1">
                <a:latin typeface="HSE Sans" panose="02000000000000000000" pitchFamily="2" charset="0"/>
              </a:rPr>
              <a:t>nostrud</a:t>
            </a:r>
            <a:r>
              <a:rPr lang="en-GB" sz="1300" dirty="0">
                <a:latin typeface="HSE Sans" panose="02000000000000000000" pitchFamily="2" charset="0"/>
              </a:rPr>
              <a:t> exercitation </a:t>
            </a:r>
            <a:r>
              <a:rPr lang="en-GB" sz="1300" dirty="0" err="1">
                <a:latin typeface="HSE Sans" panose="02000000000000000000" pitchFamily="2" charset="0"/>
              </a:rPr>
              <a:t>ullamco</a:t>
            </a:r>
            <a:r>
              <a:rPr lang="en-GB" sz="1300" dirty="0">
                <a:latin typeface="HSE Sans" panose="02000000000000000000" pitchFamily="2" charset="0"/>
              </a:rPr>
              <a:t> </a:t>
            </a:r>
            <a:r>
              <a:rPr lang="en-GB" sz="1300" dirty="0" err="1">
                <a:latin typeface="HSE Sans" panose="02000000000000000000" pitchFamily="2" charset="0"/>
              </a:rPr>
              <a:t>laboris</a:t>
            </a:r>
            <a:r>
              <a:rPr lang="en-GB" sz="1300" dirty="0">
                <a:latin typeface="HSE Sans" panose="02000000000000000000" pitchFamily="2" charset="0"/>
              </a:rPr>
              <a:t> nisi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aliquip</a:t>
            </a:r>
            <a:r>
              <a:rPr lang="en-GB" sz="1300" dirty="0">
                <a:latin typeface="HSE Sans" panose="02000000000000000000" pitchFamily="2" charset="0"/>
              </a:rPr>
              <a:t> ex </a:t>
            </a:r>
            <a:r>
              <a:rPr lang="en-GB" sz="1300" dirty="0" err="1">
                <a:latin typeface="HSE Sans" panose="02000000000000000000" pitchFamily="2" charset="0"/>
              </a:rPr>
              <a:t>ea</a:t>
            </a:r>
            <a:r>
              <a:rPr lang="en-GB" sz="1300" dirty="0">
                <a:latin typeface="HSE Sans" panose="02000000000000000000" pitchFamily="2" charset="0"/>
              </a:rPr>
              <a:t> </a:t>
            </a:r>
            <a:r>
              <a:rPr lang="en-GB" sz="1300" dirty="0" err="1">
                <a:latin typeface="HSE Sans" panose="02000000000000000000" pitchFamily="2" charset="0"/>
              </a:rPr>
              <a:t>commodo</a:t>
            </a:r>
            <a:r>
              <a:rPr lang="en-GB" sz="1300" dirty="0">
                <a:latin typeface="HSE Sans" panose="02000000000000000000" pitchFamily="2" charset="0"/>
              </a:rPr>
              <a:t> </a:t>
            </a:r>
            <a:r>
              <a:rPr lang="en-GB" sz="1300" dirty="0" err="1">
                <a:latin typeface="HSE Sans" panose="02000000000000000000" pitchFamily="2" charset="0"/>
              </a:rPr>
              <a:t>consequat</a:t>
            </a:r>
            <a:r>
              <a:rPr lang="en-GB" sz="1300" dirty="0">
                <a:latin typeface="HSE Sans" panose="02000000000000000000" pitchFamily="2" charset="0"/>
              </a:rPr>
              <a:t>. Duis </a:t>
            </a:r>
            <a:r>
              <a:rPr lang="en-GB" sz="1300" dirty="0" err="1">
                <a:latin typeface="HSE Sans" panose="02000000000000000000" pitchFamily="2" charset="0"/>
              </a:rPr>
              <a:t>aute</a:t>
            </a:r>
            <a:r>
              <a:rPr lang="en-GB" sz="1300" dirty="0">
                <a:latin typeface="HSE Sans" panose="02000000000000000000" pitchFamily="2" charset="0"/>
              </a:rPr>
              <a:t> </a:t>
            </a:r>
            <a:r>
              <a:rPr lang="en-GB" sz="1300" dirty="0" err="1">
                <a:latin typeface="HSE Sans" panose="02000000000000000000" pitchFamily="2" charset="0"/>
              </a:rPr>
              <a:t>irure</a:t>
            </a:r>
            <a:r>
              <a:rPr lang="en-GB" sz="1300" dirty="0">
                <a:latin typeface="HSE Sans" panose="02000000000000000000" pitchFamily="2" charset="0"/>
              </a:rPr>
              <a:t> </a:t>
            </a:r>
            <a:r>
              <a:rPr lang="en-GB" sz="1300" dirty="0" err="1">
                <a:latin typeface="HSE Sans" panose="02000000000000000000" pitchFamily="2" charset="0"/>
              </a:rPr>
              <a:t>dolor</a:t>
            </a:r>
            <a:r>
              <a:rPr lang="en-GB" sz="1300" dirty="0">
                <a:latin typeface="HSE Sans" panose="02000000000000000000" pitchFamily="2" charset="0"/>
              </a:rPr>
              <a:t> in </a:t>
            </a:r>
            <a:r>
              <a:rPr lang="en-GB" sz="1300" dirty="0" err="1">
                <a:latin typeface="HSE Sans" panose="02000000000000000000" pitchFamily="2" charset="0"/>
              </a:rPr>
              <a:t>reprehenderit</a:t>
            </a:r>
            <a:r>
              <a:rPr lang="en-GB" sz="1300" dirty="0">
                <a:latin typeface="HSE Sans" panose="02000000000000000000" pitchFamily="2" charset="0"/>
              </a:rPr>
              <a:t> in </a:t>
            </a:r>
            <a:r>
              <a:rPr lang="en-GB" sz="1300" dirty="0" err="1">
                <a:latin typeface="HSE Sans" panose="02000000000000000000" pitchFamily="2" charset="0"/>
              </a:rPr>
              <a:t>voluptate</a:t>
            </a:r>
            <a:r>
              <a:rPr lang="en-GB" sz="1300" dirty="0">
                <a:latin typeface="HSE Sans" panose="02000000000000000000" pitchFamily="2" charset="0"/>
              </a:rPr>
              <a:t> </a:t>
            </a:r>
            <a:r>
              <a:rPr lang="en-GB" sz="1300" dirty="0" err="1">
                <a:latin typeface="HSE Sans" panose="02000000000000000000" pitchFamily="2" charset="0"/>
              </a:rPr>
              <a:t>velit</a:t>
            </a:r>
            <a:r>
              <a:rPr lang="en-GB" sz="1300" dirty="0">
                <a:latin typeface="HSE Sans" panose="02000000000000000000" pitchFamily="2" charset="0"/>
              </a:rPr>
              <a:t> </a:t>
            </a:r>
            <a:r>
              <a:rPr lang="en-GB" sz="1300" dirty="0" err="1">
                <a:latin typeface="HSE Sans" panose="02000000000000000000" pitchFamily="2" charset="0"/>
              </a:rPr>
              <a:t>esse</a:t>
            </a:r>
            <a:r>
              <a:rPr lang="en-GB" sz="1300" dirty="0">
                <a:latin typeface="HSE Sans" panose="02000000000000000000" pitchFamily="2" charset="0"/>
              </a:rPr>
              <a:t> </a:t>
            </a:r>
            <a:r>
              <a:rPr lang="en-GB" sz="1300" dirty="0" err="1">
                <a:latin typeface="HSE Sans" panose="02000000000000000000" pitchFamily="2" charset="0"/>
              </a:rPr>
              <a:t>cillum</a:t>
            </a:r>
            <a:r>
              <a:rPr lang="en-GB" sz="1300" dirty="0">
                <a:latin typeface="HSE Sans" panose="02000000000000000000" pitchFamily="2" charset="0"/>
              </a:rPr>
              <a:t> dolore </a:t>
            </a:r>
            <a:r>
              <a:rPr lang="en-GB" sz="1300" dirty="0" err="1">
                <a:latin typeface="HSE Sans" panose="02000000000000000000" pitchFamily="2" charset="0"/>
              </a:rPr>
              <a:t>eu</a:t>
            </a:r>
            <a:r>
              <a:rPr lang="en-GB" sz="1300" dirty="0">
                <a:latin typeface="HSE Sans" panose="02000000000000000000" pitchFamily="2" charset="0"/>
              </a:rPr>
              <a:t> </a:t>
            </a:r>
            <a:r>
              <a:rPr lang="en-GB" sz="1300" dirty="0" err="1">
                <a:latin typeface="HSE Sans" panose="02000000000000000000" pitchFamily="2" charset="0"/>
              </a:rPr>
              <a:t>fugiat</a:t>
            </a:r>
            <a:r>
              <a:rPr lang="en-GB" sz="1300" dirty="0">
                <a:latin typeface="HSE Sans" panose="02000000000000000000" pitchFamily="2" charset="0"/>
              </a:rPr>
              <a:t> </a:t>
            </a:r>
            <a:r>
              <a:rPr lang="en-GB" sz="1300" dirty="0" err="1">
                <a:latin typeface="HSE Sans" panose="02000000000000000000" pitchFamily="2" charset="0"/>
              </a:rPr>
              <a:t>nulla</a:t>
            </a:r>
            <a:r>
              <a:rPr lang="en-GB" sz="1300" dirty="0">
                <a:latin typeface="HSE Sans" panose="02000000000000000000" pitchFamily="2" charset="0"/>
              </a:rPr>
              <a:t> </a:t>
            </a:r>
            <a:r>
              <a:rPr lang="en-GB" sz="1300" dirty="0" err="1">
                <a:latin typeface="HSE Sans" panose="02000000000000000000" pitchFamily="2" charset="0"/>
              </a:rPr>
              <a:t>pariatur</a:t>
            </a:r>
            <a:r>
              <a:rPr lang="en-GB" sz="1300" dirty="0">
                <a:latin typeface="HSE Sans" panose="02000000000000000000" pitchFamily="2" charset="0"/>
              </a:rPr>
              <a:t>. </a:t>
            </a:r>
            <a:r>
              <a:rPr lang="en-GB" sz="1300" dirty="0" err="1">
                <a:latin typeface="HSE Sans" panose="02000000000000000000" pitchFamily="2" charset="0"/>
              </a:rPr>
              <a:t>Excepteur</a:t>
            </a:r>
            <a:r>
              <a:rPr lang="en-GB" sz="1300" dirty="0">
                <a:latin typeface="HSE Sans" panose="02000000000000000000" pitchFamily="2" charset="0"/>
              </a:rPr>
              <a:t> </a:t>
            </a:r>
            <a:r>
              <a:rPr lang="en-GB" sz="1300" dirty="0" err="1">
                <a:latin typeface="HSE Sans" panose="02000000000000000000" pitchFamily="2" charset="0"/>
              </a:rPr>
              <a:t>sint</a:t>
            </a:r>
            <a:r>
              <a:rPr lang="en-GB" sz="1300" dirty="0">
                <a:latin typeface="HSE Sans" panose="02000000000000000000" pitchFamily="2" charset="0"/>
              </a:rPr>
              <a:t> </a:t>
            </a:r>
            <a:r>
              <a:rPr lang="en-GB" sz="1300" dirty="0" err="1">
                <a:latin typeface="HSE Sans" panose="02000000000000000000" pitchFamily="2" charset="0"/>
              </a:rPr>
              <a:t>occaecat</a:t>
            </a:r>
            <a:r>
              <a:rPr lang="en-GB" sz="1300" dirty="0">
                <a:latin typeface="HSE Sans" panose="02000000000000000000" pitchFamily="2" charset="0"/>
              </a:rPr>
              <a:t> </a:t>
            </a:r>
            <a:r>
              <a:rPr lang="en-GB" sz="1300" dirty="0" err="1">
                <a:latin typeface="HSE Sans" panose="02000000000000000000" pitchFamily="2" charset="0"/>
              </a:rPr>
              <a:t>cupidatat</a:t>
            </a:r>
            <a:r>
              <a:rPr lang="en-GB" sz="1300" dirty="0">
                <a:latin typeface="HSE Sans" panose="02000000000000000000" pitchFamily="2" charset="0"/>
              </a:rPr>
              <a:t> non </a:t>
            </a:r>
            <a:r>
              <a:rPr lang="en-GB" sz="1300" dirty="0" err="1">
                <a:latin typeface="HSE Sans" panose="02000000000000000000" pitchFamily="2" charset="0"/>
              </a:rPr>
              <a:t>proident</a:t>
            </a:r>
            <a:r>
              <a:rPr lang="en-GB" sz="1300" dirty="0">
                <a:latin typeface="HSE Sans" panose="02000000000000000000" pitchFamily="2" charset="0"/>
              </a:rPr>
              <a:t>, sunt in culpa qui </a:t>
            </a:r>
            <a:r>
              <a:rPr lang="en-GB" sz="1300" dirty="0" err="1">
                <a:latin typeface="HSE Sans" panose="02000000000000000000" pitchFamily="2" charset="0"/>
              </a:rPr>
              <a:t>officia</a:t>
            </a:r>
            <a:r>
              <a:rPr lang="en-GB" sz="1300" dirty="0">
                <a:latin typeface="HSE Sans" panose="02000000000000000000" pitchFamily="2" charset="0"/>
              </a:rPr>
              <a:t> </a:t>
            </a:r>
            <a:r>
              <a:rPr lang="en-GB" sz="1300" dirty="0" err="1">
                <a:latin typeface="HSE Sans" panose="02000000000000000000" pitchFamily="2" charset="0"/>
              </a:rPr>
              <a:t>deserunt</a:t>
            </a:r>
            <a:r>
              <a:rPr lang="en-GB" sz="1300" dirty="0">
                <a:latin typeface="HSE Sans" panose="02000000000000000000" pitchFamily="2" charset="0"/>
              </a:rPr>
              <a:t> </a:t>
            </a:r>
            <a:r>
              <a:rPr lang="en-GB" sz="1300" dirty="0" err="1">
                <a:latin typeface="HSE Sans" panose="02000000000000000000" pitchFamily="2" charset="0"/>
              </a:rPr>
              <a:t>mollit</a:t>
            </a:r>
            <a:r>
              <a:rPr lang="en-GB" sz="1300" dirty="0">
                <a:latin typeface="HSE Sans" panose="02000000000000000000" pitchFamily="2" charset="0"/>
              </a:rPr>
              <a:t> </a:t>
            </a:r>
            <a:r>
              <a:rPr lang="en-GB" sz="1300" dirty="0" err="1">
                <a:latin typeface="HSE Sans" panose="02000000000000000000" pitchFamily="2" charset="0"/>
              </a:rPr>
              <a:t>anim</a:t>
            </a:r>
            <a:r>
              <a:rPr lang="en-GB" sz="1300" dirty="0">
                <a:latin typeface="HSE Sans" panose="02000000000000000000" pitchFamily="2" charset="0"/>
              </a:rPr>
              <a:t> id </a:t>
            </a:r>
            <a:r>
              <a:rPr lang="en-GB" sz="1300" dirty="0" err="1">
                <a:latin typeface="HSE Sans" panose="02000000000000000000" pitchFamily="2" charset="0"/>
              </a:rPr>
              <a:t>est</a:t>
            </a:r>
            <a:r>
              <a:rPr lang="en-GB" sz="1300" dirty="0">
                <a:latin typeface="HSE Sans" panose="02000000000000000000" pitchFamily="2" charset="0"/>
              </a:rPr>
              <a:t> </a:t>
            </a:r>
            <a:r>
              <a:rPr lang="en-GB" sz="1300" dirty="0" err="1">
                <a:latin typeface="HSE Sans" panose="02000000000000000000" pitchFamily="2" charset="0"/>
              </a:rPr>
              <a:t>laborum</a:t>
            </a:r>
            <a:r>
              <a:rPr lang="en-GB" sz="1300" dirty="0">
                <a:latin typeface="HSE Sans" panose="02000000000000000000" pitchFamily="2" charset="0"/>
              </a:rPr>
              <a:t>.</a:t>
            </a:r>
            <a:endParaRPr lang="ru-RU" sz="1300" dirty="0">
              <a:latin typeface="HSE Sans" panose="02000000000000000000" pitchFamily="2" charset="0"/>
            </a:endParaRPr>
          </a:p>
        </p:txBody>
      </p:sp>
      <p:sp>
        <p:nvSpPr>
          <p:cNvPr id="19" name="Текст 35">
            <a:extLst>
              <a:ext uri="{FF2B5EF4-FFF2-40B4-BE49-F238E27FC236}">
                <a16:creationId xmlns:a16="http://schemas.microsoft.com/office/drawing/2014/main" id="{658542D3-7E45-6E46-8039-27C4C43DD617}"/>
              </a:ext>
            </a:extLst>
          </p:cNvPr>
          <p:cNvSpPr>
            <a:spLocks noGrp="1"/>
          </p:cNvSpPr>
          <p:nvPr>
            <p:ph type="body" sz="quarter" idx="16" hasCustomPrompt="1"/>
          </p:nvPr>
        </p:nvSpPr>
        <p:spPr>
          <a:xfrm>
            <a:off x="585897" y="5183249"/>
            <a:ext cx="3934345" cy="553998"/>
          </a:xfr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0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ru-RU" sz="1000" dirty="0">
                <a:latin typeface="HSE Sans" panose="02000000000000000000" pitchFamily="2" charset="0"/>
              </a:rPr>
              <a:t>Примечания, или любая другая пояснительная или дополнительная информация набираются шрифтом размером 10 </a:t>
            </a:r>
            <a:r>
              <a:rPr lang="en-GB" sz="1000" dirty="0" err="1">
                <a:latin typeface="HSE Sans" panose="02000000000000000000" pitchFamily="2" charset="0"/>
              </a:rPr>
              <a:t>pt</a:t>
            </a:r>
            <a:endParaRPr lang="ru-RU" sz="1000" dirty="0">
              <a:latin typeface="HSE Sans" panose="02000000000000000000" pitchFamily="2" charset="0"/>
            </a:endParaRPr>
          </a:p>
        </p:txBody>
      </p:sp>
      <p:sp>
        <p:nvSpPr>
          <p:cNvPr id="21" name="Диаграмма 7">
            <a:extLst>
              <a:ext uri="{FF2B5EF4-FFF2-40B4-BE49-F238E27FC236}">
                <a16:creationId xmlns:a16="http://schemas.microsoft.com/office/drawing/2014/main" id="{57965DCA-4776-7546-97FD-A69317A34CF2}"/>
              </a:ext>
            </a:extLst>
          </p:cNvPr>
          <p:cNvSpPr>
            <a:spLocks noGrp="1"/>
          </p:cNvSpPr>
          <p:nvPr>
            <p:ph type="chart" sz="quarter" idx="10"/>
          </p:nvPr>
        </p:nvSpPr>
        <p:spPr>
          <a:xfrm>
            <a:off x="5272097" y="1447790"/>
            <a:ext cx="6371768" cy="4289457"/>
          </a:xfrm>
        </p:spPr>
        <p:txBody>
          <a:bodyPr/>
          <a:lstStyle/>
          <a:p>
            <a:endParaRPr lang="ru-RU"/>
          </a:p>
        </p:txBody>
      </p:sp>
    </p:spTree>
    <p:extLst>
      <p:ext uri="{BB962C8B-B14F-4D97-AF65-F5344CB8AC3E}">
        <p14:creationId xmlns:p14="http://schemas.microsoft.com/office/powerpoint/2010/main" val="2507113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График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4" descr="Icon&#10;&#10;Description automatically generated">
            <a:extLst>
              <a:ext uri="{FF2B5EF4-FFF2-40B4-BE49-F238E27FC236}">
                <a16:creationId xmlns:a16="http://schemas.microsoft.com/office/drawing/2014/main" id="{11D7C3EB-CCEB-E142-9753-8B2D75A0A80D}"/>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9" name="Straight Connector 19">
            <a:extLst>
              <a:ext uri="{FF2B5EF4-FFF2-40B4-BE49-F238E27FC236}">
                <a16:creationId xmlns:a16="http://schemas.microsoft.com/office/drawing/2014/main" id="{527C9F89-51CC-D243-9351-73AB081DB944}"/>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1">
            <a:extLst>
              <a:ext uri="{FF2B5EF4-FFF2-40B4-BE49-F238E27FC236}">
                <a16:creationId xmlns:a16="http://schemas.microsoft.com/office/drawing/2014/main" id="{F09EE119-6C80-E846-95F9-BB3907664128}"/>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1" name="Straight Connector 25">
            <a:extLst>
              <a:ext uri="{FF2B5EF4-FFF2-40B4-BE49-F238E27FC236}">
                <a16:creationId xmlns:a16="http://schemas.microsoft.com/office/drawing/2014/main" id="{6C0A681B-44BF-6A46-98D8-483EF13B9114}"/>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65A5D7C-EB12-9D4D-A99A-4B26C81B7387}"/>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3" name="Straight Connector 59">
            <a:extLst>
              <a:ext uri="{FF2B5EF4-FFF2-40B4-BE49-F238E27FC236}">
                <a16:creationId xmlns:a16="http://schemas.microsoft.com/office/drawing/2014/main" id="{D4C3D74D-BE91-9547-ADCA-ACCE93C18789}"/>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4" name="Текст 37">
            <a:extLst>
              <a:ext uri="{FF2B5EF4-FFF2-40B4-BE49-F238E27FC236}">
                <a16:creationId xmlns:a16="http://schemas.microsoft.com/office/drawing/2014/main" id="{3E0AB43B-5E98-6042-A282-C61E0C5A37B9}"/>
              </a:ext>
            </a:extLst>
          </p:cNvPr>
          <p:cNvSpPr>
            <a:spLocks noGrp="1"/>
          </p:cNvSpPr>
          <p:nvPr>
            <p:ph type="body" sz="quarter" idx="13" hasCustomPrompt="1"/>
          </p:nvPr>
        </p:nvSpPr>
        <p:spPr>
          <a:xfrm>
            <a:off x="1143689" y="540904"/>
            <a:ext cx="1901825" cy="415925"/>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ru-RU" sz="1000" dirty="0">
                <a:latin typeface="HSE Sans" panose="02000000000000000000" pitchFamily="2" charset="0"/>
              </a:rPr>
              <a:t>Название подразделения</a:t>
            </a:r>
            <a:br>
              <a:rPr lang="ru-RU" sz="1000" dirty="0">
                <a:latin typeface="HSE Sans" panose="02000000000000000000" pitchFamily="2" charset="0"/>
              </a:rPr>
            </a:br>
            <a:r>
              <a:rPr lang="ru-RU" sz="1000" dirty="0">
                <a:latin typeface="HSE Sans" panose="02000000000000000000" pitchFamily="2" charset="0"/>
              </a:rPr>
              <a:t>в две или три строки</a:t>
            </a:r>
            <a:r>
              <a:rPr lang="en-GB" sz="1000" dirty="0">
                <a:latin typeface="HSE Sans" panose="02000000000000000000" pitchFamily="2" charset="0"/>
              </a:rPr>
              <a:t> (10pt)</a:t>
            </a:r>
            <a:endParaRPr lang="ru-RU" sz="1000" dirty="0">
              <a:latin typeface="HSE Sans" panose="02000000000000000000" pitchFamily="2" charset="0"/>
            </a:endParaRPr>
          </a:p>
        </p:txBody>
      </p:sp>
      <p:sp>
        <p:nvSpPr>
          <p:cNvPr id="15" name="Текст 39">
            <a:extLst>
              <a:ext uri="{FF2B5EF4-FFF2-40B4-BE49-F238E27FC236}">
                <a16:creationId xmlns:a16="http://schemas.microsoft.com/office/drawing/2014/main" id="{7388A8DF-D130-5445-A3F8-F96E1202BA19}"/>
              </a:ext>
            </a:extLst>
          </p:cNvPr>
          <p:cNvSpPr>
            <a:spLocks noGrp="1"/>
          </p:cNvSpPr>
          <p:nvPr>
            <p:ph type="body" sz="quarter" idx="14" hasCustomPrompt="1"/>
          </p:nvPr>
        </p:nvSpPr>
        <p:spPr>
          <a:xfrm>
            <a:off x="3459163"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ru-RU" sz="1000" dirty="0">
                <a:latin typeface="HSE Sans" panose="02000000000000000000" pitchFamily="2" charset="0"/>
              </a:rPr>
              <a:t>Название презентации может быть набрано в две или три строки</a:t>
            </a:r>
            <a:r>
              <a:rPr lang="en-GB" sz="1000" dirty="0">
                <a:latin typeface="HSE Sans" panose="02000000000000000000" pitchFamily="2" charset="0"/>
              </a:rPr>
              <a:t> (10pt)</a:t>
            </a:r>
            <a:endParaRPr lang="ru-RU" sz="1000" dirty="0">
              <a:latin typeface="HSE Sans" panose="02000000000000000000" pitchFamily="2" charset="0"/>
            </a:endParaRPr>
          </a:p>
        </p:txBody>
      </p:sp>
      <p:sp>
        <p:nvSpPr>
          <p:cNvPr id="17" name="Текст 39">
            <a:extLst>
              <a:ext uri="{FF2B5EF4-FFF2-40B4-BE49-F238E27FC236}">
                <a16:creationId xmlns:a16="http://schemas.microsoft.com/office/drawing/2014/main" id="{02CBC466-1703-7541-94E4-AC76F4E6D938}"/>
              </a:ext>
            </a:extLst>
          </p:cNvPr>
          <p:cNvSpPr>
            <a:spLocks noGrp="1"/>
          </p:cNvSpPr>
          <p:nvPr>
            <p:ph type="body" sz="quarter" idx="15" hasCustomPrompt="1"/>
          </p:nvPr>
        </p:nvSpPr>
        <p:spPr>
          <a:xfrm>
            <a:off x="6259892"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ru-RU" sz="1000" dirty="0">
                <a:latin typeface="HSE Sans" panose="02000000000000000000" pitchFamily="2" charset="0"/>
              </a:rPr>
              <a:t>Название раздела может быть набрано в две или три строки</a:t>
            </a:r>
            <a:r>
              <a:rPr lang="en-GB" sz="1000" dirty="0">
                <a:latin typeface="HSE Sans" panose="02000000000000000000" pitchFamily="2" charset="0"/>
              </a:rPr>
              <a:t> (10pt)</a:t>
            </a:r>
            <a:endParaRPr lang="ru-RU" sz="1000" dirty="0">
              <a:latin typeface="HSE Sans" panose="02000000000000000000" pitchFamily="2" charset="0"/>
            </a:endParaRPr>
          </a:p>
        </p:txBody>
      </p:sp>
      <p:sp>
        <p:nvSpPr>
          <p:cNvPr id="20" name="Текст 35">
            <a:extLst>
              <a:ext uri="{FF2B5EF4-FFF2-40B4-BE49-F238E27FC236}">
                <a16:creationId xmlns:a16="http://schemas.microsoft.com/office/drawing/2014/main" id="{5812BF3C-1D24-3640-84D2-BFFCA525AE5F}"/>
              </a:ext>
            </a:extLst>
          </p:cNvPr>
          <p:cNvSpPr>
            <a:spLocks noGrp="1"/>
          </p:cNvSpPr>
          <p:nvPr>
            <p:ph type="body" sz="quarter" idx="16" hasCustomPrompt="1"/>
          </p:nvPr>
        </p:nvSpPr>
        <p:spPr>
          <a:xfrm>
            <a:off x="585897" y="5183249"/>
            <a:ext cx="3934345" cy="553998"/>
          </a:xfr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0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ru-RU" sz="1000" dirty="0">
                <a:latin typeface="HSE Sans" panose="02000000000000000000" pitchFamily="2" charset="0"/>
              </a:rPr>
              <a:t>Примечания, или любая другая пояснительная или дополнительная информация набираются шрифтом размером 10 </a:t>
            </a:r>
            <a:r>
              <a:rPr lang="en-GB" sz="1000" dirty="0" err="1">
                <a:latin typeface="HSE Sans" panose="02000000000000000000" pitchFamily="2" charset="0"/>
              </a:rPr>
              <a:t>pt</a:t>
            </a:r>
            <a:endParaRPr lang="ru-RU" sz="1000" dirty="0">
              <a:latin typeface="HSE Sans" panose="02000000000000000000" pitchFamily="2" charset="0"/>
            </a:endParaRPr>
          </a:p>
        </p:txBody>
      </p:sp>
      <p:sp>
        <p:nvSpPr>
          <p:cNvPr id="21" name="Диаграмма 7">
            <a:extLst>
              <a:ext uri="{FF2B5EF4-FFF2-40B4-BE49-F238E27FC236}">
                <a16:creationId xmlns:a16="http://schemas.microsoft.com/office/drawing/2014/main" id="{BCBBDD44-9DC9-F74E-979F-120A7BBD4EE1}"/>
              </a:ext>
            </a:extLst>
          </p:cNvPr>
          <p:cNvSpPr>
            <a:spLocks noGrp="1"/>
          </p:cNvSpPr>
          <p:nvPr>
            <p:ph type="chart" sz="quarter" idx="10"/>
          </p:nvPr>
        </p:nvSpPr>
        <p:spPr>
          <a:xfrm>
            <a:off x="5272097" y="1447790"/>
            <a:ext cx="6371768" cy="4289457"/>
          </a:xfrm>
        </p:spPr>
        <p:txBody>
          <a:bodyPr/>
          <a:lstStyle/>
          <a:p>
            <a:endParaRPr lang="ru-RU"/>
          </a:p>
        </p:txBody>
      </p:sp>
      <p:sp>
        <p:nvSpPr>
          <p:cNvPr id="23" name="Текст 22">
            <a:extLst>
              <a:ext uri="{FF2B5EF4-FFF2-40B4-BE49-F238E27FC236}">
                <a16:creationId xmlns:a16="http://schemas.microsoft.com/office/drawing/2014/main" id="{7C68DF7B-E804-E44B-83DF-5DC36AF76F43}"/>
              </a:ext>
            </a:extLst>
          </p:cNvPr>
          <p:cNvSpPr>
            <a:spLocks noGrp="1"/>
          </p:cNvSpPr>
          <p:nvPr>
            <p:ph type="body" sz="quarter" idx="17" hasCustomPrompt="1"/>
          </p:nvPr>
        </p:nvSpPr>
        <p:spPr>
          <a:xfrm>
            <a:off x="585788" y="1447064"/>
            <a:ext cx="4322762" cy="703205"/>
          </a:xfrm>
        </p:spPr>
        <p:txBody>
          <a:bodyPr>
            <a:noAutofit/>
          </a:bodyPr>
          <a:lstStyle>
            <a:lvl1pPr marL="0" indent="0">
              <a:buNone/>
              <a:defRPr sz="1600" b="0" i="0">
                <a:solidFill>
                  <a:srgbClr val="0E2D69"/>
                </a:solidFill>
                <a:latin typeface="HSE Sans" panose="02000000000000000000" pitchFamily="2" charset="0"/>
              </a:defRPr>
            </a:lvl1pPr>
            <a:lvl2pPr>
              <a:defRPr sz="1600" b="0" i="0">
                <a:solidFill>
                  <a:srgbClr val="0E2D69"/>
                </a:solidFill>
                <a:latin typeface="HSE Sans" panose="02000000000000000000" pitchFamily="2" charset="0"/>
              </a:defRPr>
            </a:lvl2pPr>
            <a:lvl3pPr>
              <a:defRPr sz="1600" b="0" i="0">
                <a:solidFill>
                  <a:srgbClr val="0E2D69"/>
                </a:solidFill>
                <a:latin typeface="HSE Sans" panose="02000000000000000000" pitchFamily="2" charset="0"/>
              </a:defRPr>
            </a:lvl3pPr>
            <a:lvl4pPr>
              <a:defRPr sz="1600" b="0" i="0">
                <a:solidFill>
                  <a:srgbClr val="0E2D69"/>
                </a:solidFill>
                <a:latin typeface="HSE Sans" panose="02000000000000000000" pitchFamily="2" charset="0"/>
              </a:defRPr>
            </a:lvl4pPr>
            <a:lvl5pPr>
              <a:defRPr sz="1600" b="0" i="0">
                <a:solidFill>
                  <a:srgbClr val="0E2D69"/>
                </a:solidFill>
                <a:latin typeface="HSE Sans" panose="02000000000000000000" pitchFamily="2" charset="0"/>
              </a:defRPr>
            </a:lvl5pPr>
          </a:lstStyle>
          <a:p>
            <a:r>
              <a:rPr lang="ru-RU" sz="1600" dirty="0">
                <a:solidFill>
                  <a:srgbClr val="102D69"/>
                </a:solidFill>
                <a:latin typeface="HSE Sans" panose="02000000000000000000" pitchFamily="2" charset="0"/>
              </a:rPr>
              <a:t>Название графика. Обратите внимание, что название графика набирается меньшим кеглем, чем заголовок</a:t>
            </a:r>
            <a:r>
              <a:rPr lang="en-GB" sz="1600" dirty="0">
                <a:solidFill>
                  <a:srgbClr val="102D69"/>
                </a:solidFill>
                <a:latin typeface="HSE Sans" panose="02000000000000000000" pitchFamily="2" charset="0"/>
              </a:rPr>
              <a:t> (16pt)</a:t>
            </a:r>
            <a:endParaRPr lang="ru-RU" sz="1600" dirty="0">
              <a:solidFill>
                <a:srgbClr val="102D69"/>
              </a:solidFill>
              <a:latin typeface="HSE Sans" panose="02000000000000000000" pitchFamily="2" charset="0"/>
            </a:endParaRPr>
          </a:p>
        </p:txBody>
      </p:sp>
      <p:sp>
        <p:nvSpPr>
          <p:cNvPr id="28" name="Текст 35">
            <a:extLst>
              <a:ext uri="{FF2B5EF4-FFF2-40B4-BE49-F238E27FC236}">
                <a16:creationId xmlns:a16="http://schemas.microsoft.com/office/drawing/2014/main" id="{89E931D8-2901-A54D-86EA-096E47B81880}"/>
              </a:ext>
            </a:extLst>
          </p:cNvPr>
          <p:cNvSpPr>
            <a:spLocks noGrp="1"/>
          </p:cNvSpPr>
          <p:nvPr>
            <p:ph type="body" sz="quarter" idx="12" hasCustomPrompt="1"/>
          </p:nvPr>
        </p:nvSpPr>
        <p:spPr>
          <a:xfrm>
            <a:off x="585898" y="2379663"/>
            <a:ext cx="4322531" cy="2399371"/>
          </a:xfr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GB" sz="1300" dirty="0">
                <a:latin typeface="HSE Sans" panose="02000000000000000000" pitchFamily="2" charset="0"/>
              </a:rPr>
              <a:t>Lorem ipsum </a:t>
            </a:r>
            <a:r>
              <a:rPr lang="en-GB" sz="1300" dirty="0" err="1">
                <a:latin typeface="HSE Sans" panose="02000000000000000000" pitchFamily="2" charset="0"/>
              </a:rPr>
              <a:t>dolor</a:t>
            </a:r>
            <a:r>
              <a:rPr lang="en-GB" sz="1300" dirty="0">
                <a:latin typeface="HSE Sans" panose="02000000000000000000" pitchFamily="2" charset="0"/>
              </a:rPr>
              <a:t> sit </a:t>
            </a:r>
            <a:r>
              <a:rPr lang="en-GB" sz="1300" dirty="0" err="1">
                <a:latin typeface="HSE Sans" panose="02000000000000000000" pitchFamily="2" charset="0"/>
              </a:rPr>
              <a:t>amet</a:t>
            </a:r>
            <a:r>
              <a:rPr lang="en-GB" sz="1300" dirty="0">
                <a:latin typeface="HSE Sans" panose="02000000000000000000" pitchFamily="2" charset="0"/>
              </a:rPr>
              <a:t>, </a:t>
            </a:r>
            <a:r>
              <a:rPr lang="en-GB" sz="1300" dirty="0" err="1">
                <a:latin typeface="HSE Sans" panose="02000000000000000000" pitchFamily="2" charset="0"/>
              </a:rPr>
              <a:t>consectetur</a:t>
            </a:r>
            <a:r>
              <a:rPr lang="en-GB" sz="1300" dirty="0">
                <a:latin typeface="HSE Sans" panose="02000000000000000000" pitchFamily="2" charset="0"/>
              </a:rPr>
              <a:t> </a:t>
            </a:r>
            <a:r>
              <a:rPr lang="en-GB" sz="1300" dirty="0" err="1">
                <a:latin typeface="HSE Sans" panose="02000000000000000000" pitchFamily="2" charset="0"/>
              </a:rPr>
              <a:t>adipiscing</a:t>
            </a:r>
            <a:r>
              <a:rPr lang="en-GB" sz="1300" dirty="0">
                <a:latin typeface="HSE Sans" panose="02000000000000000000" pitchFamily="2" charset="0"/>
              </a:rPr>
              <a:t> </a:t>
            </a:r>
            <a:r>
              <a:rPr lang="en-GB" sz="1300" dirty="0" err="1">
                <a:latin typeface="HSE Sans" panose="02000000000000000000" pitchFamily="2" charset="0"/>
              </a:rPr>
              <a:t>elit</a:t>
            </a:r>
            <a:r>
              <a:rPr lang="en-GB" sz="1300" dirty="0">
                <a:latin typeface="HSE Sans" panose="02000000000000000000" pitchFamily="2" charset="0"/>
              </a:rPr>
              <a:t>, </a:t>
            </a:r>
            <a:r>
              <a:rPr lang="en-GB" sz="1300" dirty="0" err="1">
                <a:latin typeface="HSE Sans" panose="02000000000000000000" pitchFamily="2" charset="0"/>
              </a:rPr>
              <a:t>sed</a:t>
            </a:r>
            <a:r>
              <a:rPr lang="en-GB" sz="1300" dirty="0">
                <a:latin typeface="HSE Sans" panose="02000000000000000000" pitchFamily="2" charset="0"/>
              </a:rPr>
              <a:t> do </a:t>
            </a:r>
            <a:r>
              <a:rPr lang="en-GB" sz="1300" dirty="0" err="1">
                <a:latin typeface="HSE Sans" panose="02000000000000000000" pitchFamily="2" charset="0"/>
              </a:rPr>
              <a:t>eiusmod</a:t>
            </a:r>
            <a:r>
              <a:rPr lang="en-GB" sz="1300" dirty="0">
                <a:latin typeface="HSE Sans" panose="02000000000000000000" pitchFamily="2" charset="0"/>
              </a:rPr>
              <a:t> </a:t>
            </a:r>
            <a:r>
              <a:rPr lang="en-GB" sz="1300" dirty="0" err="1">
                <a:latin typeface="HSE Sans" panose="02000000000000000000" pitchFamily="2" charset="0"/>
              </a:rPr>
              <a:t>tempor</a:t>
            </a:r>
            <a:r>
              <a:rPr lang="en-GB" sz="1300" dirty="0">
                <a:latin typeface="HSE Sans" panose="02000000000000000000" pitchFamily="2" charset="0"/>
              </a:rPr>
              <a:t> </a:t>
            </a:r>
            <a:r>
              <a:rPr lang="en-GB" sz="1300" dirty="0" err="1">
                <a:latin typeface="HSE Sans" panose="02000000000000000000" pitchFamily="2" charset="0"/>
              </a:rPr>
              <a:t>incididunt</a:t>
            </a:r>
            <a:r>
              <a:rPr lang="en-GB" sz="1300" dirty="0">
                <a:latin typeface="HSE Sans" panose="02000000000000000000" pitchFamily="2" charset="0"/>
              </a:rPr>
              <a:t>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labore</a:t>
            </a:r>
            <a:r>
              <a:rPr lang="en-GB" sz="1300" dirty="0">
                <a:latin typeface="HSE Sans" panose="02000000000000000000" pitchFamily="2" charset="0"/>
              </a:rPr>
              <a:t> et dolore magna </a:t>
            </a:r>
            <a:r>
              <a:rPr lang="en-GB" sz="1300" dirty="0" err="1">
                <a:latin typeface="HSE Sans" panose="02000000000000000000" pitchFamily="2" charset="0"/>
              </a:rPr>
              <a:t>aliqua</a:t>
            </a:r>
            <a:r>
              <a:rPr lang="en-GB" sz="1300" dirty="0">
                <a:latin typeface="HSE Sans" panose="02000000000000000000" pitchFamily="2" charset="0"/>
              </a:rPr>
              <a:t>. Ut </a:t>
            </a:r>
            <a:r>
              <a:rPr lang="en-GB" sz="1300" dirty="0" err="1">
                <a:latin typeface="HSE Sans" panose="02000000000000000000" pitchFamily="2" charset="0"/>
              </a:rPr>
              <a:t>enim</a:t>
            </a:r>
            <a:r>
              <a:rPr lang="en-GB" sz="1300" dirty="0">
                <a:latin typeface="HSE Sans" panose="02000000000000000000" pitchFamily="2" charset="0"/>
              </a:rPr>
              <a:t> ad minim </a:t>
            </a:r>
            <a:r>
              <a:rPr lang="en-GB" sz="1300" dirty="0" err="1">
                <a:latin typeface="HSE Sans" panose="02000000000000000000" pitchFamily="2" charset="0"/>
              </a:rPr>
              <a:t>veniam</a:t>
            </a:r>
            <a:r>
              <a:rPr lang="en-GB" sz="1300" dirty="0">
                <a:latin typeface="HSE Sans" panose="02000000000000000000" pitchFamily="2" charset="0"/>
              </a:rPr>
              <a:t>, </a:t>
            </a:r>
            <a:r>
              <a:rPr lang="en-GB" sz="1300" dirty="0" err="1">
                <a:latin typeface="HSE Sans" panose="02000000000000000000" pitchFamily="2" charset="0"/>
              </a:rPr>
              <a:t>quis</a:t>
            </a:r>
            <a:r>
              <a:rPr lang="en-GB" sz="1300" dirty="0">
                <a:latin typeface="HSE Sans" panose="02000000000000000000" pitchFamily="2" charset="0"/>
              </a:rPr>
              <a:t> </a:t>
            </a:r>
            <a:r>
              <a:rPr lang="en-GB" sz="1300" dirty="0" err="1">
                <a:latin typeface="HSE Sans" panose="02000000000000000000" pitchFamily="2" charset="0"/>
              </a:rPr>
              <a:t>nostrud</a:t>
            </a:r>
            <a:r>
              <a:rPr lang="en-GB" sz="1300" dirty="0">
                <a:latin typeface="HSE Sans" panose="02000000000000000000" pitchFamily="2" charset="0"/>
              </a:rPr>
              <a:t> exercitation </a:t>
            </a:r>
            <a:r>
              <a:rPr lang="en-GB" sz="1300" dirty="0" err="1">
                <a:latin typeface="HSE Sans" panose="02000000000000000000" pitchFamily="2" charset="0"/>
              </a:rPr>
              <a:t>ullamco</a:t>
            </a:r>
            <a:r>
              <a:rPr lang="en-GB" sz="1300" dirty="0">
                <a:latin typeface="HSE Sans" panose="02000000000000000000" pitchFamily="2" charset="0"/>
              </a:rPr>
              <a:t> </a:t>
            </a:r>
            <a:r>
              <a:rPr lang="en-GB" sz="1300" dirty="0" err="1">
                <a:latin typeface="HSE Sans" panose="02000000000000000000" pitchFamily="2" charset="0"/>
              </a:rPr>
              <a:t>laboris</a:t>
            </a:r>
            <a:r>
              <a:rPr lang="en-GB" sz="1300" dirty="0">
                <a:latin typeface="HSE Sans" panose="02000000000000000000" pitchFamily="2" charset="0"/>
              </a:rPr>
              <a:t> nisi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aliquip</a:t>
            </a:r>
            <a:r>
              <a:rPr lang="en-GB" sz="1300" dirty="0">
                <a:latin typeface="HSE Sans" panose="02000000000000000000" pitchFamily="2" charset="0"/>
              </a:rPr>
              <a:t> ex </a:t>
            </a:r>
            <a:r>
              <a:rPr lang="en-GB" sz="1300" dirty="0" err="1">
                <a:latin typeface="HSE Sans" panose="02000000000000000000" pitchFamily="2" charset="0"/>
              </a:rPr>
              <a:t>ea</a:t>
            </a:r>
            <a:r>
              <a:rPr lang="en-GB" sz="1300" dirty="0">
                <a:latin typeface="HSE Sans" panose="02000000000000000000" pitchFamily="2" charset="0"/>
              </a:rPr>
              <a:t> </a:t>
            </a:r>
            <a:r>
              <a:rPr lang="en-GB" sz="1300" dirty="0" err="1">
                <a:latin typeface="HSE Sans" panose="02000000000000000000" pitchFamily="2" charset="0"/>
              </a:rPr>
              <a:t>commodo</a:t>
            </a:r>
            <a:r>
              <a:rPr lang="en-GB" sz="1300" dirty="0">
                <a:latin typeface="HSE Sans" panose="02000000000000000000" pitchFamily="2" charset="0"/>
              </a:rPr>
              <a:t> </a:t>
            </a:r>
            <a:r>
              <a:rPr lang="en-GB" sz="1300" dirty="0" err="1">
                <a:latin typeface="HSE Sans" panose="02000000000000000000" pitchFamily="2" charset="0"/>
              </a:rPr>
              <a:t>consequat</a:t>
            </a:r>
            <a:r>
              <a:rPr lang="en-GB" sz="1300" dirty="0">
                <a:latin typeface="HSE Sans" panose="02000000000000000000" pitchFamily="2" charset="0"/>
              </a:rPr>
              <a:t>. Duis </a:t>
            </a:r>
            <a:r>
              <a:rPr lang="en-GB" sz="1300" dirty="0" err="1">
                <a:latin typeface="HSE Sans" panose="02000000000000000000" pitchFamily="2" charset="0"/>
              </a:rPr>
              <a:t>aute</a:t>
            </a:r>
            <a:r>
              <a:rPr lang="en-GB" sz="1300" dirty="0">
                <a:latin typeface="HSE Sans" panose="02000000000000000000" pitchFamily="2" charset="0"/>
              </a:rPr>
              <a:t> </a:t>
            </a:r>
            <a:r>
              <a:rPr lang="en-GB" sz="1300" dirty="0" err="1">
                <a:latin typeface="HSE Sans" panose="02000000000000000000" pitchFamily="2" charset="0"/>
              </a:rPr>
              <a:t>irure</a:t>
            </a:r>
            <a:r>
              <a:rPr lang="en-GB" sz="1300" dirty="0">
                <a:latin typeface="HSE Sans" panose="02000000000000000000" pitchFamily="2" charset="0"/>
              </a:rPr>
              <a:t> </a:t>
            </a:r>
            <a:r>
              <a:rPr lang="en-GB" sz="1300" dirty="0" err="1">
                <a:latin typeface="HSE Sans" panose="02000000000000000000" pitchFamily="2" charset="0"/>
              </a:rPr>
              <a:t>dolor</a:t>
            </a:r>
            <a:r>
              <a:rPr lang="en-GB" sz="1300" dirty="0">
                <a:latin typeface="HSE Sans" panose="02000000000000000000" pitchFamily="2" charset="0"/>
              </a:rPr>
              <a:t> in </a:t>
            </a:r>
            <a:r>
              <a:rPr lang="en-GB" sz="1300" dirty="0" err="1">
                <a:latin typeface="HSE Sans" panose="02000000000000000000" pitchFamily="2" charset="0"/>
              </a:rPr>
              <a:t>reprehenderit</a:t>
            </a:r>
            <a:r>
              <a:rPr lang="en-GB" sz="1300" dirty="0">
                <a:latin typeface="HSE Sans" panose="02000000000000000000" pitchFamily="2" charset="0"/>
              </a:rPr>
              <a:t> in </a:t>
            </a:r>
            <a:r>
              <a:rPr lang="en-GB" sz="1300" dirty="0" err="1">
                <a:latin typeface="HSE Sans" panose="02000000000000000000" pitchFamily="2" charset="0"/>
              </a:rPr>
              <a:t>voluptate</a:t>
            </a:r>
            <a:r>
              <a:rPr lang="en-GB" sz="1300" dirty="0">
                <a:latin typeface="HSE Sans" panose="02000000000000000000" pitchFamily="2" charset="0"/>
              </a:rPr>
              <a:t> </a:t>
            </a:r>
            <a:r>
              <a:rPr lang="en-GB" sz="1300" dirty="0" err="1">
                <a:latin typeface="HSE Sans" panose="02000000000000000000" pitchFamily="2" charset="0"/>
              </a:rPr>
              <a:t>velit</a:t>
            </a:r>
            <a:r>
              <a:rPr lang="en-GB" sz="1300" dirty="0">
                <a:latin typeface="HSE Sans" panose="02000000000000000000" pitchFamily="2" charset="0"/>
              </a:rPr>
              <a:t> </a:t>
            </a:r>
            <a:r>
              <a:rPr lang="en-GB" sz="1300" dirty="0" err="1">
                <a:latin typeface="HSE Sans" panose="02000000000000000000" pitchFamily="2" charset="0"/>
              </a:rPr>
              <a:t>esse</a:t>
            </a:r>
            <a:r>
              <a:rPr lang="en-GB" sz="1300" dirty="0">
                <a:latin typeface="HSE Sans" panose="02000000000000000000" pitchFamily="2" charset="0"/>
              </a:rPr>
              <a:t> </a:t>
            </a:r>
            <a:r>
              <a:rPr lang="en-GB" sz="1300" dirty="0" err="1">
                <a:latin typeface="HSE Sans" panose="02000000000000000000" pitchFamily="2" charset="0"/>
              </a:rPr>
              <a:t>cillum</a:t>
            </a:r>
            <a:r>
              <a:rPr lang="en-GB" sz="1300" dirty="0">
                <a:latin typeface="HSE Sans" panose="02000000000000000000" pitchFamily="2" charset="0"/>
              </a:rPr>
              <a:t> dolore </a:t>
            </a:r>
            <a:r>
              <a:rPr lang="en-GB" sz="1300" dirty="0" err="1">
                <a:latin typeface="HSE Sans" panose="02000000000000000000" pitchFamily="2" charset="0"/>
              </a:rPr>
              <a:t>eu</a:t>
            </a:r>
            <a:r>
              <a:rPr lang="en-GB" sz="1300" dirty="0">
                <a:latin typeface="HSE Sans" panose="02000000000000000000" pitchFamily="2" charset="0"/>
              </a:rPr>
              <a:t> </a:t>
            </a:r>
            <a:r>
              <a:rPr lang="en-GB" sz="1300" dirty="0" err="1">
                <a:latin typeface="HSE Sans" panose="02000000000000000000" pitchFamily="2" charset="0"/>
              </a:rPr>
              <a:t>fugiat</a:t>
            </a:r>
            <a:r>
              <a:rPr lang="en-GB" sz="1300" dirty="0">
                <a:latin typeface="HSE Sans" panose="02000000000000000000" pitchFamily="2" charset="0"/>
              </a:rPr>
              <a:t> </a:t>
            </a:r>
            <a:r>
              <a:rPr lang="en-GB" sz="1300" dirty="0" err="1">
                <a:latin typeface="HSE Sans" panose="02000000000000000000" pitchFamily="2" charset="0"/>
              </a:rPr>
              <a:t>nulla</a:t>
            </a:r>
            <a:r>
              <a:rPr lang="en-GB" sz="1300" dirty="0">
                <a:latin typeface="HSE Sans" panose="02000000000000000000" pitchFamily="2" charset="0"/>
              </a:rPr>
              <a:t> </a:t>
            </a:r>
            <a:r>
              <a:rPr lang="en-GB" sz="1300" dirty="0" err="1">
                <a:latin typeface="HSE Sans" panose="02000000000000000000" pitchFamily="2" charset="0"/>
              </a:rPr>
              <a:t>pariatur</a:t>
            </a:r>
            <a:r>
              <a:rPr lang="en-GB" sz="1300" dirty="0">
                <a:latin typeface="HSE Sans" panose="02000000000000000000" pitchFamily="2" charset="0"/>
              </a:rPr>
              <a:t>. </a:t>
            </a:r>
            <a:r>
              <a:rPr lang="en-GB" sz="1300" dirty="0" err="1">
                <a:latin typeface="HSE Sans" panose="02000000000000000000" pitchFamily="2" charset="0"/>
              </a:rPr>
              <a:t>Excepteur</a:t>
            </a:r>
            <a:r>
              <a:rPr lang="en-GB" sz="1300" dirty="0">
                <a:latin typeface="HSE Sans" panose="02000000000000000000" pitchFamily="2" charset="0"/>
              </a:rPr>
              <a:t> </a:t>
            </a:r>
            <a:r>
              <a:rPr lang="en-GB" sz="1300" dirty="0" err="1">
                <a:latin typeface="HSE Sans" panose="02000000000000000000" pitchFamily="2" charset="0"/>
              </a:rPr>
              <a:t>sint</a:t>
            </a:r>
            <a:r>
              <a:rPr lang="en-GB" sz="1300" dirty="0">
                <a:latin typeface="HSE Sans" panose="02000000000000000000" pitchFamily="2" charset="0"/>
              </a:rPr>
              <a:t> </a:t>
            </a:r>
            <a:r>
              <a:rPr lang="en-GB" sz="1300" dirty="0" err="1">
                <a:latin typeface="HSE Sans" panose="02000000000000000000" pitchFamily="2" charset="0"/>
              </a:rPr>
              <a:t>occaecat</a:t>
            </a:r>
            <a:r>
              <a:rPr lang="en-GB" sz="1300" dirty="0">
                <a:latin typeface="HSE Sans" panose="02000000000000000000" pitchFamily="2" charset="0"/>
              </a:rPr>
              <a:t> </a:t>
            </a:r>
            <a:r>
              <a:rPr lang="en-GB" sz="1300" dirty="0" err="1">
                <a:latin typeface="HSE Sans" panose="02000000000000000000" pitchFamily="2" charset="0"/>
              </a:rPr>
              <a:t>cupidatat</a:t>
            </a:r>
            <a:r>
              <a:rPr lang="en-GB" sz="1300" dirty="0">
                <a:latin typeface="HSE Sans" panose="02000000000000000000" pitchFamily="2" charset="0"/>
              </a:rPr>
              <a:t> non </a:t>
            </a:r>
            <a:r>
              <a:rPr lang="en-GB" sz="1300" dirty="0" err="1">
                <a:latin typeface="HSE Sans" panose="02000000000000000000" pitchFamily="2" charset="0"/>
              </a:rPr>
              <a:t>proident</a:t>
            </a:r>
            <a:r>
              <a:rPr lang="en-GB" sz="1300" dirty="0">
                <a:latin typeface="HSE Sans" panose="02000000000000000000" pitchFamily="2" charset="0"/>
              </a:rPr>
              <a:t>, sunt in culpa qui </a:t>
            </a:r>
            <a:r>
              <a:rPr lang="en-GB" sz="1300" dirty="0" err="1">
                <a:latin typeface="HSE Sans" panose="02000000000000000000" pitchFamily="2" charset="0"/>
              </a:rPr>
              <a:t>officia</a:t>
            </a:r>
            <a:r>
              <a:rPr lang="en-GB" sz="1300" dirty="0">
                <a:latin typeface="HSE Sans" panose="02000000000000000000" pitchFamily="2" charset="0"/>
              </a:rPr>
              <a:t> </a:t>
            </a:r>
            <a:r>
              <a:rPr lang="en-GB" sz="1300" dirty="0" err="1">
                <a:latin typeface="HSE Sans" panose="02000000000000000000" pitchFamily="2" charset="0"/>
              </a:rPr>
              <a:t>deserunt</a:t>
            </a:r>
            <a:r>
              <a:rPr lang="en-GB" sz="1300" dirty="0">
                <a:latin typeface="HSE Sans" panose="02000000000000000000" pitchFamily="2" charset="0"/>
              </a:rPr>
              <a:t> </a:t>
            </a:r>
            <a:r>
              <a:rPr lang="en-GB" sz="1300" dirty="0" err="1">
                <a:latin typeface="HSE Sans" panose="02000000000000000000" pitchFamily="2" charset="0"/>
              </a:rPr>
              <a:t>mollit</a:t>
            </a:r>
            <a:r>
              <a:rPr lang="en-GB" sz="1300" dirty="0">
                <a:latin typeface="HSE Sans" panose="02000000000000000000" pitchFamily="2" charset="0"/>
              </a:rPr>
              <a:t> </a:t>
            </a:r>
            <a:r>
              <a:rPr lang="en-GB" sz="1300" dirty="0" err="1">
                <a:latin typeface="HSE Sans" panose="02000000000000000000" pitchFamily="2" charset="0"/>
              </a:rPr>
              <a:t>anim</a:t>
            </a:r>
            <a:r>
              <a:rPr lang="en-GB" sz="1300" dirty="0">
                <a:latin typeface="HSE Sans" panose="02000000000000000000" pitchFamily="2" charset="0"/>
              </a:rPr>
              <a:t> id </a:t>
            </a:r>
            <a:r>
              <a:rPr lang="en-GB" sz="1300" dirty="0" err="1">
                <a:latin typeface="HSE Sans" panose="02000000000000000000" pitchFamily="2" charset="0"/>
              </a:rPr>
              <a:t>est</a:t>
            </a:r>
            <a:r>
              <a:rPr lang="en-GB" sz="1300" dirty="0">
                <a:latin typeface="HSE Sans" panose="02000000000000000000" pitchFamily="2" charset="0"/>
              </a:rPr>
              <a:t> </a:t>
            </a:r>
            <a:r>
              <a:rPr lang="en-GB" sz="1300" dirty="0" err="1">
                <a:latin typeface="HSE Sans" panose="02000000000000000000" pitchFamily="2" charset="0"/>
              </a:rPr>
              <a:t>laborum</a:t>
            </a:r>
            <a:r>
              <a:rPr lang="en-GB" sz="1300" dirty="0">
                <a:latin typeface="HSE Sans" panose="02000000000000000000" pitchFamily="2" charset="0"/>
              </a:rPr>
              <a:t>.</a:t>
            </a:r>
            <a:endParaRPr lang="ru-RU" sz="1300" dirty="0">
              <a:latin typeface="HSE Sans" panose="02000000000000000000" pitchFamily="2" charset="0"/>
            </a:endParaRPr>
          </a:p>
        </p:txBody>
      </p:sp>
    </p:spTree>
    <p:extLst>
      <p:ext uri="{BB962C8B-B14F-4D97-AF65-F5344CB8AC3E}">
        <p14:creationId xmlns:p14="http://schemas.microsoft.com/office/powerpoint/2010/main" val="764889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Цифры">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4" descr="Icon&#10;&#10;Description automatically generated">
            <a:extLst>
              <a:ext uri="{FF2B5EF4-FFF2-40B4-BE49-F238E27FC236}">
                <a16:creationId xmlns:a16="http://schemas.microsoft.com/office/drawing/2014/main" id="{E9A64721-E55E-8749-B29E-51DD8955936F}"/>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7" name="Straight Connector 19">
            <a:extLst>
              <a:ext uri="{FF2B5EF4-FFF2-40B4-BE49-F238E27FC236}">
                <a16:creationId xmlns:a16="http://schemas.microsoft.com/office/drawing/2014/main" id="{B0C162B7-B84F-874A-960E-31F512518C6E}"/>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8" name="Straight Connector 21">
            <a:extLst>
              <a:ext uri="{FF2B5EF4-FFF2-40B4-BE49-F238E27FC236}">
                <a16:creationId xmlns:a16="http://schemas.microsoft.com/office/drawing/2014/main" id="{1CB321BB-9FE3-294F-85D8-AA7DC75CA4AF}"/>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5">
            <a:extLst>
              <a:ext uri="{FF2B5EF4-FFF2-40B4-BE49-F238E27FC236}">
                <a16:creationId xmlns:a16="http://schemas.microsoft.com/office/drawing/2014/main" id="{0A610A45-8712-8A45-AFB3-931CF468EC32}"/>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0460EF6-ECAD-8941-8132-1B3E005D6067}"/>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1" name="Straight Connector 59">
            <a:extLst>
              <a:ext uri="{FF2B5EF4-FFF2-40B4-BE49-F238E27FC236}">
                <a16:creationId xmlns:a16="http://schemas.microsoft.com/office/drawing/2014/main" id="{41AE56A2-5FAA-FD44-AE1A-338E1E304184}"/>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2" name="Текст 37">
            <a:extLst>
              <a:ext uri="{FF2B5EF4-FFF2-40B4-BE49-F238E27FC236}">
                <a16:creationId xmlns:a16="http://schemas.microsoft.com/office/drawing/2014/main" id="{D9986185-6D5E-FD48-A5CA-AF2D5B58A3E7}"/>
              </a:ext>
            </a:extLst>
          </p:cNvPr>
          <p:cNvSpPr>
            <a:spLocks noGrp="1"/>
          </p:cNvSpPr>
          <p:nvPr>
            <p:ph type="body" sz="quarter" idx="13" hasCustomPrompt="1"/>
          </p:nvPr>
        </p:nvSpPr>
        <p:spPr>
          <a:xfrm>
            <a:off x="1143689" y="540904"/>
            <a:ext cx="1901825" cy="415925"/>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ru-RU" sz="1000" dirty="0">
                <a:latin typeface="HSE Sans" panose="02000000000000000000" pitchFamily="2" charset="0"/>
              </a:rPr>
              <a:t>Название подразделения</a:t>
            </a:r>
            <a:br>
              <a:rPr lang="ru-RU" sz="1000" dirty="0">
                <a:latin typeface="HSE Sans" panose="02000000000000000000" pitchFamily="2" charset="0"/>
              </a:rPr>
            </a:br>
            <a:r>
              <a:rPr lang="ru-RU" sz="1000" dirty="0">
                <a:latin typeface="HSE Sans" panose="02000000000000000000" pitchFamily="2" charset="0"/>
              </a:rPr>
              <a:t>в две или три строки</a:t>
            </a:r>
            <a:r>
              <a:rPr lang="en-GB" sz="1000" dirty="0">
                <a:latin typeface="HSE Sans" panose="02000000000000000000" pitchFamily="2" charset="0"/>
              </a:rPr>
              <a:t> (10pt)</a:t>
            </a:r>
            <a:endParaRPr lang="ru-RU" sz="1000" dirty="0">
              <a:latin typeface="HSE Sans" panose="02000000000000000000" pitchFamily="2" charset="0"/>
            </a:endParaRPr>
          </a:p>
        </p:txBody>
      </p:sp>
      <p:sp>
        <p:nvSpPr>
          <p:cNvPr id="13" name="Текст 39">
            <a:extLst>
              <a:ext uri="{FF2B5EF4-FFF2-40B4-BE49-F238E27FC236}">
                <a16:creationId xmlns:a16="http://schemas.microsoft.com/office/drawing/2014/main" id="{5DBFD327-E3A8-944A-AABF-7D813AD0F13C}"/>
              </a:ext>
            </a:extLst>
          </p:cNvPr>
          <p:cNvSpPr>
            <a:spLocks noGrp="1"/>
          </p:cNvSpPr>
          <p:nvPr>
            <p:ph type="body" sz="quarter" idx="14" hasCustomPrompt="1"/>
          </p:nvPr>
        </p:nvSpPr>
        <p:spPr>
          <a:xfrm>
            <a:off x="3459163"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ru-RU" sz="1000" dirty="0">
                <a:latin typeface="HSE Sans" panose="02000000000000000000" pitchFamily="2" charset="0"/>
              </a:rPr>
              <a:t>Название презентации может быть набрано в две или три строки</a:t>
            </a:r>
            <a:r>
              <a:rPr lang="en-GB" sz="1000" dirty="0">
                <a:latin typeface="HSE Sans" panose="02000000000000000000" pitchFamily="2" charset="0"/>
              </a:rPr>
              <a:t> (10pt)</a:t>
            </a:r>
            <a:endParaRPr lang="ru-RU" sz="1000" dirty="0">
              <a:latin typeface="HSE Sans" panose="02000000000000000000" pitchFamily="2" charset="0"/>
            </a:endParaRPr>
          </a:p>
        </p:txBody>
      </p:sp>
      <p:sp>
        <p:nvSpPr>
          <p:cNvPr id="15" name="Текст 39">
            <a:extLst>
              <a:ext uri="{FF2B5EF4-FFF2-40B4-BE49-F238E27FC236}">
                <a16:creationId xmlns:a16="http://schemas.microsoft.com/office/drawing/2014/main" id="{D206FCE0-05C3-2C45-A7D6-1FC287C017BE}"/>
              </a:ext>
            </a:extLst>
          </p:cNvPr>
          <p:cNvSpPr>
            <a:spLocks noGrp="1"/>
          </p:cNvSpPr>
          <p:nvPr>
            <p:ph type="body" sz="quarter" idx="15" hasCustomPrompt="1"/>
          </p:nvPr>
        </p:nvSpPr>
        <p:spPr>
          <a:xfrm>
            <a:off x="6259892"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ru-RU" sz="1000" dirty="0">
                <a:latin typeface="HSE Sans" panose="02000000000000000000" pitchFamily="2" charset="0"/>
              </a:rPr>
              <a:t>Название раздела может быть набрано в две или три строки</a:t>
            </a:r>
            <a:r>
              <a:rPr lang="en-GB" sz="1000" dirty="0">
                <a:latin typeface="HSE Sans" panose="02000000000000000000" pitchFamily="2" charset="0"/>
              </a:rPr>
              <a:t> (10pt)</a:t>
            </a:r>
            <a:endParaRPr lang="ru-RU" sz="1000" dirty="0">
              <a:latin typeface="HSE Sans" panose="02000000000000000000" pitchFamily="2" charset="0"/>
            </a:endParaRPr>
          </a:p>
        </p:txBody>
      </p:sp>
      <p:sp>
        <p:nvSpPr>
          <p:cNvPr id="17" name="Заголовок 31">
            <a:extLst>
              <a:ext uri="{FF2B5EF4-FFF2-40B4-BE49-F238E27FC236}">
                <a16:creationId xmlns:a16="http://schemas.microsoft.com/office/drawing/2014/main" id="{3B28B62E-5EE9-834C-9BB6-BD66079B8164}"/>
              </a:ext>
            </a:extLst>
          </p:cNvPr>
          <p:cNvSpPr>
            <a:spLocks noGrp="1"/>
          </p:cNvSpPr>
          <p:nvPr>
            <p:ph type="title" hasCustomPrompt="1"/>
          </p:nvPr>
        </p:nvSpPr>
        <p:spPr>
          <a:xfrm>
            <a:off x="585897" y="1447790"/>
            <a:ext cx="11057955" cy="777025"/>
          </a:xfrm>
        </p:spPr>
        <p:txBody>
          <a:bodyPr lIns="0" tIns="0" rIns="0" bIns="0" anchor="t">
            <a:normAutofit/>
          </a:bodyPr>
          <a:lstStyle>
            <a:lvl1pPr>
              <a:lnSpc>
                <a:spcPct val="100000"/>
              </a:lnSpc>
              <a:defRPr sz="2400" b="0" i="0">
                <a:latin typeface="HSE Sans" panose="02000000000000000000" pitchFamily="2" charset="0"/>
              </a:defRPr>
            </a:lvl1pPr>
          </a:lstStyle>
          <a:p>
            <a:r>
              <a:rPr lang="ru-RU" sz="2400" dirty="0">
                <a:solidFill>
                  <a:srgbClr val="102D69"/>
                </a:solidFill>
                <a:latin typeface="HSE Sans" panose="02000000000000000000" pitchFamily="2" charset="0"/>
              </a:rPr>
              <a:t>Заголовок может быть набран в две или три строки</a:t>
            </a:r>
            <a:r>
              <a:rPr lang="en-GB" sz="2400" dirty="0">
                <a:solidFill>
                  <a:srgbClr val="102D69"/>
                </a:solidFill>
                <a:latin typeface="HSE Sans" panose="02000000000000000000" pitchFamily="2" charset="0"/>
              </a:rPr>
              <a:t> (24 </a:t>
            </a:r>
            <a:r>
              <a:rPr lang="en-GB" sz="2400" dirty="0" err="1">
                <a:solidFill>
                  <a:srgbClr val="102D69"/>
                </a:solidFill>
                <a:latin typeface="HSE Sans" panose="02000000000000000000" pitchFamily="2" charset="0"/>
              </a:rPr>
              <a:t>pt</a:t>
            </a:r>
            <a:r>
              <a:rPr lang="en-GB"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24" name="Текст 35">
            <a:extLst>
              <a:ext uri="{FF2B5EF4-FFF2-40B4-BE49-F238E27FC236}">
                <a16:creationId xmlns:a16="http://schemas.microsoft.com/office/drawing/2014/main" id="{621215DE-C1FD-2B4C-B236-AF679CF906BE}"/>
              </a:ext>
            </a:extLst>
          </p:cNvPr>
          <p:cNvSpPr>
            <a:spLocks noGrp="1"/>
          </p:cNvSpPr>
          <p:nvPr>
            <p:ph type="body" sz="quarter" idx="12" hasCustomPrompt="1"/>
          </p:nvPr>
        </p:nvSpPr>
        <p:spPr>
          <a:xfrm>
            <a:off x="575076" y="4103994"/>
            <a:ext cx="2758143" cy="1569661"/>
          </a:xfr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ru-RU" sz="1300" dirty="0">
                <a:latin typeface="HSE Sans" panose="02000000000000000000" pitchFamily="2" charset="0"/>
              </a:rPr>
              <a:t>Если у вас мало данных, то не переживайте. Сделайте несколько крупных цифр и аккуратные подписи к ним, это позволит подать информацию красиво и аккуратно.</a:t>
            </a:r>
          </a:p>
        </p:txBody>
      </p:sp>
      <p:sp>
        <p:nvSpPr>
          <p:cNvPr id="25" name="Текст 35">
            <a:extLst>
              <a:ext uri="{FF2B5EF4-FFF2-40B4-BE49-F238E27FC236}">
                <a16:creationId xmlns:a16="http://schemas.microsoft.com/office/drawing/2014/main" id="{8BC2F90D-0CE0-574C-A7C1-EAA3E6F1AB56}"/>
              </a:ext>
            </a:extLst>
          </p:cNvPr>
          <p:cNvSpPr>
            <a:spLocks noGrp="1"/>
          </p:cNvSpPr>
          <p:nvPr>
            <p:ph type="body" sz="quarter" idx="16" hasCustomPrompt="1"/>
          </p:nvPr>
        </p:nvSpPr>
        <p:spPr>
          <a:xfrm>
            <a:off x="4047007" y="4103994"/>
            <a:ext cx="2757612" cy="1569661"/>
          </a:xfr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ru-RU" sz="1300" dirty="0">
                <a:latin typeface="HSE Sans" panose="02000000000000000000" pitchFamily="2" charset="0"/>
              </a:rPr>
              <a:t>Если у вас мало данных, то не переживайте. Сделайте несколько крупных цифр и аккуратные подписи к ним, это позволит подать информацию красиво и аккуратно.</a:t>
            </a:r>
          </a:p>
        </p:txBody>
      </p:sp>
      <p:sp>
        <p:nvSpPr>
          <p:cNvPr id="26" name="Текст 35">
            <a:extLst>
              <a:ext uri="{FF2B5EF4-FFF2-40B4-BE49-F238E27FC236}">
                <a16:creationId xmlns:a16="http://schemas.microsoft.com/office/drawing/2014/main" id="{239E188B-2696-8A48-9F8A-36223EEF61E9}"/>
              </a:ext>
            </a:extLst>
          </p:cNvPr>
          <p:cNvSpPr>
            <a:spLocks noGrp="1"/>
          </p:cNvSpPr>
          <p:nvPr>
            <p:ph type="body" sz="quarter" idx="17" hasCustomPrompt="1"/>
          </p:nvPr>
        </p:nvSpPr>
        <p:spPr>
          <a:xfrm>
            <a:off x="7518938" y="4103994"/>
            <a:ext cx="2757612" cy="1569661"/>
          </a:xfr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ru-RU" sz="1300" dirty="0">
                <a:latin typeface="HSE Sans" panose="02000000000000000000" pitchFamily="2" charset="0"/>
              </a:rPr>
              <a:t>Если у вас мало данных, то не переживайте. Сделайте несколько крупных цифр и аккуратные подписи к ним, это позволит подать информацию красиво и аккуратно.</a:t>
            </a:r>
          </a:p>
        </p:txBody>
      </p:sp>
      <p:sp>
        <p:nvSpPr>
          <p:cNvPr id="28" name="Текст 27">
            <a:extLst>
              <a:ext uri="{FF2B5EF4-FFF2-40B4-BE49-F238E27FC236}">
                <a16:creationId xmlns:a16="http://schemas.microsoft.com/office/drawing/2014/main" id="{379BF4C6-F899-294C-B88E-8363AFBEEC2A}"/>
              </a:ext>
            </a:extLst>
          </p:cNvPr>
          <p:cNvSpPr>
            <a:spLocks noGrp="1"/>
          </p:cNvSpPr>
          <p:nvPr>
            <p:ph type="body" sz="quarter" idx="18" hasCustomPrompt="1"/>
          </p:nvPr>
        </p:nvSpPr>
        <p:spPr>
          <a:xfrm>
            <a:off x="575076" y="2710235"/>
            <a:ext cx="2758143" cy="1164116"/>
          </a:xfrm>
        </p:spPr>
        <p:txBody>
          <a:bodyPr lIns="0" tIns="0" rIns="0" bIns="0">
            <a:noAutofit/>
          </a:bodyPr>
          <a:lstStyle>
            <a:lvl1pPr marL="0" indent="0">
              <a:buNone/>
              <a:defRPr sz="9600">
                <a:latin typeface="HSE Sans" panose="02000000000000000000" pitchFamily="2" charset="0"/>
              </a:defRPr>
            </a:lvl1pPr>
            <a:lvl2pPr>
              <a:defRPr sz="9600">
                <a:latin typeface="HSE Sans" panose="02000000000000000000" pitchFamily="2" charset="0"/>
              </a:defRPr>
            </a:lvl2pPr>
            <a:lvl3pPr>
              <a:defRPr sz="9600">
                <a:latin typeface="HSE Sans" panose="02000000000000000000" pitchFamily="2" charset="0"/>
              </a:defRPr>
            </a:lvl3pPr>
            <a:lvl4pPr>
              <a:defRPr sz="9600">
                <a:latin typeface="HSE Sans" panose="02000000000000000000" pitchFamily="2" charset="0"/>
              </a:defRPr>
            </a:lvl4pPr>
            <a:lvl5pPr>
              <a:defRPr sz="9600">
                <a:latin typeface="HSE Sans" panose="02000000000000000000" pitchFamily="2" charset="0"/>
              </a:defRPr>
            </a:lvl5pPr>
          </a:lstStyle>
          <a:p>
            <a:pPr lvl="0"/>
            <a:r>
              <a:rPr lang="ru-RU" sz="9600" dirty="0">
                <a:solidFill>
                  <a:srgbClr val="102D69"/>
                </a:solidFill>
                <a:latin typeface="HSE Sans" panose="02000000000000000000" pitchFamily="2" charset="0"/>
              </a:rPr>
              <a:t>152</a:t>
            </a:r>
            <a:endParaRPr lang="ru-RU" dirty="0"/>
          </a:p>
        </p:txBody>
      </p:sp>
      <p:sp>
        <p:nvSpPr>
          <p:cNvPr id="29" name="Текст 27">
            <a:extLst>
              <a:ext uri="{FF2B5EF4-FFF2-40B4-BE49-F238E27FC236}">
                <a16:creationId xmlns:a16="http://schemas.microsoft.com/office/drawing/2014/main" id="{DE7F352B-F6D9-B545-A835-443A55956E74}"/>
              </a:ext>
            </a:extLst>
          </p:cNvPr>
          <p:cNvSpPr>
            <a:spLocks noGrp="1"/>
          </p:cNvSpPr>
          <p:nvPr>
            <p:ph type="body" sz="quarter" idx="19" hasCustomPrompt="1"/>
          </p:nvPr>
        </p:nvSpPr>
        <p:spPr>
          <a:xfrm>
            <a:off x="4047007" y="2710235"/>
            <a:ext cx="2758143" cy="1164116"/>
          </a:xfrm>
        </p:spPr>
        <p:txBody>
          <a:bodyPr lIns="0" tIns="0" rIns="0" bIns="0">
            <a:noAutofit/>
          </a:bodyPr>
          <a:lstStyle>
            <a:lvl1pPr marL="0" indent="0">
              <a:buNone/>
              <a:defRPr sz="9600">
                <a:latin typeface="HSE Sans" panose="02000000000000000000" pitchFamily="2" charset="0"/>
              </a:defRPr>
            </a:lvl1pPr>
            <a:lvl2pPr>
              <a:defRPr sz="9600">
                <a:latin typeface="HSE Sans" panose="02000000000000000000" pitchFamily="2" charset="0"/>
              </a:defRPr>
            </a:lvl2pPr>
            <a:lvl3pPr>
              <a:defRPr sz="9600">
                <a:latin typeface="HSE Sans" panose="02000000000000000000" pitchFamily="2" charset="0"/>
              </a:defRPr>
            </a:lvl3pPr>
            <a:lvl4pPr>
              <a:defRPr sz="9600">
                <a:latin typeface="HSE Sans" panose="02000000000000000000" pitchFamily="2" charset="0"/>
              </a:defRPr>
            </a:lvl4pPr>
            <a:lvl5pPr>
              <a:defRPr sz="9600">
                <a:latin typeface="HSE Sans" panose="02000000000000000000" pitchFamily="2" charset="0"/>
              </a:defRPr>
            </a:lvl5pPr>
          </a:lstStyle>
          <a:p>
            <a:pPr lvl="0"/>
            <a:r>
              <a:rPr lang="ru-RU" sz="9600" dirty="0">
                <a:solidFill>
                  <a:srgbClr val="102D69"/>
                </a:solidFill>
                <a:latin typeface="HSE Sans" panose="02000000000000000000" pitchFamily="2" charset="0"/>
              </a:rPr>
              <a:t>95</a:t>
            </a:r>
            <a:endParaRPr lang="ru-RU" dirty="0"/>
          </a:p>
        </p:txBody>
      </p:sp>
      <p:sp>
        <p:nvSpPr>
          <p:cNvPr id="30" name="Текст 27">
            <a:extLst>
              <a:ext uri="{FF2B5EF4-FFF2-40B4-BE49-F238E27FC236}">
                <a16:creationId xmlns:a16="http://schemas.microsoft.com/office/drawing/2014/main" id="{D1D5AF9F-C1B0-7842-8789-1DB8963D981B}"/>
              </a:ext>
            </a:extLst>
          </p:cNvPr>
          <p:cNvSpPr>
            <a:spLocks noGrp="1"/>
          </p:cNvSpPr>
          <p:nvPr>
            <p:ph type="body" sz="quarter" idx="20" hasCustomPrompt="1"/>
          </p:nvPr>
        </p:nvSpPr>
        <p:spPr>
          <a:xfrm>
            <a:off x="7518938" y="2710235"/>
            <a:ext cx="2758143" cy="1164116"/>
          </a:xfrm>
        </p:spPr>
        <p:txBody>
          <a:bodyPr lIns="0" tIns="0" rIns="0" bIns="0">
            <a:noAutofit/>
          </a:bodyPr>
          <a:lstStyle>
            <a:lvl1pPr marL="0" indent="0">
              <a:buNone/>
              <a:defRPr sz="9600">
                <a:latin typeface="HSE Sans" panose="02000000000000000000" pitchFamily="2" charset="0"/>
              </a:defRPr>
            </a:lvl1pPr>
            <a:lvl2pPr>
              <a:defRPr sz="9600">
                <a:latin typeface="HSE Sans" panose="02000000000000000000" pitchFamily="2" charset="0"/>
              </a:defRPr>
            </a:lvl2pPr>
            <a:lvl3pPr>
              <a:defRPr sz="9600">
                <a:latin typeface="HSE Sans" panose="02000000000000000000" pitchFamily="2" charset="0"/>
              </a:defRPr>
            </a:lvl3pPr>
            <a:lvl4pPr>
              <a:defRPr sz="9600">
                <a:latin typeface="HSE Sans" panose="02000000000000000000" pitchFamily="2" charset="0"/>
              </a:defRPr>
            </a:lvl4pPr>
            <a:lvl5pPr>
              <a:defRPr sz="9600">
                <a:latin typeface="HSE Sans" panose="02000000000000000000" pitchFamily="2" charset="0"/>
              </a:defRPr>
            </a:lvl5pPr>
          </a:lstStyle>
          <a:p>
            <a:pPr lvl="0"/>
            <a:r>
              <a:rPr lang="ru-RU" sz="9600" dirty="0">
                <a:solidFill>
                  <a:srgbClr val="102D69"/>
                </a:solidFill>
                <a:latin typeface="HSE Sans" panose="02000000000000000000" pitchFamily="2" charset="0"/>
              </a:rPr>
              <a:t>284</a:t>
            </a:r>
            <a:endParaRPr lang="ru-RU" dirty="0"/>
          </a:p>
        </p:txBody>
      </p:sp>
    </p:spTree>
    <p:extLst>
      <p:ext uri="{BB962C8B-B14F-4D97-AF65-F5344CB8AC3E}">
        <p14:creationId xmlns:p14="http://schemas.microsoft.com/office/powerpoint/2010/main" val="2057052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Таблица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5425806-16DD-844E-927C-26E7143A9ED8}"/>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6" name="Straight Connector 19">
            <a:extLst>
              <a:ext uri="{FF2B5EF4-FFF2-40B4-BE49-F238E27FC236}">
                <a16:creationId xmlns:a16="http://schemas.microsoft.com/office/drawing/2014/main" id="{479746FF-3282-DF46-9D7C-D80431604A55}"/>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7" name="Straight Connector 21">
            <a:extLst>
              <a:ext uri="{FF2B5EF4-FFF2-40B4-BE49-F238E27FC236}">
                <a16:creationId xmlns:a16="http://schemas.microsoft.com/office/drawing/2014/main" id="{51B44297-B0E7-D74D-B291-D39A0D468B42}"/>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8" name="Straight Connector 25">
            <a:extLst>
              <a:ext uri="{FF2B5EF4-FFF2-40B4-BE49-F238E27FC236}">
                <a16:creationId xmlns:a16="http://schemas.microsoft.com/office/drawing/2014/main" id="{0EA4A057-F0CB-E04F-B472-4A1ABFB64C66}"/>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64502F5-56EE-354B-A3B1-E79F8B005172}"/>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0" name="Straight Connector 59">
            <a:extLst>
              <a:ext uri="{FF2B5EF4-FFF2-40B4-BE49-F238E27FC236}">
                <a16:creationId xmlns:a16="http://schemas.microsoft.com/office/drawing/2014/main" id="{A80E0956-5C10-CC40-A426-CBD2E0C4158E}"/>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Текст 37">
            <a:extLst>
              <a:ext uri="{FF2B5EF4-FFF2-40B4-BE49-F238E27FC236}">
                <a16:creationId xmlns:a16="http://schemas.microsoft.com/office/drawing/2014/main" id="{6EC59AAD-5962-8D49-BF4D-7DA5D573073E}"/>
              </a:ext>
            </a:extLst>
          </p:cNvPr>
          <p:cNvSpPr>
            <a:spLocks noGrp="1"/>
          </p:cNvSpPr>
          <p:nvPr>
            <p:ph type="body" sz="quarter" idx="13" hasCustomPrompt="1"/>
          </p:nvPr>
        </p:nvSpPr>
        <p:spPr>
          <a:xfrm>
            <a:off x="1143689" y="540904"/>
            <a:ext cx="1901825" cy="415925"/>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ru-RU" sz="1000" dirty="0">
                <a:latin typeface="HSE Sans" panose="02000000000000000000" pitchFamily="2" charset="0"/>
              </a:rPr>
              <a:t>Название подразделения</a:t>
            </a:r>
            <a:br>
              <a:rPr lang="ru-RU" sz="1000" dirty="0">
                <a:latin typeface="HSE Sans" panose="02000000000000000000" pitchFamily="2" charset="0"/>
              </a:rPr>
            </a:br>
            <a:r>
              <a:rPr lang="ru-RU" sz="1000" dirty="0">
                <a:latin typeface="HSE Sans" panose="02000000000000000000" pitchFamily="2" charset="0"/>
              </a:rPr>
              <a:t>в две или три строки</a:t>
            </a:r>
            <a:r>
              <a:rPr lang="en-GB" sz="1000" dirty="0">
                <a:latin typeface="HSE Sans" panose="02000000000000000000" pitchFamily="2" charset="0"/>
              </a:rPr>
              <a:t> (10pt)</a:t>
            </a:r>
            <a:endParaRPr lang="ru-RU" sz="1000" dirty="0">
              <a:latin typeface="HSE Sans" panose="02000000000000000000" pitchFamily="2" charset="0"/>
            </a:endParaRPr>
          </a:p>
        </p:txBody>
      </p:sp>
      <p:sp>
        <p:nvSpPr>
          <p:cNvPr id="12" name="Текст 39">
            <a:extLst>
              <a:ext uri="{FF2B5EF4-FFF2-40B4-BE49-F238E27FC236}">
                <a16:creationId xmlns:a16="http://schemas.microsoft.com/office/drawing/2014/main" id="{49041ACC-EEF4-D34B-A7DE-87B1AF2ED383}"/>
              </a:ext>
            </a:extLst>
          </p:cNvPr>
          <p:cNvSpPr>
            <a:spLocks noGrp="1"/>
          </p:cNvSpPr>
          <p:nvPr>
            <p:ph type="body" sz="quarter" idx="14" hasCustomPrompt="1"/>
          </p:nvPr>
        </p:nvSpPr>
        <p:spPr>
          <a:xfrm>
            <a:off x="3459163"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ru-RU" sz="1000" dirty="0">
                <a:latin typeface="HSE Sans" panose="02000000000000000000" pitchFamily="2" charset="0"/>
              </a:rPr>
              <a:t>Название презентации может быть набрано в две или три строки</a:t>
            </a:r>
            <a:r>
              <a:rPr lang="en-GB" sz="1000" dirty="0">
                <a:latin typeface="HSE Sans" panose="02000000000000000000" pitchFamily="2" charset="0"/>
              </a:rPr>
              <a:t> (10pt)</a:t>
            </a:r>
            <a:endParaRPr lang="ru-RU" sz="1000" dirty="0">
              <a:latin typeface="HSE Sans" panose="02000000000000000000" pitchFamily="2" charset="0"/>
            </a:endParaRPr>
          </a:p>
        </p:txBody>
      </p:sp>
      <p:sp>
        <p:nvSpPr>
          <p:cNvPr id="14" name="Текст 39">
            <a:extLst>
              <a:ext uri="{FF2B5EF4-FFF2-40B4-BE49-F238E27FC236}">
                <a16:creationId xmlns:a16="http://schemas.microsoft.com/office/drawing/2014/main" id="{BF93B2CC-81A4-0943-AF6C-C86576792995}"/>
              </a:ext>
            </a:extLst>
          </p:cNvPr>
          <p:cNvSpPr>
            <a:spLocks noGrp="1"/>
          </p:cNvSpPr>
          <p:nvPr>
            <p:ph type="body" sz="quarter" idx="15" hasCustomPrompt="1"/>
          </p:nvPr>
        </p:nvSpPr>
        <p:spPr>
          <a:xfrm>
            <a:off x="6259892"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ru-RU" sz="1000" dirty="0">
                <a:latin typeface="HSE Sans" panose="02000000000000000000" pitchFamily="2" charset="0"/>
              </a:rPr>
              <a:t>Название раздела может быть набрано в две или три строки</a:t>
            </a:r>
            <a:r>
              <a:rPr lang="en-GB" sz="1000" dirty="0">
                <a:latin typeface="HSE Sans" panose="02000000000000000000" pitchFamily="2" charset="0"/>
              </a:rPr>
              <a:t> (10pt)</a:t>
            </a:r>
            <a:endParaRPr lang="ru-RU" sz="1000" dirty="0">
              <a:latin typeface="HSE Sans" panose="02000000000000000000" pitchFamily="2" charset="0"/>
            </a:endParaRPr>
          </a:p>
        </p:txBody>
      </p:sp>
      <p:sp>
        <p:nvSpPr>
          <p:cNvPr id="15" name="Текст 22">
            <a:extLst>
              <a:ext uri="{FF2B5EF4-FFF2-40B4-BE49-F238E27FC236}">
                <a16:creationId xmlns:a16="http://schemas.microsoft.com/office/drawing/2014/main" id="{51340CB4-0355-3640-A212-F684523CDCCF}"/>
              </a:ext>
            </a:extLst>
          </p:cNvPr>
          <p:cNvSpPr>
            <a:spLocks noGrp="1"/>
          </p:cNvSpPr>
          <p:nvPr>
            <p:ph type="body" sz="quarter" idx="17" hasCustomPrompt="1"/>
          </p:nvPr>
        </p:nvSpPr>
        <p:spPr>
          <a:xfrm>
            <a:off x="585787" y="1447065"/>
            <a:ext cx="11058065" cy="307778"/>
          </a:xfrm>
        </p:spPr>
        <p:txBody>
          <a:bodyPr lIns="0" tIns="0" rIns="0" bIns="0">
            <a:noAutofit/>
          </a:bodyPr>
          <a:lstStyle>
            <a:lvl1pPr marL="0" indent="0">
              <a:buNone/>
              <a:defRPr sz="1600" b="0" i="0">
                <a:solidFill>
                  <a:srgbClr val="0E2D69"/>
                </a:solidFill>
                <a:latin typeface="HSE Sans" panose="02000000000000000000" pitchFamily="2" charset="0"/>
              </a:defRPr>
            </a:lvl1pPr>
            <a:lvl2pPr>
              <a:defRPr sz="1600" b="0" i="0">
                <a:solidFill>
                  <a:srgbClr val="0E2D69"/>
                </a:solidFill>
                <a:latin typeface="HSE Sans" panose="02000000000000000000" pitchFamily="2" charset="0"/>
              </a:defRPr>
            </a:lvl2pPr>
            <a:lvl3pPr>
              <a:defRPr sz="1600" b="0" i="0">
                <a:solidFill>
                  <a:srgbClr val="0E2D69"/>
                </a:solidFill>
                <a:latin typeface="HSE Sans" panose="02000000000000000000" pitchFamily="2" charset="0"/>
              </a:defRPr>
            </a:lvl3pPr>
            <a:lvl4pPr>
              <a:defRPr sz="1600" b="0" i="0">
                <a:solidFill>
                  <a:srgbClr val="0E2D69"/>
                </a:solidFill>
                <a:latin typeface="HSE Sans" panose="02000000000000000000" pitchFamily="2" charset="0"/>
              </a:defRPr>
            </a:lvl4pPr>
            <a:lvl5pPr>
              <a:defRPr sz="1600" b="0" i="0">
                <a:solidFill>
                  <a:srgbClr val="0E2D69"/>
                </a:solidFill>
                <a:latin typeface="HSE Sans" panose="02000000000000000000" pitchFamily="2" charset="0"/>
              </a:defRPr>
            </a:lvl5pPr>
          </a:lstStyle>
          <a:p>
            <a:r>
              <a:rPr lang="ru-RU" sz="1600" dirty="0">
                <a:solidFill>
                  <a:srgbClr val="102D69"/>
                </a:solidFill>
                <a:latin typeface="HSE Sans" panose="02000000000000000000" pitchFamily="2" charset="0"/>
              </a:rPr>
              <a:t>Название таблицы. Обратите внимание, что название графика набирается меньшим кеглем, чем заголовок (16</a:t>
            </a:r>
            <a:r>
              <a:rPr lang="en-GB" sz="1600" dirty="0" err="1">
                <a:solidFill>
                  <a:srgbClr val="102D69"/>
                </a:solidFill>
                <a:latin typeface="HSE Sans" panose="02000000000000000000" pitchFamily="2" charset="0"/>
              </a:rPr>
              <a:t>pt</a:t>
            </a:r>
            <a:r>
              <a:rPr lang="en-GB" sz="1600" dirty="0">
                <a:solidFill>
                  <a:srgbClr val="102D69"/>
                </a:solidFill>
                <a:latin typeface="HSE Sans" panose="02000000000000000000" pitchFamily="2" charset="0"/>
              </a:rPr>
              <a:t>)</a:t>
            </a:r>
            <a:endParaRPr lang="ru-RU" sz="1600" dirty="0">
              <a:solidFill>
                <a:srgbClr val="102D69"/>
              </a:solidFill>
              <a:latin typeface="HSE Sans" panose="02000000000000000000" pitchFamily="2" charset="0"/>
            </a:endParaRPr>
          </a:p>
        </p:txBody>
      </p:sp>
      <p:sp>
        <p:nvSpPr>
          <p:cNvPr id="17" name="Текст 16">
            <a:extLst>
              <a:ext uri="{FF2B5EF4-FFF2-40B4-BE49-F238E27FC236}">
                <a16:creationId xmlns:a16="http://schemas.microsoft.com/office/drawing/2014/main" id="{8C6F2EA4-CEDC-324C-9C06-8713118041EB}"/>
              </a:ext>
            </a:extLst>
          </p:cNvPr>
          <p:cNvSpPr>
            <a:spLocks noGrp="1"/>
          </p:cNvSpPr>
          <p:nvPr>
            <p:ph type="body" sz="quarter" idx="18" hasCustomPrompt="1"/>
          </p:nvPr>
        </p:nvSpPr>
        <p:spPr>
          <a:xfrm>
            <a:off x="585788" y="5739189"/>
            <a:ext cx="6824303" cy="703205"/>
          </a:xfrm>
        </p:spPr>
        <p:txBody>
          <a:bodyPr lIns="0" tIns="0" rIns="0" bIns="0">
            <a:normAutofit/>
          </a:bodyPr>
          <a:lstStyle>
            <a:lvl1pPr marL="0" marR="0" indent="0" algn="l" defTabSz="914400" rtl="0" eaLnBrk="1" fontAlgn="auto" latinLnBrk="0" hangingPunct="1">
              <a:lnSpc>
                <a:spcPct val="100000"/>
              </a:lnSpc>
              <a:spcBef>
                <a:spcPts val="600"/>
              </a:spcBef>
              <a:spcAft>
                <a:spcPts val="0"/>
              </a:spcAft>
              <a:buClrTx/>
              <a:buSzTx/>
              <a:buFontTx/>
              <a:buNone/>
              <a:tabLst/>
              <a:defRPr sz="1300" b="0" i="0">
                <a:solidFill>
                  <a:srgbClr val="0E2D69"/>
                </a:solidFill>
                <a:latin typeface="HSE Sans" panose="02000000000000000000" pitchFamily="2" charset="0"/>
              </a:defRPr>
            </a:lvl1pPr>
            <a:lvl2pPr>
              <a:defRPr sz="1300" b="0" i="0">
                <a:solidFill>
                  <a:srgbClr val="0E2D69"/>
                </a:solidFill>
                <a:latin typeface="HSE Sans" panose="02000000000000000000" pitchFamily="2" charset="0"/>
              </a:defRPr>
            </a:lvl2pPr>
            <a:lvl3pPr>
              <a:defRPr sz="1300" b="0" i="0">
                <a:solidFill>
                  <a:srgbClr val="0E2D69"/>
                </a:solidFill>
                <a:latin typeface="HSE Sans" panose="02000000000000000000" pitchFamily="2" charset="0"/>
              </a:defRPr>
            </a:lvl3pPr>
            <a:lvl4pPr>
              <a:defRPr sz="1300" b="0" i="0">
                <a:solidFill>
                  <a:srgbClr val="0E2D69"/>
                </a:solidFill>
                <a:latin typeface="HSE Sans" panose="02000000000000000000" pitchFamily="2" charset="0"/>
              </a:defRPr>
            </a:lvl4pPr>
            <a:lvl5pPr>
              <a:defRPr sz="1300" b="0" i="0">
                <a:solidFill>
                  <a:srgbClr val="0E2D69"/>
                </a:solidFill>
                <a:latin typeface="HSE Sans" panose="02000000000000000000" pitchFamily="2" charset="0"/>
              </a:defRPr>
            </a:lvl5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ru-RU" sz="1300" b="0" dirty="0">
                <a:ln>
                  <a:noFill/>
                </a:ln>
                <a:latin typeface="HSE Sans" panose="02000000000000000000" pitchFamily="2" charset="0"/>
              </a:rPr>
              <a:t>Мы рекомендуем очень аккуратно использовать жирное начертание, старайтесь выделять жирным самое важное. </a:t>
            </a:r>
            <a:r>
              <a:rPr lang="ru-RU" sz="1300" dirty="0">
                <a:latin typeface="HSE Sans" panose="02000000000000000000" pitchFamily="2" charset="0"/>
              </a:rPr>
              <a:t>Также старайтесь не использовать выделение жирным начертанием вместе с заливкой ячеек каким-либо цветом, достаточно и одного акцента.</a:t>
            </a:r>
            <a:endParaRPr lang="en-RU" sz="1300" b="0">
              <a:ln>
                <a:noFill/>
              </a:ln>
              <a:latin typeface="HSE Sans" panose="02000000000000000000" pitchFamily="2" charset="0"/>
            </a:endParaRPr>
          </a:p>
        </p:txBody>
      </p:sp>
      <p:sp>
        <p:nvSpPr>
          <p:cNvPr id="19" name="Таблица 18">
            <a:extLst>
              <a:ext uri="{FF2B5EF4-FFF2-40B4-BE49-F238E27FC236}">
                <a16:creationId xmlns:a16="http://schemas.microsoft.com/office/drawing/2014/main" id="{7B291085-A9B9-D842-B1A7-96258FAF012C}"/>
              </a:ext>
            </a:extLst>
          </p:cNvPr>
          <p:cNvSpPr>
            <a:spLocks noGrp="1"/>
          </p:cNvSpPr>
          <p:nvPr>
            <p:ph type="tbl" sz="quarter" idx="19"/>
          </p:nvPr>
        </p:nvSpPr>
        <p:spPr>
          <a:xfrm>
            <a:off x="585787" y="1984076"/>
            <a:ext cx="11058527" cy="3519576"/>
          </a:xfrm>
        </p:spPr>
        <p:txBody>
          <a:bodyPr/>
          <a:lstStyle/>
          <a:p>
            <a:endParaRPr lang="ru-RU"/>
          </a:p>
        </p:txBody>
      </p:sp>
    </p:spTree>
    <p:extLst>
      <p:ext uri="{BB962C8B-B14F-4D97-AF65-F5344CB8AC3E}">
        <p14:creationId xmlns:p14="http://schemas.microsoft.com/office/powerpoint/2010/main" val="2440160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Таблица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4" descr="Icon&#10;&#10;Description automatically generated">
            <a:extLst>
              <a:ext uri="{FF2B5EF4-FFF2-40B4-BE49-F238E27FC236}">
                <a16:creationId xmlns:a16="http://schemas.microsoft.com/office/drawing/2014/main" id="{259ABC72-D738-1143-BF2A-D85AE9A4F73B}"/>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9" name="Straight Connector 19">
            <a:extLst>
              <a:ext uri="{FF2B5EF4-FFF2-40B4-BE49-F238E27FC236}">
                <a16:creationId xmlns:a16="http://schemas.microsoft.com/office/drawing/2014/main" id="{237A1E42-2FC3-8841-8C41-992C5BC2368D}"/>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1">
            <a:extLst>
              <a:ext uri="{FF2B5EF4-FFF2-40B4-BE49-F238E27FC236}">
                <a16:creationId xmlns:a16="http://schemas.microsoft.com/office/drawing/2014/main" id="{47503EA0-3883-E24D-9EB8-7B6175182929}"/>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1" name="Straight Connector 25">
            <a:extLst>
              <a:ext uri="{FF2B5EF4-FFF2-40B4-BE49-F238E27FC236}">
                <a16:creationId xmlns:a16="http://schemas.microsoft.com/office/drawing/2014/main" id="{E0144DF2-9891-324D-B34E-AFA025FBCBF9}"/>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33F65D6-1072-F140-B6A5-758D7B595A92}"/>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3" name="Straight Connector 59">
            <a:extLst>
              <a:ext uri="{FF2B5EF4-FFF2-40B4-BE49-F238E27FC236}">
                <a16:creationId xmlns:a16="http://schemas.microsoft.com/office/drawing/2014/main" id="{5F1F09D4-22FA-7B4B-9488-F8FDDCC2D447}"/>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4" name="Текст 37">
            <a:extLst>
              <a:ext uri="{FF2B5EF4-FFF2-40B4-BE49-F238E27FC236}">
                <a16:creationId xmlns:a16="http://schemas.microsoft.com/office/drawing/2014/main" id="{44D0326E-FD7A-3541-A998-62A1C30E2738}"/>
              </a:ext>
            </a:extLst>
          </p:cNvPr>
          <p:cNvSpPr>
            <a:spLocks noGrp="1"/>
          </p:cNvSpPr>
          <p:nvPr>
            <p:ph type="body" sz="quarter" idx="13" hasCustomPrompt="1"/>
          </p:nvPr>
        </p:nvSpPr>
        <p:spPr>
          <a:xfrm>
            <a:off x="1143689" y="540904"/>
            <a:ext cx="1901825" cy="415925"/>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ru-RU" sz="1000" dirty="0">
                <a:latin typeface="HSE Sans" panose="02000000000000000000" pitchFamily="2" charset="0"/>
              </a:rPr>
              <a:t>Название подразделения</a:t>
            </a:r>
            <a:br>
              <a:rPr lang="ru-RU" sz="1000" dirty="0">
                <a:latin typeface="HSE Sans" panose="02000000000000000000" pitchFamily="2" charset="0"/>
              </a:rPr>
            </a:br>
            <a:r>
              <a:rPr lang="ru-RU" sz="1000" dirty="0">
                <a:latin typeface="HSE Sans" panose="02000000000000000000" pitchFamily="2" charset="0"/>
              </a:rPr>
              <a:t>в две или три строки</a:t>
            </a:r>
            <a:r>
              <a:rPr lang="en-GB" sz="1000" dirty="0">
                <a:latin typeface="HSE Sans" panose="02000000000000000000" pitchFamily="2" charset="0"/>
              </a:rPr>
              <a:t> (10pt)</a:t>
            </a:r>
            <a:endParaRPr lang="ru-RU" sz="1000" dirty="0">
              <a:latin typeface="HSE Sans" panose="02000000000000000000" pitchFamily="2" charset="0"/>
            </a:endParaRPr>
          </a:p>
        </p:txBody>
      </p:sp>
      <p:sp>
        <p:nvSpPr>
          <p:cNvPr id="15" name="Текст 39">
            <a:extLst>
              <a:ext uri="{FF2B5EF4-FFF2-40B4-BE49-F238E27FC236}">
                <a16:creationId xmlns:a16="http://schemas.microsoft.com/office/drawing/2014/main" id="{279CCCA0-F959-5245-8321-106D3C5E837D}"/>
              </a:ext>
            </a:extLst>
          </p:cNvPr>
          <p:cNvSpPr>
            <a:spLocks noGrp="1"/>
          </p:cNvSpPr>
          <p:nvPr>
            <p:ph type="body" sz="quarter" idx="14" hasCustomPrompt="1"/>
          </p:nvPr>
        </p:nvSpPr>
        <p:spPr>
          <a:xfrm>
            <a:off x="3459163"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ru-RU" sz="1000" dirty="0">
                <a:latin typeface="HSE Sans" panose="02000000000000000000" pitchFamily="2" charset="0"/>
              </a:rPr>
              <a:t>Название презентации может быть набрано в две или три строки</a:t>
            </a:r>
            <a:r>
              <a:rPr lang="en-GB" sz="1000" dirty="0">
                <a:latin typeface="HSE Sans" panose="02000000000000000000" pitchFamily="2" charset="0"/>
              </a:rPr>
              <a:t> (10pt)</a:t>
            </a:r>
            <a:endParaRPr lang="ru-RU" sz="1000" dirty="0">
              <a:latin typeface="HSE Sans" panose="02000000000000000000" pitchFamily="2" charset="0"/>
            </a:endParaRPr>
          </a:p>
        </p:txBody>
      </p:sp>
      <p:sp>
        <p:nvSpPr>
          <p:cNvPr id="17" name="Текст 39">
            <a:extLst>
              <a:ext uri="{FF2B5EF4-FFF2-40B4-BE49-F238E27FC236}">
                <a16:creationId xmlns:a16="http://schemas.microsoft.com/office/drawing/2014/main" id="{8B839C6B-8494-8841-9714-4C8F710F8400}"/>
              </a:ext>
            </a:extLst>
          </p:cNvPr>
          <p:cNvSpPr>
            <a:spLocks noGrp="1"/>
          </p:cNvSpPr>
          <p:nvPr>
            <p:ph type="body" sz="quarter" idx="15" hasCustomPrompt="1"/>
          </p:nvPr>
        </p:nvSpPr>
        <p:spPr>
          <a:xfrm>
            <a:off x="6259892"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ru-RU" sz="1000" dirty="0">
                <a:latin typeface="HSE Sans" panose="02000000000000000000" pitchFamily="2" charset="0"/>
              </a:rPr>
              <a:t>Название раздела может быть набрано в две или три строки</a:t>
            </a:r>
            <a:r>
              <a:rPr lang="en-GB" sz="1000" dirty="0">
                <a:latin typeface="HSE Sans" panose="02000000000000000000" pitchFamily="2" charset="0"/>
              </a:rPr>
              <a:t> (10pt)</a:t>
            </a:r>
            <a:endParaRPr lang="ru-RU" sz="1000" dirty="0">
              <a:latin typeface="HSE Sans" panose="02000000000000000000" pitchFamily="2" charset="0"/>
            </a:endParaRPr>
          </a:p>
        </p:txBody>
      </p:sp>
      <p:sp>
        <p:nvSpPr>
          <p:cNvPr id="18" name="Текст 22">
            <a:extLst>
              <a:ext uri="{FF2B5EF4-FFF2-40B4-BE49-F238E27FC236}">
                <a16:creationId xmlns:a16="http://schemas.microsoft.com/office/drawing/2014/main" id="{4D940599-2B77-CE47-91E6-CDB51ADE1840}"/>
              </a:ext>
            </a:extLst>
          </p:cNvPr>
          <p:cNvSpPr>
            <a:spLocks noGrp="1"/>
          </p:cNvSpPr>
          <p:nvPr>
            <p:ph type="body" sz="quarter" idx="17" hasCustomPrompt="1"/>
          </p:nvPr>
        </p:nvSpPr>
        <p:spPr>
          <a:xfrm>
            <a:off x="585787" y="1447064"/>
            <a:ext cx="7617877" cy="537011"/>
          </a:xfrm>
        </p:spPr>
        <p:txBody>
          <a:bodyPr lIns="0" tIns="0" rIns="0" bIns="0">
            <a:noAutofit/>
          </a:bodyPr>
          <a:lstStyle>
            <a:lvl1pPr marL="0" indent="0">
              <a:buNone/>
              <a:defRPr sz="1600" b="0" i="0">
                <a:solidFill>
                  <a:srgbClr val="0E2D69"/>
                </a:solidFill>
                <a:latin typeface="HSE Sans" panose="02000000000000000000" pitchFamily="2" charset="0"/>
              </a:defRPr>
            </a:lvl1pPr>
            <a:lvl2pPr>
              <a:defRPr sz="1600" b="0" i="0">
                <a:solidFill>
                  <a:srgbClr val="0E2D69"/>
                </a:solidFill>
                <a:latin typeface="HSE Sans" panose="02000000000000000000" pitchFamily="2" charset="0"/>
              </a:defRPr>
            </a:lvl2pPr>
            <a:lvl3pPr>
              <a:defRPr sz="1600" b="0" i="0">
                <a:solidFill>
                  <a:srgbClr val="0E2D69"/>
                </a:solidFill>
                <a:latin typeface="HSE Sans" panose="02000000000000000000" pitchFamily="2" charset="0"/>
              </a:defRPr>
            </a:lvl3pPr>
            <a:lvl4pPr>
              <a:defRPr sz="1600" b="0" i="0">
                <a:solidFill>
                  <a:srgbClr val="0E2D69"/>
                </a:solidFill>
                <a:latin typeface="HSE Sans" panose="02000000000000000000" pitchFamily="2" charset="0"/>
              </a:defRPr>
            </a:lvl4pPr>
            <a:lvl5pPr>
              <a:defRPr sz="1600" b="0" i="0">
                <a:solidFill>
                  <a:srgbClr val="0E2D69"/>
                </a:solidFill>
                <a:latin typeface="HSE Sans" panose="02000000000000000000" pitchFamily="2" charset="0"/>
              </a:defRPr>
            </a:lvl5pPr>
          </a:lstStyle>
          <a:p>
            <a:r>
              <a:rPr lang="ru-RU" sz="1600" dirty="0">
                <a:solidFill>
                  <a:srgbClr val="102D69"/>
                </a:solidFill>
                <a:latin typeface="HSE Sans" panose="02000000000000000000" pitchFamily="2" charset="0"/>
              </a:rPr>
              <a:t>Название таблицы. Обратите внимание, что название графика набирается меньшим кеглем, чем заголовок (16</a:t>
            </a:r>
            <a:r>
              <a:rPr lang="en-GB" sz="1600" dirty="0" err="1">
                <a:solidFill>
                  <a:srgbClr val="102D69"/>
                </a:solidFill>
                <a:latin typeface="HSE Sans" panose="02000000000000000000" pitchFamily="2" charset="0"/>
              </a:rPr>
              <a:t>pt</a:t>
            </a:r>
            <a:r>
              <a:rPr lang="en-GB" sz="1600" dirty="0">
                <a:solidFill>
                  <a:srgbClr val="102D69"/>
                </a:solidFill>
                <a:latin typeface="HSE Sans" panose="02000000000000000000" pitchFamily="2" charset="0"/>
              </a:rPr>
              <a:t>)</a:t>
            </a:r>
            <a:endParaRPr lang="ru-RU" sz="1600" dirty="0">
              <a:solidFill>
                <a:srgbClr val="102D69"/>
              </a:solidFill>
              <a:latin typeface="HSE Sans" panose="02000000000000000000" pitchFamily="2" charset="0"/>
            </a:endParaRPr>
          </a:p>
        </p:txBody>
      </p:sp>
      <p:sp>
        <p:nvSpPr>
          <p:cNvPr id="19" name="Текст 16">
            <a:extLst>
              <a:ext uri="{FF2B5EF4-FFF2-40B4-BE49-F238E27FC236}">
                <a16:creationId xmlns:a16="http://schemas.microsoft.com/office/drawing/2014/main" id="{A7333712-9DED-4F4B-B209-2F13075EDB3F}"/>
              </a:ext>
            </a:extLst>
          </p:cNvPr>
          <p:cNvSpPr>
            <a:spLocks noGrp="1"/>
          </p:cNvSpPr>
          <p:nvPr>
            <p:ph type="body" sz="quarter" idx="18" hasCustomPrompt="1"/>
          </p:nvPr>
        </p:nvSpPr>
        <p:spPr>
          <a:xfrm>
            <a:off x="585788" y="5739189"/>
            <a:ext cx="6824303" cy="703205"/>
          </a:xfrm>
        </p:spPr>
        <p:txBody>
          <a:bodyPr lIns="0" tIns="0" rIns="0" bIns="0">
            <a:normAutofit/>
          </a:bodyPr>
          <a:lstStyle>
            <a:lvl1pPr marL="0" marR="0" indent="0" algn="l" defTabSz="914400" rtl="0" eaLnBrk="1" fontAlgn="auto" latinLnBrk="0" hangingPunct="1">
              <a:lnSpc>
                <a:spcPct val="100000"/>
              </a:lnSpc>
              <a:spcBef>
                <a:spcPts val="600"/>
              </a:spcBef>
              <a:spcAft>
                <a:spcPts val="0"/>
              </a:spcAft>
              <a:buClrTx/>
              <a:buSzTx/>
              <a:buFontTx/>
              <a:buNone/>
              <a:tabLst/>
              <a:defRPr sz="1300" b="0" i="0">
                <a:solidFill>
                  <a:srgbClr val="0E2D69"/>
                </a:solidFill>
                <a:latin typeface="HSE Sans" panose="02000000000000000000" pitchFamily="2" charset="0"/>
              </a:defRPr>
            </a:lvl1pPr>
            <a:lvl2pPr>
              <a:defRPr sz="1300" b="0" i="0">
                <a:solidFill>
                  <a:srgbClr val="0E2D69"/>
                </a:solidFill>
                <a:latin typeface="HSE Sans" panose="02000000000000000000" pitchFamily="2" charset="0"/>
              </a:defRPr>
            </a:lvl2pPr>
            <a:lvl3pPr>
              <a:defRPr sz="1300" b="0" i="0">
                <a:solidFill>
                  <a:srgbClr val="0E2D69"/>
                </a:solidFill>
                <a:latin typeface="HSE Sans" panose="02000000000000000000" pitchFamily="2" charset="0"/>
              </a:defRPr>
            </a:lvl3pPr>
            <a:lvl4pPr>
              <a:defRPr sz="1300" b="0" i="0">
                <a:solidFill>
                  <a:srgbClr val="0E2D69"/>
                </a:solidFill>
                <a:latin typeface="HSE Sans" panose="02000000000000000000" pitchFamily="2" charset="0"/>
              </a:defRPr>
            </a:lvl4pPr>
            <a:lvl5pPr>
              <a:defRPr sz="1300" b="0" i="0">
                <a:solidFill>
                  <a:srgbClr val="0E2D69"/>
                </a:solidFill>
                <a:latin typeface="HSE Sans" panose="02000000000000000000" pitchFamily="2" charset="0"/>
              </a:defRPr>
            </a:lvl5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ru-RU" sz="1300" b="0" dirty="0">
                <a:ln>
                  <a:noFill/>
                </a:ln>
                <a:latin typeface="HSE Sans" panose="02000000000000000000" pitchFamily="2" charset="0"/>
              </a:rPr>
              <a:t>Мы рекомендуем очень аккуратно использовать жирное начертание, старайтесь выделять жирным самое важное. </a:t>
            </a:r>
            <a:r>
              <a:rPr lang="ru-RU" sz="1300" dirty="0">
                <a:latin typeface="HSE Sans" panose="02000000000000000000" pitchFamily="2" charset="0"/>
              </a:rPr>
              <a:t>Также старайтесь не использовать выделение жирным начертанием вместе с заливкой ячеек каким-либо цветом, достаточно и одного акцента.</a:t>
            </a:r>
            <a:endParaRPr lang="en-RU" sz="1300" b="0">
              <a:ln>
                <a:noFill/>
              </a:ln>
              <a:latin typeface="HSE Sans" panose="02000000000000000000" pitchFamily="2" charset="0"/>
            </a:endParaRPr>
          </a:p>
        </p:txBody>
      </p:sp>
      <p:sp>
        <p:nvSpPr>
          <p:cNvPr id="20" name="Таблица 18">
            <a:extLst>
              <a:ext uri="{FF2B5EF4-FFF2-40B4-BE49-F238E27FC236}">
                <a16:creationId xmlns:a16="http://schemas.microsoft.com/office/drawing/2014/main" id="{DD467C42-8209-B740-8419-DBB6A6F7D5EE}"/>
              </a:ext>
            </a:extLst>
          </p:cNvPr>
          <p:cNvSpPr>
            <a:spLocks noGrp="1"/>
          </p:cNvSpPr>
          <p:nvPr>
            <p:ph type="tbl" sz="quarter" idx="19"/>
          </p:nvPr>
        </p:nvSpPr>
        <p:spPr>
          <a:xfrm>
            <a:off x="585787" y="2208362"/>
            <a:ext cx="7617895" cy="3295290"/>
          </a:xfrm>
        </p:spPr>
        <p:txBody>
          <a:bodyPr/>
          <a:lstStyle/>
          <a:p>
            <a:endParaRPr lang="ru-RU"/>
          </a:p>
        </p:txBody>
      </p:sp>
      <p:sp>
        <p:nvSpPr>
          <p:cNvPr id="21" name="Текст 35">
            <a:extLst>
              <a:ext uri="{FF2B5EF4-FFF2-40B4-BE49-F238E27FC236}">
                <a16:creationId xmlns:a16="http://schemas.microsoft.com/office/drawing/2014/main" id="{B4309850-76EA-224C-A9E2-B6BBDBF99DE2}"/>
              </a:ext>
            </a:extLst>
          </p:cNvPr>
          <p:cNvSpPr>
            <a:spLocks noGrp="1"/>
          </p:cNvSpPr>
          <p:nvPr>
            <p:ph type="body" sz="quarter" idx="12" hasCustomPrompt="1"/>
          </p:nvPr>
        </p:nvSpPr>
        <p:spPr>
          <a:xfrm>
            <a:off x="8686807" y="2208363"/>
            <a:ext cx="2930666" cy="2570672"/>
          </a:xfr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GB" sz="1300" dirty="0">
                <a:latin typeface="HSE Sans" panose="02000000000000000000" pitchFamily="2" charset="0"/>
              </a:rPr>
              <a:t>Lorem ipsum </a:t>
            </a:r>
            <a:r>
              <a:rPr lang="en-GB" sz="1300" dirty="0" err="1">
                <a:latin typeface="HSE Sans" panose="02000000000000000000" pitchFamily="2" charset="0"/>
              </a:rPr>
              <a:t>dolor</a:t>
            </a:r>
            <a:r>
              <a:rPr lang="en-GB" sz="1300" dirty="0">
                <a:latin typeface="HSE Sans" panose="02000000000000000000" pitchFamily="2" charset="0"/>
              </a:rPr>
              <a:t> sit </a:t>
            </a:r>
            <a:r>
              <a:rPr lang="en-GB" sz="1300" dirty="0" err="1">
                <a:latin typeface="HSE Sans" panose="02000000000000000000" pitchFamily="2" charset="0"/>
              </a:rPr>
              <a:t>amet</a:t>
            </a:r>
            <a:r>
              <a:rPr lang="en-GB" sz="1300" dirty="0">
                <a:latin typeface="HSE Sans" panose="02000000000000000000" pitchFamily="2" charset="0"/>
              </a:rPr>
              <a:t>, </a:t>
            </a:r>
            <a:r>
              <a:rPr lang="en-GB" sz="1300" dirty="0" err="1">
                <a:latin typeface="HSE Sans" panose="02000000000000000000" pitchFamily="2" charset="0"/>
              </a:rPr>
              <a:t>consectetur</a:t>
            </a:r>
            <a:r>
              <a:rPr lang="en-GB" sz="1300" dirty="0">
                <a:latin typeface="HSE Sans" panose="02000000000000000000" pitchFamily="2" charset="0"/>
              </a:rPr>
              <a:t> </a:t>
            </a:r>
            <a:r>
              <a:rPr lang="en-GB" sz="1300" dirty="0" err="1">
                <a:latin typeface="HSE Sans" panose="02000000000000000000" pitchFamily="2" charset="0"/>
              </a:rPr>
              <a:t>adipiscing</a:t>
            </a:r>
            <a:r>
              <a:rPr lang="en-GB" sz="1300" dirty="0">
                <a:latin typeface="HSE Sans" panose="02000000000000000000" pitchFamily="2" charset="0"/>
              </a:rPr>
              <a:t> </a:t>
            </a:r>
            <a:r>
              <a:rPr lang="en-GB" sz="1300" dirty="0" err="1">
                <a:latin typeface="HSE Sans" panose="02000000000000000000" pitchFamily="2" charset="0"/>
              </a:rPr>
              <a:t>elit</a:t>
            </a:r>
            <a:r>
              <a:rPr lang="en-GB" sz="1300" dirty="0">
                <a:latin typeface="HSE Sans" panose="02000000000000000000" pitchFamily="2" charset="0"/>
              </a:rPr>
              <a:t>, </a:t>
            </a:r>
            <a:r>
              <a:rPr lang="en-GB" sz="1300" dirty="0" err="1">
                <a:latin typeface="HSE Sans" panose="02000000000000000000" pitchFamily="2" charset="0"/>
              </a:rPr>
              <a:t>sed</a:t>
            </a:r>
            <a:r>
              <a:rPr lang="en-GB" sz="1300" dirty="0">
                <a:latin typeface="HSE Sans" panose="02000000000000000000" pitchFamily="2" charset="0"/>
              </a:rPr>
              <a:t> do </a:t>
            </a:r>
            <a:r>
              <a:rPr lang="en-GB" sz="1300" dirty="0" err="1">
                <a:latin typeface="HSE Sans" panose="02000000000000000000" pitchFamily="2" charset="0"/>
              </a:rPr>
              <a:t>eiusmod</a:t>
            </a:r>
            <a:r>
              <a:rPr lang="en-GB" sz="1300" dirty="0">
                <a:latin typeface="HSE Sans" panose="02000000000000000000" pitchFamily="2" charset="0"/>
              </a:rPr>
              <a:t> </a:t>
            </a:r>
            <a:r>
              <a:rPr lang="en-GB" sz="1300" dirty="0" err="1">
                <a:latin typeface="HSE Sans" panose="02000000000000000000" pitchFamily="2" charset="0"/>
              </a:rPr>
              <a:t>tempor</a:t>
            </a:r>
            <a:r>
              <a:rPr lang="en-GB" sz="1300" dirty="0">
                <a:latin typeface="HSE Sans" panose="02000000000000000000" pitchFamily="2" charset="0"/>
              </a:rPr>
              <a:t> </a:t>
            </a:r>
            <a:r>
              <a:rPr lang="en-GB" sz="1300" dirty="0" err="1">
                <a:latin typeface="HSE Sans" panose="02000000000000000000" pitchFamily="2" charset="0"/>
              </a:rPr>
              <a:t>incididunt</a:t>
            </a:r>
            <a:r>
              <a:rPr lang="en-GB" sz="1300" dirty="0">
                <a:latin typeface="HSE Sans" panose="02000000000000000000" pitchFamily="2" charset="0"/>
              </a:rPr>
              <a:t>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labore</a:t>
            </a:r>
            <a:r>
              <a:rPr lang="en-GB" sz="1300" dirty="0">
                <a:latin typeface="HSE Sans" panose="02000000000000000000" pitchFamily="2" charset="0"/>
              </a:rPr>
              <a:t> et dolore magna </a:t>
            </a:r>
            <a:r>
              <a:rPr lang="en-GB" sz="1300" dirty="0" err="1">
                <a:latin typeface="HSE Sans" panose="02000000000000000000" pitchFamily="2" charset="0"/>
              </a:rPr>
              <a:t>aliqua</a:t>
            </a:r>
            <a:r>
              <a:rPr lang="en-GB" sz="1300" dirty="0">
                <a:latin typeface="HSE Sans" panose="02000000000000000000" pitchFamily="2" charset="0"/>
              </a:rPr>
              <a:t>. Ut </a:t>
            </a:r>
            <a:r>
              <a:rPr lang="en-GB" sz="1300" dirty="0" err="1">
                <a:latin typeface="HSE Sans" panose="02000000000000000000" pitchFamily="2" charset="0"/>
              </a:rPr>
              <a:t>enim</a:t>
            </a:r>
            <a:r>
              <a:rPr lang="en-GB" sz="1300" dirty="0">
                <a:latin typeface="HSE Sans" panose="02000000000000000000" pitchFamily="2" charset="0"/>
              </a:rPr>
              <a:t> ad minim </a:t>
            </a:r>
            <a:r>
              <a:rPr lang="en-GB" sz="1300" dirty="0" err="1">
                <a:latin typeface="HSE Sans" panose="02000000000000000000" pitchFamily="2" charset="0"/>
              </a:rPr>
              <a:t>veniam</a:t>
            </a:r>
            <a:r>
              <a:rPr lang="en-GB" sz="1300" dirty="0">
                <a:latin typeface="HSE Sans" panose="02000000000000000000" pitchFamily="2" charset="0"/>
              </a:rPr>
              <a:t>, </a:t>
            </a:r>
            <a:r>
              <a:rPr lang="en-GB" sz="1300" dirty="0" err="1">
                <a:latin typeface="HSE Sans" panose="02000000000000000000" pitchFamily="2" charset="0"/>
              </a:rPr>
              <a:t>quis</a:t>
            </a:r>
            <a:r>
              <a:rPr lang="en-GB" sz="1300" dirty="0">
                <a:latin typeface="HSE Sans" panose="02000000000000000000" pitchFamily="2" charset="0"/>
              </a:rPr>
              <a:t> </a:t>
            </a:r>
            <a:r>
              <a:rPr lang="en-GB" sz="1300" dirty="0" err="1">
                <a:latin typeface="HSE Sans" panose="02000000000000000000" pitchFamily="2" charset="0"/>
              </a:rPr>
              <a:t>nostrud</a:t>
            </a:r>
            <a:r>
              <a:rPr lang="en-GB" sz="1300" dirty="0">
                <a:latin typeface="HSE Sans" panose="02000000000000000000" pitchFamily="2" charset="0"/>
              </a:rPr>
              <a:t> exercitation </a:t>
            </a:r>
            <a:r>
              <a:rPr lang="en-GB" sz="1300" dirty="0" err="1">
                <a:latin typeface="HSE Sans" panose="02000000000000000000" pitchFamily="2" charset="0"/>
              </a:rPr>
              <a:t>ullamco</a:t>
            </a:r>
            <a:r>
              <a:rPr lang="en-GB" sz="1300" dirty="0">
                <a:latin typeface="HSE Sans" panose="02000000000000000000" pitchFamily="2" charset="0"/>
              </a:rPr>
              <a:t> </a:t>
            </a:r>
            <a:r>
              <a:rPr lang="en-GB" sz="1300" dirty="0" err="1">
                <a:latin typeface="HSE Sans" panose="02000000000000000000" pitchFamily="2" charset="0"/>
              </a:rPr>
              <a:t>laboris</a:t>
            </a:r>
            <a:r>
              <a:rPr lang="en-GB" sz="1300" dirty="0">
                <a:latin typeface="HSE Sans" panose="02000000000000000000" pitchFamily="2" charset="0"/>
              </a:rPr>
              <a:t> nisi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aliquip</a:t>
            </a:r>
            <a:r>
              <a:rPr lang="en-GB" sz="1300" dirty="0">
                <a:latin typeface="HSE Sans" panose="02000000000000000000" pitchFamily="2" charset="0"/>
              </a:rPr>
              <a:t> ex </a:t>
            </a:r>
            <a:r>
              <a:rPr lang="en-GB" sz="1300" dirty="0" err="1">
                <a:latin typeface="HSE Sans" panose="02000000000000000000" pitchFamily="2" charset="0"/>
              </a:rPr>
              <a:t>ea</a:t>
            </a:r>
            <a:r>
              <a:rPr lang="en-GB" sz="1300" dirty="0">
                <a:latin typeface="HSE Sans" panose="02000000000000000000" pitchFamily="2" charset="0"/>
              </a:rPr>
              <a:t> </a:t>
            </a:r>
            <a:r>
              <a:rPr lang="en-GB" sz="1300" dirty="0" err="1">
                <a:latin typeface="HSE Sans" panose="02000000000000000000" pitchFamily="2" charset="0"/>
              </a:rPr>
              <a:t>commodo</a:t>
            </a:r>
            <a:r>
              <a:rPr lang="en-GB" sz="1300" dirty="0">
                <a:latin typeface="HSE Sans" panose="02000000000000000000" pitchFamily="2" charset="0"/>
              </a:rPr>
              <a:t> </a:t>
            </a:r>
            <a:r>
              <a:rPr lang="en-GB" sz="1300" dirty="0" err="1">
                <a:latin typeface="HSE Sans" panose="02000000000000000000" pitchFamily="2" charset="0"/>
              </a:rPr>
              <a:t>consequat</a:t>
            </a:r>
            <a:r>
              <a:rPr lang="en-GB" sz="1300" dirty="0">
                <a:latin typeface="HSE Sans" panose="02000000000000000000" pitchFamily="2" charset="0"/>
              </a:rPr>
              <a:t>. Duis </a:t>
            </a:r>
            <a:r>
              <a:rPr lang="en-GB" sz="1300" dirty="0" err="1">
                <a:latin typeface="HSE Sans" panose="02000000000000000000" pitchFamily="2" charset="0"/>
              </a:rPr>
              <a:t>aute</a:t>
            </a:r>
            <a:r>
              <a:rPr lang="en-GB" sz="1300" dirty="0">
                <a:latin typeface="HSE Sans" panose="02000000000000000000" pitchFamily="2" charset="0"/>
              </a:rPr>
              <a:t> </a:t>
            </a:r>
            <a:r>
              <a:rPr lang="en-GB" sz="1300" dirty="0" err="1">
                <a:latin typeface="HSE Sans" panose="02000000000000000000" pitchFamily="2" charset="0"/>
              </a:rPr>
              <a:t>irure</a:t>
            </a:r>
            <a:r>
              <a:rPr lang="en-GB" sz="1300" dirty="0">
                <a:latin typeface="HSE Sans" panose="02000000000000000000" pitchFamily="2" charset="0"/>
              </a:rPr>
              <a:t> </a:t>
            </a:r>
            <a:r>
              <a:rPr lang="en-GB" sz="1300" dirty="0" err="1">
                <a:latin typeface="HSE Sans" panose="02000000000000000000" pitchFamily="2" charset="0"/>
              </a:rPr>
              <a:t>dolor</a:t>
            </a:r>
            <a:r>
              <a:rPr lang="en-GB" sz="1300" dirty="0">
                <a:latin typeface="HSE Sans" panose="02000000000000000000" pitchFamily="2" charset="0"/>
              </a:rPr>
              <a:t> in </a:t>
            </a:r>
            <a:r>
              <a:rPr lang="en-GB" sz="1300" dirty="0" err="1">
                <a:latin typeface="HSE Sans" panose="02000000000000000000" pitchFamily="2" charset="0"/>
              </a:rPr>
              <a:t>reprehenderit</a:t>
            </a:r>
            <a:r>
              <a:rPr lang="en-GB" sz="1300" dirty="0">
                <a:latin typeface="HSE Sans" panose="02000000000000000000" pitchFamily="2" charset="0"/>
              </a:rPr>
              <a:t> in </a:t>
            </a:r>
            <a:r>
              <a:rPr lang="en-GB" sz="1300" dirty="0" err="1">
                <a:latin typeface="HSE Sans" panose="02000000000000000000" pitchFamily="2" charset="0"/>
              </a:rPr>
              <a:t>voluptate</a:t>
            </a:r>
            <a:r>
              <a:rPr lang="en-GB" sz="1300" dirty="0">
                <a:latin typeface="HSE Sans" panose="02000000000000000000" pitchFamily="2" charset="0"/>
              </a:rPr>
              <a:t> </a:t>
            </a:r>
            <a:r>
              <a:rPr lang="en-GB" sz="1300" dirty="0" err="1">
                <a:latin typeface="HSE Sans" panose="02000000000000000000" pitchFamily="2" charset="0"/>
              </a:rPr>
              <a:t>velit</a:t>
            </a:r>
            <a:r>
              <a:rPr lang="en-GB" sz="1300" dirty="0">
                <a:latin typeface="HSE Sans" panose="02000000000000000000" pitchFamily="2" charset="0"/>
              </a:rPr>
              <a:t> </a:t>
            </a:r>
            <a:r>
              <a:rPr lang="en-GB" sz="1300" dirty="0" err="1">
                <a:latin typeface="HSE Sans" panose="02000000000000000000" pitchFamily="2" charset="0"/>
              </a:rPr>
              <a:t>esse</a:t>
            </a:r>
            <a:r>
              <a:rPr lang="en-GB" sz="1300" dirty="0">
                <a:latin typeface="HSE Sans" panose="02000000000000000000" pitchFamily="2" charset="0"/>
              </a:rPr>
              <a:t> </a:t>
            </a:r>
            <a:r>
              <a:rPr lang="en-GB" sz="1300" dirty="0" err="1">
                <a:latin typeface="HSE Sans" panose="02000000000000000000" pitchFamily="2" charset="0"/>
              </a:rPr>
              <a:t>cillum</a:t>
            </a:r>
            <a:r>
              <a:rPr lang="en-GB" sz="1300" dirty="0">
                <a:latin typeface="HSE Sans" panose="02000000000000000000" pitchFamily="2" charset="0"/>
              </a:rPr>
              <a:t> dolore </a:t>
            </a:r>
            <a:r>
              <a:rPr lang="en-GB" sz="1300" dirty="0" err="1">
                <a:latin typeface="HSE Sans" panose="02000000000000000000" pitchFamily="2" charset="0"/>
              </a:rPr>
              <a:t>eu</a:t>
            </a:r>
            <a:r>
              <a:rPr lang="en-GB" sz="1300" dirty="0">
                <a:latin typeface="HSE Sans" panose="02000000000000000000" pitchFamily="2" charset="0"/>
              </a:rPr>
              <a:t> </a:t>
            </a:r>
            <a:r>
              <a:rPr lang="en-GB" sz="1300" dirty="0" err="1">
                <a:latin typeface="HSE Sans" panose="02000000000000000000" pitchFamily="2" charset="0"/>
              </a:rPr>
              <a:t>fugiat</a:t>
            </a:r>
            <a:r>
              <a:rPr lang="en-GB" sz="1300" dirty="0">
                <a:latin typeface="HSE Sans" panose="02000000000000000000" pitchFamily="2" charset="0"/>
              </a:rPr>
              <a:t> </a:t>
            </a:r>
            <a:r>
              <a:rPr lang="en-GB" sz="1300" dirty="0" err="1">
                <a:latin typeface="HSE Sans" panose="02000000000000000000" pitchFamily="2" charset="0"/>
              </a:rPr>
              <a:t>nulla</a:t>
            </a:r>
            <a:r>
              <a:rPr lang="en-GB" sz="1300" dirty="0">
                <a:latin typeface="HSE Sans" panose="02000000000000000000" pitchFamily="2" charset="0"/>
              </a:rPr>
              <a:t> </a:t>
            </a:r>
            <a:r>
              <a:rPr lang="en-GB" sz="1300" dirty="0" err="1">
                <a:latin typeface="HSE Sans" panose="02000000000000000000" pitchFamily="2" charset="0"/>
              </a:rPr>
              <a:t>pariatur</a:t>
            </a:r>
            <a:r>
              <a:rPr lang="en-GB" sz="1300" dirty="0">
                <a:latin typeface="HSE Sans" panose="02000000000000000000" pitchFamily="2" charset="0"/>
              </a:rPr>
              <a:t>. </a:t>
            </a:r>
            <a:r>
              <a:rPr lang="en-GB" sz="1300" dirty="0" err="1">
                <a:latin typeface="HSE Sans" panose="02000000000000000000" pitchFamily="2" charset="0"/>
              </a:rPr>
              <a:t>Excepteur</a:t>
            </a:r>
            <a:r>
              <a:rPr lang="en-GB" sz="1300" dirty="0">
                <a:latin typeface="HSE Sans" panose="02000000000000000000" pitchFamily="2" charset="0"/>
              </a:rPr>
              <a:t> </a:t>
            </a:r>
            <a:r>
              <a:rPr lang="en-GB" sz="1300" dirty="0" err="1">
                <a:latin typeface="HSE Sans" panose="02000000000000000000" pitchFamily="2" charset="0"/>
              </a:rPr>
              <a:t>sint</a:t>
            </a:r>
            <a:r>
              <a:rPr lang="en-GB" sz="1300" dirty="0">
                <a:latin typeface="HSE Sans" panose="02000000000000000000" pitchFamily="2" charset="0"/>
              </a:rPr>
              <a:t> </a:t>
            </a:r>
            <a:r>
              <a:rPr lang="en-GB" sz="1300" dirty="0" err="1">
                <a:latin typeface="HSE Sans" panose="02000000000000000000" pitchFamily="2" charset="0"/>
              </a:rPr>
              <a:t>occaecat</a:t>
            </a:r>
            <a:r>
              <a:rPr lang="en-GB" sz="1300" dirty="0">
                <a:latin typeface="HSE Sans" panose="02000000000000000000" pitchFamily="2" charset="0"/>
              </a:rPr>
              <a:t> </a:t>
            </a:r>
            <a:r>
              <a:rPr lang="en-GB" sz="1300" dirty="0" err="1">
                <a:latin typeface="HSE Sans" panose="02000000000000000000" pitchFamily="2" charset="0"/>
              </a:rPr>
              <a:t>cupidatat</a:t>
            </a:r>
            <a:r>
              <a:rPr lang="en-GB" sz="1300" dirty="0">
                <a:latin typeface="HSE Sans" panose="02000000000000000000" pitchFamily="2" charset="0"/>
              </a:rPr>
              <a:t> non </a:t>
            </a:r>
            <a:r>
              <a:rPr lang="en-GB" sz="1300" dirty="0" err="1">
                <a:latin typeface="HSE Sans" panose="02000000000000000000" pitchFamily="2" charset="0"/>
              </a:rPr>
              <a:t>proident</a:t>
            </a:r>
            <a:r>
              <a:rPr lang="en-GB" sz="1300" dirty="0">
                <a:latin typeface="HSE Sans" panose="02000000000000000000" pitchFamily="2" charset="0"/>
              </a:rPr>
              <a:t>, sunt in culpa qui </a:t>
            </a:r>
            <a:r>
              <a:rPr lang="en-GB" sz="1300" dirty="0" err="1">
                <a:latin typeface="HSE Sans" panose="02000000000000000000" pitchFamily="2" charset="0"/>
              </a:rPr>
              <a:t>officia</a:t>
            </a:r>
            <a:r>
              <a:rPr lang="en-GB" sz="1300" dirty="0">
                <a:latin typeface="HSE Sans" panose="02000000000000000000" pitchFamily="2" charset="0"/>
              </a:rPr>
              <a:t> </a:t>
            </a:r>
            <a:r>
              <a:rPr lang="en-GB" sz="1300" dirty="0" err="1">
                <a:latin typeface="HSE Sans" panose="02000000000000000000" pitchFamily="2" charset="0"/>
              </a:rPr>
              <a:t>deserunt</a:t>
            </a:r>
            <a:r>
              <a:rPr lang="en-GB" sz="1300" dirty="0">
                <a:latin typeface="HSE Sans" panose="02000000000000000000" pitchFamily="2" charset="0"/>
              </a:rPr>
              <a:t> </a:t>
            </a:r>
            <a:r>
              <a:rPr lang="en-GB" sz="1300" dirty="0" err="1">
                <a:latin typeface="HSE Sans" panose="02000000000000000000" pitchFamily="2" charset="0"/>
              </a:rPr>
              <a:t>mollit</a:t>
            </a:r>
            <a:r>
              <a:rPr lang="en-GB" sz="1300" dirty="0">
                <a:latin typeface="HSE Sans" panose="02000000000000000000" pitchFamily="2" charset="0"/>
              </a:rPr>
              <a:t> </a:t>
            </a:r>
            <a:r>
              <a:rPr lang="en-GB" sz="1300" dirty="0" err="1">
                <a:latin typeface="HSE Sans" panose="02000000000000000000" pitchFamily="2" charset="0"/>
              </a:rPr>
              <a:t>anim</a:t>
            </a:r>
            <a:r>
              <a:rPr lang="en-GB" sz="1300" dirty="0">
                <a:latin typeface="HSE Sans" panose="02000000000000000000" pitchFamily="2" charset="0"/>
              </a:rPr>
              <a:t> id </a:t>
            </a:r>
            <a:r>
              <a:rPr lang="en-GB" sz="1300" dirty="0" err="1">
                <a:latin typeface="HSE Sans" panose="02000000000000000000" pitchFamily="2" charset="0"/>
              </a:rPr>
              <a:t>est</a:t>
            </a:r>
            <a:r>
              <a:rPr lang="en-GB" sz="1300" dirty="0">
                <a:latin typeface="HSE Sans" panose="02000000000000000000" pitchFamily="2" charset="0"/>
              </a:rPr>
              <a:t> </a:t>
            </a:r>
            <a:r>
              <a:rPr lang="en-GB" sz="1300" dirty="0" err="1">
                <a:latin typeface="HSE Sans" panose="02000000000000000000" pitchFamily="2" charset="0"/>
              </a:rPr>
              <a:t>laborum</a:t>
            </a:r>
            <a:r>
              <a:rPr lang="en-GB" sz="1300" dirty="0">
                <a:latin typeface="HSE Sans" panose="02000000000000000000" pitchFamily="2" charset="0"/>
              </a:rPr>
              <a:t>.</a:t>
            </a:r>
            <a:endParaRPr lang="ru-RU" sz="1300" dirty="0">
              <a:latin typeface="HSE Sans" panose="02000000000000000000" pitchFamily="2" charset="0"/>
            </a:endParaRPr>
          </a:p>
        </p:txBody>
      </p:sp>
    </p:spTree>
    <p:extLst>
      <p:ext uri="{BB962C8B-B14F-4D97-AF65-F5344CB8AC3E}">
        <p14:creationId xmlns:p14="http://schemas.microsoft.com/office/powerpoint/2010/main" val="323677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3F8FDE-7383-E947-8568-FF6B7A7765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RU"/>
          </a:p>
        </p:txBody>
      </p:sp>
      <p:sp>
        <p:nvSpPr>
          <p:cNvPr id="3" name="Text Placeholder 2">
            <a:extLst>
              <a:ext uri="{FF2B5EF4-FFF2-40B4-BE49-F238E27FC236}">
                <a16:creationId xmlns:a16="http://schemas.microsoft.com/office/drawing/2014/main" id="{6F8E6541-45CA-8B42-98B4-D42737B850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4" name="Date Placeholder 3">
            <a:extLst>
              <a:ext uri="{FF2B5EF4-FFF2-40B4-BE49-F238E27FC236}">
                <a16:creationId xmlns:a16="http://schemas.microsoft.com/office/drawing/2014/main" id="{0E70645B-C5D9-8544-BBF2-E4A13F8E40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63DFB-8595-A44B-9F09-A50FA310E559}" type="datetimeFigureOut">
              <a:rPr lang="en-RU" smtClean="0"/>
              <a:t>4/17/23</a:t>
            </a:fld>
            <a:endParaRPr lang="en-RU"/>
          </a:p>
        </p:txBody>
      </p:sp>
      <p:sp>
        <p:nvSpPr>
          <p:cNvPr id="5" name="Footer Placeholder 4">
            <a:extLst>
              <a:ext uri="{FF2B5EF4-FFF2-40B4-BE49-F238E27FC236}">
                <a16:creationId xmlns:a16="http://schemas.microsoft.com/office/drawing/2014/main" id="{71F52289-7F57-544F-95EE-F8B2E10627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RU"/>
          </a:p>
        </p:txBody>
      </p:sp>
      <p:sp>
        <p:nvSpPr>
          <p:cNvPr id="6" name="Slide Number Placeholder 5">
            <a:extLst>
              <a:ext uri="{FF2B5EF4-FFF2-40B4-BE49-F238E27FC236}">
                <a16:creationId xmlns:a16="http://schemas.microsoft.com/office/drawing/2014/main" id="{A11C5F56-F795-5643-ABE3-DDED218698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0F133-126C-5944-A0E4-6A9616EDC0DA}" type="slidenum">
              <a:rPr lang="en-RU" smtClean="0"/>
              <a:t>‹#›</a:t>
            </a:fld>
            <a:endParaRPr lang="en-RU"/>
          </a:p>
        </p:txBody>
      </p:sp>
    </p:spTree>
    <p:extLst>
      <p:ext uri="{BB962C8B-B14F-4D97-AF65-F5344CB8AC3E}">
        <p14:creationId xmlns:p14="http://schemas.microsoft.com/office/powerpoint/2010/main" val="57850601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4" r:id="rId7"/>
    <p:sldLayoutId id="2147483655" r:id="rId8"/>
    <p:sldLayoutId id="2147483656" r:id="rId9"/>
    <p:sldLayoutId id="2147483658" r:id="rId10"/>
    <p:sldLayoutId id="2147483657"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D95C0D-D7DC-EF40-9E45-F5F0A4817CD2}"/>
              </a:ext>
            </a:extLst>
          </p:cNvPr>
          <p:cNvSpPr>
            <a:spLocks noGrp="1"/>
          </p:cNvSpPr>
          <p:nvPr>
            <p:ph type="title"/>
          </p:nvPr>
        </p:nvSpPr>
        <p:spPr>
          <a:xfrm>
            <a:off x="2278970" y="2406309"/>
            <a:ext cx="7634059" cy="1978323"/>
          </a:xfrm>
        </p:spPr>
        <p:txBody>
          <a:bodyPr>
            <a:normAutofit fontScale="90000"/>
          </a:bodyPr>
          <a:lstStyle/>
          <a:p>
            <a:pPr algn="ctr"/>
            <a:r>
              <a:rPr lang="ru-RU" sz="3100" b="1"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Джихад как личная обязанность каждого мусульманина в толковании средневекового арабского законоведа Ибн ан-Наххаса (ум. в 1411 г.).</a:t>
            </a:r>
            <a:br>
              <a:rPr lang="ru-RU" sz="3100" b="1"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br>
            <a:endParaRPr lang="ru-RU" sz="54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Текст 2">
            <a:extLst>
              <a:ext uri="{FF2B5EF4-FFF2-40B4-BE49-F238E27FC236}">
                <a16:creationId xmlns:a16="http://schemas.microsoft.com/office/drawing/2014/main" id="{2B85EA7E-BEC4-B745-B2A8-D4E4AFC614FC}"/>
              </a:ext>
            </a:extLst>
          </p:cNvPr>
          <p:cNvSpPr>
            <a:spLocks noGrp="1"/>
          </p:cNvSpPr>
          <p:nvPr>
            <p:ph type="body" sz="quarter" idx="10"/>
          </p:nvPr>
        </p:nvSpPr>
        <p:spPr>
          <a:xfrm>
            <a:off x="2083864" y="1170021"/>
            <a:ext cx="3848717" cy="435163"/>
          </a:xfrm>
        </p:spPr>
        <p:txBody>
          <a:bodyPr/>
          <a:lstStyle/>
          <a:p>
            <a:pPr algn="ctr"/>
            <a:r>
              <a:rPr lang="ru-RU" sz="1100" i="0" u="none" strike="noStrike" dirty="0">
                <a:solidFill>
                  <a:schemeClr val="accent1">
                    <a:lumMod val="50000"/>
                  </a:schemeClr>
                </a:solidFill>
                <a:effectLst/>
                <a:latin typeface="HSE Sans" panose="02000000000000000000"/>
              </a:rPr>
              <a:t>Санкт-Петербургская школа социальных наук и востоковедения</a:t>
            </a:r>
          </a:p>
          <a:p>
            <a:endParaRPr lang="ru-RU" dirty="0"/>
          </a:p>
        </p:txBody>
      </p:sp>
      <p:sp>
        <p:nvSpPr>
          <p:cNvPr id="4" name="Текст 3">
            <a:extLst>
              <a:ext uri="{FF2B5EF4-FFF2-40B4-BE49-F238E27FC236}">
                <a16:creationId xmlns:a16="http://schemas.microsoft.com/office/drawing/2014/main" id="{DB8D49EC-434A-5443-AC3F-85F01995E632}"/>
              </a:ext>
            </a:extLst>
          </p:cNvPr>
          <p:cNvSpPr>
            <a:spLocks noGrp="1"/>
          </p:cNvSpPr>
          <p:nvPr>
            <p:ph type="body" sz="quarter" idx="11"/>
          </p:nvPr>
        </p:nvSpPr>
        <p:spPr/>
        <p:txBody>
          <a:bodyPr>
            <a:normAutofit/>
          </a:bodyPr>
          <a:lstStyle/>
          <a:p>
            <a:pPr algn="ctr"/>
            <a:r>
              <a:rPr lang="ru-RU" sz="1100" b="0" i="0" u="none" strike="noStrike" dirty="0">
                <a:solidFill>
                  <a:schemeClr val="accent1">
                    <a:lumMod val="50000"/>
                  </a:schemeClr>
                </a:solidFill>
                <a:effectLst/>
                <a:latin typeface="HSE Sans" panose="02000000000000000000"/>
              </a:rPr>
              <a:t>Институт востоковедения и африканистики </a:t>
            </a:r>
            <a:endParaRPr lang="ru-RU" sz="1100" u="sng" dirty="0">
              <a:solidFill>
                <a:schemeClr val="accent1">
                  <a:lumMod val="50000"/>
                </a:schemeClr>
              </a:solidFill>
            </a:endParaRPr>
          </a:p>
        </p:txBody>
      </p:sp>
      <p:sp>
        <p:nvSpPr>
          <p:cNvPr id="5" name="Текст 4">
            <a:extLst>
              <a:ext uri="{FF2B5EF4-FFF2-40B4-BE49-F238E27FC236}">
                <a16:creationId xmlns:a16="http://schemas.microsoft.com/office/drawing/2014/main" id="{C6FAE0FA-3CAF-BA4B-8F9F-5FEF3C2F3CC6}"/>
              </a:ext>
            </a:extLst>
          </p:cNvPr>
          <p:cNvSpPr>
            <a:spLocks noGrp="1"/>
          </p:cNvSpPr>
          <p:nvPr>
            <p:ph type="body" idx="12"/>
          </p:nvPr>
        </p:nvSpPr>
        <p:spPr/>
        <p:txBody>
          <a:bodyPr>
            <a:normAutofit/>
          </a:bodyPr>
          <a:lstStyle/>
          <a:p>
            <a:pPr algn="ctr"/>
            <a:r>
              <a:rPr lang="ru-RU" sz="1100" dirty="0">
                <a:solidFill>
                  <a:schemeClr val="accent1">
                    <a:lumMod val="50000"/>
                  </a:schemeClr>
                </a:solidFill>
              </a:rPr>
              <a:t>Москва,</a:t>
            </a:r>
          </a:p>
          <a:p>
            <a:pPr algn="ctr"/>
            <a:r>
              <a:rPr lang="ru-RU" sz="1100" dirty="0">
                <a:solidFill>
                  <a:schemeClr val="accent1">
                    <a:lumMod val="50000"/>
                  </a:schemeClr>
                </a:solidFill>
              </a:rPr>
              <a:t>2023</a:t>
            </a:r>
          </a:p>
        </p:txBody>
      </p:sp>
      <p:sp>
        <p:nvSpPr>
          <p:cNvPr id="6" name="TextBox 5">
            <a:extLst>
              <a:ext uri="{FF2B5EF4-FFF2-40B4-BE49-F238E27FC236}">
                <a16:creationId xmlns:a16="http://schemas.microsoft.com/office/drawing/2014/main" id="{44AF1222-D6CA-189E-1A49-64760B692B4B}"/>
              </a:ext>
            </a:extLst>
          </p:cNvPr>
          <p:cNvSpPr txBox="1"/>
          <p:nvPr/>
        </p:nvSpPr>
        <p:spPr>
          <a:xfrm>
            <a:off x="7176636" y="5217589"/>
            <a:ext cx="4057748" cy="584775"/>
          </a:xfrm>
          <a:prstGeom prst="rect">
            <a:avLst/>
          </a:prstGeom>
          <a:noFill/>
        </p:spPr>
        <p:txBody>
          <a:bodyPr wrap="square" rtlCol="0">
            <a:spAutoFit/>
          </a:bodyPr>
          <a:lstStyle/>
          <a:p>
            <a:pPr algn="ctr"/>
            <a:r>
              <a:rPr lang="ru-RU" sz="1600" dirty="0">
                <a:latin typeface="Times New Roman" panose="02020603050405020304" pitchFamily="18" charset="0"/>
                <a:cs typeface="Times New Roman" panose="02020603050405020304" pitchFamily="18" charset="0"/>
              </a:rPr>
              <a:t>Бондаренко В.С., </a:t>
            </a:r>
            <a:r>
              <a:rPr lang="ru-RU" sz="1600" u="none" strike="noStrike" dirty="0">
                <a:effectLst/>
                <a:latin typeface="Times New Roman" panose="02020603050405020304" pitchFamily="18" charset="0"/>
                <a:cs typeface="Times New Roman" panose="02020603050405020304" pitchFamily="18" charset="0"/>
              </a:rPr>
              <a:t>студентка 4 курса ОП "Востоковедение».</a:t>
            </a:r>
            <a:endParaRPr lang="ru-RU" sz="16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E022F2E-AAAE-370D-5DFB-23449C21BAA9}"/>
              </a:ext>
            </a:extLst>
          </p:cNvPr>
          <p:cNvSpPr txBox="1"/>
          <p:nvPr/>
        </p:nvSpPr>
        <p:spPr>
          <a:xfrm>
            <a:off x="957616" y="4801637"/>
            <a:ext cx="3402957" cy="1169551"/>
          </a:xfrm>
          <a:prstGeom prst="rect">
            <a:avLst/>
          </a:prstGeom>
          <a:noFill/>
        </p:spPr>
        <p:txBody>
          <a:bodyPr wrap="square" rtlCol="0">
            <a:spAutoFit/>
          </a:bodyPr>
          <a:lstStyle/>
          <a:p>
            <a:pPr algn="just"/>
            <a:r>
              <a:rPr lang="ru-RU" sz="1000" kern="1200" dirty="0">
                <a:solidFill>
                  <a:schemeClr val="tx1"/>
                </a:solidFill>
                <a:latin typeface="Times New Roman" panose="02020603050405020304" pitchFamily="18" charset="0"/>
                <a:ea typeface="+mn-ea"/>
                <a:cs typeface="Times New Roman" panose="02020603050405020304" pitchFamily="18" charset="0"/>
              </a:rPr>
              <a:t>Публикация подготовлена в ходе проведения исследования (23-00-027 «Армия и военные традиции в политике, обществе и культуре арабских стран») в рамках Программы «Научный фонд Национального исследовательского университета «Высшая школа экономики» (НИУ ВШЭ)».</a:t>
            </a:r>
            <a:endParaRPr lang="ru-RU" sz="1000" dirty="0">
              <a:latin typeface="Times New Roman" panose="02020603050405020304" pitchFamily="18" charset="0"/>
              <a:cs typeface="Times New Roman" panose="02020603050405020304" pitchFamily="18" charset="0"/>
            </a:endParaRPr>
          </a:p>
          <a:p>
            <a:pPr algn="l"/>
            <a:endParaRPr lang="ru-RU" sz="1000" dirty="0">
              <a:latin typeface="HSE Sans" panose="02000000000000000000" pitchFamily="2" charset="0"/>
            </a:endParaRPr>
          </a:p>
        </p:txBody>
      </p:sp>
    </p:spTree>
    <p:extLst>
      <p:ext uri="{BB962C8B-B14F-4D97-AF65-F5344CB8AC3E}">
        <p14:creationId xmlns:p14="http://schemas.microsoft.com/office/powerpoint/2010/main" val="982325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A28A8D0-744D-C479-5B7A-2A389F6FB70C}"/>
              </a:ext>
            </a:extLst>
          </p:cNvPr>
          <p:cNvSpPr txBox="1"/>
          <p:nvPr/>
        </p:nvSpPr>
        <p:spPr>
          <a:xfrm>
            <a:off x="3053653" y="2551837"/>
            <a:ext cx="5984112" cy="1754326"/>
          </a:xfrm>
          <a:prstGeom prst="rect">
            <a:avLst/>
          </a:prstGeom>
          <a:noFill/>
        </p:spPr>
        <p:txBody>
          <a:bodyPr wrap="square" rtlCol="0">
            <a:spAutoFit/>
          </a:bodyPr>
          <a:lstStyle/>
          <a:p>
            <a:pPr algn="ctr"/>
            <a:r>
              <a:rPr lang="ru-RU" sz="5400" b="1" dirty="0">
                <a:solidFill>
                  <a:srgbClr val="234A9B"/>
                </a:solidFill>
                <a:latin typeface="Times New Roman" panose="02020603050405020304" pitchFamily="18" charset="0"/>
                <a:cs typeface="Times New Roman" panose="02020603050405020304" pitchFamily="18" charset="0"/>
              </a:rPr>
              <a:t>Спасибо за внимание!</a:t>
            </a:r>
          </a:p>
        </p:txBody>
      </p:sp>
      <p:sp>
        <p:nvSpPr>
          <p:cNvPr id="6" name="Текст 4">
            <a:extLst>
              <a:ext uri="{FF2B5EF4-FFF2-40B4-BE49-F238E27FC236}">
                <a16:creationId xmlns:a16="http://schemas.microsoft.com/office/drawing/2014/main" id="{FF09E010-0414-8819-278D-C7442C5D4935}"/>
              </a:ext>
            </a:extLst>
          </p:cNvPr>
          <p:cNvSpPr>
            <a:spLocks noGrp="1"/>
          </p:cNvSpPr>
          <p:nvPr>
            <p:ph type="body" sz="quarter" idx="13"/>
          </p:nvPr>
        </p:nvSpPr>
        <p:spPr/>
        <p:txBody>
          <a:bodyPr/>
          <a:lstStyle/>
          <a:p>
            <a:r>
              <a:rPr lang="ru-RU" sz="1000" b="0" i="0" u="none" strike="noStrike" dirty="0">
                <a:solidFill>
                  <a:schemeClr val="accent1">
                    <a:lumMod val="50000"/>
                  </a:schemeClr>
                </a:solidFill>
                <a:effectLst/>
                <a:latin typeface="HSE Sans" panose="02000000000000000000"/>
              </a:rPr>
              <a:t>Институт востоковедения и африканистики </a:t>
            </a:r>
            <a:endParaRPr lang="ru-RU" sz="1000" u="sng" dirty="0">
              <a:solidFill>
                <a:schemeClr val="accent1">
                  <a:lumMod val="50000"/>
                </a:schemeClr>
              </a:solidFill>
            </a:endParaRPr>
          </a:p>
          <a:p>
            <a:endParaRPr lang="ru-RU" dirty="0"/>
          </a:p>
        </p:txBody>
      </p:sp>
      <p:sp>
        <p:nvSpPr>
          <p:cNvPr id="7" name="Текст 9">
            <a:extLst>
              <a:ext uri="{FF2B5EF4-FFF2-40B4-BE49-F238E27FC236}">
                <a16:creationId xmlns:a16="http://schemas.microsoft.com/office/drawing/2014/main" id="{81BCBF86-1427-7434-90BE-9824901F7A88}"/>
              </a:ext>
            </a:extLst>
          </p:cNvPr>
          <p:cNvSpPr>
            <a:spLocks noGrp="1"/>
          </p:cNvSpPr>
          <p:nvPr>
            <p:ph type="body" sz="quarter" idx="14"/>
          </p:nvPr>
        </p:nvSpPr>
        <p:spPr/>
        <p:txBody>
          <a:bodyPr/>
          <a:lstStyle/>
          <a:p>
            <a:r>
              <a:rPr lang="ru-RU" dirty="0"/>
              <a:t>Джихад как личная обязанность каждого мусульманина в толковании Ибн ан-Наххаса</a:t>
            </a:r>
          </a:p>
        </p:txBody>
      </p:sp>
    </p:spTree>
    <p:extLst>
      <p:ext uri="{BB962C8B-B14F-4D97-AF65-F5344CB8AC3E}">
        <p14:creationId xmlns:p14="http://schemas.microsoft.com/office/powerpoint/2010/main" val="3576663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2161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6F6C7C3A-9510-2456-4553-4C82E9B8D580}"/>
              </a:ext>
            </a:extLst>
          </p:cNvPr>
          <p:cNvPicPr>
            <a:picLocks noChangeAspect="1"/>
          </p:cNvPicPr>
          <p:nvPr/>
        </p:nvPicPr>
        <p:blipFill>
          <a:blip r:embed="rId2">
            <a:alphaModFix amt="7000"/>
            <a:extLst>
              <a:ext uri="{BEBA8EAE-BF5A-486C-A8C5-ECC9F3942E4B}">
                <a14:imgProps xmlns:a14="http://schemas.microsoft.com/office/drawing/2010/main">
                  <a14:imgLayer r:embed="rId3">
                    <a14:imgEffect>
                      <a14:brightnessContrast bright="19000" contrast="-42000"/>
                    </a14:imgEffect>
                  </a14:imgLayer>
                </a14:imgProps>
              </a:ext>
            </a:extLst>
          </a:blip>
          <a:stretch>
            <a:fillRect/>
          </a:stretch>
        </p:blipFill>
        <p:spPr>
          <a:xfrm>
            <a:off x="114302" y="110359"/>
            <a:ext cx="12077698" cy="7740000"/>
          </a:xfrm>
          <a:prstGeom prst="rect">
            <a:avLst/>
          </a:prstGeom>
          <a:effectLst>
            <a:outerShdw blurRad="50800" dist="50800" dir="5400000" algn="ctr" rotWithShape="0">
              <a:srgbClr val="000000"/>
            </a:outerShdw>
          </a:effectLst>
        </p:spPr>
      </p:pic>
      <p:sp>
        <p:nvSpPr>
          <p:cNvPr id="3" name="Заголовок 2">
            <a:extLst>
              <a:ext uri="{FF2B5EF4-FFF2-40B4-BE49-F238E27FC236}">
                <a16:creationId xmlns:a16="http://schemas.microsoft.com/office/drawing/2014/main" id="{E2EAF03B-EC26-1D47-94AC-C75942861D6C}"/>
              </a:ext>
            </a:extLst>
          </p:cNvPr>
          <p:cNvSpPr>
            <a:spLocks noGrp="1"/>
          </p:cNvSpPr>
          <p:nvPr>
            <p:ph type="title"/>
          </p:nvPr>
        </p:nvSpPr>
        <p:spPr>
          <a:xfrm>
            <a:off x="746611" y="2528126"/>
            <a:ext cx="4312126" cy="1801748"/>
          </a:xfrm>
        </p:spPr>
        <p:txBody>
          <a:bodyPr>
            <a:noAutofit/>
          </a:bodyPr>
          <a:lstStyle/>
          <a:p>
            <a:pPr algn="just"/>
            <a:r>
              <a:rPr lang="ru-RU" sz="2000" b="1" u="sng" dirty="0">
                <a:solidFill>
                  <a:schemeClr val="tx1">
                    <a:lumMod val="75000"/>
                  </a:schemeClr>
                </a:solidFill>
              </a:rPr>
              <a:t>Цель</a:t>
            </a:r>
            <a:r>
              <a:rPr lang="en-GB" sz="2000" b="1" dirty="0">
                <a:solidFill>
                  <a:schemeClr val="tx1">
                    <a:lumMod val="75000"/>
                  </a:schemeClr>
                </a:solidFill>
              </a:rPr>
              <a:t>: </a:t>
            </a:r>
            <a:r>
              <a:rPr lang="ru-RU" sz="2000" dirty="0">
                <a:solidFill>
                  <a:schemeClr val="bg2">
                    <a:lumMod val="10000"/>
                  </a:schemeClr>
                </a:solidFill>
                <a:latin typeface="Times New Roman" panose="02020603050405020304" pitchFamily="18" charset="0"/>
                <a:cs typeface="Times New Roman" panose="02020603050405020304" pitchFamily="18" charset="0"/>
              </a:rPr>
              <a:t>рассмотрение джихада как личной обязанности каждого мусульманина в толковании средневекового арабского законоведа Ибн ан-Наххаса (ум. в 1411 г</a:t>
            </a:r>
            <a:r>
              <a:rPr lang="it-IT" sz="2000" dirty="0">
                <a:solidFill>
                  <a:schemeClr val="bg2">
                    <a:lumMod val="10000"/>
                  </a:schemeClr>
                </a:solidFill>
                <a:latin typeface="Times New Roman" panose="02020603050405020304" pitchFamily="18" charset="0"/>
                <a:cs typeface="Times New Roman" panose="02020603050405020304" pitchFamily="18" charset="0"/>
              </a:rPr>
              <a:t>.)</a:t>
            </a:r>
            <a:r>
              <a:rPr lang="ru-RU" sz="2000" dirty="0">
                <a:solidFill>
                  <a:schemeClr val="bg2">
                    <a:lumMod val="10000"/>
                  </a:schemeClr>
                </a:solidFill>
                <a:latin typeface="Times New Roman" panose="02020603050405020304" pitchFamily="18" charset="0"/>
                <a:cs typeface="Times New Roman" panose="02020603050405020304" pitchFamily="18" charset="0"/>
              </a:rPr>
              <a:t>. </a:t>
            </a:r>
            <a:br>
              <a:rPr lang="ru-RU" sz="2000" dirty="0">
                <a:solidFill>
                  <a:schemeClr val="bg2">
                    <a:lumMod val="10000"/>
                  </a:schemeClr>
                </a:solidFill>
                <a:latin typeface="Times New Roman" panose="02020603050405020304" pitchFamily="18" charset="0"/>
                <a:cs typeface="Times New Roman" panose="02020603050405020304" pitchFamily="18" charset="0"/>
              </a:rPr>
            </a:br>
            <a:endParaRPr lang="ru-RU" sz="2000"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4" name="Текст 3">
            <a:extLst>
              <a:ext uri="{FF2B5EF4-FFF2-40B4-BE49-F238E27FC236}">
                <a16:creationId xmlns:a16="http://schemas.microsoft.com/office/drawing/2014/main" id="{53356540-7218-FF4B-B6BC-5BD291A372E2}"/>
              </a:ext>
            </a:extLst>
          </p:cNvPr>
          <p:cNvSpPr>
            <a:spLocks noGrp="1"/>
          </p:cNvSpPr>
          <p:nvPr>
            <p:ph type="body" sz="quarter" idx="12"/>
          </p:nvPr>
        </p:nvSpPr>
        <p:spPr>
          <a:xfrm>
            <a:off x="5639490" y="1761752"/>
            <a:ext cx="5632279" cy="3334496"/>
          </a:xfrm>
        </p:spPr>
        <p:txBody>
          <a:bodyPr/>
          <a:lstStyle/>
          <a:p>
            <a:pPr algn="ctr">
              <a:lnSpc>
                <a:spcPct val="150000"/>
              </a:lnSpc>
              <a:tabLst>
                <a:tab pos="2667000" algn="l"/>
              </a:tabLst>
            </a:pPr>
            <a:r>
              <a:rPr lang="ru-RU" sz="2000" b="1" u="sng" dirty="0">
                <a:solidFill>
                  <a:schemeClr val="tx1">
                    <a:lumMod val="75000"/>
                  </a:schemeClr>
                </a:solidFill>
              </a:rPr>
              <a:t>Задачи</a:t>
            </a:r>
            <a:r>
              <a:rPr lang="en-GB" sz="2000" b="1" u="sng" dirty="0">
                <a:solidFill>
                  <a:schemeClr val="tx1">
                    <a:lumMod val="75000"/>
                  </a:schemeClr>
                </a:solidFill>
              </a:rPr>
              <a:t>: </a:t>
            </a:r>
            <a:endParaRPr lang="ru-RU" sz="2000" b="1" u="sng" dirty="0">
              <a:solidFill>
                <a:schemeClr val="tx1">
                  <a:lumMod val="75000"/>
                </a:schemeClr>
              </a:solidFill>
            </a:endParaRPr>
          </a:p>
          <a:p>
            <a:pPr marL="342900" lvl="0" indent="-342900" algn="just">
              <a:lnSpc>
                <a:spcPct val="150000"/>
              </a:lnSpc>
              <a:spcBef>
                <a:spcPts val="800"/>
              </a:spcBef>
              <a:spcAft>
                <a:spcPts val="0"/>
              </a:spcAft>
              <a:buFont typeface="Wingdings" pitchFamily="2" charset="2"/>
              <a:buChar char="Ø"/>
            </a:pPr>
            <a:r>
              <a:rPr lang="ru-RU" sz="1600" dirty="0">
                <a:solidFill>
                  <a:schemeClr val="bg2">
                    <a:lumMod val="10000"/>
                  </a:schemeClr>
                </a:solidFill>
                <a:latin typeface="Times New Roman" panose="02020603050405020304" pitchFamily="18" charset="0"/>
                <a:cs typeface="Times New Roman" panose="02020603050405020304" pitchFamily="18" charset="0"/>
              </a:rPr>
              <a:t>Определить основные характеристики джихада в интерпретации Ибн ан-Наххаса (ум. в 1411 г</a:t>
            </a:r>
            <a:r>
              <a:rPr lang="it-IT" sz="1600" dirty="0">
                <a:solidFill>
                  <a:schemeClr val="bg2">
                    <a:lumMod val="10000"/>
                  </a:schemeClr>
                </a:solidFill>
                <a:latin typeface="Times New Roman" panose="02020603050405020304" pitchFamily="18" charset="0"/>
                <a:cs typeface="Times New Roman" panose="02020603050405020304" pitchFamily="18" charset="0"/>
              </a:rPr>
              <a:t>.)</a:t>
            </a:r>
            <a:r>
              <a:rPr lang="ru-RU" sz="1600" dirty="0">
                <a:solidFill>
                  <a:schemeClr val="bg2">
                    <a:lumMod val="10000"/>
                  </a:schemeClr>
                </a:solidFill>
                <a:latin typeface="Times New Roman" panose="02020603050405020304" pitchFamily="18" charset="0"/>
                <a:cs typeface="Times New Roman" panose="02020603050405020304" pitchFamily="18" charset="0"/>
              </a:rPr>
              <a:t>;</a:t>
            </a:r>
          </a:p>
          <a:p>
            <a:pPr marL="342900" lvl="0" indent="-342900" algn="just">
              <a:lnSpc>
                <a:spcPct val="150000"/>
              </a:lnSpc>
              <a:spcBef>
                <a:spcPts val="800"/>
              </a:spcBef>
              <a:spcAft>
                <a:spcPts val="0"/>
              </a:spcAft>
              <a:buFont typeface="Wingdings" pitchFamily="2" charset="2"/>
              <a:buChar char="Ø"/>
            </a:pPr>
            <a:r>
              <a:rPr lang="ru-RU" sz="1600" dirty="0">
                <a:solidFill>
                  <a:schemeClr val="bg2">
                    <a:lumMod val="10000"/>
                  </a:schemeClr>
                </a:solidFill>
                <a:latin typeface="Times New Roman" panose="02020603050405020304" pitchFamily="18" charset="0"/>
                <a:cs typeface="Times New Roman" panose="02020603050405020304" pitchFamily="18" charset="0"/>
              </a:rPr>
              <a:t>Охарактеризовать отношение Ибн ан-Наххаса (ум. в 1411 г</a:t>
            </a:r>
            <a:r>
              <a:rPr lang="it-IT" sz="1600" dirty="0">
                <a:solidFill>
                  <a:schemeClr val="bg2">
                    <a:lumMod val="10000"/>
                  </a:schemeClr>
                </a:solidFill>
                <a:latin typeface="Times New Roman" panose="02020603050405020304" pitchFamily="18" charset="0"/>
                <a:cs typeface="Times New Roman" panose="02020603050405020304" pitchFamily="18" charset="0"/>
              </a:rPr>
              <a:t>.)</a:t>
            </a:r>
            <a:r>
              <a:rPr lang="ru-RU" sz="1600" dirty="0">
                <a:solidFill>
                  <a:schemeClr val="bg2">
                    <a:lumMod val="10000"/>
                  </a:schemeClr>
                </a:solidFill>
                <a:latin typeface="Times New Roman" panose="02020603050405020304" pitchFamily="18" charset="0"/>
                <a:cs typeface="Times New Roman" panose="02020603050405020304" pitchFamily="18" charset="0"/>
              </a:rPr>
              <a:t> к практике джихада</a:t>
            </a:r>
            <a:r>
              <a:rPr lang="it-IT" sz="1600" dirty="0">
                <a:solidFill>
                  <a:schemeClr val="bg2">
                    <a:lumMod val="10000"/>
                  </a:schemeClr>
                </a:solidFill>
                <a:latin typeface="Times New Roman" panose="02020603050405020304" pitchFamily="18" charset="0"/>
                <a:cs typeface="Times New Roman" panose="02020603050405020304" pitchFamily="18" charset="0"/>
              </a:rPr>
              <a:t>; </a:t>
            </a:r>
            <a:r>
              <a:rPr lang="ru-RU" sz="1600" dirty="0">
                <a:solidFill>
                  <a:schemeClr val="bg2">
                    <a:lumMod val="10000"/>
                  </a:schemeClr>
                </a:solidFill>
                <a:latin typeface="Times New Roman" panose="02020603050405020304" pitchFamily="18" charset="0"/>
                <a:cs typeface="Times New Roman" panose="02020603050405020304" pitchFamily="18" charset="0"/>
              </a:rPr>
              <a:t> </a:t>
            </a:r>
          </a:p>
          <a:p>
            <a:pPr marL="342900" lvl="0" indent="-342900" algn="just">
              <a:lnSpc>
                <a:spcPct val="150000"/>
              </a:lnSpc>
              <a:buFont typeface="Wingdings" pitchFamily="2" charset="2"/>
              <a:buChar char="Ø"/>
              <a:tabLst>
                <a:tab pos="2667000" algn="l"/>
              </a:tabLst>
            </a:pPr>
            <a:r>
              <a:rPr lang="ru-RU" sz="1600" dirty="0">
                <a:solidFill>
                  <a:schemeClr val="bg2">
                    <a:lumMod val="10000"/>
                  </a:schemeClr>
                </a:solidFill>
                <a:latin typeface="Times New Roman" panose="02020603050405020304" pitchFamily="18" charset="0"/>
                <a:cs typeface="Times New Roman" panose="02020603050405020304" pitchFamily="18" charset="0"/>
              </a:rPr>
              <a:t>Рассмотреть джихад как индивидуальную и коллективную обязанности мусульман. </a:t>
            </a:r>
          </a:p>
          <a:p>
            <a:endParaRPr lang="ru-RU" dirty="0"/>
          </a:p>
        </p:txBody>
      </p:sp>
      <p:sp>
        <p:nvSpPr>
          <p:cNvPr id="5" name="Текст 4">
            <a:extLst>
              <a:ext uri="{FF2B5EF4-FFF2-40B4-BE49-F238E27FC236}">
                <a16:creationId xmlns:a16="http://schemas.microsoft.com/office/drawing/2014/main" id="{3EB29DC1-D5D4-FB41-9E2D-AA4750D0CC8B}"/>
              </a:ext>
            </a:extLst>
          </p:cNvPr>
          <p:cNvSpPr>
            <a:spLocks noGrp="1"/>
          </p:cNvSpPr>
          <p:nvPr>
            <p:ph type="body" sz="quarter" idx="13"/>
          </p:nvPr>
        </p:nvSpPr>
        <p:spPr>
          <a:xfrm>
            <a:off x="1174469" y="524760"/>
            <a:ext cx="1901825" cy="415925"/>
          </a:xfrm>
        </p:spPr>
        <p:txBody>
          <a:bodyPr/>
          <a:lstStyle/>
          <a:p>
            <a:r>
              <a:rPr lang="ru-RU" sz="1000" b="0" i="0" u="none" strike="noStrike" dirty="0">
                <a:solidFill>
                  <a:schemeClr val="accent1">
                    <a:lumMod val="50000"/>
                  </a:schemeClr>
                </a:solidFill>
                <a:effectLst/>
                <a:latin typeface="HSE Sans" panose="02000000000000000000"/>
              </a:rPr>
              <a:t>Институт востоковедения и африканистики </a:t>
            </a:r>
            <a:endParaRPr lang="ru-RU" sz="1000" u="sng" dirty="0">
              <a:solidFill>
                <a:schemeClr val="accent1">
                  <a:lumMod val="50000"/>
                </a:schemeClr>
              </a:solidFill>
            </a:endParaRPr>
          </a:p>
          <a:p>
            <a:endParaRPr lang="ru-RU" dirty="0"/>
          </a:p>
        </p:txBody>
      </p:sp>
      <p:sp>
        <p:nvSpPr>
          <p:cNvPr id="10" name="Текст 9">
            <a:extLst>
              <a:ext uri="{FF2B5EF4-FFF2-40B4-BE49-F238E27FC236}">
                <a16:creationId xmlns:a16="http://schemas.microsoft.com/office/drawing/2014/main" id="{56DDF590-14DB-0F83-54BC-8F2EB99BA711}"/>
              </a:ext>
            </a:extLst>
          </p:cNvPr>
          <p:cNvSpPr>
            <a:spLocks noGrp="1"/>
          </p:cNvSpPr>
          <p:nvPr>
            <p:ph type="body" sz="quarter" idx="14"/>
          </p:nvPr>
        </p:nvSpPr>
        <p:spPr>
          <a:xfrm>
            <a:off x="3459163" y="524760"/>
            <a:ext cx="2070100" cy="408109"/>
          </a:xfrm>
        </p:spPr>
        <p:txBody>
          <a:bodyPr/>
          <a:lstStyle/>
          <a:p>
            <a:r>
              <a:rPr lang="ru-RU" dirty="0"/>
              <a:t>Джихад как личная обязанность каждого мусульманина в толковании Ибн ан-Наххаса</a:t>
            </a:r>
          </a:p>
        </p:txBody>
      </p:sp>
    </p:spTree>
    <p:extLst>
      <p:ext uri="{BB962C8B-B14F-4D97-AF65-F5344CB8AC3E}">
        <p14:creationId xmlns:p14="http://schemas.microsoft.com/office/powerpoint/2010/main" val="843577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Текст 6">
            <a:extLst>
              <a:ext uri="{FF2B5EF4-FFF2-40B4-BE49-F238E27FC236}">
                <a16:creationId xmlns:a16="http://schemas.microsoft.com/office/drawing/2014/main" id="{8180B62D-0B0D-424A-9F38-8A8CCB1A7183}"/>
              </a:ext>
            </a:extLst>
          </p:cNvPr>
          <p:cNvSpPr>
            <a:spLocks noGrp="1"/>
          </p:cNvSpPr>
          <p:nvPr>
            <p:ph type="body" sz="quarter" idx="17"/>
          </p:nvPr>
        </p:nvSpPr>
        <p:spPr>
          <a:xfrm>
            <a:off x="585788" y="1447065"/>
            <a:ext cx="4322762" cy="526184"/>
          </a:xfrm>
        </p:spPr>
        <p:txBody>
          <a:bodyPr/>
          <a:lstStyle/>
          <a:p>
            <a:pPr algn="ctr"/>
            <a:r>
              <a:rPr lang="ru-RU" sz="2400" b="1" dirty="0">
                <a:solidFill>
                  <a:schemeClr val="bg2">
                    <a:lumMod val="10000"/>
                  </a:schemeClr>
                </a:solidFill>
              </a:rPr>
              <a:t>Ибн ан-Наххас</a:t>
            </a:r>
            <a:endParaRPr lang="ru-RU" sz="2400" dirty="0">
              <a:solidFill>
                <a:schemeClr val="bg2">
                  <a:lumMod val="10000"/>
                </a:schemeClr>
              </a:solidFill>
            </a:endParaRPr>
          </a:p>
        </p:txBody>
      </p:sp>
      <p:sp>
        <p:nvSpPr>
          <p:cNvPr id="8" name="Текст 7">
            <a:extLst>
              <a:ext uri="{FF2B5EF4-FFF2-40B4-BE49-F238E27FC236}">
                <a16:creationId xmlns:a16="http://schemas.microsoft.com/office/drawing/2014/main" id="{A8320C78-70B9-FB4C-A8E5-E019F0B0F714}"/>
              </a:ext>
            </a:extLst>
          </p:cNvPr>
          <p:cNvSpPr>
            <a:spLocks noGrp="1"/>
          </p:cNvSpPr>
          <p:nvPr>
            <p:ph type="body" sz="quarter" idx="12"/>
          </p:nvPr>
        </p:nvSpPr>
        <p:spPr>
          <a:xfrm>
            <a:off x="585898" y="1965432"/>
            <a:ext cx="4322531" cy="4343847"/>
          </a:xfrm>
        </p:spPr>
        <p:txBody>
          <a:bodyPr>
            <a:normAutofit fontScale="92500" lnSpcReduction="10000"/>
          </a:bodyPr>
          <a:lstStyle/>
          <a:p>
            <a:pPr marL="0" indent="0" algn="just">
              <a:lnSpc>
                <a:spcPct val="170000"/>
              </a:lnSpc>
              <a:buNone/>
            </a:pPr>
            <a:r>
              <a:rPr lang="ru-RU"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Ибн ан-Наххас родился в Дамаске. Позже переселился из Сирии в Египет </a:t>
            </a:r>
            <a:r>
              <a:rPr lang="ru-RU" sz="1600" b="1"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1600" dirty="0" err="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al-Sakhāwi</a:t>
            </a:r>
            <a:r>
              <a:rPr lang="ru-RU" sz="16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2017, стр. 203</a:t>
            </a:r>
            <a:r>
              <a:rPr lang="ru-RU" sz="1600" b="1"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600" dirty="0">
              <a:solidFill>
                <a:schemeClr val="tx1">
                  <a:lumMod val="50000"/>
                </a:schemeClr>
              </a:solidFill>
              <a:latin typeface="Times New Roman" panose="02020603050405020304" pitchFamily="18" charset="0"/>
              <a:cs typeface="Times New Roman" panose="02020603050405020304" pitchFamily="18" charset="0"/>
            </a:endParaRPr>
          </a:p>
          <a:p>
            <a:pPr marL="0" indent="0" algn="just">
              <a:lnSpc>
                <a:spcPct val="170000"/>
              </a:lnSpc>
              <a:buNone/>
              <a:tabLst>
                <a:tab pos="2667000" algn="l"/>
              </a:tabLst>
            </a:pPr>
            <a:r>
              <a:rPr lang="ru-RU"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В своем труде «</a:t>
            </a:r>
            <a:r>
              <a:rPr lang="en-US" sz="16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Al</a:t>
            </a:r>
            <a:r>
              <a:rPr lang="ru-RU" sz="16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16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D</a:t>
            </a:r>
            <a:r>
              <a:rPr lang="ru-RU" sz="16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16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aw</a:t>
            </a:r>
            <a:r>
              <a:rPr lang="ru-RU" sz="16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al</a:t>
            </a:r>
            <a:r>
              <a:rPr lang="ru-RU" sz="16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16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la</a:t>
            </a:r>
            <a:r>
              <a:rPr lang="ru-RU" sz="16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16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mi</a:t>
            </a:r>
            <a:r>
              <a:rPr lang="ru-RU" sz="16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fi</a:t>
            </a:r>
            <a:r>
              <a:rPr lang="ru-RU" sz="16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a:t>
            </a:r>
            <a:r>
              <a:rPr lang="ru-RU" sz="16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1600" dirty="0" err="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ya</a:t>
            </a:r>
            <a:r>
              <a:rPr lang="ru-RU" sz="16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16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n al</a:t>
            </a:r>
            <a:r>
              <a:rPr lang="ru-RU" sz="16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1600" dirty="0" err="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qarn</a:t>
            </a:r>
            <a:r>
              <a:rPr lang="en-US" sz="16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al</a:t>
            </a:r>
            <a:r>
              <a:rPr lang="ru-RU" sz="16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16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ta</a:t>
            </a:r>
            <a:r>
              <a:rPr lang="ru-RU" sz="16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1600" dirty="0" err="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si</a:t>
            </a:r>
            <a:r>
              <a:rPr lang="ru-RU" sz="16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lang="ru-RU"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ас-</a:t>
            </a:r>
            <a:r>
              <a:rPr lang="ru-RU" sz="1600" dirty="0" err="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Сахави</a:t>
            </a:r>
            <a:r>
              <a:rPr lang="ru-RU"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пишет об обширных научных познаниях Ибн ан-Наххаса, в том числе в области религиозных предписаний, юриспруденции, грамматики, арифметики, инженерного дела. Вместе с тем ас-</a:t>
            </a:r>
            <a:r>
              <a:rPr lang="ru-RU" sz="1600" dirty="0" err="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Сахави</a:t>
            </a:r>
            <a:r>
              <a:rPr lang="ru-RU"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отмечает</a:t>
            </a:r>
            <a:r>
              <a:rPr lang="en-GB"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«Ибн ан-Наххас не стремился к славе, совершал добрые дела и был человеком простым.</a:t>
            </a:r>
            <a:r>
              <a:rPr lang="ru-RU" sz="1600" dirty="0">
                <a:solidFill>
                  <a:schemeClr val="tx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b="1"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1600" dirty="0" err="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al-Sakhāwi</a:t>
            </a:r>
            <a:r>
              <a:rPr lang="ru-RU" sz="16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2017, стр. 203</a:t>
            </a:r>
            <a:r>
              <a:rPr lang="ru-RU" sz="1600" b="1"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6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ru-RU" dirty="0"/>
          </a:p>
        </p:txBody>
      </p:sp>
      <p:sp>
        <p:nvSpPr>
          <p:cNvPr id="6" name="Текст 4">
            <a:extLst>
              <a:ext uri="{FF2B5EF4-FFF2-40B4-BE49-F238E27FC236}">
                <a16:creationId xmlns:a16="http://schemas.microsoft.com/office/drawing/2014/main" id="{63C459AE-1846-2ABE-BA29-11D82AFCFCA5}"/>
              </a:ext>
            </a:extLst>
          </p:cNvPr>
          <p:cNvSpPr>
            <a:spLocks noGrp="1"/>
          </p:cNvSpPr>
          <p:nvPr>
            <p:ph type="body" sz="quarter" idx="13"/>
          </p:nvPr>
        </p:nvSpPr>
        <p:spPr>
          <a:xfrm>
            <a:off x="1150459" y="548720"/>
            <a:ext cx="1901825" cy="415925"/>
          </a:xfrm>
        </p:spPr>
        <p:txBody>
          <a:bodyPr/>
          <a:lstStyle/>
          <a:p>
            <a:r>
              <a:rPr lang="ru-RU" sz="1000" b="0" i="0" u="none" strike="noStrike" dirty="0">
                <a:solidFill>
                  <a:schemeClr val="accent1">
                    <a:lumMod val="50000"/>
                  </a:schemeClr>
                </a:solidFill>
                <a:effectLst/>
                <a:latin typeface="HSE Sans" panose="02000000000000000000"/>
              </a:rPr>
              <a:t>Институт востоковедения и африканистики </a:t>
            </a:r>
            <a:endParaRPr lang="ru-RU" sz="1000" u="sng" dirty="0">
              <a:solidFill>
                <a:schemeClr val="accent1">
                  <a:lumMod val="50000"/>
                </a:schemeClr>
              </a:solidFill>
            </a:endParaRPr>
          </a:p>
          <a:p>
            <a:endParaRPr lang="ru-RU" dirty="0"/>
          </a:p>
        </p:txBody>
      </p:sp>
      <p:sp>
        <p:nvSpPr>
          <p:cNvPr id="9" name="Текст 9">
            <a:extLst>
              <a:ext uri="{FF2B5EF4-FFF2-40B4-BE49-F238E27FC236}">
                <a16:creationId xmlns:a16="http://schemas.microsoft.com/office/drawing/2014/main" id="{AB10C518-91A4-73B8-4CBB-D5520E6C15BD}"/>
              </a:ext>
            </a:extLst>
          </p:cNvPr>
          <p:cNvSpPr>
            <a:spLocks noGrp="1"/>
          </p:cNvSpPr>
          <p:nvPr>
            <p:ph type="body" sz="quarter" idx="14"/>
          </p:nvPr>
        </p:nvSpPr>
        <p:spPr/>
        <p:txBody>
          <a:bodyPr/>
          <a:lstStyle/>
          <a:p>
            <a:r>
              <a:rPr lang="ru-RU" dirty="0"/>
              <a:t>Джихад как личная обязанность каждого мусульманина в толковании Ибн ан-Наххаса </a:t>
            </a:r>
          </a:p>
        </p:txBody>
      </p:sp>
      <p:pic>
        <p:nvPicPr>
          <p:cNvPr id="10" name="Рисунок 9" descr="Изображение выглядит как текст&#10;&#10;Автоматически созданное описание">
            <a:extLst>
              <a:ext uri="{FF2B5EF4-FFF2-40B4-BE49-F238E27FC236}">
                <a16:creationId xmlns:a16="http://schemas.microsoft.com/office/drawing/2014/main" id="{1AD3704C-0120-769C-C96D-E8650C71DB5A}"/>
              </a:ext>
            </a:extLst>
          </p:cNvPr>
          <p:cNvPicPr>
            <a:picLocks noChangeAspect="1"/>
          </p:cNvPicPr>
          <p:nvPr/>
        </p:nvPicPr>
        <p:blipFill rotWithShape="1">
          <a:blip r:embed="rId2"/>
          <a:srcRect r="3" b="534"/>
          <a:stretch/>
        </p:blipFill>
        <p:spPr>
          <a:xfrm>
            <a:off x="9149278" y="2150269"/>
            <a:ext cx="2428145" cy="3618356"/>
          </a:xfrm>
          <a:prstGeom prst="rect">
            <a:avLst/>
          </a:prstGeom>
        </p:spPr>
      </p:pic>
      <p:pic>
        <p:nvPicPr>
          <p:cNvPr id="11" name="Рисунок 10" descr="Изображение выглядит как текст&#10;&#10;Автоматически созданное описание">
            <a:extLst>
              <a:ext uri="{FF2B5EF4-FFF2-40B4-BE49-F238E27FC236}">
                <a16:creationId xmlns:a16="http://schemas.microsoft.com/office/drawing/2014/main" id="{D3FD22F7-B285-C543-0491-7F603EB0985D}"/>
              </a:ext>
            </a:extLst>
          </p:cNvPr>
          <p:cNvPicPr>
            <a:picLocks noChangeAspect="1"/>
          </p:cNvPicPr>
          <p:nvPr/>
        </p:nvPicPr>
        <p:blipFill>
          <a:blip r:embed="rId3"/>
          <a:stretch>
            <a:fillRect/>
          </a:stretch>
        </p:blipFill>
        <p:spPr>
          <a:xfrm>
            <a:off x="5818252" y="2256480"/>
            <a:ext cx="2189408" cy="3267775"/>
          </a:xfrm>
          <a:prstGeom prst="rect">
            <a:avLst/>
          </a:prstGeom>
        </p:spPr>
      </p:pic>
      <p:sp>
        <p:nvSpPr>
          <p:cNvPr id="13" name="TextBox 12">
            <a:extLst>
              <a:ext uri="{FF2B5EF4-FFF2-40B4-BE49-F238E27FC236}">
                <a16:creationId xmlns:a16="http://schemas.microsoft.com/office/drawing/2014/main" id="{D1387237-F05C-2BB5-8933-3EBA3FCCC4AF}"/>
              </a:ext>
            </a:extLst>
          </p:cNvPr>
          <p:cNvSpPr txBox="1"/>
          <p:nvPr/>
        </p:nvSpPr>
        <p:spPr>
          <a:xfrm>
            <a:off x="8869746" y="1448694"/>
            <a:ext cx="2987207" cy="646331"/>
          </a:xfrm>
          <a:prstGeom prst="rect">
            <a:avLst/>
          </a:prstGeom>
          <a:noFill/>
        </p:spPr>
        <p:txBody>
          <a:bodyPr wrap="square">
            <a:spAutoFit/>
          </a:bodyPr>
          <a:lstStyle/>
          <a:p>
            <a:pPr algn="ctr"/>
            <a:r>
              <a:rPr lang="ru-RU" sz="1200" dirty="0"/>
              <a:t>«</a:t>
            </a:r>
            <a:r>
              <a:rPr lang="ru-RU" sz="1200" dirty="0" err="1"/>
              <a:t>Mashāri</a:t>
            </a:r>
            <a:r>
              <a:rPr lang="ru-RU" sz="1200" dirty="0"/>
              <a:t>’ </a:t>
            </a:r>
            <a:r>
              <a:rPr lang="ru-RU" sz="1200" dirty="0" err="1"/>
              <a:t>al-ashwāq</a:t>
            </a:r>
            <a:r>
              <a:rPr lang="ru-RU" sz="1200" dirty="0"/>
              <a:t> </a:t>
            </a:r>
            <a:r>
              <a:rPr lang="ru-RU" sz="1200" dirty="0" err="1"/>
              <a:t>ilā</a:t>
            </a:r>
            <a:r>
              <a:rPr lang="ru-RU" sz="1200" dirty="0"/>
              <a:t> </a:t>
            </a:r>
            <a:r>
              <a:rPr lang="ru-RU" sz="1200" dirty="0" err="1"/>
              <a:t>maṣāri</a:t>
            </a:r>
            <a:r>
              <a:rPr lang="ru-RU" sz="1200" dirty="0"/>
              <a:t>‘ </a:t>
            </a:r>
            <a:r>
              <a:rPr lang="ru-RU" sz="1200" dirty="0" err="1"/>
              <a:t>al</a:t>
            </a:r>
            <a:r>
              <a:rPr lang="ru-RU" sz="1200" dirty="0"/>
              <a:t>-‘</a:t>
            </a:r>
            <a:r>
              <a:rPr lang="ru-RU" sz="1200" dirty="0" err="1"/>
              <a:t>ushshāq</a:t>
            </a:r>
            <a:r>
              <a:rPr lang="ru-RU" sz="1200" dirty="0"/>
              <a:t> </a:t>
            </a:r>
            <a:r>
              <a:rPr lang="ru-RU" sz="1200" dirty="0" err="1"/>
              <a:t>wa-muthīr</a:t>
            </a:r>
            <a:r>
              <a:rPr lang="ru-RU" sz="1200" dirty="0"/>
              <a:t> </a:t>
            </a:r>
            <a:r>
              <a:rPr lang="ru-RU" sz="1200" dirty="0" err="1"/>
              <a:t>al-gharām</a:t>
            </a:r>
            <a:r>
              <a:rPr lang="ru-RU" sz="1200" dirty="0"/>
              <a:t> </a:t>
            </a:r>
            <a:r>
              <a:rPr lang="ru-RU" sz="1200" dirty="0" err="1"/>
              <a:t>ilā</a:t>
            </a:r>
            <a:r>
              <a:rPr lang="ru-RU" sz="1200" dirty="0"/>
              <a:t> </a:t>
            </a:r>
            <a:r>
              <a:rPr lang="ru-RU" sz="1200" dirty="0" err="1"/>
              <a:t>dār</a:t>
            </a:r>
            <a:r>
              <a:rPr lang="ru-RU" sz="1200" dirty="0"/>
              <a:t> </a:t>
            </a:r>
            <a:r>
              <a:rPr lang="ru-RU" sz="1200" dirty="0" err="1"/>
              <a:t>al-salām</a:t>
            </a:r>
            <a:r>
              <a:rPr lang="ru-RU" sz="1200" dirty="0"/>
              <a:t>» - Ибн ан-Наххас</a:t>
            </a:r>
            <a:r>
              <a:rPr lang="en-GB" sz="1200" dirty="0"/>
              <a:t> (</a:t>
            </a:r>
            <a:r>
              <a:rPr lang="ru-RU" sz="1200" dirty="0"/>
              <a:t>ум. в 1411 г. </a:t>
            </a:r>
            <a:r>
              <a:rPr lang="en-GB" sz="1200" dirty="0"/>
              <a:t>)</a:t>
            </a:r>
            <a:endParaRPr lang="ru-RU" sz="1200" dirty="0"/>
          </a:p>
        </p:txBody>
      </p:sp>
      <p:sp>
        <p:nvSpPr>
          <p:cNvPr id="15" name="TextBox 14">
            <a:extLst>
              <a:ext uri="{FF2B5EF4-FFF2-40B4-BE49-F238E27FC236}">
                <a16:creationId xmlns:a16="http://schemas.microsoft.com/office/drawing/2014/main" id="{45F2BB34-401A-F63A-F083-88B7804F5707}"/>
              </a:ext>
            </a:extLst>
          </p:cNvPr>
          <p:cNvSpPr txBox="1"/>
          <p:nvPr/>
        </p:nvSpPr>
        <p:spPr>
          <a:xfrm>
            <a:off x="5677062" y="1681323"/>
            <a:ext cx="2601304" cy="461665"/>
          </a:xfrm>
          <a:prstGeom prst="rect">
            <a:avLst/>
          </a:prstGeom>
          <a:noFill/>
        </p:spPr>
        <p:txBody>
          <a:bodyPr wrap="square">
            <a:spAutoFit/>
          </a:bodyPr>
          <a:lstStyle/>
          <a:p>
            <a:pPr algn="ctr"/>
            <a:r>
              <a:rPr lang="ru-RU" sz="1200" dirty="0" err="1"/>
              <a:t>Al-Ḍaw’a</a:t>
            </a:r>
            <a:r>
              <a:rPr lang="ru-RU" sz="1200" dirty="0"/>
              <a:t> </a:t>
            </a:r>
            <a:r>
              <a:rPr lang="ru-RU" sz="1200" dirty="0" err="1"/>
              <a:t>al-lāmi</a:t>
            </a:r>
            <a:r>
              <a:rPr lang="ru-RU" sz="1200" dirty="0"/>
              <a:t>‘ </a:t>
            </a:r>
            <a:r>
              <a:rPr lang="ru-RU" sz="1200" dirty="0" err="1"/>
              <a:t>li-āhl</a:t>
            </a:r>
            <a:r>
              <a:rPr lang="ru-RU" sz="1200" dirty="0"/>
              <a:t> </a:t>
            </a:r>
            <a:r>
              <a:rPr lang="ru-RU" sz="1200" dirty="0" err="1"/>
              <a:t>al-qarn</a:t>
            </a:r>
            <a:r>
              <a:rPr lang="ru-RU" sz="1200" dirty="0"/>
              <a:t> </a:t>
            </a:r>
            <a:r>
              <a:rPr lang="ru-RU" sz="1200" dirty="0" err="1"/>
              <a:t>al-tāsi</a:t>
            </a:r>
            <a:r>
              <a:rPr lang="ru-RU" sz="1200" dirty="0"/>
              <a:t>’ – ас-</a:t>
            </a:r>
            <a:r>
              <a:rPr lang="ru-RU" sz="1200" dirty="0" err="1"/>
              <a:t>Сахави</a:t>
            </a:r>
            <a:r>
              <a:rPr lang="ru-RU" sz="1200" dirty="0"/>
              <a:t> (ум. в 1497 г.)  </a:t>
            </a:r>
            <a:endParaRPr lang="en-GB" sz="1200" dirty="0"/>
          </a:p>
        </p:txBody>
      </p:sp>
      <p:sp>
        <p:nvSpPr>
          <p:cNvPr id="17" name="TextBox 16">
            <a:extLst>
              <a:ext uri="{FF2B5EF4-FFF2-40B4-BE49-F238E27FC236}">
                <a16:creationId xmlns:a16="http://schemas.microsoft.com/office/drawing/2014/main" id="{73187DDC-C0B3-78BA-1048-0C19CA8F4E9C}"/>
              </a:ext>
            </a:extLst>
          </p:cNvPr>
          <p:cNvSpPr txBox="1"/>
          <p:nvPr/>
        </p:nvSpPr>
        <p:spPr>
          <a:xfrm>
            <a:off x="5651486" y="5648280"/>
            <a:ext cx="2522940" cy="461665"/>
          </a:xfrm>
          <a:prstGeom prst="rect">
            <a:avLst/>
          </a:prstGeom>
          <a:noFill/>
        </p:spPr>
        <p:txBody>
          <a:bodyPr wrap="square">
            <a:spAutoFit/>
          </a:bodyPr>
          <a:lstStyle/>
          <a:p>
            <a:pPr algn="ctr"/>
            <a:r>
              <a:rPr lang="ru-RU" sz="1200" dirty="0"/>
              <a:t>Более подробно о биографии Ибн ан-Наххаса С. 203. </a:t>
            </a:r>
          </a:p>
        </p:txBody>
      </p:sp>
      <p:sp>
        <p:nvSpPr>
          <p:cNvPr id="19" name="TextBox 18">
            <a:extLst>
              <a:ext uri="{FF2B5EF4-FFF2-40B4-BE49-F238E27FC236}">
                <a16:creationId xmlns:a16="http://schemas.microsoft.com/office/drawing/2014/main" id="{AA843D70-330E-BAAF-8FF7-BD481DDB4F96}"/>
              </a:ext>
            </a:extLst>
          </p:cNvPr>
          <p:cNvSpPr txBox="1"/>
          <p:nvPr/>
        </p:nvSpPr>
        <p:spPr>
          <a:xfrm>
            <a:off x="8988310" y="5879112"/>
            <a:ext cx="2704577" cy="646331"/>
          </a:xfrm>
          <a:prstGeom prst="rect">
            <a:avLst/>
          </a:prstGeom>
          <a:noFill/>
        </p:spPr>
        <p:txBody>
          <a:bodyPr wrap="square">
            <a:spAutoFit/>
          </a:bodyPr>
          <a:lstStyle/>
          <a:p>
            <a:pPr algn="ctr"/>
            <a:r>
              <a:rPr lang="ru-RU" sz="1200" dirty="0"/>
              <a:t>Труд посвященный джихаду, рассматривающий в первую очередь его военную составляющую.</a:t>
            </a:r>
          </a:p>
        </p:txBody>
      </p:sp>
    </p:spTree>
    <p:extLst>
      <p:ext uri="{BB962C8B-B14F-4D97-AF65-F5344CB8AC3E}">
        <p14:creationId xmlns:p14="http://schemas.microsoft.com/office/powerpoint/2010/main" val="1825894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a:extLst>
              <a:ext uri="{FF2B5EF4-FFF2-40B4-BE49-F238E27FC236}">
                <a16:creationId xmlns:a16="http://schemas.microsoft.com/office/drawing/2014/main" id="{3EB29DC1-D5D4-FB41-9E2D-AA4750D0CC8B}"/>
              </a:ext>
            </a:extLst>
          </p:cNvPr>
          <p:cNvSpPr>
            <a:spLocks noGrp="1"/>
          </p:cNvSpPr>
          <p:nvPr>
            <p:ph type="body" sz="quarter" idx="13"/>
          </p:nvPr>
        </p:nvSpPr>
        <p:spPr>
          <a:xfrm>
            <a:off x="1185730" y="545023"/>
            <a:ext cx="1901825" cy="415925"/>
          </a:xfrm>
        </p:spPr>
        <p:txBody>
          <a:bodyPr/>
          <a:lstStyle/>
          <a:p>
            <a:r>
              <a:rPr lang="ru-RU" sz="1000" b="0" i="0" u="none" strike="noStrike" dirty="0">
                <a:solidFill>
                  <a:schemeClr val="accent1">
                    <a:lumMod val="50000"/>
                  </a:schemeClr>
                </a:solidFill>
                <a:effectLst/>
                <a:latin typeface="HSE Sans" panose="02000000000000000000"/>
              </a:rPr>
              <a:t>Институт востоковедения и африканистики </a:t>
            </a:r>
            <a:endParaRPr lang="ru-RU" sz="1000" u="sng" dirty="0">
              <a:solidFill>
                <a:schemeClr val="accent1">
                  <a:lumMod val="50000"/>
                </a:schemeClr>
              </a:solidFill>
            </a:endParaRPr>
          </a:p>
          <a:p>
            <a:endParaRPr lang="ru-RU" dirty="0"/>
          </a:p>
        </p:txBody>
      </p:sp>
      <p:sp>
        <p:nvSpPr>
          <p:cNvPr id="10" name="Текст 9">
            <a:extLst>
              <a:ext uri="{FF2B5EF4-FFF2-40B4-BE49-F238E27FC236}">
                <a16:creationId xmlns:a16="http://schemas.microsoft.com/office/drawing/2014/main" id="{56DDF590-14DB-0F83-54BC-8F2EB99BA711}"/>
              </a:ext>
            </a:extLst>
          </p:cNvPr>
          <p:cNvSpPr>
            <a:spLocks noGrp="1"/>
          </p:cNvSpPr>
          <p:nvPr>
            <p:ph type="body" sz="quarter" idx="14"/>
          </p:nvPr>
        </p:nvSpPr>
        <p:spPr>
          <a:xfrm>
            <a:off x="3459163" y="524760"/>
            <a:ext cx="2070100" cy="408109"/>
          </a:xfrm>
        </p:spPr>
        <p:txBody>
          <a:bodyPr/>
          <a:lstStyle/>
          <a:p>
            <a:r>
              <a:rPr lang="ru-RU" dirty="0"/>
              <a:t>Джихад как личная обязанность каждого мусульманина в толковании Ибн ан-Наххаса</a:t>
            </a:r>
          </a:p>
        </p:txBody>
      </p:sp>
      <p:sp>
        <p:nvSpPr>
          <p:cNvPr id="6" name="Текст 5">
            <a:extLst>
              <a:ext uri="{FF2B5EF4-FFF2-40B4-BE49-F238E27FC236}">
                <a16:creationId xmlns:a16="http://schemas.microsoft.com/office/drawing/2014/main" id="{3390433C-E192-7691-5BEC-8B2BCCEA2C95}"/>
              </a:ext>
            </a:extLst>
          </p:cNvPr>
          <p:cNvSpPr>
            <a:spLocks noGrp="1"/>
          </p:cNvSpPr>
          <p:nvPr>
            <p:ph type="body" sz="quarter" idx="12"/>
          </p:nvPr>
        </p:nvSpPr>
        <p:spPr>
          <a:xfrm>
            <a:off x="3997974" y="1635943"/>
            <a:ext cx="5245561" cy="2608511"/>
          </a:xfrm>
        </p:spPr>
        <p:txBody>
          <a:bodyPr/>
          <a:lstStyle/>
          <a:p>
            <a:pPr marL="285750" indent="-285750" algn="just">
              <a:buFont typeface="Wingdings" pitchFamily="2" charset="2"/>
              <a:buChar char="Ø"/>
            </a:pPr>
            <a:r>
              <a:rPr lang="ru-RU" sz="1600" dirty="0">
                <a:solidFill>
                  <a:schemeClr val="tx1">
                    <a:lumMod val="50000"/>
                  </a:schemeClr>
                </a:solidFill>
                <a:latin typeface="Times New Roman" panose="02020603050405020304" pitchFamily="18" charset="0"/>
                <a:cs typeface="Times New Roman" panose="02020603050405020304" pitchFamily="18" charset="0"/>
              </a:rPr>
              <a:t>Глава 1 — посвящена повелению совершать джихад против неверных, и упоминанию, что он обязателен; </a:t>
            </a:r>
          </a:p>
          <a:p>
            <a:pPr marL="285750" indent="-285750" algn="just">
              <a:buFont typeface="Wingdings" pitchFamily="2" charset="2"/>
              <a:buChar char="Ø"/>
            </a:pPr>
            <a:r>
              <a:rPr lang="ru-RU" sz="1600" dirty="0">
                <a:solidFill>
                  <a:schemeClr val="tx1">
                    <a:lumMod val="50000"/>
                  </a:schemeClr>
                </a:solidFill>
                <a:latin typeface="Times New Roman" panose="02020603050405020304" pitchFamily="18" charset="0"/>
                <a:cs typeface="Times New Roman" panose="02020603050405020304" pitchFamily="18" charset="0"/>
              </a:rPr>
              <a:t>К чему привела угроза отказа от джихада; </a:t>
            </a:r>
          </a:p>
          <a:p>
            <a:pPr marL="285750" indent="-285750" algn="just">
              <a:buFont typeface="Wingdings" pitchFamily="2" charset="2"/>
              <a:buChar char="Ø"/>
            </a:pPr>
            <a:r>
              <a:rPr lang="ru-RU" sz="1600" dirty="0">
                <a:solidFill>
                  <a:schemeClr val="tx1">
                    <a:lumMod val="50000"/>
                  </a:schemeClr>
                </a:solidFill>
                <a:latin typeface="Times New Roman" panose="02020603050405020304" pitchFamily="18" charset="0"/>
                <a:cs typeface="Times New Roman" panose="02020603050405020304" pitchFamily="18" charset="0"/>
              </a:rPr>
              <a:t>Необходимость джихада; </a:t>
            </a:r>
          </a:p>
          <a:p>
            <a:pPr marL="285750" indent="-285750" algn="just">
              <a:buFont typeface="Wingdings" pitchFamily="2" charset="2"/>
              <a:buChar char="Ø"/>
            </a:pPr>
            <a:r>
              <a:rPr lang="ru-RU" sz="1600" dirty="0">
                <a:solidFill>
                  <a:schemeClr val="tx1">
                    <a:lumMod val="50000"/>
                  </a:schemeClr>
                </a:solidFill>
                <a:latin typeface="Times New Roman" panose="02020603050405020304" pitchFamily="18" charset="0"/>
                <a:cs typeface="Times New Roman" panose="02020603050405020304" pitchFamily="18" charset="0"/>
              </a:rPr>
              <a:t>О достоинстве джихада и муджахидов на пути Аллаха; </a:t>
            </a:r>
          </a:p>
          <a:p>
            <a:pPr marL="285750" indent="-285750" algn="just">
              <a:buFont typeface="Wingdings" pitchFamily="2" charset="2"/>
              <a:buChar char="Ø"/>
            </a:pPr>
            <a:r>
              <a:rPr lang="ru-RU" sz="1600" dirty="0">
                <a:solidFill>
                  <a:schemeClr val="tx1">
                    <a:lumMod val="50000"/>
                  </a:schemeClr>
                </a:solidFill>
                <a:latin typeface="Times New Roman" panose="02020603050405020304" pitchFamily="18" charset="0"/>
                <a:cs typeface="Times New Roman" panose="02020603050405020304" pitchFamily="18" charset="0"/>
              </a:rPr>
              <a:t>Джихад - лучшее из дел после веры; </a:t>
            </a:r>
          </a:p>
          <a:p>
            <a:pPr marL="285750" indent="-285750" algn="just">
              <a:buFont typeface="Wingdings" pitchFamily="2" charset="2"/>
              <a:buChar char="Ø"/>
            </a:pPr>
            <a:r>
              <a:rPr lang="ru-RU" sz="1600" dirty="0">
                <a:solidFill>
                  <a:schemeClr val="tx1">
                    <a:lumMod val="50000"/>
                  </a:schemeClr>
                </a:solidFill>
                <a:latin typeface="Times New Roman" panose="02020603050405020304" pitchFamily="18" charset="0"/>
                <a:cs typeface="Times New Roman" panose="02020603050405020304" pitchFamily="18" charset="0"/>
              </a:rPr>
              <a:t>Никто не может совершить деяние, равное джихаду. </a:t>
            </a:r>
          </a:p>
          <a:p>
            <a:endParaRPr lang="ru-RU" dirty="0"/>
          </a:p>
        </p:txBody>
      </p:sp>
      <p:pic>
        <p:nvPicPr>
          <p:cNvPr id="7" name="Рисунок 6" descr="Изображение выглядит как текст&#10;&#10;Автоматически созданное описание">
            <a:extLst>
              <a:ext uri="{FF2B5EF4-FFF2-40B4-BE49-F238E27FC236}">
                <a16:creationId xmlns:a16="http://schemas.microsoft.com/office/drawing/2014/main" id="{E169F2B3-050F-E80B-E98D-9B8313EBC832}"/>
              </a:ext>
            </a:extLst>
          </p:cNvPr>
          <p:cNvPicPr>
            <a:picLocks noChangeAspect="1"/>
          </p:cNvPicPr>
          <p:nvPr/>
        </p:nvPicPr>
        <p:blipFill rotWithShape="1">
          <a:blip r:embed="rId2"/>
          <a:srcRect r="3" b="534"/>
          <a:stretch/>
        </p:blipFill>
        <p:spPr>
          <a:xfrm>
            <a:off x="567349" y="1656206"/>
            <a:ext cx="3138585" cy="4677034"/>
          </a:xfrm>
          <a:prstGeom prst="rect">
            <a:avLst/>
          </a:prstGeom>
        </p:spPr>
      </p:pic>
      <p:sp>
        <p:nvSpPr>
          <p:cNvPr id="11" name="TextBox 10">
            <a:extLst>
              <a:ext uri="{FF2B5EF4-FFF2-40B4-BE49-F238E27FC236}">
                <a16:creationId xmlns:a16="http://schemas.microsoft.com/office/drawing/2014/main" id="{78AF611B-7D0D-ED3F-83B3-21CD01C5D781}"/>
              </a:ext>
            </a:extLst>
          </p:cNvPr>
          <p:cNvSpPr txBox="1"/>
          <p:nvPr/>
        </p:nvSpPr>
        <p:spPr>
          <a:xfrm>
            <a:off x="4172153" y="4565952"/>
            <a:ext cx="7452498" cy="2400657"/>
          </a:xfrm>
          <a:prstGeom prst="rect">
            <a:avLst/>
          </a:prstGeom>
          <a:noFill/>
        </p:spPr>
        <p:txBody>
          <a:bodyPr wrap="square" rtlCol="0">
            <a:spAutoFit/>
          </a:bodyPr>
          <a:lstStyle/>
          <a:p>
            <a:pPr algn="just"/>
            <a:r>
              <a:rPr lang="ru-RU" sz="1200" i="1" dirty="0">
                <a:latin typeface="Times New Roman" panose="02020603050405020304" pitchFamily="18" charset="0"/>
                <a:cs typeface="Times New Roman" panose="02020603050405020304" pitchFamily="18" charset="0"/>
              </a:rPr>
              <a:t>«Джихад во имя Всевышнего есть лучшее из деяний после веры во Всевышнего.» </a:t>
            </a:r>
            <a:r>
              <a:rPr lang="ru-RU"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de-DE"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Ibn al</a:t>
            </a:r>
            <a:r>
              <a:rPr lang="ru-RU"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de-DE"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Na</a:t>
            </a:r>
            <a:r>
              <a:rPr lang="ru-RU" sz="11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ḥḥās</a:t>
            </a:r>
            <a:r>
              <a:rPr lang="ru-RU"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100" dirty="0" err="1">
                <a:solidFill>
                  <a:schemeClr val="tx1"/>
                </a:solidFill>
                <a:effectLst/>
                <a:latin typeface="Times New Roman" panose="02020603050405020304" pitchFamily="18" charset="0"/>
                <a:cs typeface="Times New Roman" panose="02020603050405020304" pitchFamily="18" charset="0"/>
              </a:rPr>
              <a:t>Aḥmad</a:t>
            </a:r>
            <a:r>
              <a:rPr lang="fr-FR" sz="1100" dirty="0">
                <a:solidFill>
                  <a:schemeClr val="tx1"/>
                </a:solidFill>
                <a:effectLst/>
                <a:latin typeface="Times New Roman" panose="02020603050405020304" pitchFamily="18" charset="0"/>
                <a:cs typeface="Times New Roman" panose="02020603050405020304" pitchFamily="18" charset="0"/>
              </a:rPr>
              <a:t> b. Ibrahim </a:t>
            </a:r>
            <a:r>
              <a:rPr lang="ru-RU"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1990, стр. 135</a:t>
            </a:r>
            <a:r>
              <a:rPr lang="en-GB"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ru-RU"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1100" i="1" dirty="0">
              <a:latin typeface="Times New Roman" panose="02020603050405020304" pitchFamily="18" charset="0"/>
              <a:cs typeface="Times New Roman" panose="02020603050405020304" pitchFamily="18" charset="0"/>
            </a:endParaRPr>
          </a:p>
          <a:p>
            <a:pPr algn="just"/>
            <a:endParaRPr lang="ru-RU" sz="1200" i="1" dirty="0">
              <a:latin typeface="Times New Roman" panose="02020603050405020304" pitchFamily="18" charset="0"/>
              <a:cs typeface="Times New Roman" panose="02020603050405020304" pitchFamily="18" charset="0"/>
            </a:endParaRPr>
          </a:p>
          <a:p>
            <a:pPr algn="just"/>
            <a:r>
              <a:rPr lang="ru-RU" sz="1200" i="1" dirty="0">
                <a:latin typeface="Times New Roman" panose="02020603050405020304" pitchFamily="18" charset="0"/>
                <a:cs typeface="Times New Roman" panose="02020603050405020304" pitchFamily="18" charset="0"/>
              </a:rPr>
              <a:t>«</a:t>
            </a:r>
            <a:r>
              <a:rPr lang="ru-RU" sz="1200" i="1" dirty="0">
                <a:effectLst/>
                <a:latin typeface="Times New Roman" panose="02020603050405020304" pitchFamily="18" charset="0"/>
                <a:cs typeface="Times New Roman" panose="02020603050405020304" pitchFamily="18" charset="0"/>
              </a:rPr>
              <a:t>И сражайтесь на пути Аллаха и знайте, что Аллах - слышащий, знающий!</a:t>
            </a:r>
            <a:r>
              <a:rPr lang="ru-RU" sz="1200" i="1" dirty="0">
                <a:latin typeface="Times New Roman" panose="02020603050405020304" pitchFamily="18" charset="0"/>
                <a:cs typeface="Times New Roman" panose="02020603050405020304" pitchFamily="18" charset="0"/>
              </a:rPr>
              <a:t>» </a:t>
            </a:r>
            <a:r>
              <a:rPr lang="ru-RU"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de-DE"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Ibn al</a:t>
            </a:r>
            <a:r>
              <a:rPr lang="ru-RU"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de-DE"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Na</a:t>
            </a:r>
            <a:r>
              <a:rPr lang="ru-RU" sz="11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ḥḥās</a:t>
            </a:r>
            <a:r>
              <a:rPr lang="ru-RU"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100" dirty="0" err="1">
                <a:solidFill>
                  <a:schemeClr val="tx1"/>
                </a:solidFill>
                <a:effectLst/>
                <a:latin typeface="Times New Roman" panose="02020603050405020304" pitchFamily="18" charset="0"/>
                <a:cs typeface="Times New Roman" panose="02020603050405020304" pitchFamily="18" charset="0"/>
              </a:rPr>
              <a:t>Aḥmad</a:t>
            </a:r>
            <a:r>
              <a:rPr lang="fr-FR" sz="1100" dirty="0">
                <a:solidFill>
                  <a:schemeClr val="tx1"/>
                </a:solidFill>
                <a:effectLst/>
                <a:latin typeface="Times New Roman" panose="02020603050405020304" pitchFamily="18" charset="0"/>
                <a:cs typeface="Times New Roman" panose="02020603050405020304" pitchFamily="18" charset="0"/>
              </a:rPr>
              <a:t> b. Ibrahim </a:t>
            </a:r>
            <a:r>
              <a:rPr lang="ru-RU"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1990, стр. 79</a:t>
            </a:r>
            <a:r>
              <a:rPr lang="en-GB"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ru-RU"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1100" i="1" dirty="0">
              <a:latin typeface="Times New Roman" panose="02020603050405020304" pitchFamily="18" charset="0"/>
              <a:cs typeface="Times New Roman" panose="02020603050405020304" pitchFamily="18" charset="0"/>
            </a:endParaRPr>
          </a:p>
          <a:p>
            <a:pPr algn="just"/>
            <a:r>
              <a:rPr lang="ru-RU" sz="1100" i="1" dirty="0">
                <a:latin typeface="Times New Roman" panose="02020603050405020304" pitchFamily="18" charset="0"/>
                <a:cs typeface="Times New Roman" panose="02020603050405020304" pitchFamily="18" charset="0"/>
              </a:rPr>
              <a:t> </a:t>
            </a:r>
          </a:p>
          <a:p>
            <a:pPr algn="just"/>
            <a:r>
              <a:rPr lang="ru-RU" sz="1200" i="1" dirty="0">
                <a:latin typeface="Times New Roman" panose="02020603050405020304" pitchFamily="18" charset="0"/>
                <a:cs typeface="Times New Roman" panose="02020603050405020304" pitchFamily="18" charset="0"/>
              </a:rPr>
              <a:t>«Было передано, что один человек сказал: «О Посланник Аллаха, если бы я бросился на </a:t>
            </a:r>
            <a:r>
              <a:rPr lang="ru-RU" sz="1200" i="1" dirty="0" err="1">
                <a:latin typeface="Times New Roman" panose="02020603050405020304" pitchFamily="18" charset="0"/>
                <a:cs typeface="Times New Roman" panose="02020603050405020304" pitchFamily="18" charset="0"/>
              </a:rPr>
              <a:t>многобожников</a:t>
            </a:r>
            <a:r>
              <a:rPr lang="ru-RU" sz="1200" i="1" dirty="0">
                <a:latin typeface="Times New Roman" panose="02020603050405020304" pitchFamily="18" charset="0"/>
                <a:cs typeface="Times New Roman" panose="02020603050405020304" pitchFamily="18" charset="0"/>
              </a:rPr>
              <a:t> и сражался с ними до тех пор, пока меня не убили бы, я попал бы в Рай?  Он сказал: «Да». И этот человек погрузился в ряды </a:t>
            </a:r>
            <a:r>
              <a:rPr lang="ru-RU" sz="1200" i="1" dirty="0" err="1">
                <a:latin typeface="Times New Roman" panose="02020603050405020304" pitchFamily="18" charset="0"/>
                <a:cs typeface="Times New Roman" panose="02020603050405020304" pitchFamily="18" charset="0"/>
              </a:rPr>
              <a:t>многобожников</a:t>
            </a:r>
            <a:r>
              <a:rPr lang="ru-RU" sz="1200" i="1" dirty="0">
                <a:latin typeface="Times New Roman" panose="02020603050405020304" pitchFamily="18" charset="0"/>
                <a:cs typeface="Times New Roman" panose="02020603050405020304" pitchFamily="18" charset="0"/>
              </a:rPr>
              <a:t>, и он сражался, пока не был убит.» </a:t>
            </a:r>
            <a:r>
              <a:rPr lang="ru-RU"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de-DE"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Ibn al</a:t>
            </a:r>
            <a:r>
              <a:rPr lang="ru-RU"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de-DE"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Na</a:t>
            </a:r>
            <a:r>
              <a:rPr lang="ru-RU" sz="11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ḥḥās</a:t>
            </a:r>
            <a:r>
              <a:rPr lang="ru-RU"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100" dirty="0" err="1">
                <a:solidFill>
                  <a:schemeClr val="tx1"/>
                </a:solidFill>
                <a:effectLst/>
                <a:latin typeface="Times New Roman" panose="02020603050405020304" pitchFamily="18" charset="0"/>
                <a:cs typeface="Times New Roman" panose="02020603050405020304" pitchFamily="18" charset="0"/>
              </a:rPr>
              <a:t>Aḥmad</a:t>
            </a:r>
            <a:r>
              <a:rPr lang="fr-FR" sz="1100" dirty="0">
                <a:solidFill>
                  <a:schemeClr val="tx1"/>
                </a:solidFill>
                <a:effectLst/>
                <a:latin typeface="Times New Roman" panose="02020603050405020304" pitchFamily="18" charset="0"/>
                <a:cs typeface="Times New Roman" panose="02020603050405020304" pitchFamily="18" charset="0"/>
              </a:rPr>
              <a:t> b. Ibrahim </a:t>
            </a:r>
            <a:r>
              <a:rPr lang="ru-RU"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1990, стр. 570</a:t>
            </a:r>
            <a:r>
              <a:rPr lang="en-GB"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ru-RU"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u-RU" sz="1100" i="1" dirty="0">
              <a:latin typeface="Times New Roman" panose="02020603050405020304" pitchFamily="18" charset="0"/>
              <a:cs typeface="Times New Roman" panose="02020603050405020304" pitchFamily="18" charset="0"/>
            </a:endParaRPr>
          </a:p>
          <a:p>
            <a:pPr algn="just"/>
            <a:endParaRPr lang="ru-RU" sz="1200" i="1" dirty="0">
              <a:latin typeface="Times New Roman" panose="02020603050405020304" pitchFamily="18" charset="0"/>
              <a:cs typeface="Times New Roman" panose="02020603050405020304" pitchFamily="18" charset="0"/>
            </a:endParaRPr>
          </a:p>
          <a:p>
            <a:pPr algn="just"/>
            <a:endParaRPr lang="ru-RU" sz="1200" i="1" dirty="0">
              <a:latin typeface="Times New Roman" panose="02020603050405020304" pitchFamily="18" charset="0"/>
              <a:cs typeface="Times New Roman" panose="02020603050405020304" pitchFamily="18" charset="0"/>
            </a:endParaRPr>
          </a:p>
          <a:p>
            <a:pPr algn="l"/>
            <a:endParaRPr lang="ru-RU" sz="1000" dirty="0">
              <a:latin typeface="HSE Sans" panose="02000000000000000000" pitchFamily="2" charset="0"/>
            </a:endParaRPr>
          </a:p>
        </p:txBody>
      </p:sp>
    </p:spTree>
    <p:extLst>
      <p:ext uri="{BB962C8B-B14F-4D97-AF65-F5344CB8AC3E}">
        <p14:creationId xmlns:p14="http://schemas.microsoft.com/office/powerpoint/2010/main" val="3798418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AAF7BFF4-525E-F623-7289-0BD2E7C23789}"/>
              </a:ext>
            </a:extLst>
          </p:cNvPr>
          <p:cNvSpPr>
            <a:spLocks noGrp="1"/>
          </p:cNvSpPr>
          <p:nvPr>
            <p:ph type="title"/>
          </p:nvPr>
        </p:nvSpPr>
        <p:spPr>
          <a:xfrm>
            <a:off x="2506583" y="1324818"/>
            <a:ext cx="1613292" cy="545795"/>
          </a:xfrm>
        </p:spPr>
        <p:txBody>
          <a:bodyPr/>
          <a:lstStyle/>
          <a:p>
            <a:pPr algn="ctr"/>
            <a:r>
              <a:rPr lang="ru-RU" b="1" dirty="0">
                <a:solidFill>
                  <a:schemeClr val="bg2">
                    <a:lumMod val="10000"/>
                  </a:schemeClr>
                </a:solidFill>
              </a:rPr>
              <a:t>Награды</a:t>
            </a:r>
            <a:endParaRPr lang="ru-RU" dirty="0">
              <a:solidFill>
                <a:schemeClr val="bg2">
                  <a:lumMod val="10000"/>
                </a:schemeClr>
              </a:solidFill>
            </a:endParaRPr>
          </a:p>
        </p:txBody>
      </p:sp>
      <p:sp>
        <p:nvSpPr>
          <p:cNvPr id="8" name="Текст 4">
            <a:extLst>
              <a:ext uri="{FF2B5EF4-FFF2-40B4-BE49-F238E27FC236}">
                <a16:creationId xmlns:a16="http://schemas.microsoft.com/office/drawing/2014/main" id="{C1D41DED-F830-0AA1-FC3A-20A49F472C25}"/>
              </a:ext>
            </a:extLst>
          </p:cNvPr>
          <p:cNvSpPr>
            <a:spLocks noGrp="1"/>
          </p:cNvSpPr>
          <p:nvPr>
            <p:ph type="body" sz="quarter" idx="13"/>
          </p:nvPr>
        </p:nvSpPr>
        <p:spPr/>
        <p:txBody>
          <a:bodyPr/>
          <a:lstStyle/>
          <a:p>
            <a:r>
              <a:rPr lang="ru-RU" sz="1000" b="0" i="0" u="none" strike="noStrike" dirty="0">
                <a:solidFill>
                  <a:schemeClr val="accent1">
                    <a:lumMod val="50000"/>
                  </a:schemeClr>
                </a:solidFill>
                <a:effectLst/>
                <a:latin typeface="HSE Sans" panose="02000000000000000000"/>
              </a:rPr>
              <a:t>Институт востоковедения и африканистики </a:t>
            </a:r>
            <a:endParaRPr lang="ru-RU" sz="1000" u="sng" dirty="0">
              <a:solidFill>
                <a:schemeClr val="accent1">
                  <a:lumMod val="50000"/>
                </a:schemeClr>
              </a:solidFill>
            </a:endParaRPr>
          </a:p>
          <a:p>
            <a:endParaRPr lang="ru-RU" dirty="0"/>
          </a:p>
        </p:txBody>
      </p:sp>
      <p:sp>
        <p:nvSpPr>
          <p:cNvPr id="9" name="Текст 9">
            <a:extLst>
              <a:ext uri="{FF2B5EF4-FFF2-40B4-BE49-F238E27FC236}">
                <a16:creationId xmlns:a16="http://schemas.microsoft.com/office/drawing/2014/main" id="{44B0F195-D9C5-A674-3EBD-160FB8691125}"/>
              </a:ext>
            </a:extLst>
          </p:cNvPr>
          <p:cNvSpPr>
            <a:spLocks noGrp="1"/>
          </p:cNvSpPr>
          <p:nvPr>
            <p:ph type="body" sz="quarter" idx="14"/>
          </p:nvPr>
        </p:nvSpPr>
        <p:spPr/>
        <p:txBody>
          <a:bodyPr/>
          <a:lstStyle/>
          <a:p>
            <a:r>
              <a:rPr lang="ru-RU" dirty="0"/>
              <a:t>Джихад как личная обязанность каждого мусульманина в толковании Ибн ан-Наххаса</a:t>
            </a:r>
          </a:p>
        </p:txBody>
      </p:sp>
      <p:sp>
        <p:nvSpPr>
          <p:cNvPr id="10" name="Объект 2">
            <a:extLst>
              <a:ext uri="{FF2B5EF4-FFF2-40B4-BE49-F238E27FC236}">
                <a16:creationId xmlns:a16="http://schemas.microsoft.com/office/drawing/2014/main" id="{89B0808D-F46C-60A7-328C-03F9328333DC}"/>
              </a:ext>
            </a:extLst>
          </p:cNvPr>
          <p:cNvSpPr txBox="1">
            <a:spLocks/>
          </p:cNvSpPr>
          <p:nvPr/>
        </p:nvSpPr>
        <p:spPr>
          <a:xfrm>
            <a:off x="302029" y="2160872"/>
            <a:ext cx="1814513" cy="442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ru-RU" sz="1400" b="1" dirty="0">
                <a:solidFill>
                  <a:schemeClr val="bg2">
                    <a:lumMod val="10000"/>
                  </a:schemeClr>
                </a:solidFill>
              </a:rPr>
              <a:t>Богатство</a:t>
            </a:r>
          </a:p>
        </p:txBody>
      </p:sp>
      <p:sp>
        <p:nvSpPr>
          <p:cNvPr id="11" name="TextBox 10">
            <a:extLst>
              <a:ext uri="{FF2B5EF4-FFF2-40B4-BE49-F238E27FC236}">
                <a16:creationId xmlns:a16="http://schemas.microsoft.com/office/drawing/2014/main" id="{8A3909C8-5E7A-73AE-DE9E-FD0146EEAA80}"/>
              </a:ext>
            </a:extLst>
          </p:cNvPr>
          <p:cNvSpPr txBox="1"/>
          <p:nvPr/>
        </p:nvSpPr>
        <p:spPr>
          <a:xfrm>
            <a:off x="248906" y="2576644"/>
            <a:ext cx="2042882" cy="2585323"/>
          </a:xfrm>
          <a:prstGeom prst="rect">
            <a:avLst/>
          </a:prstGeom>
          <a:noFill/>
        </p:spPr>
        <p:txBody>
          <a:bodyPr wrap="square" rtlCol="0">
            <a:spAutoFit/>
          </a:bodyPr>
          <a:lstStyle/>
          <a:p>
            <a:pPr algn="just"/>
            <a:r>
              <a:rPr lang="ru-RU" sz="1200" i="1" dirty="0">
                <a:effectLst/>
                <a:latin typeface="Times New Roman" panose="02020603050405020304" pitchFamily="18" charset="0"/>
                <a:ea typeface="Calibri" panose="020F0502020204030204" pitchFamily="34" charset="0"/>
              </a:rPr>
              <a:t>«Посланник Аллаха сказал: Низший из обитателей Рая тот, у кого 80000 слуг, 72 жены, а также для него будет воздвигнут дворец с куполом из жемчуга, аквамарина и драгоценных камней. Его размер будет подобен расстоянию между Аль-</a:t>
            </a:r>
            <a:r>
              <a:rPr lang="ru-RU" sz="1200" i="1" dirty="0" err="1">
                <a:effectLst/>
                <a:latin typeface="Times New Roman" panose="02020603050405020304" pitchFamily="18" charset="0"/>
                <a:ea typeface="Calibri" panose="020F0502020204030204" pitchFamily="34" charset="0"/>
              </a:rPr>
              <a:t>Джабией</a:t>
            </a:r>
            <a:r>
              <a:rPr lang="ru-RU" sz="1200" i="1" dirty="0">
                <a:effectLst/>
                <a:latin typeface="Times New Roman" panose="02020603050405020304" pitchFamily="18" charset="0"/>
                <a:ea typeface="Calibri" panose="020F0502020204030204" pitchFamily="34" charset="0"/>
              </a:rPr>
              <a:t> и Саной.» </a:t>
            </a: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a:t>
            </a:r>
            <a:r>
              <a:rPr lang="de-DE"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Ibn al</a:t>
            </a:r>
            <a:r>
              <a:rPr lang="ru-RU"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de-DE"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Na</a:t>
            </a:r>
            <a:r>
              <a:rPr lang="ru-RU" sz="11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ḥḥās</a:t>
            </a:r>
            <a:r>
              <a:rPr lang="ru-RU"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100" dirty="0" err="1">
                <a:solidFill>
                  <a:schemeClr val="tx1"/>
                </a:solidFill>
                <a:effectLst/>
                <a:latin typeface="Times New Roman" panose="02020603050405020304" pitchFamily="18" charset="0"/>
                <a:cs typeface="Times New Roman" panose="02020603050405020304" pitchFamily="18" charset="0"/>
              </a:rPr>
              <a:t>Aḥmad</a:t>
            </a:r>
            <a:r>
              <a:rPr lang="fr-FR" sz="1100" dirty="0">
                <a:solidFill>
                  <a:schemeClr val="tx1"/>
                </a:solidFill>
                <a:effectLst/>
                <a:latin typeface="Times New Roman" panose="02020603050405020304" pitchFamily="18" charset="0"/>
                <a:cs typeface="Times New Roman" panose="02020603050405020304" pitchFamily="18" charset="0"/>
              </a:rPr>
              <a:t> b. Ibrahim</a:t>
            </a:r>
            <a:r>
              <a:rPr lang="ru-RU" sz="1100" dirty="0">
                <a:latin typeface="Times New Roman" panose="02020603050405020304" pitchFamily="18" charset="0"/>
                <a:ea typeface="Calibri" panose="020F0502020204030204" pitchFamily="34" charset="0"/>
                <a:cs typeface="Times New Roman" panose="02020603050405020304" pitchFamily="18" charset="0"/>
              </a:rPr>
              <a:t> 1990, стр. </a:t>
            </a:r>
            <a:r>
              <a:rPr lang="ru-RU" sz="1100" i="1" dirty="0">
                <a:solidFill>
                  <a:srgbClr val="0E2D69"/>
                </a:solidFill>
                <a:effectLst/>
                <a:latin typeface="Times New Roman" panose="02020603050405020304" pitchFamily="18" charset="0"/>
                <a:ea typeface="Calibri" panose="020F0502020204030204" pitchFamily="34" charset="0"/>
                <a:cs typeface="Times New Roman" panose="02020603050405020304" pitchFamily="18" charset="0"/>
              </a:rPr>
              <a:t>787</a:t>
            </a:r>
            <a:r>
              <a:rPr lang="ru-RU" sz="1100" dirty="0">
                <a:latin typeface="Times New Roman" panose="02020603050405020304" pitchFamily="18" charset="0"/>
                <a:ea typeface="Calibri" panose="020F0502020204030204" pitchFamily="34" charset="0"/>
                <a:cs typeface="Times New Roman" panose="02020603050405020304" pitchFamily="18" charset="0"/>
              </a:rPr>
              <a:t>]</a:t>
            </a:r>
            <a:r>
              <a:rPr lang="en-GB" sz="1100" dirty="0">
                <a:latin typeface="Times New Roman" panose="02020603050405020304" pitchFamily="18" charset="0"/>
                <a:ea typeface="Calibri" panose="020F0502020204030204" pitchFamily="34" charset="0"/>
                <a:cs typeface="Times New Roman" panose="02020603050405020304" pitchFamily="18" charset="0"/>
              </a:rPr>
              <a:t>.</a:t>
            </a:r>
            <a:endParaRPr lang="ru-RU" sz="1100" i="1" dirty="0">
              <a:latin typeface="Times New Roman" panose="02020603050405020304" pitchFamily="18" charset="0"/>
              <a:ea typeface="Calibri" panose="020F0502020204030204" pitchFamily="34" charset="0"/>
              <a:cs typeface="Times New Roman" panose="02020603050405020304" pitchFamily="18" charset="0"/>
            </a:endParaRPr>
          </a:p>
          <a:p>
            <a:pPr algn="just"/>
            <a:endParaRPr lang="ru-RU" i="1" dirty="0"/>
          </a:p>
        </p:txBody>
      </p:sp>
      <p:sp>
        <p:nvSpPr>
          <p:cNvPr id="13" name="TextBox 12">
            <a:extLst>
              <a:ext uri="{FF2B5EF4-FFF2-40B4-BE49-F238E27FC236}">
                <a16:creationId xmlns:a16="http://schemas.microsoft.com/office/drawing/2014/main" id="{B97CC6C3-D140-81AF-B01E-0AFEF481A30C}"/>
              </a:ext>
            </a:extLst>
          </p:cNvPr>
          <p:cNvSpPr txBox="1"/>
          <p:nvPr/>
        </p:nvSpPr>
        <p:spPr>
          <a:xfrm>
            <a:off x="3045514" y="2160872"/>
            <a:ext cx="749460" cy="317776"/>
          </a:xfrm>
          <a:prstGeom prst="rect">
            <a:avLst/>
          </a:prstGeom>
          <a:noFill/>
        </p:spPr>
        <p:txBody>
          <a:bodyPr wrap="square">
            <a:spAutoFit/>
          </a:bodyPr>
          <a:lstStyle/>
          <a:p>
            <a:pPr algn="ctr"/>
            <a:r>
              <a:rPr lang="ru-RU" sz="1400" b="1" dirty="0">
                <a:solidFill>
                  <a:schemeClr val="bg2">
                    <a:lumMod val="10000"/>
                  </a:schemeClr>
                </a:solidFill>
              </a:rPr>
              <a:t>Гурии</a:t>
            </a:r>
            <a:endParaRPr lang="ru-RU" dirty="0">
              <a:solidFill>
                <a:schemeClr val="bg2">
                  <a:lumMod val="10000"/>
                </a:schemeClr>
              </a:solidFill>
            </a:endParaRPr>
          </a:p>
        </p:txBody>
      </p:sp>
      <p:sp>
        <p:nvSpPr>
          <p:cNvPr id="15" name="TextBox 14">
            <a:extLst>
              <a:ext uri="{FF2B5EF4-FFF2-40B4-BE49-F238E27FC236}">
                <a16:creationId xmlns:a16="http://schemas.microsoft.com/office/drawing/2014/main" id="{5D7BBAD7-77DB-9D61-258B-BCD780B23CFF}"/>
              </a:ext>
            </a:extLst>
          </p:cNvPr>
          <p:cNvSpPr txBox="1"/>
          <p:nvPr/>
        </p:nvSpPr>
        <p:spPr>
          <a:xfrm>
            <a:off x="2291788" y="2513372"/>
            <a:ext cx="2042882" cy="3231654"/>
          </a:xfrm>
          <a:prstGeom prst="rect">
            <a:avLst/>
          </a:prstGeom>
          <a:noFill/>
        </p:spPr>
        <p:txBody>
          <a:bodyPr wrap="square">
            <a:spAutoFit/>
          </a:bodyPr>
          <a:lstStyle/>
          <a:p>
            <a:pPr algn="just"/>
            <a:r>
              <a:rPr lang="ru-RU" sz="1200" i="1" dirty="0">
                <a:effectLst/>
                <a:latin typeface="Times New Roman" panose="02020603050405020304" pitchFamily="18" charset="0"/>
                <a:ea typeface="TimesNewRomanPSMT"/>
                <a:cs typeface="Times New Roman" panose="02020603050405020304" pitchFamily="18" charset="0"/>
              </a:rPr>
              <a:t>“... Если бы любая женщина из числа обитателей рая появилась перед жителями земли, она озарила бы собой всё пространство между небом и землёй…» </a:t>
            </a: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a:t>
            </a:r>
            <a:r>
              <a:rPr lang="de-DE"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Ibn al</a:t>
            </a:r>
            <a:r>
              <a:rPr lang="ru-RU"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de-DE"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Na</a:t>
            </a:r>
            <a:r>
              <a:rPr lang="ru-RU" sz="11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ḥḥās</a:t>
            </a:r>
            <a:r>
              <a:rPr lang="ru-RU"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100" dirty="0" err="1">
                <a:solidFill>
                  <a:schemeClr val="tx1"/>
                </a:solidFill>
                <a:effectLst/>
                <a:latin typeface="Times New Roman" panose="02020603050405020304" pitchFamily="18" charset="0"/>
                <a:cs typeface="Times New Roman" panose="02020603050405020304" pitchFamily="18" charset="0"/>
              </a:rPr>
              <a:t>Aḥmad</a:t>
            </a:r>
            <a:r>
              <a:rPr lang="fr-FR" sz="1100" dirty="0">
                <a:solidFill>
                  <a:schemeClr val="tx1"/>
                </a:solidFill>
                <a:effectLst/>
                <a:latin typeface="Times New Roman" panose="02020603050405020304" pitchFamily="18" charset="0"/>
                <a:cs typeface="Times New Roman" panose="02020603050405020304" pitchFamily="18" charset="0"/>
              </a:rPr>
              <a:t> b. Ibrahim</a:t>
            </a:r>
            <a:r>
              <a:rPr lang="ru-RU" sz="1100" dirty="0">
                <a:latin typeface="Times New Roman" panose="02020603050405020304" pitchFamily="18" charset="0"/>
                <a:ea typeface="Calibri" panose="020F0502020204030204" pitchFamily="34" charset="0"/>
                <a:cs typeface="Times New Roman" panose="02020603050405020304" pitchFamily="18" charset="0"/>
              </a:rPr>
              <a:t> 1990, стр.</a:t>
            </a:r>
            <a:r>
              <a:rPr lang="en-GB" sz="1100" dirty="0">
                <a:latin typeface="Times New Roman" panose="02020603050405020304" pitchFamily="18" charset="0"/>
                <a:ea typeface="Calibri" panose="020F0502020204030204" pitchFamily="34" charset="0"/>
                <a:cs typeface="Times New Roman" panose="02020603050405020304" pitchFamily="18" charset="0"/>
              </a:rPr>
              <a:t> </a:t>
            </a:r>
            <a:r>
              <a:rPr lang="ru-RU" sz="1100" dirty="0">
                <a:effectLst/>
                <a:latin typeface="Times New Roman" panose="02020603050405020304" pitchFamily="18" charset="0"/>
                <a:ea typeface="TimesNewRomanPSMT"/>
                <a:cs typeface="Times New Roman" panose="02020603050405020304" pitchFamily="18" charset="0"/>
              </a:rPr>
              <a:t>779</a:t>
            </a:r>
            <a:r>
              <a:rPr lang="en-GB" sz="1100" dirty="0">
                <a:latin typeface="Times New Roman" panose="02020603050405020304" pitchFamily="18" charset="0"/>
                <a:ea typeface="TimesNewRomanPSMT"/>
                <a:cs typeface="Times New Roman" panose="02020603050405020304" pitchFamily="18" charset="0"/>
              </a:rPr>
              <a:t>]</a:t>
            </a:r>
            <a:endParaRPr lang="ru-RU" sz="1100" dirty="0">
              <a:effectLst/>
              <a:latin typeface="Times New Roman" panose="02020603050405020304" pitchFamily="18" charset="0"/>
              <a:ea typeface="TimesNewRomanPSMT"/>
              <a:cs typeface="Times New Roman" panose="02020603050405020304" pitchFamily="18" charset="0"/>
            </a:endParaRPr>
          </a:p>
          <a:p>
            <a:pPr algn="just"/>
            <a:r>
              <a:rPr lang="ru-RU" sz="1200" i="1" dirty="0">
                <a:effectLst/>
                <a:latin typeface="Times New Roman" panose="02020603050405020304" pitchFamily="18" charset="0"/>
                <a:ea typeface="Calibri" panose="020F0502020204030204" pitchFamily="34" charset="0"/>
                <a:cs typeface="Times New Roman" panose="02020603050405020304" pitchFamily="18" charset="0"/>
              </a:rPr>
              <a:t>«…Она взяла его за руку и усадила рядом с собой. И она начала говорить с ним и приветствовать его, пока мужчина не стал жадным до нее, так что он хотел обнять ее…» </a:t>
            </a: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a:t>
            </a:r>
            <a:r>
              <a:rPr lang="de-DE"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Ibn al</a:t>
            </a:r>
            <a:r>
              <a:rPr lang="ru-RU"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de-DE"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Na</a:t>
            </a:r>
            <a:r>
              <a:rPr lang="ru-RU" sz="11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ḥḥās</a:t>
            </a:r>
            <a:r>
              <a:rPr lang="ru-RU"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100" dirty="0" err="1">
                <a:solidFill>
                  <a:schemeClr val="tx1"/>
                </a:solidFill>
                <a:effectLst/>
                <a:latin typeface="Times New Roman" panose="02020603050405020304" pitchFamily="18" charset="0"/>
                <a:cs typeface="Times New Roman" panose="02020603050405020304" pitchFamily="18" charset="0"/>
              </a:rPr>
              <a:t>Aḥmad</a:t>
            </a:r>
            <a:r>
              <a:rPr lang="fr-FR" sz="1100" dirty="0">
                <a:solidFill>
                  <a:schemeClr val="tx1"/>
                </a:solidFill>
                <a:effectLst/>
                <a:latin typeface="Times New Roman" panose="02020603050405020304" pitchFamily="18" charset="0"/>
                <a:cs typeface="Times New Roman" panose="02020603050405020304" pitchFamily="18" charset="0"/>
              </a:rPr>
              <a:t> b. Ibrahim</a:t>
            </a:r>
            <a:r>
              <a:rPr lang="ru-RU" sz="1100" dirty="0">
                <a:latin typeface="Times New Roman" panose="02020603050405020304" pitchFamily="18" charset="0"/>
                <a:ea typeface="Calibri" panose="020F0502020204030204" pitchFamily="34" charset="0"/>
                <a:cs typeface="Times New Roman" panose="02020603050405020304" pitchFamily="18" charset="0"/>
              </a:rPr>
              <a:t> 1990, стр. </a:t>
            </a:r>
            <a:r>
              <a:rPr lang="ru-RU" sz="1100" i="1" dirty="0">
                <a:effectLst/>
                <a:latin typeface="Times New Roman" panose="02020603050405020304" pitchFamily="18" charset="0"/>
                <a:ea typeface="Calibri" panose="020F0502020204030204" pitchFamily="34" charset="0"/>
                <a:cs typeface="Times New Roman" panose="02020603050405020304" pitchFamily="18" charset="0"/>
              </a:rPr>
              <a:t>710</a:t>
            </a:r>
            <a:r>
              <a:rPr lang="ru-RU" sz="1100" dirty="0">
                <a:latin typeface="Times New Roman" panose="02020603050405020304" pitchFamily="18" charset="0"/>
                <a:ea typeface="Calibri" panose="020F0502020204030204" pitchFamily="34" charset="0"/>
                <a:cs typeface="Times New Roman" panose="02020603050405020304" pitchFamily="18" charset="0"/>
              </a:rPr>
              <a:t>]</a:t>
            </a:r>
            <a:r>
              <a:rPr lang="en-GB" sz="1100" dirty="0">
                <a:latin typeface="Times New Roman" panose="02020603050405020304" pitchFamily="18" charset="0"/>
                <a:ea typeface="Calibri" panose="020F0502020204030204" pitchFamily="34" charset="0"/>
                <a:cs typeface="Times New Roman" panose="02020603050405020304" pitchFamily="18" charset="0"/>
              </a:rPr>
              <a:t>.</a:t>
            </a:r>
            <a:endParaRPr lang="ru-RU" sz="1100" i="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EB0C8565-F4E9-2C72-485E-0AEDC3F79DE8}"/>
              </a:ext>
            </a:extLst>
          </p:cNvPr>
          <p:cNvSpPr txBox="1"/>
          <p:nvPr/>
        </p:nvSpPr>
        <p:spPr>
          <a:xfrm>
            <a:off x="4800376" y="2160872"/>
            <a:ext cx="911506" cy="307777"/>
          </a:xfrm>
          <a:prstGeom prst="rect">
            <a:avLst/>
          </a:prstGeom>
          <a:noFill/>
        </p:spPr>
        <p:txBody>
          <a:bodyPr wrap="square">
            <a:spAutoFit/>
          </a:bodyPr>
          <a:lstStyle/>
          <a:p>
            <a:pPr algn="ctr"/>
            <a:r>
              <a:rPr lang="ru-RU" sz="1400" b="1" dirty="0">
                <a:solidFill>
                  <a:schemeClr val="bg2">
                    <a:lumMod val="10000"/>
                  </a:schemeClr>
                </a:solidFill>
              </a:rPr>
              <a:t>Пища</a:t>
            </a:r>
            <a:endParaRPr lang="ru-RU" dirty="0">
              <a:solidFill>
                <a:schemeClr val="bg2">
                  <a:lumMod val="10000"/>
                </a:schemeClr>
              </a:solidFill>
            </a:endParaRPr>
          </a:p>
        </p:txBody>
      </p:sp>
      <p:sp>
        <p:nvSpPr>
          <p:cNvPr id="18" name="TextBox 17">
            <a:extLst>
              <a:ext uri="{FF2B5EF4-FFF2-40B4-BE49-F238E27FC236}">
                <a16:creationId xmlns:a16="http://schemas.microsoft.com/office/drawing/2014/main" id="{D1EDAAC1-F9B6-4AD5-81CB-53943A5338AE}"/>
              </a:ext>
            </a:extLst>
          </p:cNvPr>
          <p:cNvSpPr txBox="1"/>
          <p:nvPr/>
        </p:nvSpPr>
        <p:spPr>
          <a:xfrm>
            <a:off x="4201200" y="2505039"/>
            <a:ext cx="2042882" cy="461665"/>
          </a:xfrm>
          <a:prstGeom prst="rect">
            <a:avLst/>
          </a:prstGeom>
          <a:noFill/>
        </p:spPr>
        <p:txBody>
          <a:bodyPr wrap="square">
            <a:spAutoFit/>
          </a:bodyPr>
          <a:lstStyle/>
          <a:p>
            <a:pPr algn="ct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a:t>
            </a:r>
            <a:r>
              <a:rPr lang="de-DE"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Ibn al</a:t>
            </a:r>
            <a:r>
              <a:rPr lang="ru-RU"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de-DE"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Na</a:t>
            </a:r>
            <a:r>
              <a:rPr lang="ru-RU" sz="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ḥḥās</a:t>
            </a:r>
            <a:r>
              <a:rPr lang="ru-RU"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solidFill>
                  <a:schemeClr val="tx1"/>
                </a:solidFill>
                <a:effectLst/>
                <a:latin typeface="Times New Roman" panose="02020603050405020304" pitchFamily="18" charset="0"/>
                <a:cs typeface="Times New Roman" panose="02020603050405020304" pitchFamily="18" charset="0"/>
              </a:rPr>
              <a:t>Aḥmad</a:t>
            </a:r>
            <a:r>
              <a:rPr lang="fr-FR" sz="1200" dirty="0">
                <a:solidFill>
                  <a:schemeClr val="tx1"/>
                </a:solidFill>
                <a:effectLst/>
                <a:latin typeface="Times New Roman" panose="02020603050405020304" pitchFamily="18" charset="0"/>
                <a:cs typeface="Times New Roman" panose="02020603050405020304" pitchFamily="18" charset="0"/>
              </a:rPr>
              <a:t> b. Ibrahim</a:t>
            </a:r>
            <a:r>
              <a:rPr lang="ru-RU" sz="1200" dirty="0">
                <a:latin typeface="Times New Roman" panose="02020603050405020304" pitchFamily="18" charset="0"/>
                <a:ea typeface="Calibri" panose="020F0502020204030204" pitchFamily="34" charset="0"/>
                <a:cs typeface="Times New Roman" panose="02020603050405020304" pitchFamily="18" charset="0"/>
              </a:rPr>
              <a:t> 1990, стр. 776]</a:t>
            </a:r>
            <a:r>
              <a:rPr lang="en-GB" sz="1200" dirty="0">
                <a:latin typeface="Times New Roman" panose="02020603050405020304" pitchFamily="18" charset="0"/>
                <a:ea typeface="Calibri" panose="020F0502020204030204" pitchFamily="34" charset="0"/>
                <a:cs typeface="Times New Roman" panose="02020603050405020304" pitchFamily="18" charset="0"/>
              </a:rPr>
              <a:t>.</a:t>
            </a:r>
            <a:endParaRPr lang="ru-RU" sz="1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B0CB21D0-3211-80D8-1E38-5C08A131144E}"/>
              </a:ext>
            </a:extLst>
          </p:cNvPr>
          <p:cNvSpPr txBox="1"/>
          <p:nvPr/>
        </p:nvSpPr>
        <p:spPr>
          <a:xfrm>
            <a:off x="6306730" y="1998413"/>
            <a:ext cx="5514858" cy="4247317"/>
          </a:xfrm>
          <a:prstGeom prst="rect">
            <a:avLst/>
          </a:prstGeom>
          <a:noFill/>
        </p:spPr>
        <p:txBody>
          <a:bodyPr wrap="square" rtlCol="0">
            <a:spAutoFit/>
          </a:bodyPr>
          <a:lstStyle/>
          <a:p>
            <a:pPr algn="just"/>
            <a:r>
              <a:rPr lang="ru-RU" sz="1300" i="1" dirty="0">
                <a:effectLst/>
                <a:latin typeface="Times New Roman" panose="02020603050405020304" pitchFamily="18" charset="0"/>
                <a:cs typeface="Times New Roman" panose="02020603050405020304" pitchFamily="18" charset="0"/>
              </a:rPr>
              <a:t>«Если вы не выступите, накажет вас Аллах мучительным наказанием и заменит вас другим народом. А вы ни в чем не причините Ему вреда: ведь Аллах мощен над </a:t>
            </a:r>
            <a:r>
              <a:rPr lang="ru-RU" sz="1300" i="1" dirty="0" err="1">
                <a:effectLst/>
                <a:latin typeface="Times New Roman" panose="02020603050405020304" pitchFamily="18" charset="0"/>
                <a:cs typeface="Times New Roman" panose="02020603050405020304" pitchFamily="18" charset="0"/>
              </a:rPr>
              <a:t>всякои</a:t>
            </a:r>
            <a:r>
              <a:rPr lang="ru-RU" sz="1300" i="1" dirty="0">
                <a:effectLst/>
                <a:latin typeface="Times New Roman" panose="02020603050405020304" pitchFamily="18" charset="0"/>
                <a:cs typeface="Times New Roman" panose="02020603050405020304" pitchFamily="18" charset="0"/>
              </a:rPr>
              <a:t>̆ вещью!»</a:t>
            </a:r>
            <a:r>
              <a:rPr lang="ru-RU" sz="1300" i="1" dirty="0">
                <a:latin typeface="Times New Roman" panose="02020603050405020304" pitchFamily="18" charset="0"/>
                <a:cs typeface="Times New Roman" panose="02020603050405020304" pitchFamily="18" charset="0"/>
              </a:rPr>
              <a:t> </a:t>
            </a: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a:t>
            </a:r>
            <a:r>
              <a:rPr lang="de-DE"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Ibn al</a:t>
            </a:r>
            <a:r>
              <a:rPr lang="ru-RU"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de-DE"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Na</a:t>
            </a:r>
            <a:r>
              <a:rPr lang="ru-RU" sz="11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ḥḥās</a:t>
            </a:r>
            <a:r>
              <a:rPr lang="ru-RU"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100" dirty="0" err="1">
                <a:solidFill>
                  <a:schemeClr val="tx1"/>
                </a:solidFill>
                <a:effectLst/>
                <a:latin typeface="Times New Roman" panose="02020603050405020304" pitchFamily="18" charset="0"/>
                <a:cs typeface="Times New Roman" panose="02020603050405020304" pitchFamily="18" charset="0"/>
              </a:rPr>
              <a:t>Aḥmad</a:t>
            </a:r>
            <a:r>
              <a:rPr lang="fr-FR" sz="1100" dirty="0">
                <a:solidFill>
                  <a:schemeClr val="tx1"/>
                </a:solidFill>
                <a:effectLst/>
                <a:latin typeface="Times New Roman" panose="02020603050405020304" pitchFamily="18" charset="0"/>
                <a:cs typeface="Times New Roman" panose="02020603050405020304" pitchFamily="18" charset="0"/>
              </a:rPr>
              <a:t> b. Ibrahim</a:t>
            </a:r>
            <a:r>
              <a:rPr lang="ru-RU" sz="1100" dirty="0">
                <a:latin typeface="Times New Roman" panose="02020603050405020304" pitchFamily="18" charset="0"/>
                <a:ea typeface="Calibri" panose="020F0502020204030204" pitchFamily="34" charset="0"/>
                <a:cs typeface="Times New Roman" panose="02020603050405020304" pitchFamily="18" charset="0"/>
              </a:rPr>
              <a:t> 1990, стр. </a:t>
            </a:r>
            <a:r>
              <a:rPr lang="en-GB" sz="1100" dirty="0">
                <a:latin typeface="Times New Roman" panose="02020603050405020304" pitchFamily="18" charset="0"/>
                <a:ea typeface="Calibri" panose="020F0502020204030204" pitchFamily="34" charset="0"/>
                <a:cs typeface="Times New Roman" panose="02020603050405020304" pitchFamily="18" charset="0"/>
              </a:rPr>
              <a:t>10</a:t>
            </a:r>
            <a:r>
              <a:rPr lang="ru-RU" sz="1100" dirty="0">
                <a:latin typeface="Times New Roman" panose="02020603050405020304" pitchFamily="18" charset="0"/>
                <a:ea typeface="Calibri" panose="020F0502020204030204" pitchFamily="34" charset="0"/>
                <a:cs typeface="Times New Roman" panose="02020603050405020304" pitchFamily="18" charset="0"/>
              </a:rPr>
              <a:t>7]</a:t>
            </a:r>
            <a:r>
              <a:rPr lang="en-GB" sz="1100" dirty="0">
                <a:latin typeface="Times New Roman" panose="02020603050405020304" pitchFamily="18" charset="0"/>
                <a:ea typeface="Calibri" panose="020F0502020204030204" pitchFamily="34" charset="0"/>
                <a:cs typeface="Times New Roman" panose="02020603050405020304" pitchFamily="18" charset="0"/>
              </a:rPr>
              <a:t>.</a:t>
            </a:r>
            <a:endParaRPr lang="ru-RU" sz="1100" dirty="0">
              <a:latin typeface="Times New Roman" panose="02020603050405020304" pitchFamily="18" charset="0"/>
              <a:ea typeface="Calibri" panose="020F0502020204030204" pitchFamily="34" charset="0"/>
              <a:cs typeface="Times New Roman" panose="02020603050405020304" pitchFamily="18" charset="0"/>
            </a:endParaRPr>
          </a:p>
          <a:p>
            <a:pPr algn="just"/>
            <a:endParaRPr lang="ru-RU" sz="1100" dirty="0">
              <a:latin typeface="Times New Roman" panose="02020603050405020304" pitchFamily="18" charset="0"/>
              <a:cs typeface="Times New Roman" panose="02020603050405020304" pitchFamily="18" charset="0"/>
            </a:endParaRPr>
          </a:p>
          <a:p>
            <a:pPr algn="just"/>
            <a:r>
              <a:rPr lang="ru-RU" sz="1300" dirty="0">
                <a:latin typeface="Times New Roman" panose="02020603050405020304" pitchFamily="18" charset="0"/>
                <a:cs typeface="Times New Roman" panose="02020603050405020304" pitchFamily="18" charset="0"/>
              </a:rPr>
              <a:t>«</a:t>
            </a:r>
            <a:r>
              <a:rPr lang="ru-RU" sz="1300" i="1" dirty="0" err="1">
                <a:latin typeface="Times New Roman" panose="02020603050405020304" pitchFamily="18" charset="0"/>
                <a:cs typeface="Times New Roman" panose="02020603050405020304" pitchFamily="18" charset="0"/>
              </a:rPr>
              <a:t>Аш</a:t>
            </a:r>
            <a:r>
              <a:rPr lang="ru-RU" sz="1300" i="1" dirty="0">
                <a:latin typeface="Times New Roman" panose="02020603050405020304" pitchFamily="18" charset="0"/>
                <a:cs typeface="Times New Roman" panose="02020603050405020304" pitchFamily="18" charset="0"/>
              </a:rPr>
              <a:t>-Шааби сказал: «Когда Абу Бакр Ас-</a:t>
            </a:r>
            <a:r>
              <a:rPr lang="ru-RU" sz="1300" i="1" dirty="0" err="1">
                <a:latin typeface="Times New Roman" panose="02020603050405020304" pitchFamily="18" charset="0"/>
                <a:cs typeface="Times New Roman" panose="02020603050405020304" pitchFamily="18" charset="0"/>
              </a:rPr>
              <a:t>Сиддик</a:t>
            </a:r>
            <a:r>
              <a:rPr lang="ru-RU" sz="1300" i="1" dirty="0">
                <a:latin typeface="Times New Roman" panose="02020603050405020304" pitchFamily="18" charset="0"/>
                <a:cs typeface="Times New Roman" panose="02020603050405020304" pitchFamily="18" charset="0"/>
              </a:rPr>
              <a:t> присягнул на верность, он поднялся на кафедру и упомянул этот хадис и сказал: "Если люди не будут вести джихад, Аллах покроет их нищетой</a:t>
            </a:r>
            <a:r>
              <a:rPr lang="ru-RU" sz="1300" dirty="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a:t>
            </a:r>
            <a:r>
              <a:rPr lang="de-DE" sz="1100" dirty="0">
                <a:latin typeface="Times New Roman" panose="02020603050405020304" pitchFamily="18" charset="0"/>
                <a:cs typeface="Times New Roman" panose="02020603050405020304" pitchFamily="18" charset="0"/>
              </a:rPr>
              <a:t>Ibn al</a:t>
            </a:r>
            <a:r>
              <a:rPr lang="ru-RU" sz="1100" dirty="0">
                <a:latin typeface="Times New Roman" panose="02020603050405020304" pitchFamily="18" charset="0"/>
                <a:cs typeface="Times New Roman" panose="02020603050405020304" pitchFamily="18" charset="0"/>
              </a:rPr>
              <a:t>-</a:t>
            </a:r>
            <a:r>
              <a:rPr lang="de-DE" sz="1100" dirty="0">
                <a:latin typeface="Times New Roman" panose="02020603050405020304" pitchFamily="18" charset="0"/>
                <a:cs typeface="Times New Roman" panose="02020603050405020304" pitchFamily="18" charset="0"/>
              </a:rPr>
              <a:t>Na</a:t>
            </a:r>
            <a:r>
              <a:rPr lang="ru-RU" sz="1100" dirty="0" err="1">
                <a:latin typeface="Times New Roman" panose="02020603050405020304" pitchFamily="18" charset="0"/>
                <a:cs typeface="Times New Roman" panose="02020603050405020304" pitchFamily="18" charset="0"/>
              </a:rPr>
              <a:t>ḥḥās</a:t>
            </a:r>
            <a:r>
              <a:rPr lang="ru-RU" sz="1100" dirty="0">
                <a:latin typeface="Times New Roman" panose="02020603050405020304" pitchFamily="18" charset="0"/>
                <a:cs typeface="Times New Roman" panose="02020603050405020304" pitchFamily="18" charset="0"/>
              </a:rPr>
              <a:t>, </a:t>
            </a:r>
            <a:r>
              <a:rPr lang="fr-FR" sz="1100" dirty="0" err="1">
                <a:latin typeface="Times New Roman" panose="02020603050405020304" pitchFamily="18" charset="0"/>
                <a:cs typeface="Times New Roman" panose="02020603050405020304" pitchFamily="18" charset="0"/>
              </a:rPr>
              <a:t>Aḥmad</a:t>
            </a:r>
            <a:r>
              <a:rPr lang="fr-FR" sz="1100" dirty="0">
                <a:latin typeface="Times New Roman" panose="02020603050405020304" pitchFamily="18" charset="0"/>
                <a:cs typeface="Times New Roman" panose="02020603050405020304" pitchFamily="18" charset="0"/>
              </a:rPr>
              <a:t> b. Ibrahim</a:t>
            </a:r>
            <a:r>
              <a:rPr lang="ru-RU" sz="1100" dirty="0">
                <a:latin typeface="Times New Roman" panose="02020603050405020304" pitchFamily="18" charset="0"/>
                <a:cs typeface="Times New Roman" panose="02020603050405020304" pitchFamily="18" charset="0"/>
              </a:rPr>
              <a:t> 1990, стр. </a:t>
            </a:r>
            <a:r>
              <a:rPr lang="en-GB" sz="1100" dirty="0">
                <a:latin typeface="Times New Roman" panose="02020603050405020304" pitchFamily="18" charset="0"/>
                <a:cs typeface="Times New Roman" panose="02020603050405020304" pitchFamily="18" charset="0"/>
              </a:rPr>
              <a:t>108</a:t>
            </a:r>
            <a:r>
              <a:rPr lang="ru-RU" sz="1100" dirty="0">
                <a:latin typeface="Times New Roman" panose="02020603050405020304" pitchFamily="18" charset="0"/>
                <a:cs typeface="Times New Roman" panose="02020603050405020304" pitchFamily="18" charset="0"/>
              </a:rPr>
              <a:t>]</a:t>
            </a:r>
            <a:r>
              <a:rPr lang="en-GB" sz="1100" dirty="0">
                <a:latin typeface="Times New Roman" panose="02020603050405020304" pitchFamily="18" charset="0"/>
                <a:cs typeface="Times New Roman" panose="02020603050405020304" pitchFamily="18" charset="0"/>
              </a:rPr>
              <a:t>.</a:t>
            </a:r>
            <a:endParaRPr lang="ru-RU" sz="1100" dirty="0">
              <a:latin typeface="Times New Roman" panose="02020603050405020304" pitchFamily="18" charset="0"/>
              <a:cs typeface="Times New Roman" panose="02020603050405020304" pitchFamily="18" charset="0"/>
            </a:endParaRPr>
          </a:p>
          <a:p>
            <a:pPr algn="just"/>
            <a:endParaRPr lang="ru-RU" sz="11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ru-RU" sz="1300" i="1" dirty="0">
                <a:latin typeface="Times New Roman" panose="02020603050405020304" pitchFamily="18" charset="0"/>
                <a:ea typeface="Calibri" panose="020F0502020204030204" pitchFamily="34" charset="0"/>
                <a:cs typeface="Times New Roman" panose="02020603050405020304" pitchFamily="18" charset="0"/>
              </a:rPr>
              <a:t>«…если люди пренебрегают джихадом из-за своей занятости земледелием или чем-нибудь подобным, Аллах ниспошлет на них врагов, которые принесут унижение, и оно не покинет их, если мусульмане не вернутся к тому, что было их долгом с самого начала. То есть, если мусульмане не вернуться к ведению джихада против безбожников, чтобы, устанавливать победу ислама и его последователей, высоко вознести слово Аллаха и унизить неверие и его последователей…» </a:t>
            </a: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a:t>
            </a:r>
            <a:r>
              <a:rPr lang="de-DE"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Ibn al</a:t>
            </a:r>
            <a:r>
              <a:rPr lang="ru-RU"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de-DE"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Na</a:t>
            </a:r>
            <a:r>
              <a:rPr lang="ru-RU" sz="11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ḥḥās</a:t>
            </a:r>
            <a:r>
              <a:rPr lang="ru-RU"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100" dirty="0" err="1">
                <a:solidFill>
                  <a:schemeClr val="tx1"/>
                </a:solidFill>
                <a:effectLst/>
                <a:latin typeface="Times New Roman" panose="02020603050405020304" pitchFamily="18" charset="0"/>
                <a:cs typeface="Times New Roman" panose="02020603050405020304" pitchFamily="18" charset="0"/>
              </a:rPr>
              <a:t>Aḥmad</a:t>
            </a:r>
            <a:r>
              <a:rPr lang="fr-FR" sz="1100" dirty="0">
                <a:solidFill>
                  <a:schemeClr val="tx1"/>
                </a:solidFill>
                <a:effectLst/>
                <a:latin typeface="Times New Roman" panose="02020603050405020304" pitchFamily="18" charset="0"/>
                <a:cs typeface="Times New Roman" panose="02020603050405020304" pitchFamily="18" charset="0"/>
              </a:rPr>
              <a:t> b. Ibrahim</a:t>
            </a:r>
            <a:r>
              <a:rPr lang="ru-RU" sz="1100" dirty="0">
                <a:latin typeface="Times New Roman" panose="02020603050405020304" pitchFamily="18" charset="0"/>
                <a:ea typeface="Calibri" panose="020F0502020204030204" pitchFamily="34" charset="0"/>
                <a:cs typeface="Times New Roman" panose="02020603050405020304" pitchFamily="18" charset="0"/>
              </a:rPr>
              <a:t> 1990, стр. </a:t>
            </a:r>
            <a:r>
              <a:rPr lang="en-GB" sz="1100" dirty="0">
                <a:latin typeface="Times New Roman" panose="02020603050405020304" pitchFamily="18" charset="0"/>
                <a:ea typeface="Calibri" panose="020F0502020204030204" pitchFamily="34" charset="0"/>
                <a:cs typeface="Times New Roman" panose="02020603050405020304" pitchFamily="18" charset="0"/>
              </a:rPr>
              <a:t>10</a:t>
            </a:r>
            <a:r>
              <a:rPr lang="ru-RU" sz="1100" dirty="0">
                <a:latin typeface="Times New Roman" panose="02020603050405020304" pitchFamily="18" charset="0"/>
                <a:ea typeface="Calibri" panose="020F0502020204030204" pitchFamily="34" charset="0"/>
                <a:cs typeface="Times New Roman" panose="02020603050405020304" pitchFamily="18" charset="0"/>
              </a:rPr>
              <a:t>7]</a:t>
            </a:r>
            <a:r>
              <a:rPr lang="en-GB" sz="1100" dirty="0">
                <a:latin typeface="Times New Roman" panose="02020603050405020304" pitchFamily="18" charset="0"/>
                <a:ea typeface="Calibri" panose="020F0502020204030204" pitchFamily="34" charset="0"/>
                <a:cs typeface="Times New Roman" panose="02020603050405020304" pitchFamily="18" charset="0"/>
              </a:rPr>
              <a:t>.</a:t>
            </a:r>
            <a:endParaRPr lang="ru-RU" sz="1100" dirty="0">
              <a:latin typeface="Times New Roman" panose="02020603050405020304" pitchFamily="18" charset="0"/>
              <a:ea typeface="Calibri" panose="020F0502020204030204" pitchFamily="34" charset="0"/>
              <a:cs typeface="Times New Roman" panose="02020603050405020304" pitchFamily="18" charset="0"/>
            </a:endParaRPr>
          </a:p>
          <a:p>
            <a:pPr algn="just"/>
            <a:endParaRPr lang="ru-RU" sz="1300" i="1" dirty="0">
              <a:latin typeface="Times New Roman" panose="02020603050405020304" pitchFamily="18" charset="0"/>
              <a:ea typeface="Calibri" panose="020F0502020204030204" pitchFamily="34" charset="0"/>
              <a:cs typeface="Times New Roman" panose="02020603050405020304" pitchFamily="18" charset="0"/>
            </a:endParaRPr>
          </a:p>
          <a:p>
            <a:pPr algn="just"/>
            <a:endParaRPr lang="ru-RU" sz="1300" i="1"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ru-RU" sz="1300" i="1" dirty="0">
                <a:latin typeface="Times New Roman" panose="02020603050405020304" pitchFamily="18" charset="0"/>
                <a:cs typeface="Times New Roman" panose="02020603050405020304" pitchFamily="18" charset="0"/>
              </a:rPr>
              <a:t> </a:t>
            </a:r>
          </a:p>
          <a:p>
            <a:pPr algn="just"/>
            <a:endParaRPr lang="ru-RU" i="1" dirty="0"/>
          </a:p>
        </p:txBody>
      </p:sp>
      <p:cxnSp>
        <p:nvCxnSpPr>
          <p:cNvPr id="21" name="Прямая со стрелкой 20">
            <a:extLst>
              <a:ext uri="{FF2B5EF4-FFF2-40B4-BE49-F238E27FC236}">
                <a16:creationId xmlns:a16="http://schemas.microsoft.com/office/drawing/2014/main" id="{D5BC35F7-A3E3-85F2-8060-D77571FB9A06}"/>
              </a:ext>
            </a:extLst>
          </p:cNvPr>
          <p:cNvCxnSpPr>
            <a:stCxn id="3" idx="2"/>
            <a:endCxn id="10" idx="0"/>
          </p:cNvCxnSpPr>
          <p:nvPr/>
        </p:nvCxnSpPr>
        <p:spPr>
          <a:xfrm flipH="1">
            <a:off x="1209286" y="1870613"/>
            <a:ext cx="2103943" cy="29025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a:extLst>
              <a:ext uri="{FF2B5EF4-FFF2-40B4-BE49-F238E27FC236}">
                <a16:creationId xmlns:a16="http://schemas.microsoft.com/office/drawing/2014/main" id="{10C2FC04-6E52-5004-C5BF-1744CDB6208D}"/>
              </a:ext>
            </a:extLst>
          </p:cNvPr>
          <p:cNvCxnSpPr>
            <a:cxnSpLocks/>
            <a:stCxn id="3" idx="2"/>
            <a:endCxn id="13" idx="0"/>
          </p:cNvCxnSpPr>
          <p:nvPr/>
        </p:nvCxnSpPr>
        <p:spPr>
          <a:xfrm>
            <a:off x="3313229" y="1870613"/>
            <a:ext cx="107015" cy="29025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a:extLst>
              <a:ext uri="{FF2B5EF4-FFF2-40B4-BE49-F238E27FC236}">
                <a16:creationId xmlns:a16="http://schemas.microsoft.com/office/drawing/2014/main" id="{6ADAC745-673A-6943-14AC-FEDF2947DBD0}"/>
              </a:ext>
            </a:extLst>
          </p:cNvPr>
          <p:cNvCxnSpPr>
            <a:cxnSpLocks/>
            <a:stCxn id="3" idx="2"/>
            <a:endCxn id="17" idx="0"/>
          </p:cNvCxnSpPr>
          <p:nvPr/>
        </p:nvCxnSpPr>
        <p:spPr>
          <a:xfrm>
            <a:off x="3313229" y="1870613"/>
            <a:ext cx="1942900" cy="29025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0" name="Заголовок 2">
            <a:extLst>
              <a:ext uri="{FF2B5EF4-FFF2-40B4-BE49-F238E27FC236}">
                <a16:creationId xmlns:a16="http://schemas.microsoft.com/office/drawing/2014/main" id="{9A13DF4E-428D-23BA-91C4-08373A607D39}"/>
              </a:ext>
            </a:extLst>
          </p:cNvPr>
          <p:cNvSpPr txBox="1">
            <a:spLocks/>
          </p:cNvSpPr>
          <p:nvPr/>
        </p:nvSpPr>
        <p:spPr>
          <a:xfrm>
            <a:off x="7977916" y="1324817"/>
            <a:ext cx="2407052" cy="545795"/>
          </a:xfrm>
          <a:prstGeom prst="rect">
            <a:avLst/>
          </a:prstGeom>
        </p:spPr>
        <p:txBody>
          <a:bodyPr vert="horz" lIns="0" tIns="0" rIns="0" bIns="0" rtlCol="0" anchor="t">
            <a:norm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pPr algn="ctr"/>
            <a:r>
              <a:rPr lang="ru-RU" b="1" dirty="0">
                <a:solidFill>
                  <a:schemeClr val="bg2">
                    <a:lumMod val="10000"/>
                  </a:schemeClr>
                </a:solidFill>
              </a:rPr>
              <a:t>Угрозы</a:t>
            </a:r>
            <a:endParaRPr lang="ru-RU" dirty="0">
              <a:solidFill>
                <a:schemeClr val="bg2">
                  <a:lumMod val="10000"/>
                </a:schemeClr>
              </a:solidFill>
            </a:endParaRPr>
          </a:p>
        </p:txBody>
      </p:sp>
    </p:spTree>
    <p:extLst>
      <p:ext uri="{BB962C8B-B14F-4D97-AF65-F5344CB8AC3E}">
        <p14:creationId xmlns:p14="http://schemas.microsoft.com/office/powerpoint/2010/main" val="3279204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C7D49100-ECF5-A24F-9537-3BD16DFCCCC7}"/>
              </a:ext>
            </a:extLst>
          </p:cNvPr>
          <p:cNvSpPr>
            <a:spLocks noGrp="1"/>
          </p:cNvSpPr>
          <p:nvPr>
            <p:ph type="title"/>
          </p:nvPr>
        </p:nvSpPr>
        <p:spPr/>
        <p:txBody>
          <a:bodyPr/>
          <a:lstStyle/>
          <a:p>
            <a:pPr algn="ctr"/>
            <a:r>
              <a:rPr lang="ru-RU" b="1" dirty="0">
                <a:solidFill>
                  <a:schemeClr val="bg2">
                    <a:lumMod val="10000"/>
                  </a:schemeClr>
                </a:solidFill>
              </a:rPr>
              <a:t>Минимальный джихад</a:t>
            </a:r>
          </a:p>
        </p:txBody>
      </p:sp>
      <p:sp>
        <p:nvSpPr>
          <p:cNvPr id="5" name="Текст 4">
            <a:extLst>
              <a:ext uri="{FF2B5EF4-FFF2-40B4-BE49-F238E27FC236}">
                <a16:creationId xmlns:a16="http://schemas.microsoft.com/office/drawing/2014/main" id="{9B7E5D6A-C1E4-8943-BE6A-9D9537FCC2D6}"/>
              </a:ext>
            </a:extLst>
          </p:cNvPr>
          <p:cNvSpPr>
            <a:spLocks noGrp="1"/>
          </p:cNvSpPr>
          <p:nvPr>
            <p:ph type="body" sz="quarter" idx="12"/>
          </p:nvPr>
        </p:nvSpPr>
        <p:spPr>
          <a:xfrm>
            <a:off x="585897" y="1967696"/>
            <a:ext cx="11057971" cy="4041312"/>
          </a:xfrm>
        </p:spPr>
        <p:txBody>
          <a:bodyPr/>
          <a:lstStyle/>
          <a:p>
            <a:pPr algn="just">
              <a:lnSpc>
                <a:spcPct val="150000"/>
              </a:lnSpc>
            </a:pPr>
            <a:r>
              <a:rPr lang="ru-RU" i="1" dirty="0">
                <a:effectLst/>
                <a:latin typeface="Times New Roman" panose="02020603050405020304" pitchFamily="18" charset="0"/>
                <a:ea typeface="Calibri" panose="020F0502020204030204" pitchFamily="34" charset="0"/>
                <a:cs typeface="Times New Roman" panose="02020603050405020304" pitchFamily="18" charset="0"/>
              </a:rPr>
              <a:t>«</a:t>
            </a:r>
            <a:r>
              <a:rPr lang="ru-RU" i="1" u="sng" dirty="0">
                <a:effectLst/>
                <a:latin typeface="Times New Roman" panose="02020603050405020304" pitchFamily="18" charset="0"/>
                <a:ea typeface="Calibri" panose="020F0502020204030204" pitchFamily="34" charset="0"/>
                <a:cs typeface="Times New Roman" panose="02020603050405020304" pitchFamily="18" charset="0"/>
              </a:rPr>
              <a:t>Минимальное участие в джихаде - один раз в год, но больше всегда лучше.</a:t>
            </a:r>
            <a:r>
              <a:rPr lang="ru-RU" i="1" dirty="0">
                <a:effectLst/>
                <a:latin typeface="Times New Roman" panose="02020603050405020304" pitchFamily="18" charset="0"/>
                <a:ea typeface="Calibri" panose="020F0502020204030204" pitchFamily="34" charset="0"/>
                <a:cs typeface="Times New Roman" panose="02020603050405020304" pitchFamily="18" charset="0"/>
              </a:rPr>
              <a:t> Не разрешается пропускать целый год без сражения за вынужденным исключением, как например слабость мусульман и большое число кафиров, или опасность полного уничтожения, если мусульмане нападут первыми, или недостаток средств, или другие причины. В противном случае не позволяется откладывать нападение на безбожников более чем на год.» </a:t>
            </a: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a:t>
            </a:r>
            <a:r>
              <a:rPr lang="de-DE"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Ibn al</a:t>
            </a:r>
            <a:r>
              <a:rPr lang="ru-RU"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de-DE"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Na</a:t>
            </a:r>
            <a:r>
              <a:rPr lang="ru-RU" sz="11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ḥḥās</a:t>
            </a:r>
            <a:r>
              <a:rPr lang="ru-RU"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100" dirty="0" err="1">
                <a:solidFill>
                  <a:schemeClr val="tx1"/>
                </a:solidFill>
                <a:effectLst/>
                <a:latin typeface="Times New Roman" panose="02020603050405020304" pitchFamily="18" charset="0"/>
                <a:cs typeface="Times New Roman" panose="02020603050405020304" pitchFamily="18" charset="0"/>
              </a:rPr>
              <a:t>Aḥmad</a:t>
            </a:r>
            <a:r>
              <a:rPr lang="fr-FR" sz="1100" dirty="0">
                <a:solidFill>
                  <a:schemeClr val="tx1"/>
                </a:solidFill>
                <a:effectLst/>
                <a:latin typeface="Times New Roman" panose="02020603050405020304" pitchFamily="18" charset="0"/>
                <a:cs typeface="Times New Roman" panose="02020603050405020304" pitchFamily="18" charset="0"/>
              </a:rPr>
              <a:t> b. Ibrahim</a:t>
            </a:r>
            <a:r>
              <a:rPr lang="ru-RU" sz="1100" dirty="0">
                <a:latin typeface="Times New Roman" panose="02020603050405020304" pitchFamily="18" charset="0"/>
                <a:ea typeface="Calibri" panose="020F0502020204030204" pitchFamily="34" charset="0"/>
                <a:cs typeface="Times New Roman" panose="02020603050405020304" pitchFamily="18" charset="0"/>
              </a:rPr>
              <a:t> 1990, стр. </a:t>
            </a:r>
            <a:r>
              <a:rPr lang="ru-RU" sz="1100" i="1" dirty="0">
                <a:latin typeface="Times New Roman" panose="02020603050405020304" pitchFamily="18" charset="0"/>
                <a:cs typeface="Times New Roman" panose="02020603050405020304" pitchFamily="18" charset="0"/>
              </a:rPr>
              <a:t>98</a:t>
            </a:r>
            <a:r>
              <a:rPr lang="ru-RU" sz="1100" dirty="0">
                <a:latin typeface="Times New Roman" panose="02020603050405020304" pitchFamily="18" charset="0"/>
                <a:ea typeface="Calibri" panose="020F0502020204030204" pitchFamily="34" charset="0"/>
                <a:cs typeface="Times New Roman" panose="02020603050405020304" pitchFamily="18" charset="0"/>
              </a:rPr>
              <a:t>]</a:t>
            </a:r>
            <a:r>
              <a:rPr lang="en-GB" sz="1100" dirty="0">
                <a:latin typeface="Times New Roman" panose="02020603050405020304" pitchFamily="18" charset="0"/>
                <a:ea typeface="Calibri" panose="020F0502020204030204" pitchFamily="34" charset="0"/>
                <a:cs typeface="Times New Roman" panose="02020603050405020304" pitchFamily="18" charset="0"/>
              </a:rPr>
              <a:t>.</a:t>
            </a:r>
            <a:r>
              <a:rPr lang="ru-RU" sz="1100" i="1" dirty="0">
                <a:latin typeface="Times New Roman" panose="02020603050405020304" pitchFamily="18" charset="0"/>
                <a:cs typeface="Times New Roman" panose="02020603050405020304" pitchFamily="18" charset="0"/>
              </a:rPr>
              <a:t> </a:t>
            </a:r>
            <a:endParaRPr lang="ru-RU" i="1" dirty="0">
              <a:latin typeface="Times New Roman" panose="02020603050405020304" pitchFamily="18" charset="0"/>
              <a:cs typeface="Times New Roman" panose="02020603050405020304" pitchFamily="18" charset="0"/>
            </a:endParaRPr>
          </a:p>
          <a:p>
            <a:pPr algn="just">
              <a:lnSpc>
                <a:spcPct val="150000"/>
              </a:lnSpc>
            </a:pPr>
            <a:endParaRPr lang="ru-RU" i="1" dirty="0">
              <a:latin typeface="Times New Roman" panose="02020603050405020304" pitchFamily="18" charset="0"/>
              <a:cs typeface="Times New Roman" panose="02020603050405020304" pitchFamily="18" charset="0"/>
            </a:endParaRPr>
          </a:p>
          <a:p>
            <a:pPr algn="just">
              <a:lnSpc>
                <a:spcPct val="150000"/>
              </a:lnSpc>
            </a:pPr>
            <a:r>
              <a:rPr lang="ru-RU" i="1" dirty="0">
                <a:latin typeface="Times New Roman" panose="02020603050405020304" pitchFamily="18" charset="0"/>
                <a:cs typeface="Times New Roman" panose="02020603050405020304" pitchFamily="18" charset="0"/>
              </a:rPr>
              <a:t>"Минимальный джихад - один раз в год, таким образом он обязателен каждый год. Если есть необходимость сражаться чаще одного раза в год, это становится коллективной обязанностью, которая обязательна для мусульман до тех пор, пока в ней есть потребность.» </a:t>
            </a: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a:t>
            </a:r>
            <a:r>
              <a:rPr lang="de-DE"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Ibn al</a:t>
            </a:r>
            <a:r>
              <a:rPr lang="ru-RU"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de-DE"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Na</a:t>
            </a:r>
            <a:r>
              <a:rPr lang="ru-RU" sz="11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ḥḥās</a:t>
            </a:r>
            <a:r>
              <a:rPr lang="ru-RU"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100" dirty="0" err="1">
                <a:solidFill>
                  <a:schemeClr val="tx1"/>
                </a:solidFill>
                <a:effectLst/>
                <a:latin typeface="Times New Roman" panose="02020603050405020304" pitchFamily="18" charset="0"/>
                <a:cs typeface="Times New Roman" panose="02020603050405020304" pitchFamily="18" charset="0"/>
              </a:rPr>
              <a:t>Aḥmad</a:t>
            </a:r>
            <a:r>
              <a:rPr lang="fr-FR" sz="1100" dirty="0">
                <a:solidFill>
                  <a:schemeClr val="tx1"/>
                </a:solidFill>
                <a:effectLst/>
                <a:latin typeface="Times New Roman" panose="02020603050405020304" pitchFamily="18" charset="0"/>
                <a:cs typeface="Times New Roman" panose="02020603050405020304" pitchFamily="18" charset="0"/>
              </a:rPr>
              <a:t> b. Ibrahim</a:t>
            </a:r>
            <a:r>
              <a:rPr lang="ru-RU" sz="1100" dirty="0">
                <a:latin typeface="Times New Roman" panose="02020603050405020304" pitchFamily="18" charset="0"/>
                <a:ea typeface="Calibri" panose="020F0502020204030204" pitchFamily="34" charset="0"/>
                <a:cs typeface="Times New Roman" panose="02020603050405020304" pitchFamily="18" charset="0"/>
              </a:rPr>
              <a:t> 1990, стр. </a:t>
            </a:r>
            <a:r>
              <a:rPr lang="ru-RU" sz="1100" i="1" dirty="0">
                <a:latin typeface="Times New Roman" panose="02020603050405020304" pitchFamily="18" charset="0"/>
                <a:cs typeface="Times New Roman" panose="02020603050405020304" pitchFamily="18" charset="0"/>
              </a:rPr>
              <a:t>99</a:t>
            </a:r>
            <a:r>
              <a:rPr lang="ru-RU" sz="1100" dirty="0">
                <a:latin typeface="Times New Roman" panose="02020603050405020304" pitchFamily="18" charset="0"/>
                <a:ea typeface="Calibri" panose="020F0502020204030204" pitchFamily="34" charset="0"/>
                <a:cs typeface="Times New Roman" panose="02020603050405020304" pitchFamily="18" charset="0"/>
              </a:rPr>
              <a:t>]</a:t>
            </a:r>
            <a:r>
              <a:rPr lang="en-GB" sz="1100" dirty="0">
                <a:latin typeface="Times New Roman" panose="02020603050405020304" pitchFamily="18" charset="0"/>
                <a:ea typeface="Calibri" panose="020F0502020204030204" pitchFamily="34" charset="0"/>
                <a:cs typeface="Times New Roman" panose="02020603050405020304" pitchFamily="18" charset="0"/>
              </a:rPr>
              <a:t>.</a:t>
            </a:r>
            <a:r>
              <a:rPr lang="ru-RU" i="1" dirty="0">
                <a:latin typeface="Times New Roman" panose="02020603050405020304" pitchFamily="18" charset="0"/>
                <a:cs typeface="Times New Roman" panose="02020603050405020304" pitchFamily="18" charset="0"/>
              </a:rPr>
              <a:t> </a:t>
            </a:r>
          </a:p>
          <a:p>
            <a:pPr algn="just">
              <a:lnSpc>
                <a:spcPct val="150000"/>
              </a:lnSpc>
            </a:pPr>
            <a:endParaRPr lang="ru-RU" i="1" dirty="0">
              <a:latin typeface="Times New Roman" panose="02020603050405020304" pitchFamily="18" charset="0"/>
              <a:cs typeface="Times New Roman" panose="02020603050405020304" pitchFamily="18" charset="0"/>
            </a:endParaRPr>
          </a:p>
          <a:p>
            <a:pPr algn="just">
              <a:lnSpc>
                <a:spcPct val="150000"/>
              </a:lnSpc>
            </a:pPr>
            <a:endParaRPr lang="ru-RU" i="1" dirty="0">
              <a:latin typeface="Times New Roman" panose="02020603050405020304" pitchFamily="18" charset="0"/>
              <a:cs typeface="Times New Roman" panose="02020603050405020304" pitchFamily="18" charset="0"/>
            </a:endParaRPr>
          </a:p>
          <a:p>
            <a:pPr algn="just">
              <a:lnSpc>
                <a:spcPct val="150000"/>
              </a:lnSpc>
            </a:pPr>
            <a:endParaRPr lang="ru-RU" i="1" dirty="0">
              <a:latin typeface="Times New Roman" panose="02020603050405020304" pitchFamily="18" charset="0"/>
              <a:cs typeface="Times New Roman" panose="02020603050405020304" pitchFamily="18" charset="0"/>
            </a:endParaRPr>
          </a:p>
          <a:p>
            <a:pPr algn="just">
              <a:lnSpc>
                <a:spcPct val="150000"/>
              </a:lnSpc>
            </a:pPr>
            <a:r>
              <a:rPr lang="ru-RU" i="1" dirty="0">
                <a:latin typeface="Times New Roman" panose="02020603050405020304" pitchFamily="18" charset="0"/>
                <a:cs typeface="Times New Roman" panose="02020603050405020304" pitchFamily="18" charset="0"/>
              </a:rPr>
              <a:t>«…</a:t>
            </a:r>
            <a:r>
              <a:rPr lang="ru-RU" i="1" u="sng" dirty="0">
                <a:latin typeface="Times New Roman" panose="02020603050405020304" pitchFamily="18" charset="0"/>
                <a:cs typeface="Times New Roman" panose="02020603050405020304" pitchFamily="18" charset="0"/>
              </a:rPr>
              <a:t>джихад есть обязанность и должен быть выполнен согласно возможностям до тех пор пока в мире не останется никого кроме мусульман</a:t>
            </a:r>
            <a:r>
              <a:rPr lang="ru-RU" i="1" dirty="0">
                <a:latin typeface="Times New Roman" panose="02020603050405020304" pitchFamily="18" charset="0"/>
                <a:cs typeface="Times New Roman" panose="02020603050405020304" pitchFamily="18" charset="0"/>
              </a:rPr>
              <a:t> или мирных (тех кто подчинился мусульманам). Таким образом, джихад не ограничен лишь разом в год. Он должен выполняться чаще если возможно.» </a:t>
            </a: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a:t>
            </a:r>
            <a:r>
              <a:rPr lang="de-DE"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Ibn al</a:t>
            </a:r>
            <a:r>
              <a:rPr lang="ru-RU"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de-DE"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Na</a:t>
            </a:r>
            <a:r>
              <a:rPr lang="ru-RU" sz="11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ḥḥās</a:t>
            </a:r>
            <a:r>
              <a:rPr lang="ru-RU"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100" dirty="0" err="1">
                <a:solidFill>
                  <a:schemeClr val="tx1"/>
                </a:solidFill>
                <a:effectLst/>
                <a:latin typeface="Times New Roman" panose="02020603050405020304" pitchFamily="18" charset="0"/>
                <a:cs typeface="Times New Roman" panose="02020603050405020304" pitchFamily="18" charset="0"/>
              </a:rPr>
              <a:t>Aḥmad</a:t>
            </a:r>
            <a:r>
              <a:rPr lang="fr-FR" sz="1100" dirty="0">
                <a:solidFill>
                  <a:schemeClr val="tx1"/>
                </a:solidFill>
                <a:effectLst/>
                <a:latin typeface="Times New Roman" panose="02020603050405020304" pitchFamily="18" charset="0"/>
                <a:cs typeface="Times New Roman" panose="02020603050405020304" pitchFamily="18" charset="0"/>
              </a:rPr>
              <a:t> b. Ibrahim</a:t>
            </a:r>
            <a:r>
              <a:rPr lang="ru-RU" sz="1100" dirty="0">
                <a:latin typeface="Times New Roman" panose="02020603050405020304" pitchFamily="18" charset="0"/>
                <a:ea typeface="Calibri" panose="020F0502020204030204" pitchFamily="34" charset="0"/>
                <a:cs typeface="Times New Roman" panose="02020603050405020304" pitchFamily="18" charset="0"/>
              </a:rPr>
              <a:t> 1990, стр. </a:t>
            </a:r>
            <a:r>
              <a:rPr lang="ru-RU" sz="1100" i="1" dirty="0">
                <a:latin typeface="Times New Roman" panose="02020603050405020304" pitchFamily="18" charset="0"/>
                <a:cs typeface="Times New Roman" panose="02020603050405020304" pitchFamily="18" charset="0"/>
              </a:rPr>
              <a:t>98</a:t>
            </a:r>
            <a:r>
              <a:rPr lang="ru-RU" sz="1100" dirty="0">
                <a:latin typeface="Times New Roman" panose="02020603050405020304" pitchFamily="18" charset="0"/>
                <a:ea typeface="Calibri" panose="020F0502020204030204" pitchFamily="34" charset="0"/>
                <a:cs typeface="Times New Roman" panose="02020603050405020304" pitchFamily="18" charset="0"/>
              </a:rPr>
              <a:t>]</a:t>
            </a:r>
            <a:r>
              <a:rPr lang="en-GB" sz="1100" dirty="0">
                <a:latin typeface="Times New Roman" panose="02020603050405020304" pitchFamily="18" charset="0"/>
                <a:ea typeface="Calibri" panose="020F0502020204030204" pitchFamily="34" charset="0"/>
                <a:cs typeface="Times New Roman" panose="02020603050405020304" pitchFamily="18" charset="0"/>
              </a:rPr>
              <a:t>.</a:t>
            </a:r>
            <a:r>
              <a:rPr lang="ru-RU" sz="1100" i="1" dirty="0">
                <a:latin typeface="Times New Roman" panose="02020603050405020304" pitchFamily="18" charset="0"/>
                <a:cs typeface="Times New Roman" panose="02020603050405020304" pitchFamily="18" charset="0"/>
              </a:rPr>
              <a:t> </a:t>
            </a:r>
            <a:endParaRPr lang="ru-RU" sz="1100" dirty="0"/>
          </a:p>
        </p:txBody>
      </p:sp>
      <p:sp>
        <p:nvSpPr>
          <p:cNvPr id="7" name="Текст 4">
            <a:extLst>
              <a:ext uri="{FF2B5EF4-FFF2-40B4-BE49-F238E27FC236}">
                <a16:creationId xmlns:a16="http://schemas.microsoft.com/office/drawing/2014/main" id="{5549BDF9-17D0-96C8-E7F4-19B869D2EF93}"/>
              </a:ext>
            </a:extLst>
          </p:cNvPr>
          <p:cNvSpPr>
            <a:spLocks noGrp="1"/>
          </p:cNvSpPr>
          <p:nvPr>
            <p:ph type="body" sz="quarter" idx="13"/>
          </p:nvPr>
        </p:nvSpPr>
        <p:spPr/>
        <p:txBody>
          <a:bodyPr/>
          <a:lstStyle/>
          <a:p>
            <a:r>
              <a:rPr lang="ru-RU" sz="1000" b="0" i="0" u="none" strike="noStrike" dirty="0">
                <a:solidFill>
                  <a:schemeClr val="accent1">
                    <a:lumMod val="50000"/>
                  </a:schemeClr>
                </a:solidFill>
                <a:effectLst/>
                <a:latin typeface="HSE Sans" panose="02000000000000000000"/>
              </a:rPr>
              <a:t>Институт востоковедения и африканистики </a:t>
            </a:r>
            <a:endParaRPr lang="ru-RU" sz="1000" u="sng" dirty="0">
              <a:solidFill>
                <a:schemeClr val="accent1">
                  <a:lumMod val="50000"/>
                </a:schemeClr>
              </a:solidFill>
            </a:endParaRPr>
          </a:p>
          <a:p>
            <a:endParaRPr lang="ru-RU" dirty="0"/>
          </a:p>
        </p:txBody>
      </p:sp>
      <p:sp>
        <p:nvSpPr>
          <p:cNvPr id="8" name="Текст 9">
            <a:extLst>
              <a:ext uri="{FF2B5EF4-FFF2-40B4-BE49-F238E27FC236}">
                <a16:creationId xmlns:a16="http://schemas.microsoft.com/office/drawing/2014/main" id="{CB631D1E-0357-E8D7-7CB1-8A90F4FE52F8}"/>
              </a:ext>
            </a:extLst>
          </p:cNvPr>
          <p:cNvSpPr>
            <a:spLocks noGrp="1"/>
          </p:cNvSpPr>
          <p:nvPr>
            <p:ph type="body" sz="quarter" idx="14"/>
          </p:nvPr>
        </p:nvSpPr>
        <p:spPr>
          <a:xfrm>
            <a:off x="3459163" y="561246"/>
            <a:ext cx="2070100" cy="408109"/>
          </a:xfrm>
        </p:spPr>
        <p:txBody>
          <a:bodyPr/>
          <a:lstStyle/>
          <a:p>
            <a:r>
              <a:rPr lang="ru-RU" dirty="0"/>
              <a:t>Джихад как личная обязанность каждого мусульманина в толковании Ибн ан-Наххаса </a:t>
            </a:r>
          </a:p>
        </p:txBody>
      </p:sp>
    </p:spTree>
    <p:extLst>
      <p:ext uri="{BB962C8B-B14F-4D97-AF65-F5344CB8AC3E}">
        <p14:creationId xmlns:p14="http://schemas.microsoft.com/office/powerpoint/2010/main" val="2710688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3E1749C9-00C0-4E65-180F-53F40B6EE65D}"/>
              </a:ext>
            </a:extLst>
          </p:cNvPr>
          <p:cNvSpPr>
            <a:spLocks noGrp="1"/>
          </p:cNvSpPr>
          <p:nvPr>
            <p:ph type="title"/>
          </p:nvPr>
        </p:nvSpPr>
        <p:spPr>
          <a:xfrm>
            <a:off x="5255664" y="1143840"/>
            <a:ext cx="1680671" cy="491846"/>
          </a:xfrm>
        </p:spPr>
        <p:txBody>
          <a:bodyPr/>
          <a:lstStyle/>
          <a:p>
            <a:pPr algn="ctr"/>
            <a:r>
              <a:rPr lang="ru-RU" b="1" dirty="0"/>
              <a:t>Джихад</a:t>
            </a:r>
          </a:p>
        </p:txBody>
      </p:sp>
      <p:sp>
        <p:nvSpPr>
          <p:cNvPr id="4" name="Текст 3">
            <a:extLst>
              <a:ext uri="{FF2B5EF4-FFF2-40B4-BE49-F238E27FC236}">
                <a16:creationId xmlns:a16="http://schemas.microsoft.com/office/drawing/2014/main" id="{6428525E-3EA5-3F65-A4FA-269192206094}"/>
              </a:ext>
            </a:extLst>
          </p:cNvPr>
          <p:cNvSpPr>
            <a:spLocks noGrp="1"/>
          </p:cNvSpPr>
          <p:nvPr>
            <p:ph type="body" sz="quarter" idx="12"/>
          </p:nvPr>
        </p:nvSpPr>
        <p:spPr>
          <a:xfrm>
            <a:off x="2207735" y="1871427"/>
            <a:ext cx="2133602" cy="585211"/>
          </a:xfrm>
        </p:spPr>
        <p:txBody>
          <a:bodyPr/>
          <a:lstStyle/>
          <a:p>
            <a:pPr algn="ctr"/>
            <a:r>
              <a:rPr lang="ru-RU" b="1" dirty="0">
                <a:solidFill>
                  <a:srgbClr val="000000"/>
                </a:solidFill>
                <a:effectLst/>
                <a:latin typeface="Times New Roman" panose="02020603050405020304" pitchFamily="18" charset="0"/>
              </a:rPr>
              <a:t>Коллективная обязанность (</a:t>
            </a:r>
            <a:r>
              <a:rPr lang="fr-FR" b="1" i="1" dirty="0">
                <a:solidFill>
                  <a:srgbClr val="000000"/>
                </a:solidFill>
                <a:effectLst/>
                <a:latin typeface="Times New Roman" panose="02020603050405020304" pitchFamily="18" charset="0"/>
              </a:rPr>
              <a:t>farḍ </a:t>
            </a:r>
            <a:r>
              <a:rPr lang="fr-FR" b="1" i="1" dirty="0" err="1">
                <a:solidFill>
                  <a:srgbClr val="000000"/>
                </a:solidFill>
                <a:effectLst/>
                <a:latin typeface="Times New Roman" panose="02020603050405020304" pitchFamily="18" charset="0"/>
              </a:rPr>
              <a:t>al-kifāya</a:t>
            </a:r>
            <a:r>
              <a:rPr lang="ru-RU" b="1" i="1" dirty="0">
                <a:solidFill>
                  <a:srgbClr val="000000"/>
                </a:solidFill>
                <a:latin typeface="Times New Roman" panose="02020603050405020304" pitchFamily="18" charset="0"/>
              </a:rPr>
              <a:t>)</a:t>
            </a:r>
            <a:endParaRPr lang="ru-RU" b="1" dirty="0"/>
          </a:p>
          <a:p>
            <a:endParaRPr lang="ru-RU" dirty="0"/>
          </a:p>
        </p:txBody>
      </p:sp>
      <p:sp>
        <p:nvSpPr>
          <p:cNvPr id="8" name="Текст 4">
            <a:extLst>
              <a:ext uri="{FF2B5EF4-FFF2-40B4-BE49-F238E27FC236}">
                <a16:creationId xmlns:a16="http://schemas.microsoft.com/office/drawing/2014/main" id="{533EAE41-7B0F-EF7B-D560-8D38DE2D30C7}"/>
              </a:ext>
            </a:extLst>
          </p:cNvPr>
          <p:cNvSpPr>
            <a:spLocks noGrp="1"/>
          </p:cNvSpPr>
          <p:nvPr>
            <p:ph type="body" sz="quarter" idx="13"/>
          </p:nvPr>
        </p:nvSpPr>
        <p:spPr/>
        <p:txBody>
          <a:bodyPr/>
          <a:lstStyle/>
          <a:p>
            <a:r>
              <a:rPr lang="ru-RU" sz="1000" b="0" i="0" u="none" strike="noStrike" dirty="0">
                <a:solidFill>
                  <a:schemeClr val="accent1">
                    <a:lumMod val="50000"/>
                  </a:schemeClr>
                </a:solidFill>
                <a:effectLst/>
                <a:latin typeface="HSE Sans" panose="02000000000000000000"/>
              </a:rPr>
              <a:t>Институт востоковедения и африканистики </a:t>
            </a:r>
            <a:endParaRPr lang="ru-RU" sz="1000" u="sng" dirty="0">
              <a:solidFill>
                <a:schemeClr val="accent1">
                  <a:lumMod val="50000"/>
                </a:schemeClr>
              </a:solidFill>
            </a:endParaRPr>
          </a:p>
          <a:p>
            <a:endParaRPr lang="ru-RU" dirty="0"/>
          </a:p>
        </p:txBody>
      </p:sp>
      <p:sp>
        <p:nvSpPr>
          <p:cNvPr id="9" name="Текст 9">
            <a:extLst>
              <a:ext uri="{FF2B5EF4-FFF2-40B4-BE49-F238E27FC236}">
                <a16:creationId xmlns:a16="http://schemas.microsoft.com/office/drawing/2014/main" id="{73DDB35B-9A02-F1B6-BF63-84CF2516CA4B}"/>
              </a:ext>
            </a:extLst>
          </p:cNvPr>
          <p:cNvSpPr>
            <a:spLocks noGrp="1"/>
          </p:cNvSpPr>
          <p:nvPr>
            <p:ph type="body" sz="quarter" idx="14"/>
          </p:nvPr>
        </p:nvSpPr>
        <p:spPr/>
        <p:txBody>
          <a:bodyPr/>
          <a:lstStyle/>
          <a:p>
            <a:r>
              <a:rPr lang="ru-RU" dirty="0"/>
              <a:t>Джихад как личная обязанность каждого мусульманина в толковании Ибн ан-Наххаса</a:t>
            </a:r>
          </a:p>
        </p:txBody>
      </p:sp>
      <p:sp>
        <p:nvSpPr>
          <p:cNvPr id="10" name="Текст 3">
            <a:extLst>
              <a:ext uri="{FF2B5EF4-FFF2-40B4-BE49-F238E27FC236}">
                <a16:creationId xmlns:a16="http://schemas.microsoft.com/office/drawing/2014/main" id="{7EA7C7FC-AF70-1C83-108F-FD30A37D1D0B}"/>
              </a:ext>
            </a:extLst>
          </p:cNvPr>
          <p:cNvSpPr txBox="1">
            <a:spLocks/>
          </p:cNvSpPr>
          <p:nvPr/>
        </p:nvSpPr>
        <p:spPr>
          <a:xfrm>
            <a:off x="7684410" y="1812964"/>
            <a:ext cx="2299855" cy="527395"/>
          </a:xfrm>
          <a:prstGeom prst="rect">
            <a:avLst/>
          </a:prstGeom>
        </p:spPr>
        <p:txBody>
          <a:bodyPr vert="horz" lIns="0" tIns="0" rIns="0" bIns="45720" rtlCol="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ru-RU" sz="1400" b="1" dirty="0">
                <a:solidFill>
                  <a:srgbClr val="000000"/>
                </a:solidFill>
                <a:latin typeface="Times New Roman" panose="02020603050405020304" pitchFamily="18" charset="0"/>
                <a:cs typeface="Times New Roman" panose="02020603050405020304" pitchFamily="18" charset="0"/>
              </a:rPr>
              <a:t>Личная обязанность (</a:t>
            </a:r>
            <a:r>
              <a:rPr lang="fr-FR" sz="1400" b="1" i="1" dirty="0">
                <a:solidFill>
                  <a:srgbClr val="000000"/>
                </a:solidFill>
                <a:latin typeface="Times New Roman" panose="02020603050405020304" pitchFamily="18" charset="0"/>
                <a:cs typeface="Times New Roman" panose="02020603050405020304" pitchFamily="18" charset="0"/>
              </a:rPr>
              <a:t>farḍ al-‘</a:t>
            </a:r>
            <a:r>
              <a:rPr lang="fr-FR" sz="1400" b="1" i="1" dirty="0" err="1">
                <a:solidFill>
                  <a:srgbClr val="000000"/>
                </a:solidFill>
                <a:latin typeface="Times New Roman" panose="02020603050405020304" pitchFamily="18" charset="0"/>
                <a:cs typeface="Times New Roman" panose="02020603050405020304" pitchFamily="18" charset="0"/>
              </a:rPr>
              <a:t>ayn</a:t>
            </a:r>
            <a:r>
              <a:rPr lang="ru-RU" sz="1400" b="1" i="1" dirty="0">
                <a:solidFill>
                  <a:srgbClr val="000000"/>
                </a:solidFill>
                <a:latin typeface="Times New Roman" panose="02020603050405020304" pitchFamily="18" charset="0"/>
                <a:cs typeface="Times New Roman" panose="02020603050405020304" pitchFamily="18" charset="0"/>
              </a:rPr>
              <a:t>)</a:t>
            </a:r>
            <a:endParaRPr lang="ru-RU" sz="1400" b="1" dirty="0">
              <a:latin typeface="Times New Roman" panose="02020603050405020304" pitchFamily="18" charset="0"/>
              <a:cs typeface="Times New Roman" panose="02020603050405020304" pitchFamily="18" charset="0"/>
            </a:endParaRPr>
          </a:p>
          <a:p>
            <a:endParaRPr lang="ru-RU" dirty="0"/>
          </a:p>
        </p:txBody>
      </p:sp>
      <p:cxnSp>
        <p:nvCxnSpPr>
          <p:cNvPr id="14" name="Прямая со стрелкой 13">
            <a:extLst>
              <a:ext uri="{FF2B5EF4-FFF2-40B4-BE49-F238E27FC236}">
                <a16:creationId xmlns:a16="http://schemas.microsoft.com/office/drawing/2014/main" id="{5673EDE0-AD63-4005-453A-1CD8483F65F3}"/>
              </a:ext>
            </a:extLst>
          </p:cNvPr>
          <p:cNvCxnSpPr>
            <a:cxnSpLocks/>
            <a:stCxn id="3" idx="2"/>
            <a:endCxn id="4" idx="0"/>
          </p:cNvCxnSpPr>
          <p:nvPr/>
        </p:nvCxnSpPr>
        <p:spPr>
          <a:xfrm flipH="1">
            <a:off x="3274536" y="1635686"/>
            <a:ext cx="2821464" cy="23574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a:extLst>
              <a:ext uri="{FF2B5EF4-FFF2-40B4-BE49-F238E27FC236}">
                <a16:creationId xmlns:a16="http://schemas.microsoft.com/office/drawing/2014/main" id="{30E713BF-4B1B-678E-886A-572ED03837F4}"/>
              </a:ext>
            </a:extLst>
          </p:cNvPr>
          <p:cNvCxnSpPr>
            <a:cxnSpLocks/>
            <a:stCxn id="3" idx="2"/>
            <a:endCxn id="10" idx="0"/>
          </p:cNvCxnSpPr>
          <p:nvPr/>
        </p:nvCxnSpPr>
        <p:spPr>
          <a:xfrm>
            <a:off x="6096000" y="1635686"/>
            <a:ext cx="2738338" cy="17727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01F817B-82DC-4051-4B21-B25883D9B173}"/>
              </a:ext>
            </a:extLst>
          </p:cNvPr>
          <p:cNvSpPr txBox="1"/>
          <p:nvPr/>
        </p:nvSpPr>
        <p:spPr>
          <a:xfrm>
            <a:off x="426130" y="2550284"/>
            <a:ext cx="5470544" cy="3231654"/>
          </a:xfrm>
          <a:prstGeom prst="rect">
            <a:avLst/>
          </a:prstGeom>
          <a:noFill/>
        </p:spPr>
        <p:txBody>
          <a:bodyPr wrap="square" rtlCol="0">
            <a:spAutoFit/>
          </a:bodyPr>
          <a:lstStyle/>
          <a:p>
            <a:pPr algn="just"/>
            <a:r>
              <a:rPr lang="ru-RU" sz="1200" i="1" dirty="0">
                <a:latin typeface="Times New Roman" panose="02020603050405020304" pitchFamily="18" charset="0"/>
                <a:cs typeface="Times New Roman" panose="02020603050405020304" pitchFamily="18" charset="0"/>
              </a:rPr>
              <a:t>«Знайте, что джихад против неверных в их странах является коллективным обязательством.» </a:t>
            </a: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a:t>
            </a:r>
            <a:r>
              <a:rPr lang="de-DE"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Ibn al</a:t>
            </a:r>
            <a:r>
              <a:rPr lang="ru-RU"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de-DE"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Na</a:t>
            </a:r>
            <a:r>
              <a:rPr lang="ru-RU" sz="11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ḥḥās</a:t>
            </a:r>
            <a:r>
              <a:rPr lang="ru-RU"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100" dirty="0" err="1">
                <a:solidFill>
                  <a:schemeClr val="tx1"/>
                </a:solidFill>
                <a:effectLst/>
                <a:latin typeface="Times New Roman" panose="02020603050405020304" pitchFamily="18" charset="0"/>
                <a:cs typeface="Times New Roman" panose="02020603050405020304" pitchFamily="18" charset="0"/>
              </a:rPr>
              <a:t>Aḥmad</a:t>
            </a:r>
            <a:r>
              <a:rPr lang="fr-FR" sz="1100" dirty="0">
                <a:solidFill>
                  <a:schemeClr val="tx1"/>
                </a:solidFill>
                <a:effectLst/>
                <a:latin typeface="Times New Roman" panose="02020603050405020304" pitchFamily="18" charset="0"/>
                <a:cs typeface="Times New Roman" panose="02020603050405020304" pitchFamily="18" charset="0"/>
              </a:rPr>
              <a:t> b. Ibrahim</a:t>
            </a:r>
            <a:r>
              <a:rPr lang="ru-RU" sz="1100" dirty="0">
                <a:latin typeface="Times New Roman" panose="02020603050405020304" pitchFamily="18" charset="0"/>
                <a:ea typeface="Calibri" panose="020F0502020204030204" pitchFamily="34" charset="0"/>
                <a:cs typeface="Times New Roman" panose="02020603050405020304" pitchFamily="18" charset="0"/>
              </a:rPr>
              <a:t> 1990, стр. </a:t>
            </a:r>
            <a:r>
              <a:rPr lang="ru-RU" sz="1100" i="1" dirty="0">
                <a:latin typeface="Times New Roman" panose="02020603050405020304" pitchFamily="18" charset="0"/>
                <a:cs typeface="Times New Roman" panose="02020603050405020304" pitchFamily="18" charset="0"/>
              </a:rPr>
              <a:t>98</a:t>
            </a:r>
            <a:r>
              <a:rPr lang="ru-RU" sz="1100" dirty="0">
                <a:latin typeface="Times New Roman" panose="02020603050405020304" pitchFamily="18" charset="0"/>
                <a:ea typeface="Calibri" panose="020F0502020204030204" pitchFamily="34" charset="0"/>
                <a:cs typeface="Times New Roman" panose="02020603050405020304" pitchFamily="18" charset="0"/>
              </a:rPr>
              <a:t>]</a:t>
            </a:r>
            <a:r>
              <a:rPr lang="en-GB" sz="1100" dirty="0">
                <a:latin typeface="Times New Roman" panose="02020603050405020304" pitchFamily="18" charset="0"/>
                <a:ea typeface="Calibri" panose="020F0502020204030204" pitchFamily="34" charset="0"/>
                <a:cs typeface="Times New Roman" panose="02020603050405020304" pitchFamily="18" charset="0"/>
              </a:rPr>
              <a:t>.</a:t>
            </a:r>
            <a:r>
              <a:rPr lang="ru-RU" sz="1100" i="1" dirty="0">
                <a:latin typeface="Times New Roman" panose="02020603050405020304" pitchFamily="18" charset="0"/>
                <a:cs typeface="Times New Roman" panose="02020603050405020304" pitchFamily="18" charset="0"/>
              </a:rPr>
              <a:t> </a:t>
            </a:r>
          </a:p>
          <a:p>
            <a:pPr algn="just"/>
            <a:endParaRPr lang="ru-RU" sz="1200" i="1" dirty="0">
              <a:latin typeface="Times New Roman" panose="02020603050405020304" pitchFamily="18" charset="0"/>
              <a:cs typeface="Times New Roman" panose="02020603050405020304" pitchFamily="18" charset="0"/>
            </a:endParaRPr>
          </a:p>
          <a:p>
            <a:pPr algn="just"/>
            <a:r>
              <a:rPr lang="ru-RU" sz="1200" i="1" dirty="0">
                <a:latin typeface="Times New Roman" panose="02020603050405020304" pitchFamily="18" charset="0"/>
                <a:cs typeface="Times New Roman" panose="02020603050405020304" pitchFamily="18" charset="0"/>
              </a:rPr>
              <a:t>«Знай, что джихад является коллективной обязанностью для человека, но если он встанет в строй, она становится для него личной обязанностью и ему запрещено бежать…» </a:t>
            </a: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a:t>
            </a:r>
            <a:r>
              <a:rPr lang="de-DE"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Ibn al</a:t>
            </a:r>
            <a:r>
              <a:rPr lang="ru-RU"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de-DE"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Na</a:t>
            </a:r>
            <a:r>
              <a:rPr lang="ru-RU" sz="11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ḥḥās</a:t>
            </a:r>
            <a:r>
              <a:rPr lang="ru-RU"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100" dirty="0" err="1">
                <a:solidFill>
                  <a:schemeClr val="tx1"/>
                </a:solidFill>
                <a:effectLst/>
                <a:latin typeface="Times New Roman" panose="02020603050405020304" pitchFamily="18" charset="0"/>
                <a:cs typeface="Times New Roman" panose="02020603050405020304" pitchFamily="18" charset="0"/>
              </a:rPr>
              <a:t>Aḥmad</a:t>
            </a:r>
            <a:r>
              <a:rPr lang="fr-FR" sz="1100" dirty="0">
                <a:solidFill>
                  <a:schemeClr val="tx1"/>
                </a:solidFill>
                <a:effectLst/>
                <a:latin typeface="Times New Roman" panose="02020603050405020304" pitchFamily="18" charset="0"/>
                <a:cs typeface="Times New Roman" panose="02020603050405020304" pitchFamily="18" charset="0"/>
              </a:rPr>
              <a:t> b. Ibrahim</a:t>
            </a:r>
            <a:r>
              <a:rPr lang="ru-RU" sz="1100" dirty="0">
                <a:latin typeface="Times New Roman" panose="02020603050405020304" pitchFamily="18" charset="0"/>
                <a:ea typeface="Calibri" panose="020F0502020204030204" pitchFamily="34" charset="0"/>
                <a:cs typeface="Times New Roman" panose="02020603050405020304" pitchFamily="18" charset="0"/>
              </a:rPr>
              <a:t> 1990, стр. </a:t>
            </a:r>
            <a:r>
              <a:rPr lang="ru-RU" sz="1100" i="1" dirty="0">
                <a:latin typeface="Times New Roman" panose="02020603050405020304" pitchFamily="18" charset="0"/>
                <a:cs typeface="Times New Roman" panose="02020603050405020304" pitchFamily="18" charset="0"/>
              </a:rPr>
              <a:t>569</a:t>
            </a:r>
            <a:r>
              <a:rPr lang="ru-RU" sz="1100" dirty="0">
                <a:latin typeface="Times New Roman" panose="02020603050405020304" pitchFamily="18" charset="0"/>
                <a:ea typeface="Calibri" panose="020F0502020204030204" pitchFamily="34" charset="0"/>
                <a:cs typeface="Times New Roman" panose="02020603050405020304" pitchFamily="18" charset="0"/>
              </a:rPr>
              <a:t>]</a:t>
            </a:r>
            <a:r>
              <a:rPr lang="en-GB" sz="1100" dirty="0">
                <a:latin typeface="Times New Roman" panose="02020603050405020304" pitchFamily="18" charset="0"/>
                <a:ea typeface="Calibri" panose="020F0502020204030204" pitchFamily="34" charset="0"/>
                <a:cs typeface="Times New Roman" panose="02020603050405020304" pitchFamily="18" charset="0"/>
              </a:rPr>
              <a:t>.</a:t>
            </a:r>
            <a:r>
              <a:rPr lang="ru-RU" sz="1100" i="1" dirty="0">
                <a:latin typeface="Times New Roman" panose="02020603050405020304" pitchFamily="18" charset="0"/>
                <a:cs typeface="Times New Roman" panose="02020603050405020304" pitchFamily="18" charset="0"/>
              </a:rPr>
              <a:t> </a:t>
            </a:r>
          </a:p>
          <a:p>
            <a:pPr algn="just"/>
            <a:endParaRPr lang="ru-RU" sz="1100" i="1" dirty="0">
              <a:latin typeface="Times New Roman" panose="02020603050405020304" pitchFamily="18" charset="0"/>
              <a:cs typeface="Times New Roman" panose="02020603050405020304" pitchFamily="18" charset="0"/>
            </a:endParaRPr>
          </a:p>
          <a:p>
            <a:pPr algn="just"/>
            <a:r>
              <a:rPr lang="ru-RU" sz="1200" i="1" dirty="0">
                <a:latin typeface="Times New Roman" panose="02020603050405020304" pitchFamily="18" charset="0"/>
                <a:cs typeface="Times New Roman" panose="02020603050405020304" pitchFamily="18" charset="0"/>
              </a:rPr>
              <a:t>«Если имам мобилизуется на джихад, что является коллективной обязанностью, будь то мужчина или группа, то джихад (в их случае) становится индивидуальной обязанностью…» </a:t>
            </a: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a:t>
            </a:r>
            <a:r>
              <a:rPr lang="de-DE"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Ibn al</a:t>
            </a:r>
            <a:r>
              <a:rPr lang="ru-RU"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de-DE"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Na</a:t>
            </a:r>
            <a:r>
              <a:rPr lang="ru-RU" sz="11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ḥḥās</a:t>
            </a:r>
            <a:r>
              <a:rPr lang="ru-RU"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100" dirty="0" err="1">
                <a:solidFill>
                  <a:schemeClr val="tx1"/>
                </a:solidFill>
                <a:effectLst/>
                <a:latin typeface="Times New Roman" panose="02020603050405020304" pitchFamily="18" charset="0"/>
                <a:cs typeface="Times New Roman" panose="02020603050405020304" pitchFamily="18" charset="0"/>
              </a:rPr>
              <a:t>Aḥmad</a:t>
            </a:r>
            <a:r>
              <a:rPr lang="fr-FR" sz="1100" dirty="0">
                <a:solidFill>
                  <a:schemeClr val="tx1"/>
                </a:solidFill>
                <a:effectLst/>
                <a:latin typeface="Times New Roman" panose="02020603050405020304" pitchFamily="18" charset="0"/>
                <a:cs typeface="Times New Roman" panose="02020603050405020304" pitchFamily="18" charset="0"/>
              </a:rPr>
              <a:t> b. Ibrahim</a:t>
            </a:r>
            <a:r>
              <a:rPr lang="ru-RU" sz="1100" dirty="0">
                <a:latin typeface="Times New Roman" panose="02020603050405020304" pitchFamily="18" charset="0"/>
                <a:ea typeface="Calibri" panose="020F0502020204030204" pitchFamily="34" charset="0"/>
                <a:cs typeface="Times New Roman" panose="02020603050405020304" pitchFamily="18" charset="0"/>
              </a:rPr>
              <a:t> 1990, стр. </a:t>
            </a:r>
            <a:r>
              <a:rPr lang="ru-RU" sz="1100" i="1" dirty="0">
                <a:latin typeface="Times New Roman" panose="02020603050405020304" pitchFamily="18" charset="0"/>
                <a:cs typeface="Times New Roman" panose="02020603050405020304" pitchFamily="18" charset="0"/>
              </a:rPr>
              <a:t>1022</a:t>
            </a:r>
            <a:r>
              <a:rPr lang="ru-RU" sz="1100" dirty="0">
                <a:latin typeface="Times New Roman" panose="02020603050405020304" pitchFamily="18" charset="0"/>
                <a:ea typeface="Calibri" panose="020F0502020204030204" pitchFamily="34" charset="0"/>
                <a:cs typeface="Times New Roman" panose="02020603050405020304" pitchFamily="18" charset="0"/>
              </a:rPr>
              <a:t>]</a:t>
            </a:r>
            <a:r>
              <a:rPr lang="en-GB" sz="1100" dirty="0">
                <a:latin typeface="Times New Roman" panose="02020603050405020304" pitchFamily="18" charset="0"/>
                <a:ea typeface="Calibri" panose="020F0502020204030204" pitchFamily="34" charset="0"/>
                <a:cs typeface="Times New Roman" panose="02020603050405020304" pitchFamily="18" charset="0"/>
              </a:rPr>
              <a:t>.</a:t>
            </a:r>
            <a:r>
              <a:rPr lang="ru-RU" sz="1100" i="1" dirty="0">
                <a:latin typeface="Times New Roman" panose="02020603050405020304" pitchFamily="18" charset="0"/>
                <a:cs typeface="Times New Roman" panose="02020603050405020304" pitchFamily="18" charset="0"/>
              </a:rPr>
              <a:t> </a:t>
            </a:r>
            <a:endParaRPr lang="ru-RU" sz="1200" i="1" dirty="0">
              <a:latin typeface="Times New Roman" panose="02020603050405020304" pitchFamily="18" charset="0"/>
              <a:cs typeface="Times New Roman" panose="02020603050405020304" pitchFamily="18" charset="0"/>
            </a:endParaRPr>
          </a:p>
          <a:p>
            <a:pPr algn="just"/>
            <a:endParaRPr lang="ru-RU" sz="1200" i="1" dirty="0">
              <a:latin typeface="Times New Roman" panose="02020603050405020304" pitchFamily="18" charset="0"/>
              <a:cs typeface="Times New Roman" panose="02020603050405020304" pitchFamily="18" charset="0"/>
            </a:endParaRPr>
          </a:p>
          <a:p>
            <a:pPr algn="just"/>
            <a:r>
              <a:rPr lang="ru-RU" sz="1200" i="1" dirty="0">
                <a:latin typeface="Times New Roman" panose="02020603050405020304" pitchFamily="18" charset="0"/>
                <a:cs typeface="Times New Roman" panose="02020603050405020304" pitchFamily="18" charset="0"/>
              </a:rPr>
              <a:t>«Значение коллективной обязанности: если это сделает достаточное количество человек, остальные будут освобождены от бремени и греха. Если все оставили его, то они согрешили, а пронизывает ли их грех? Есть два мнения, самое правильное из которых: согрешит всякий, у кого нет оправдания.  И второе: согрешат все.» </a:t>
            </a: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a:t>
            </a:r>
            <a:r>
              <a:rPr lang="de-DE"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Ibn al</a:t>
            </a:r>
            <a:r>
              <a:rPr lang="ru-RU"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de-DE"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Na</a:t>
            </a:r>
            <a:r>
              <a:rPr lang="ru-RU" sz="11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ḥḥās</a:t>
            </a:r>
            <a:r>
              <a:rPr lang="ru-RU"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100" dirty="0" err="1">
                <a:solidFill>
                  <a:schemeClr val="tx1"/>
                </a:solidFill>
                <a:effectLst/>
                <a:latin typeface="Times New Roman" panose="02020603050405020304" pitchFamily="18" charset="0"/>
                <a:cs typeface="Times New Roman" panose="02020603050405020304" pitchFamily="18" charset="0"/>
              </a:rPr>
              <a:t>Aḥmad</a:t>
            </a:r>
            <a:r>
              <a:rPr lang="fr-FR" sz="1100" dirty="0">
                <a:solidFill>
                  <a:schemeClr val="tx1"/>
                </a:solidFill>
                <a:effectLst/>
                <a:latin typeface="Times New Roman" panose="02020603050405020304" pitchFamily="18" charset="0"/>
                <a:cs typeface="Times New Roman" panose="02020603050405020304" pitchFamily="18" charset="0"/>
              </a:rPr>
              <a:t> b. Ibrahim</a:t>
            </a:r>
            <a:r>
              <a:rPr lang="ru-RU" sz="1100" dirty="0">
                <a:latin typeface="Times New Roman" panose="02020603050405020304" pitchFamily="18" charset="0"/>
                <a:ea typeface="Calibri" panose="020F0502020204030204" pitchFamily="34" charset="0"/>
                <a:cs typeface="Times New Roman" panose="02020603050405020304" pitchFamily="18" charset="0"/>
              </a:rPr>
              <a:t> 1990, стр. </a:t>
            </a:r>
            <a:r>
              <a:rPr lang="ru-RU" sz="1100" i="1" dirty="0">
                <a:latin typeface="Times New Roman" panose="02020603050405020304" pitchFamily="18" charset="0"/>
                <a:cs typeface="Times New Roman" panose="02020603050405020304" pitchFamily="18" charset="0"/>
              </a:rPr>
              <a:t>98</a:t>
            </a:r>
            <a:r>
              <a:rPr lang="ru-RU" sz="1100" dirty="0">
                <a:latin typeface="Times New Roman" panose="02020603050405020304" pitchFamily="18" charset="0"/>
                <a:ea typeface="Calibri" panose="020F0502020204030204" pitchFamily="34" charset="0"/>
                <a:cs typeface="Times New Roman" panose="02020603050405020304" pitchFamily="18" charset="0"/>
              </a:rPr>
              <a:t>]</a:t>
            </a:r>
            <a:r>
              <a:rPr lang="en-GB" sz="1100" dirty="0">
                <a:latin typeface="Times New Roman" panose="02020603050405020304" pitchFamily="18" charset="0"/>
                <a:ea typeface="Calibri" panose="020F0502020204030204" pitchFamily="34" charset="0"/>
                <a:cs typeface="Times New Roman" panose="02020603050405020304" pitchFamily="18" charset="0"/>
              </a:rPr>
              <a:t>.</a:t>
            </a:r>
            <a:r>
              <a:rPr lang="ru-RU" sz="1100" i="1" dirty="0">
                <a:latin typeface="Times New Roman" panose="02020603050405020304" pitchFamily="18" charset="0"/>
                <a:cs typeface="Times New Roman" panose="02020603050405020304" pitchFamily="18" charset="0"/>
              </a:rPr>
              <a:t> </a:t>
            </a:r>
            <a:endParaRPr lang="ru-RU" sz="1200" i="1"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59DDC542-D62A-958A-2D8E-3D5F43DB3021}"/>
              </a:ext>
            </a:extLst>
          </p:cNvPr>
          <p:cNvSpPr txBox="1"/>
          <p:nvPr/>
        </p:nvSpPr>
        <p:spPr>
          <a:xfrm>
            <a:off x="6095999" y="2302802"/>
            <a:ext cx="5802352" cy="4339650"/>
          </a:xfrm>
          <a:prstGeom prst="rect">
            <a:avLst/>
          </a:prstGeom>
          <a:noFill/>
        </p:spPr>
        <p:txBody>
          <a:bodyPr wrap="square" rtlCol="0">
            <a:spAutoFit/>
          </a:bodyPr>
          <a:lstStyle/>
          <a:p>
            <a:pPr algn="just"/>
            <a:r>
              <a:rPr lang="ru-RU" sz="1200" i="1" dirty="0">
                <a:latin typeface="Times New Roman" panose="02020603050405020304" pitchFamily="18" charset="0"/>
                <a:cs typeface="Times New Roman" panose="02020603050405020304" pitchFamily="18" charset="0"/>
              </a:rPr>
              <a:t>«…если неверные входят в обитель ислама, то джихад становится личной обязанностью тех, кто находится рядом, и коллективной обязанностью в отношении тех, кто на расстоянии…». </a:t>
            </a: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a:t>
            </a:r>
            <a:r>
              <a:rPr lang="de-DE"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Ibn al</a:t>
            </a:r>
            <a:r>
              <a:rPr lang="ru-RU"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de-DE"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Na</a:t>
            </a:r>
            <a:r>
              <a:rPr lang="ru-RU" sz="11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ḥḥās</a:t>
            </a:r>
            <a:r>
              <a:rPr lang="ru-RU"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100" dirty="0" err="1">
                <a:solidFill>
                  <a:schemeClr val="tx1"/>
                </a:solidFill>
                <a:effectLst/>
                <a:latin typeface="Times New Roman" panose="02020603050405020304" pitchFamily="18" charset="0"/>
                <a:cs typeface="Times New Roman" panose="02020603050405020304" pitchFamily="18" charset="0"/>
              </a:rPr>
              <a:t>Aḥmad</a:t>
            </a:r>
            <a:r>
              <a:rPr lang="fr-FR" sz="1100" dirty="0">
                <a:solidFill>
                  <a:schemeClr val="tx1"/>
                </a:solidFill>
                <a:effectLst/>
                <a:latin typeface="Times New Roman" panose="02020603050405020304" pitchFamily="18" charset="0"/>
                <a:cs typeface="Times New Roman" panose="02020603050405020304" pitchFamily="18" charset="0"/>
              </a:rPr>
              <a:t> b. Ibrahim</a:t>
            </a:r>
            <a:r>
              <a:rPr lang="ru-RU" sz="1100" dirty="0">
                <a:latin typeface="Times New Roman" panose="02020603050405020304" pitchFamily="18" charset="0"/>
                <a:ea typeface="Calibri" panose="020F0502020204030204" pitchFamily="34" charset="0"/>
                <a:cs typeface="Times New Roman" panose="02020603050405020304" pitchFamily="18" charset="0"/>
              </a:rPr>
              <a:t> 1990, стр. </a:t>
            </a:r>
            <a:r>
              <a:rPr lang="ru-RU" sz="1100" i="1" dirty="0">
                <a:latin typeface="Times New Roman" panose="02020603050405020304" pitchFamily="18" charset="0"/>
                <a:cs typeface="Times New Roman" panose="02020603050405020304" pitchFamily="18" charset="0"/>
              </a:rPr>
              <a:t>103</a:t>
            </a:r>
            <a:r>
              <a:rPr lang="ru-RU" sz="1100" dirty="0">
                <a:latin typeface="Times New Roman" panose="02020603050405020304" pitchFamily="18" charset="0"/>
                <a:ea typeface="Calibri" panose="020F0502020204030204" pitchFamily="34" charset="0"/>
                <a:cs typeface="Times New Roman" panose="02020603050405020304" pitchFamily="18" charset="0"/>
              </a:rPr>
              <a:t>]</a:t>
            </a:r>
            <a:r>
              <a:rPr lang="en-GB" sz="1100" dirty="0">
                <a:latin typeface="Times New Roman" panose="02020603050405020304" pitchFamily="18" charset="0"/>
                <a:ea typeface="Calibri" panose="020F0502020204030204" pitchFamily="34" charset="0"/>
                <a:cs typeface="Times New Roman" panose="02020603050405020304" pitchFamily="18" charset="0"/>
              </a:rPr>
              <a:t>.</a:t>
            </a:r>
            <a:r>
              <a:rPr lang="ru-RU" sz="1100" i="1" dirty="0">
                <a:latin typeface="Times New Roman" panose="02020603050405020304" pitchFamily="18" charset="0"/>
                <a:cs typeface="Times New Roman" panose="02020603050405020304" pitchFamily="18" charset="0"/>
              </a:rPr>
              <a:t> </a:t>
            </a:r>
          </a:p>
          <a:p>
            <a:pPr algn="just"/>
            <a:endParaRPr lang="ru-RU" sz="1200" i="1" dirty="0">
              <a:latin typeface="Times New Roman" panose="02020603050405020304" pitchFamily="18" charset="0"/>
              <a:cs typeface="Times New Roman" panose="02020603050405020304" pitchFamily="18" charset="0"/>
            </a:endParaRPr>
          </a:p>
          <a:p>
            <a:pPr algn="just"/>
            <a:r>
              <a:rPr lang="ru-RU" sz="1200" i="1" dirty="0">
                <a:latin typeface="Times New Roman" panose="02020603050405020304" pitchFamily="18" charset="0"/>
                <a:cs typeface="Times New Roman" panose="02020603050405020304" pitchFamily="18" charset="0"/>
              </a:rPr>
              <a:t>«Автор, да простит его Аллах, сказал: »Джихад является коллективной обязанностью. Если враг вторгается на исламскую территорию, или даже приближается к ней и скапливается на границе, даже если они не пересекают границу и вражеские армии в 2 раза больше мусульманских сил или меньше, то </a:t>
            </a:r>
            <a:r>
              <a:rPr lang="ru-RU" sz="1200" i="1" u="sng" dirty="0">
                <a:latin typeface="Times New Roman" panose="02020603050405020304" pitchFamily="18" charset="0"/>
                <a:cs typeface="Times New Roman" panose="02020603050405020304" pitchFamily="18" charset="0"/>
              </a:rPr>
              <a:t>джихад становится индивидуальной обязанностью, поэтому раб выходит без разрешения господина, а женщина без разрешения мужа </a:t>
            </a:r>
            <a:r>
              <a:rPr lang="ru-RU" sz="1200" i="1" dirty="0">
                <a:latin typeface="Times New Roman" panose="02020603050405020304" pitchFamily="18" charset="0"/>
                <a:cs typeface="Times New Roman" panose="02020603050405020304" pitchFamily="18" charset="0"/>
              </a:rPr>
              <a:t>(если есть у нее есть сила для защиты)</a:t>
            </a:r>
            <a:r>
              <a:rPr lang="ru-RU" sz="1200" i="1" u="sng" dirty="0">
                <a:latin typeface="Times New Roman" panose="02020603050405020304" pitchFamily="18" charset="0"/>
                <a:cs typeface="Times New Roman" panose="02020603050405020304" pitchFamily="18" charset="0"/>
              </a:rPr>
              <a:t>, а так же дитя выходит без дозволения родителей и должник без дозволения заемщика</a:t>
            </a:r>
            <a:r>
              <a:rPr lang="ru-RU" sz="1200" i="1" dirty="0">
                <a:latin typeface="Times New Roman" panose="02020603050405020304" pitchFamily="18" charset="0"/>
                <a:cs typeface="Times New Roman" panose="02020603050405020304" pitchFamily="18" charset="0"/>
              </a:rPr>
              <a:t>.»</a:t>
            </a: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a:t>
            </a:r>
            <a:r>
              <a:rPr lang="de-DE"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Ibn al</a:t>
            </a:r>
            <a:r>
              <a:rPr lang="ru-RU"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de-DE"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Na</a:t>
            </a:r>
            <a:r>
              <a:rPr lang="ru-RU" sz="11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ḥḥās</a:t>
            </a:r>
            <a:r>
              <a:rPr lang="ru-RU"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100" dirty="0" err="1">
                <a:solidFill>
                  <a:schemeClr val="tx1"/>
                </a:solidFill>
                <a:effectLst/>
                <a:latin typeface="Times New Roman" panose="02020603050405020304" pitchFamily="18" charset="0"/>
                <a:cs typeface="Times New Roman" panose="02020603050405020304" pitchFamily="18" charset="0"/>
              </a:rPr>
              <a:t>Aḥmad</a:t>
            </a:r>
            <a:r>
              <a:rPr lang="fr-FR" sz="1100" dirty="0">
                <a:solidFill>
                  <a:schemeClr val="tx1"/>
                </a:solidFill>
                <a:effectLst/>
                <a:latin typeface="Times New Roman" panose="02020603050405020304" pitchFamily="18" charset="0"/>
                <a:cs typeface="Times New Roman" panose="02020603050405020304" pitchFamily="18" charset="0"/>
              </a:rPr>
              <a:t> b. Ibrahim</a:t>
            </a:r>
            <a:r>
              <a:rPr lang="ru-RU" sz="1100" dirty="0">
                <a:latin typeface="Times New Roman" panose="02020603050405020304" pitchFamily="18" charset="0"/>
                <a:ea typeface="Calibri" panose="020F0502020204030204" pitchFamily="34" charset="0"/>
                <a:cs typeface="Times New Roman" panose="02020603050405020304" pitchFamily="18" charset="0"/>
              </a:rPr>
              <a:t> 1990, стр. </a:t>
            </a:r>
            <a:r>
              <a:rPr lang="ru-RU" sz="1100" i="1" dirty="0">
                <a:latin typeface="Times New Roman" panose="02020603050405020304" pitchFamily="18" charset="0"/>
                <a:cs typeface="Times New Roman" panose="02020603050405020304" pitchFamily="18" charset="0"/>
              </a:rPr>
              <a:t>101</a:t>
            </a:r>
            <a:r>
              <a:rPr lang="ru-RU" sz="1100" dirty="0">
                <a:latin typeface="Times New Roman" panose="02020603050405020304" pitchFamily="18" charset="0"/>
                <a:ea typeface="Calibri" panose="020F0502020204030204" pitchFamily="34" charset="0"/>
                <a:cs typeface="Times New Roman" panose="02020603050405020304" pitchFamily="18" charset="0"/>
              </a:rPr>
              <a:t>]</a:t>
            </a:r>
            <a:r>
              <a:rPr lang="en-GB" sz="1100" dirty="0">
                <a:latin typeface="Times New Roman" panose="02020603050405020304" pitchFamily="18" charset="0"/>
                <a:ea typeface="Calibri" panose="020F0502020204030204" pitchFamily="34" charset="0"/>
                <a:cs typeface="Times New Roman" panose="02020603050405020304" pitchFamily="18" charset="0"/>
              </a:rPr>
              <a:t>.</a:t>
            </a:r>
            <a:r>
              <a:rPr lang="ru-RU" sz="1100" i="1" dirty="0">
                <a:latin typeface="Times New Roman" panose="02020603050405020304" pitchFamily="18" charset="0"/>
                <a:cs typeface="Times New Roman" panose="02020603050405020304" pitchFamily="18" charset="0"/>
              </a:rPr>
              <a:t> </a:t>
            </a:r>
          </a:p>
          <a:p>
            <a:pPr algn="just"/>
            <a:endParaRPr lang="ru-RU" sz="1200" i="1" dirty="0">
              <a:latin typeface="Times New Roman" panose="02020603050405020304" pitchFamily="18" charset="0"/>
              <a:cs typeface="Times New Roman" panose="02020603050405020304" pitchFamily="18" charset="0"/>
            </a:endParaRPr>
          </a:p>
          <a:p>
            <a:pPr algn="just"/>
            <a:r>
              <a:rPr lang="ru-RU" sz="1200" i="1" dirty="0">
                <a:latin typeface="Times New Roman" panose="02020603050405020304" pitchFamily="18" charset="0"/>
                <a:cs typeface="Times New Roman" panose="02020603050405020304" pitchFamily="18" charset="0"/>
              </a:rPr>
              <a:t>«Если враг неожиданно нападает на мусульман на определенной территории, и они не имеют возможности сгруппироваться и подготовиться к битве, тогда если мусульманин знает, что он будет убит, он должен сражаться. Нет никакой разницы относительно свободного человека, раба, мужчины, женщины, слепого, хромого или больного. Позволяется либо сдаться, либо сражаться, однако сражаться лучше.» </a:t>
            </a: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a:t>
            </a:r>
            <a:r>
              <a:rPr lang="de-DE"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Ibn al</a:t>
            </a:r>
            <a:r>
              <a:rPr lang="ru-RU"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de-DE"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Na</a:t>
            </a:r>
            <a:r>
              <a:rPr lang="ru-RU" sz="11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ḥḥās</a:t>
            </a:r>
            <a:r>
              <a:rPr lang="ru-RU"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100" dirty="0" err="1">
                <a:solidFill>
                  <a:schemeClr val="tx1"/>
                </a:solidFill>
                <a:effectLst/>
                <a:latin typeface="Times New Roman" panose="02020603050405020304" pitchFamily="18" charset="0"/>
                <a:cs typeface="Times New Roman" panose="02020603050405020304" pitchFamily="18" charset="0"/>
              </a:rPr>
              <a:t>Aḥmad</a:t>
            </a:r>
            <a:r>
              <a:rPr lang="fr-FR" sz="1100" dirty="0">
                <a:solidFill>
                  <a:schemeClr val="tx1"/>
                </a:solidFill>
                <a:effectLst/>
                <a:latin typeface="Times New Roman" panose="02020603050405020304" pitchFamily="18" charset="0"/>
                <a:cs typeface="Times New Roman" panose="02020603050405020304" pitchFamily="18" charset="0"/>
              </a:rPr>
              <a:t> b. Ibrahim</a:t>
            </a:r>
            <a:r>
              <a:rPr lang="ru-RU" sz="1100" dirty="0">
                <a:latin typeface="Times New Roman" panose="02020603050405020304" pitchFamily="18" charset="0"/>
                <a:ea typeface="Calibri" panose="020F0502020204030204" pitchFamily="34" charset="0"/>
                <a:cs typeface="Times New Roman" panose="02020603050405020304" pitchFamily="18" charset="0"/>
              </a:rPr>
              <a:t> 1990, стр. </a:t>
            </a:r>
            <a:r>
              <a:rPr lang="ru-RU" sz="1100" i="1" dirty="0">
                <a:latin typeface="Times New Roman" panose="02020603050405020304" pitchFamily="18" charset="0"/>
                <a:cs typeface="Times New Roman" panose="02020603050405020304" pitchFamily="18" charset="0"/>
              </a:rPr>
              <a:t>101</a:t>
            </a:r>
            <a:r>
              <a:rPr lang="ru-RU" sz="1100" dirty="0">
                <a:latin typeface="Times New Roman" panose="02020603050405020304" pitchFamily="18" charset="0"/>
                <a:ea typeface="Calibri" panose="020F0502020204030204" pitchFamily="34" charset="0"/>
                <a:cs typeface="Times New Roman" panose="02020603050405020304" pitchFamily="18" charset="0"/>
              </a:rPr>
              <a:t>]</a:t>
            </a:r>
            <a:r>
              <a:rPr lang="en-GB" sz="1100" dirty="0">
                <a:latin typeface="Times New Roman" panose="02020603050405020304" pitchFamily="18" charset="0"/>
                <a:ea typeface="Calibri" panose="020F0502020204030204" pitchFamily="34" charset="0"/>
                <a:cs typeface="Times New Roman" panose="02020603050405020304" pitchFamily="18" charset="0"/>
              </a:rPr>
              <a:t>.</a:t>
            </a:r>
            <a:r>
              <a:rPr lang="ru-RU" sz="1100" i="1" dirty="0">
                <a:latin typeface="Times New Roman" panose="02020603050405020304" pitchFamily="18" charset="0"/>
                <a:cs typeface="Times New Roman" panose="02020603050405020304" pitchFamily="18" charset="0"/>
              </a:rPr>
              <a:t> </a:t>
            </a:r>
          </a:p>
          <a:p>
            <a:pPr algn="just"/>
            <a:endParaRPr lang="ru-RU" sz="1200" i="1" dirty="0">
              <a:latin typeface="Times New Roman" panose="02020603050405020304" pitchFamily="18" charset="0"/>
              <a:cs typeface="Times New Roman" panose="02020603050405020304" pitchFamily="18" charset="0"/>
            </a:endParaRPr>
          </a:p>
          <a:p>
            <a:pPr algn="just"/>
            <a:r>
              <a:rPr lang="ru-RU" sz="1200" i="1" dirty="0">
                <a:latin typeface="Times New Roman" panose="02020603050405020304" pitchFamily="18" charset="0"/>
                <a:cs typeface="Times New Roman" panose="02020603050405020304" pitchFamily="18" charset="0"/>
              </a:rPr>
              <a:t>«Оборонительный джихад - это долг каждого мусульманина, который способен воевать на той (атакованной) территории.» </a:t>
            </a: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a:t>
            </a:r>
            <a:r>
              <a:rPr lang="de-DE"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Ibn al</a:t>
            </a:r>
            <a:r>
              <a:rPr lang="ru-RU"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de-DE"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Na</a:t>
            </a:r>
            <a:r>
              <a:rPr lang="ru-RU" sz="11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ḥḥās</a:t>
            </a:r>
            <a:r>
              <a:rPr lang="ru-RU"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100" dirty="0" err="1">
                <a:solidFill>
                  <a:schemeClr val="tx1"/>
                </a:solidFill>
                <a:effectLst/>
                <a:latin typeface="Times New Roman" panose="02020603050405020304" pitchFamily="18" charset="0"/>
                <a:cs typeface="Times New Roman" panose="02020603050405020304" pitchFamily="18" charset="0"/>
              </a:rPr>
              <a:t>Aḥmad</a:t>
            </a:r>
            <a:r>
              <a:rPr lang="fr-FR" sz="1100" dirty="0">
                <a:solidFill>
                  <a:schemeClr val="tx1"/>
                </a:solidFill>
                <a:effectLst/>
                <a:latin typeface="Times New Roman" panose="02020603050405020304" pitchFamily="18" charset="0"/>
                <a:cs typeface="Times New Roman" panose="02020603050405020304" pitchFamily="18" charset="0"/>
              </a:rPr>
              <a:t> b. Ibrahim</a:t>
            </a:r>
            <a:r>
              <a:rPr lang="ru-RU" sz="1100" dirty="0">
                <a:latin typeface="Times New Roman" panose="02020603050405020304" pitchFamily="18" charset="0"/>
                <a:ea typeface="Calibri" panose="020F0502020204030204" pitchFamily="34" charset="0"/>
                <a:cs typeface="Times New Roman" panose="02020603050405020304" pitchFamily="18" charset="0"/>
              </a:rPr>
              <a:t> 1990, стр. </a:t>
            </a:r>
            <a:r>
              <a:rPr lang="ru-RU" sz="1100" i="1" dirty="0">
                <a:latin typeface="Times New Roman" panose="02020603050405020304" pitchFamily="18" charset="0"/>
                <a:cs typeface="Times New Roman" panose="02020603050405020304" pitchFamily="18" charset="0"/>
              </a:rPr>
              <a:t>102</a:t>
            </a:r>
            <a:r>
              <a:rPr lang="ru-RU" sz="1100" dirty="0">
                <a:latin typeface="Times New Roman" panose="02020603050405020304" pitchFamily="18" charset="0"/>
                <a:ea typeface="Calibri" panose="020F0502020204030204" pitchFamily="34" charset="0"/>
                <a:cs typeface="Times New Roman" panose="02020603050405020304" pitchFamily="18" charset="0"/>
              </a:rPr>
              <a:t>]</a:t>
            </a:r>
            <a:r>
              <a:rPr lang="en-GB" sz="1100" dirty="0">
                <a:latin typeface="Times New Roman" panose="02020603050405020304" pitchFamily="18" charset="0"/>
                <a:ea typeface="Calibri" panose="020F0502020204030204" pitchFamily="34" charset="0"/>
                <a:cs typeface="Times New Roman" panose="02020603050405020304" pitchFamily="18" charset="0"/>
              </a:rPr>
              <a:t>.</a:t>
            </a:r>
            <a:r>
              <a:rPr lang="ru-RU" sz="1100" i="1" dirty="0">
                <a:latin typeface="Times New Roman" panose="02020603050405020304" pitchFamily="18" charset="0"/>
                <a:cs typeface="Times New Roman" panose="02020603050405020304" pitchFamily="18" charset="0"/>
              </a:rPr>
              <a:t> </a:t>
            </a:r>
            <a:endParaRPr lang="ru-RU" sz="1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2734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E2EAF03B-EC26-1D47-94AC-C75942861D6C}"/>
              </a:ext>
            </a:extLst>
          </p:cNvPr>
          <p:cNvSpPr>
            <a:spLocks noGrp="1"/>
          </p:cNvSpPr>
          <p:nvPr>
            <p:ph type="title"/>
          </p:nvPr>
        </p:nvSpPr>
        <p:spPr>
          <a:xfrm>
            <a:off x="2591764" y="1658509"/>
            <a:ext cx="1376192" cy="613290"/>
          </a:xfrm>
        </p:spPr>
        <p:txBody>
          <a:bodyPr>
            <a:noAutofit/>
          </a:bodyPr>
          <a:lstStyle/>
          <a:p>
            <a:pPr algn="just"/>
            <a:r>
              <a:rPr lang="ru-RU" b="1" dirty="0">
                <a:solidFill>
                  <a:schemeClr val="bg2">
                    <a:lumMod val="10000"/>
                  </a:schemeClr>
                </a:solidFill>
              </a:rPr>
              <a:t>Вывод</a:t>
            </a:r>
            <a:endParaRPr lang="ru-RU" sz="2000" dirty="0">
              <a:solidFill>
                <a:schemeClr val="bg2">
                  <a:lumMod val="10000"/>
                </a:schemeClr>
              </a:solidFill>
            </a:endParaRPr>
          </a:p>
        </p:txBody>
      </p:sp>
      <p:sp>
        <p:nvSpPr>
          <p:cNvPr id="4" name="Текст 3">
            <a:extLst>
              <a:ext uri="{FF2B5EF4-FFF2-40B4-BE49-F238E27FC236}">
                <a16:creationId xmlns:a16="http://schemas.microsoft.com/office/drawing/2014/main" id="{53356540-7218-FF4B-B6BC-5BD291A372E2}"/>
              </a:ext>
            </a:extLst>
          </p:cNvPr>
          <p:cNvSpPr>
            <a:spLocks noGrp="1"/>
          </p:cNvSpPr>
          <p:nvPr>
            <p:ph type="body" sz="quarter" idx="12"/>
          </p:nvPr>
        </p:nvSpPr>
        <p:spPr>
          <a:xfrm>
            <a:off x="463721" y="2271799"/>
            <a:ext cx="5632279" cy="3842759"/>
          </a:xfrm>
        </p:spPr>
        <p:txBody>
          <a:bodyPr/>
          <a:lstStyle/>
          <a:p>
            <a:pPr algn="just"/>
            <a:r>
              <a:rPr lang="ru-RU" sz="1600" dirty="0">
                <a:solidFill>
                  <a:schemeClr val="bg2">
                    <a:lumMod val="10000"/>
                  </a:schemeClr>
                </a:solidFill>
                <a:latin typeface="Times New Roman" panose="02020603050405020304" pitchFamily="18" charset="0"/>
                <a:cs typeface="Times New Roman" panose="02020603050405020304" pitchFamily="18" charset="0"/>
              </a:rPr>
              <a:t>На первый план в своей работе Ибн ан-Наххас выдвигает идею добровольческого джихада, неразрывно связанную с вопросом о том, при каких обстоятельствах джихад является коллективной обязанностью общины, а при каких личной обязанностью каждого мусульманина. </a:t>
            </a:r>
          </a:p>
          <a:p>
            <a:pPr algn="just"/>
            <a:r>
              <a:rPr lang="ru-RU" sz="1600" dirty="0">
                <a:solidFill>
                  <a:schemeClr val="bg2">
                    <a:lumMod val="10000"/>
                  </a:schemeClr>
                </a:solidFill>
                <a:latin typeface="Times New Roman" panose="02020603050405020304" pitchFamily="18" charset="0"/>
                <a:cs typeface="Times New Roman" panose="02020603050405020304" pitchFamily="18" charset="0"/>
              </a:rPr>
              <a:t>Подобный материал являются вполне эффективным инструментом риторики о нормативности насилия, направленного против немусульман. Такой вывод можно сделать, опираясь на факт того, что экстремисты продолжают прибегать к такой полемике и в наши дни [</a:t>
            </a:r>
            <a:r>
              <a:rPr lang="en-US" sz="1600" dirty="0">
                <a:solidFill>
                  <a:schemeClr val="bg2">
                    <a:lumMod val="10000"/>
                  </a:schemeClr>
                </a:solidFill>
                <a:latin typeface="Times New Roman" panose="02020603050405020304" pitchFamily="18" charset="0"/>
                <a:cs typeface="Times New Roman" panose="02020603050405020304" pitchFamily="18" charset="0"/>
              </a:rPr>
              <a:t>Cook D.</a:t>
            </a:r>
            <a:r>
              <a:rPr lang="ru-RU" sz="1600" dirty="0">
                <a:solidFill>
                  <a:schemeClr val="bg2">
                    <a:lumMod val="10000"/>
                  </a:schemeClr>
                </a:solidFill>
                <a:latin typeface="Times New Roman" panose="02020603050405020304" pitchFamily="18" charset="0"/>
                <a:cs typeface="Times New Roman" panose="02020603050405020304" pitchFamily="18" charset="0"/>
              </a:rPr>
              <a:t> 2005,</a:t>
            </a:r>
            <a:r>
              <a:rPr lang="en-US" sz="1600" dirty="0">
                <a:solidFill>
                  <a:schemeClr val="bg2">
                    <a:lumMod val="10000"/>
                  </a:schemeClr>
                </a:solidFill>
                <a:latin typeface="Times New Roman" panose="02020603050405020304" pitchFamily="18" charset="0"/>
                <a:cs typeface="Times New Roman" panose="02020603050405020304" pitchFamily="18" charset="0"/>
              </a:rPr>
              <a:t> </a:t>
            </a:r>
            <a:r>
              <a:rPr lang="ru-RU" sz="1600" dirty="0">
                <a:solidFill>
                  <a:schemeClr val="bg2">
                    <a:lumMod val="10000"/>
                  </a:schemeClr>
                </a:solidFill>
                <a:latin typeface="Times New Roman" panose="02020603050405020304" pitchFamily="18" charset="0"/>
                <a:cs typeface="Times New Roman" panose="02020603050405020304" pitchFamily="18" charset="0"/>
              </a:rPr>
              <a:t>стр. 47], в том числе привлекая тексты Ибн ан-Наххаса [</a:t>
            </a:r>
            <a:r>
              <a:rPr lang="en-US" sz="1600" dirty="0" err="1">
                <a:solidFill>
                  <a:schemeClr val="bg2">
                    <a:lumMod val="10000"/>
                  </a:schemeClr>
                </a:solidFill>
                <a:latin typeface="Times New Roman" panose="02020603050405020304" pitchFamily="18" charset="0"/>
                <a:cs typeface="Times New Roman" panose="02020603050405020304" pitchFamily="18" charset="0"/>
              </a:rPr>
              <a:t>Afsaruddin</a:t>
            </a:r>
            <a:r>
              <a:rPr lang="en-US" sz="1600" dirty="0">
                <a:solidFill>
                  <a:schemeClr val="bg2">
                    <a:lumMod val="10000"/>
                  </a:schemeClr>
                </a:solidFill>
                <a:latin typeface="Times New Roman" panose="02020603050405020304" pitchFamily="18" charset="0"/>
                <a:cs typeface="Times New Roman" panose="02020603050405020304" pitchFamily="18" charset="0"/>
              </a:rPr>
              <a:t> A.</a:t>
            </a:r>
            <a:r>
              <a:rPr lang="ru-RU" sz="1600" dirty="0">
                <a:solidFill>
                  <a:schemeClr val="bg2">
                    <a:lumMod val="10000"/>
                  </a:schemeClr>
                </a:solidFill>
                <a:latin typeface="Times New Roman" panose="02020603050405020304" pitchFamily="18" charset="0"/>
                <a:cs typeface="Times New Roman" panose="02020603050405020304" pitchFamily="18" charset="0"/>
              </a:rPr>
              <a:t> 2013, стр. 290</a:t>
            </a:r>
            <a:r>
              <a:rPr lang="en-GB" sz="1600" dirty="0">
                <a:solidFill>
                  <a:schemeClr val="bg2">
                    <a:lumMod val="10000"/>
                  </a:schemeClr>
                </a:solidFill>
                <a:latin typeface="Times New Roman" panose="02020603050405020304" pitchFamily="18" charset="0"/>
                <a:cs typeface="Times New Roman" panose="02020603050405020304" pitchFamily="18" charset="0"/>
              </a:rPr>
              <a:t>; </a:t>
            </a:r>
            <a:r>
              <a:rPr lang="en-US" sz="1600" dirty="0">
                <a:solidFill>
                  <a:schemeClr val="bg2">
                    <a:lumMod val="10000"/>
                  </a:schemeClr>
                </a:solidFill>
                <a:latin typeface="Times New Roman" panose="02020603050405020304" pitchFamily="18" charset="0"/>
                <a:cs typeface="Times New Roman" panose="02020603050405020304" pitchFamily="18" charset="0"/>
              </a:rPr>
              <a:t>Cook D.</a:t>
            </a:r>
            <a:r>
              <a:rPr lang="ru-RU" sz="1600" dirty="0">
                <a:solidFill>
                  <a:schemeClr val="bg2">
                    <a:lumMod val="10000"/>
                  </a:schemeClr>
                </a:solidFill>
                <a:latin typeface="Times New Roman" panose="02020603050405020304" pitchFamily="18" charset="0"/>
                <a:cs typeface="Times New Roman" panose="02020603050405020304" pitchFamily="18" charset="0"/>
              </a:rPr>
              <a:t> 2005,</a:t>
            </a:r>
            <a:r>
              <a:rPr lang="en-US" sz="1600" dirty="0">
                <a:solidFill>
                  <a:schemeClr val="bg2">
                    <a:lumMod val="10000"/>
                  </a:schemeClr>
                </a:solidFill>
                <a:latin typeface="Times New Roman" panose="02020603050405020304" pitchFamily="18" charset="0"/>
                <a:cs typeface="Times New Roman" panose="02020603050405020304" pitchFamily="18" charset="0"/>
              </a:rPr>
              <a:t> </a:t>
            </a:r>
            <a:r>
              <a:rPr lang="ru-RU" sz="1600" dirty="0">
                <a:solidFill>
                  <a:schemeClr val="bg2">
                    <a:lumMod val="10000"/>
                  </a:schemeClr>
                </a:solidFill>
                <a:latin typeface="Times New Roman" panose="02020603050405020304" pitchFamily="18" charset="0"/>
                <a:cs typeface="Times New Roman" panose="02020603050405020304" pitchFamily="18" charset="0"/>
              </a:rPr>
              <a:t>стр. 378</a:t>
            </a:r>
            <a:r>
              <a:rPr lang="en-GB" sz="1600" dirty="0">
                <a:solidFill>
                  <a:schemeClr val="bg2">
                    <a:lumMod val="10000"/>
                  </a:schemeClr>
                </a:solidFill>
                <a:latin typeface="Times New Roman" panose="02020603050405020304" pitchFamily="18" charset="0"/>
                <a:cs typeface="Times New Roman" panose="02020603050405020304" pitchFamily="18" charset="0"/>
              </a:rPr>
              <a:t>]. </a:t>
            </a:r>
            <a:endParaRPr lang="ru-RU" sz="1600" dirty="0">
              <a:solidFill>
                <a:schemeClr val="bg2">
                  <a:lumMod val="10000"/>
                </a:schemeClr>
              </a:solidFill>
              <a:latin typeface="Times New Roman" panose="02020603050405020304" pitchFamily="18" charset="0"/>
              <a:cs typeface="Times New Roman" panose="02020603050405020304" pitchFamily="18" charset="0"/>
            </a:endParaRPr>
          </a:p>
          <a:p>
            <a:endParaRPr lang="ru-RU" dirty="0"/>
          </a:p>
        </p:txBody>
      </p:sp>
      <p:sp>
        <p:nvSpPr>
          <p:cNvPr id="5" name="Текст 4">
            <a:extLst>
              <a:ext uri="{FF2B5EF4-FFF2-40B4-BE49-F238E27FC236}">
                <a16:creationId xmlns:a16="http://schemas.microsoft.com/office/drawing/2014/main" id="{3EB29DC1-D5D4-FB41-9E2D-AA4750D0CC8B}"/>
              </a:ext>
            </a:extLst>
          </p:cNvPr>
          <p:cNvSpPr>
            <a:spLocks noGrp="1"/>
          </p:cNvSpPr>
          <p:nvPr>
            <p:ph type="body" sz="quarter" idx="13"/>
          </p:nvPr>
        </p:nvSpPr>
        <p:spPr>
          <a:xfrm>
            <a:off x="1185730" y="545023"/>
            <a:ext cx="1901825" cy="415925"/>
          </a:xfrm>
        </p:spPr>
        <p:txBody>
          <a:bodyPr/>
          <a:lstStyle/>
          <a:p>
            <a:r>
              <a:rPr lang="ru-RU" sz="1000" b="0" i="0" u="none" strike="noStrike" dirty="0">
                <a:solidFill>
                  <a:schemeClr val="accent1">
                    <a:lumMod val="50000"/>
                  </a:schemeClr>
                </a:solidFill>
                <a:effectLst/>
                <a:latin typeface="HSE Sans" panose="02000000000000000000"/>
              </a:rPr>
              <a:t>Институт востоковедения и африканистики </a:t>
            </a:r>
            <a:endParaRPr lang="ru-RU" sz="1000" u="sng" dirty="0">
              <a:solidFill>
                <a:schemeClr val="accent1">
                  <a:lumMod val="50000"/>
                </a:schemeClr>
              </a:solidFill>
            </a:endParaRPr>
          </a:p>
          <a:p>
            <a:endParaRPr lang="ru-RU" dirty="0"/>
          </a:p>
        </p:txBody>
      </p:sp>
      <p:sp>
        <p:nvSpPr>
          <p:cNvPr id="10" name="Текст 9">
            <a:extLst>
              <a:ext uri="{FF2B5EF4-FFF2-40B4-BE49-F238E27FC236}">
                <a16:creationId xmlns:a16="http://schemas.microsoft.com/office/drawing/2014/main" id="{56DDF590-14DB-0F83-54BC-8F2EB99BA711}"/>
              </a:ext>
            </a:extLst>
          </p:cNvPr>
          <p:cNvSpPr>
            <a:spLocks noGrp="1"/>
          </p:cNvSpPr>
          <p:nvPr>
            <p:ph type="body" sz="quarter" idx="14"/>
          </p:nvPr>
        </p:nvSpPr>
        <p:spPr>
          <a:xfrm>
            <a:off x="3459163" y="524760"/>
            <a:ext cx="2070100" cy="408109"/>
          </a:xfrm>
        </p:spPr>
        <p:txBody>
          <a:bodyPr/>
          <a:lstStyle/>
          <a:p>
            <a:r>
              <a:rPr lang="ru-RU" dirty="0"/>
              <a:t>Джихад как личная обязанность каждого мусульманина в толковании Ибн ан-Наххаса</a:t>
            </a:r>
          </a:p>
        </p:txBody>
      </p:sp>
      <p:pic>
        <p:nvPicPr>
          <p:cNvPr id="2" name="Рисунок 1" descr="Изображение выглядит как диаграмма&#10;&#10;Автоматически созданное описание">
            <a:extLst>
              <a:ext uri="{FF2B5EF4-FFF2-40B4-BE49-F238E27FC236}">
                <a16:creationId xmlns:a16="http://schemas.microsoft.com/office/drawing/2014/main" id="{712657D7-7E33-1609-11A4-E02459F7CA8F}"/>
              </a:ext>
            </a:extLst>
          </p:cNvPr>
          <p:cNvPicPr>
            <a:picLocks noChangeAspect="1"/>
          </p:cNvPicPr>
          <p:nvPr/>
        </p:nvPicPr>
        <p:blipFill>
          <a:blip r:embed="rId2"/>
          <a:stretch>
            <a:fillRect/>
          </a:stretch>
        </p:blipFill>
        <p:spPr>
          <a:xfrm>
            <a:off x="6683789" y="1658509"/>
            <a:ext cx="2184853" cy="3310384"/>
          </a:xfrm>
          <a:prstGeom prst="rect">
            <a:avLst/>
          </a:prstGeom>
          <a:ln>
            <a:noFill/>
          </a:ln>
          <a:effectLst/>
        </p:spPr>
      </p:pic>
      <p:pic>
        <p:nvPicPr>
          <p:cNvPr id="6" name="Рисунок 5" descr="Изображение выглядит как текст&#10;&#10;Автоматически созданное описание">
            <a:extLst>
              <a:ext uri="{FF2B5EF4-FFF2-40B4-BE49-F238E27FC236}">
                <a16:creationId xmlns:a16="http://schemas.microsoft.com/office/drawing/2014/main" id="{7D9AF026-2B07-1EE9-499C-AE7C0D9CBFB9}"/>
              </a:ext>
            </a:extLst>
          </p:cNvPr>
          <p:cNvPicPr>
            <a:picLocks noChangeAspect="1"/>
          </p:cNvPicPr>
          <p:nvPr/>
        </p:nvPicPr>
        <p:blipFill>
          <a:blip r:embed="rId3"/>
          <a:stretch>
            <a:fillRect/>
          </a:stretch>
        </p:blipFill>
        <p:spPr>
          <a:xfrm>
            <a:off x="9312628" y="2901835"/>
            <a:ext cx="2271847" cy="3390818"/>
          </a:xfrm>
          <a:prstGeom prst="rect">
            <a:avLst/>
          </a:prstGeom>
          <a:ln>
            <a:noFill/>
          </a:ln>
          <a:effectLst/>
        </p:spPr>
      </p:pic>
    </p:spTree>
    <p:extLst>
      <p:ext uri="{BB962C8B-B14F-4D97-AF65-F5344CB8AC3E}">
        <p14:creationId xmlns:p14="http://schemas.microsoft.com/office/powerpoint/2010/main" val="1748992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5275B2D2-6633-BC2D-947A-362E5005A183}"/>
              </a:ext>
            </a:extLst>
          </p:cNvPr>
          <p:cNvSpPr>
            <a:spLocks noGrp="1"/>
          </p:cNvSpPr>
          <p:nvPr>
            <p:ph type="title"/>
          </p:nvPr>
        </p:nvSpPr>
        <p:spPr>
          <a:xfrm>
            <a:off x="585898" y="1668780"/>
            <a:ext cx="5245560" cy="556035"/>
          </a:xfrm>
        </p:spPr>
        <p:txBody>
          <a:bodyPr/>
          <a:lstStyle/>
          <a:p>
            <a:pPr algn="ctr"/>
            <a:r>
              <a:rPr lang="ru-RU" dirty="0">
                <a:solidFill>
                  <a:srgbClr val="234A9B"/>
                </a:solidFill>
              </a:rPr>
              <a:t>Список источников</a:t>
            </a:r>
            <a:r>
              <a:rPr lang="en-GB" dirty="0">
                <a:solidFill>
                  <a:srgbClr val="234A9B"/>
                </a:solidFill>
              </a:rPr>
              <a:t>:</a:t>
            </a:r>
            <a:endParaRPr lang="ru-RU" dirty="0">
              <a:solidFill>
                <a:srgbClr val="234A9B"/>
              </a:solidFill>
            </a:endParaRPr>
          </a:p>
        </p:txBody>
      </p:sp>
      <p:sp>
        <p:nvSpPr>
          <p:cNvPr id="4" name="Текст 3">
            <a:extLst>
              <a:ext uri="{FF2B5EF4-FFF2-40B4-BE49-F238E27FC236}">
                <a16:creationId xmlns:a16="http://schemas.microsoft.com/office/drawing/2014/main" id="{E4DF9C2F-6E58-1013-5770-D871EDF49326}"/>
              </a:ext>
            </a:extLst>
          </p:cNvPr>
          <p:cNvSpPr>
            <a:spLocks noGrp="1"/>
          </p:cNvSpPr>
          <p:nvPr>
            <p:ph type="body" sz="quarter" idx="12"/>
          </p:nvPr>
        </p:nvSpPr>
        <p:spPr/>
        <p:txBody>
          <a:bodyPr>
            <a:normAutofit fontScale="92500"/>
          </a:bodyPr>
          <a:lstStyle/>
          <a:p>
            <a:pPr algn="just">
              <a:lnSpc>
                <a:spcPct val="150000"/>
              </a:lnSpc>
              <a:spcBef>
                <a:spcPts val="0"/>
              </a:spcBef>
              <a:buFont typeface="Wingdings" pitchFamily="2" charset="2"/>
              <a:buChar char="Ø"/>
            </a:pPr>
            <a:r>
              <a:rPr lang="ru-RU" sz="1400" dirty="0">
                <a:solidFill>
                  <a:srgbClr val="234A9B"/>
                </a:solidFill>
                <a:effectLst/>
                <a:latin typeface="Times New Roman" panose="02020603050405020304" pitchFamily="18" charset="0"/>
                <a:ea typeface="Times New Roman" panose="02020603050405020304" pitchFamily="18" charset="0"/>
                <a:cs typeface="Times New Roman" panose="02020603050405020304" pitchFamily="18" charset="0"/>
              </a:rPr>
              <a:t>Коран / пер. и </a:t>
            </a:r>
            <a:r>
              <a:rPr lang="ru-RU" sz="1400" dirty="0" err="1">
                <a:solidFill>
                  <a:srgbClr val="234A9B"/>
                </a:solidFill>
                <a:effectLst/>
                <a:latin typeface="Times New Roman" panose="02020603050405020304" pitchFamily="18" charset="0"/>
                <a:ea typeface="Times New Roman" panose="02020603050405020304" pitchFamily="18" charset="0"/>
                <a:cs typeface="Times New Roman" panose="02020603050405020304" pitchFamily="18" charset="0"/>
              </a:rPr>
              <a:t>коммент</a:t>
            </a:r>
            <a:r>
              <a:rPr lang="ru-RU" sz="1400" dirty="0">
                <a:solidFill>
                  <a:srgbClr val="234A9B"/>
                </a:solidFill>
                <a:effectLst/>
                <a:latin typeface="Times New Roman" panose="02020603050405020304" pitchFamily="18" charset="0"/>
                <a:ea typeface="Times New Roman" panose="02020603050405020304" pitchFamily="18" charset="0"/>
                <a:cs typeface="Times New Roman" panose="02020603050405020304" pitchFamily="18" charset="0"/>
              </a:rPr>
              <a:t>.  И.Ю. Крачковского; АН СССР, Ин-т востоковедения. – 2-е изд. М.: Наука, 1986. </a:t>
            </a:r>
          </a:p>
          <a:p>
            <a:pPr algn="just">
              <a:lnSpc>
                <a:spcPct val="150000"/>
              </a:lnSpc>
              <a:spcBef>
                <a:spcPts val="0"/>
              </a:spcBef>
              <a:buFont typeface="Wingdings" pitchFamily="2" charset="2"/>
              <a:buChar char="Ø"/>
            </a:pPr>
            <a:r>
              <a:rPr lang="fr-FR" sz="1400" dirty="0">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Ibn al-</a:t>
            </a:r>
            <a:r>
              <a:rPr lang="fr-FR" sz="1400" dirty="0" err="1">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Naḥḥās</a:t>
            </a:r>
            <a:r>
              <a:rPr lang="fr-FR" sz="1400" dirty="0">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 </a:t>
            </a:r>
            <a:r>
              <a:rPr lang="fr-FR" sz="1400" dirty="0" err="1">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Mashāri</a:t>
            </a:r>
            <a:r>
              <a:rPr lang="ar-SA" sz="1400" dirty="0">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 </a:t>
            </a:r>
            <a:r>
              <a:rPr lang="fr-FR" sz="1400" dirty="0">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al- </a:t>
            </a:r>
            <a:r>
              <a:rPr lang="fr-FR" sz="1400" dirty="0" err="1">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ashwā</a:t>
            </a:r>
            <a:r>
              <a:rPr lang="it-IT" sz="1400" dirty="0" err="1">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q</a:t>
            </a:r>
            <a:r>
              <a:rPr lang="it-IT" sz="1400" dirty="0">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 il</a:t>
            </a:r>
            <a:r>
              <a:rPr lang="fr-FR" sz="1400" dirty="0" err="1">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ā</a:t>
            </a:r>
            <a:r>
              <a:rPr lang="fr-FR" sz="1400" dirty="0">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 </a:t>
            </a:r>
            <a:r>
              <a:rPr lang="fr-FR" sz="1400" dirty="0" err="1">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maṣāri</a:t>
            </a:r>
            <a:r>
              <a:rPr lang="ar-SA" sz="1400" dirty="0">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 </a:t>
            </a:r>
            <a:r>
              <a:rPr lang="fr-FR" sz="1400" dirty="0">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al-</a:t>
            </a:r>
            <a:r>
              <a:rPr lang="ar-SA" sz="1400" dirty="0">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a:t>
            </a:r>
            <a:r>
              <a:rPr lang="fr-FR" sz="1400" dirty="0" err="1">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ushshāq</a:t>
            </a:r>
            <a:r>
              <a:rPr lang="fr-FR" sz="1400" dirty="0">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 </a:t>
            </a:r>
            <a:r>
              <a:rPr lang="fr-FR" sz="1400" dirty="0" err="1">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wa-muthīr</a:t>
            </a:r>
            <a:r>
              <a:rPr lang="fr-FR" sz="1400" dirty="0">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 al-</a:t>
            </a:r>
            <a:r>
              <a:rPr lang="fr-FR" sz="1400" dirty="0" err="1">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gharām</a:t>
            </a:r>
            <a:r>
              <a:rPr lang="fr-FR" sz="1400" dirty="0">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 </a:t>
            </a:r>
            <a:r>
              <a:rPr lang="fr-FR" sz="1400" dirty="0" err="1">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ilā</a:t>
            </a:r>
            <a:r>
              <a:rPr lang="fr-FR" sz="1400" dirty="0">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 </a:t>
            </a:r>
            <a:r>
              <a:rPr lang="fr-FR" sz="1400" dirty="0" err="1">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dā</a:t>
            </a:r>
            <a:r>
              <a:rPr lang="da-DK" sz="1400" dirty="0">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r al-sal</a:t>
            </a:r>
            <a:r>
              <a:rPr lang="fr-FR" sz="1400" dirty="0" err="1">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ām</a:t>
            </a:r>
            <a:r>
              <a:rPr lang="fr-FR" sz="1400" dirty="0">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 [</a:t>
            </a:r>
            <a:r>
              <a:rPr lang="ru-RU" sz="1400" dirty="0">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Осуществление страстных желаний гибели любящих </a:t>
            </a:r>
            <a:r>
              <a:rPr lang="pt-PT" sz="1400" dirty="0">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a:t>
            </a:r>
            <a:r>
              <a:rPr lang="ru-RU" sz="1400" dirty="0">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Бога</a:t>
            </a:r>
            <a:r>
              <a:rPr lang="pt-PT" sz="1400" dirty="0">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 </a:t>
            </a:r>
            <a:r>
              <a:rPr lang="ru-RU" sz="1400" dirty="0">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и возбуждение влечения к обители мира</a:t>
            </a:r>
            <a:r>
              <a:rPr lang="fr-FR" sz="1400" dirty="0">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 </a:t>
            </a:r>
            <a:r>
              <a:rPr lang="fr-FR" sz="1400" dirty="0" err="1">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ed</a:t>
            </a:r>
            <a:r>
              <a:rPr lang="fr-FR" sz="1400" dirty="0">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 </a:t>
            </a:r>
            <a:r>
              <a:rPr lang="es-ES_tradnl" sz="1400" dirty="0">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Ah</a:t>
            </a:r>
            <a:r>
              <a:rPr lang="fr-FR" sz="1400" dirty="0">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a:t>
            </a:r>
            <a:r>
              <a:rPr lang="fr-FR" sz="1400" dirty="0" err="1">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mad</a:t>
            </a:r>
            <a:r>
              <a:rPr lang="fr-FR" sz="1400" dirty="0">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 b. </a:t>
            </a:r>
            <a:r>
              <a:rPr lang="fr-FR" sz="1400" dirty="0" err="1">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Ibrāhīm</a:t>
            </a:r>
            <a:r>
              <a:rPr lang="fr-FR" sz="1400" dirty="0">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 Beirut: Dā</a:t>
            </a:r>
            <a:r>
              <a:rPr lang="it-IT" sz="1400" dirty="0" err="1">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r</a:t>
            </a:r>
            <a:r>
              <a:rPr lang="it-IT" sz="1400" dirty="0">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 al- </a:t>
            </a:r>
            <a:r>
              <a:rPr lang="fr-FR" sz="1400" dirty="0">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Bashā’</a:t>
            </a:r>
            <a:r>
              <a:rPr lang="fr-FR" sz="1400" dirty="0" err="1">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ir</a:t>
            </a:r>
            <a:r>
              <a:rPr lang="fr-FR" sz="1400" dirty="0">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 </a:t>
            </a:r>
            <a:r>
              <a:rPr lang="fr-FR" sz="1400" dirty="0" err="1">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al-Islāmīya</a:t>
            </a:r>
            <a:r>
              <a:rPr lang="fr-FR" sz="1400" dirty="0">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 1990. </a:t>
            </a:r>
            <a:endParaRPr lang="ar-SA" sz="1400" dirty="0">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endParaRPr>
          </a:p>
          <a:p>
            <a:pPr algn="just">
              <a:lnSpc>
                <a:spcPct val="150000"/>
              </a:lnSpc>
              <a:spcBef>
                <a:spcPts val="0"/>
              </a:spcBef>
              <a:buFont typeface="Wingdings" pitchFamily="2" charset="2"/>
              <a:buChar char="Ø"/>
            </a:pPr>
            <a:r>
              <a:rPr lang="fr-FR" sz="1400" dirty="0" err="1">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Muḥammad</a:t>
            </a:r>
            <a:r>
              <a:rPr lang="fr-FR" sz="1400" dirty="0">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 b. ‘</a:t>
            </a:r>
            <a:r>
              <a:rPr lang="fr-FR" sz="1400" dirty="0" err="1">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Abd</a:t>
            </a:r>
            <a:r>
              <a:rPr lang="fr-FR" sz="1400" dirty="0">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 </a:t>
            </a:r>
            <a:r>
              <a:rPr lang="fr-FR" sz="1400" dirty="0" err="1">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al-Raḥmān</a:t>
            </a:r>
            <a:r>
              <a:rPr lang="fr-FR" sz="1400" dirty="0">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 </a:t>
            </a:r>
            <a:r>
              <a:rPr lang="fr-FR" sz="1400" dirty="0" err="1">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al-Sakhāwi</a:t>
            </a:r>
            <a:r>
              <a:rPr lang="fr-FR" sz="1400" dirty="0">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 </a:t>
            </a:r>
            <a:r>
              <a:rPr lang="fr-FR" sz="1400" dirty="0" err="1">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Al-Ḍaw</a:t>
            </a:r>
            <a:r>
              <a:rPr lang="fr-FR" sz="1400" dirty="0">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 </a:t>
            </a:r>
            <a:r>
              <a:rPr lang="fr-FR" sz="1400" dirty="0" err="1">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al-lāmi</a:t>
            </a:r>
            <a:r>
              <a:rPr lang="fr-FR" sz="1400" dirty="0">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 fī </a:t>
            </a:r>
            <a:r>
              <a:rPr lang="fr-FR" sz="1400" dirty="0" err="1">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a‘yān</a:t>
            </a:r>
            <a:r>
              <a:rPr lang="fr-FR" sz="1400" dirty="0">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 al-</a:t>
            </a:r>
            <a:r>
              <a:rPr lang="fr-FR" sz="1400" dirty="0" err="1">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qarn</a:t>
            </a:r>
            <a:r>
              <a:rPr lang="fr-FR" sz="1400" dirty="0">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 </a:t>
            </a:r>
            <a:r>
              <a:rPr lang="fr-FR" sz="1400" dirty="0" err="1">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al-tāsi</a:t>
            </a:r>
            <a:r>
              <a:rPr lang="fr-FR" sz="1400" dirty="0">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a:t>
            </a:r>
            <a:r>
              <a:rPr lang="ru-RU" sz="1400" dirty="0">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Яркий свет людей девятого века</a:t>
            </a:r>
            <a:r>
              <a:rPr lang="fr-FR" sz="1400" dirty="0">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 </a:t>
            </a:r>
            <a:r>
              <a:rPr lang="ru-RU" sz="1400" dirty="0" err="1">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Beirut</a:t>
            </a:r>
            <a:r>
              <a:rPr lang="ru-RU" sz="1400" dirty="0">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 </a:t>
            </a:r>
            <a:r>
              <a:rPr lang="ru-RU" sz="1400" dirty="0" err="1">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Dār</a:t>
            </a:r>
            <a:r>
              <a:rPr lang="ru-RU" sz="1400" dirty="0">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 </a:t>
            </a:r>
            <a:r>
              <a:rPr lang="ru-RU" sz="1400" dirty="0" err="1">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al-Jīl</a:t>
            </a:r>
            <a:r>
              <a:rPr lang="ru-RU" sz="1400" dirty="0">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 2017. </a:t>
            </a:r>
            <a:endParaRPr lang="ar-SA" sz="1400" dirty="0">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endParaRPr>
          </a:p>
          <a:p>
            <a:pPr algn="just">
              <a:lnSpc>
                <a:spcPct val="150000"/>
              </a:lnSpc>
              <a:spcBef>
                <a:spcPts val="0"/>
              </a:spcBef>
              <a:buFont typeface="Wingdings" pitchFamily="2" charset="2"/>
              <a:buChar char="Ø"/>
            </a:pPr>
            <a:r>
              <a:rPr lang="fr-FR" sz="1500" dirty="0">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Ibn </a:t>
            </a:r>
            <a:r>
              <a:rPr lang="fr-FR" sz="1500" dirty="0" err="1">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Ḥajar</a:t>
            </a:r>
            <a:r>
              <a:rPr lang="fr-FR" sz="1500" dirty="0">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 al-‘</a:t>
            </a:r>
            <a:r>
              <a:rPr lang="fr-FR" sz="1500" dirty="0" err="1">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Asqalāni</a:t>
            </a:r>
            <a:r>
              <a:rPr lang="fr-FR" sz="1500" dirty="0">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 </a:t>
            </a:r>
            <a:r>
              <a:rPr lang="fr-FR" sz="1500" dirty="0" err="1">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Inbā</a:t>
            </a:r>
            <a:r>
              <a:rPr lang="fr-FR" sz="1500" dirty="0">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 al-</a:t>
            </a:r>
            <a:r>
              <a:rPr lang="fr-FR" sz="1500" dirty="0" err="1">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ghumr</a:t>
            </a:r>
            <a:r>
              <a:rPr lang="fr-FR" sz="1500" dirty="0">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 bi-</a:t>
            </a:r>
            <a:r>
              <a:rPr lang="fr-FR" sz="1500" dirty="0" err="1">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abnā</a:t>
            </a:r>
            <a:r>
              <a:rPr lang="fr-FR" sz="1500" dirty="0">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 al-‘</a:t>
            </a:r>
            <a:r>
              <a:rPr lang="fr-FR" sz="1500" dirty="0" err="1">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umr</a:t>
            </a:r>
            <a:r>
              <a:rPr lang="fr-FR" sz="1500" dirty="0">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 </a:t>
            </a:r>
            <a:r>
              <a:rPr lang="fr-FR" sz="1500" dirty="0" err="1">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fī</a:t>
            </a:r>
            <a:r>
              <a:rPr lang="fr-FR" sz="1500" dirty="0">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 al-</a:t>
            </a:r>
            <a:r>
              <a:rPr lang="fr-FR" sz="1500" dirty="0" err="1">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ta’rīkh</a:t>
            </a:r>
            <a:r>
              <a:rPr lang="fr-FR" sz="1500" dirty="0">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 [</a:t>
            </a:r>
            <a:r>
              <a:rPr lang="ru-RU" sz="1500" dirty="0">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Охапка сведений о новостях жизни в истории</a:t>
            </a:r>
            <a:r>
              <a:rPr lang="fr-FR" sz="1500" dirty="0">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 </a:t>
            </a:r>
            <a:r>
              <a:rPr lang="fr-FR" sz="1500" dirty="0" err="1">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ed</a:t>
            </a:r>
            <a:r>
              <a:rPr lang="fr-FR" sz="1500" dirty="0">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 ‘</a:t>
            </a:r>
            <a:r>
              <a:rPr lang="fr-FR" sz="1500" dirty="0" err="1">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Abd</a:t>
            </a:r>
            <a:r>
              <a:rPr lang="fr-FR" sz="1500" dirty="0">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 al-</a:t>
            </a:r>
            <a:r>
              <a:rPr lang="fr-FR" sz="1500" dirty="0" err="1">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Wahhāb</a:t>
            </a:r>
            <a:r>
              <a:rPr lang="fr-FR" sz="1500" dirty="0">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 </a:t>
            </a:r>
            <a:r>
              <a:rPr lang="fr-FR" sz="1500" dirty="0" err="1">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Bukhārī</a:t>
            </a:r>
            <a:r>
              <a:rPr lang="fr-FR" sz="1500" dirty="0">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 Beirut: </a:t>
            </a:r>
            <a:r>
              <a:rPr lang="fr-FR" sz="1500" dirty="0" err="1">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Dār</a:t>
            </a:r>
            <a:r>
              <a:rPr lang="fr-FR" sz="1500" dirty="0">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 al-</a:t>
            </a:r>
            <a:r>
              <a:rPr lang="fr-FR" sz="1500" dirty="0" err="1">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Kutub</a:t>
            </a:r>
            <a:r>
              <a:rPr lang="fr-FR" sz="1500" dirty="0">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 al-‘</a:t>
            </a:r>
            <a:r>
              <a:rPr lang="fr-FR" sz="1500" dirty="0" err="1">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Ilmīya</a:t>
            </a:r>
            <a:r>
              <a:rPr lang="fr-FR" sz="1500" dirty="0">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 </a:t>
            </a:r>
            <a:r>
              <a:rPr lang="ru-RU" sz="1500" dirty="0">
                <a:ln>
                  <a:noFill/>
                </a:ln>
                <a:solidFill>
                  <a:srgbClr val="234A9B"/>
                </a:solidFill>
                <a:effectLst/>
                <a:latin typeface="Times New Roman" panose="02020603050405020304" pitchFamily="18" charset="0"/>
                <a:ea typeface="Arial Unicode MS" panose="020B0604020202020204" pitchFamily="34" charset="-128"/>
                <a:cs typeface="Times New Roman" panose="02020603050405020304" pitchFamily="18" charset="0"/>
              </a:rPr>
              <a:t>1986. </a:t>
            </a:r>
            <a:endParaRPr lang="ru-RU" sz="1400" dirty="0">
              <a:solidFill>
                <a:srgbClr val="234A9B"/>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ru-RU" dirty="0"/>
          </a:p>
        </p:txBody>
      </p:sp>
      <p:sp>
        <p:nvSpPr>
          <p:cNvPr id="8" name="Текст 4">
            <a:extLst>
              <a:ext uri="{FF2B5EF4-FFF2-40B4-BE49-F238E27FC236}">
                <a16:creationId xmlns:a16="http://schemas.microsoft.com/office/drawing/2014/main" id="{78E69BA9-C3F6-C94A-C936-5C66B8A116E9}"/>
              </a:ext>
            </a:extLst>
          </p:cNvPr>
          <p:cNvSpPr>
            <a:spLocks noGrp="1"/>
          </p:cNvSpPr>
          <p:nvPr>
            <p:ph type="body" sz="quarter" idx="13"/>
          </p:nvPr>
        </p:nvSpPr>
        <p:spPr/>
        <p:txBody>
          <a:bodyPr/>
          <a:lstStyle/>
          <a:p>
            <a:r>
              <a:rPr lang="ru-RU" sz="1000" b="0" i="0" u="none" strike="noStrike" dirty="0">
                <a:solidFill>
                  <a:schemeClr val="accent1">
                    <a:lumMod val="50000"/>
                  </a:schemeClr>
                </a:solidFill>
                <a:effectLst/>
                <a:latin typeface="HSE Sans" panose="02000000000000000000"/>
              </a:rPr>
              <a:t>Институт востоковедения и африканистики </a:t>
            </a:r>
            <a:endParaRPr lang="ru-RU" sz="1000" u="sng" dirty="0">
              <a:solidFill>
                <a:schemeClr val="accent1">
                  <a:lumMod val="50000"/>
                </a:schemeClr>
              </a:solidFill>
            </a:endParaRPr>
          </a:p>
          <a:p>
            <a:endParaRPr lang="ru-RU" dirty="0"/>
          </a:p>
        </p:txBody>
      </p:sp>
      <p:sp>
        <p:nvSpPr>
          <p:cNvPr id="9" name="Текст 9">
            <a:extLst>
              <a:ext uri="{FF2B5EF4-FFF2-40B4-BE49-F238E27FC236}">
                <a16:creationId xmlns:a16="http://schemas.microsoft.com/office/drawing/2014/main" id="{21FA87AF-DB0C-82DE-22A5-D1FE1EB329C1}"/>
              </a:ext>
            </a:extLst>
          </p:cNvPr>
          <p:cNvSpPr>
            <a:spLocks noGrp="1"/>
          </p:cNvSpPr>
          <p:nvPr>
            <p:ph type="body" sz="quarter" idx="14"/>
          </p:nvPr>
        </p:nvSpPr>
        <p:spPr/>
        <p:txBody>
          <a:bodyPr/>
          <a:lstStyle/>
          <a:p>
            <a:r>
              <a:rPr lang="ru-RU" dirty="0"/>
              <a:t>Джихад как личная обязанность каждого мусульманина в толковании Ибн ан-Наххаса</a:t>
            </a:r>
          </a:p>
        </p:txBody>
      </p:sp>
      <p:sp>
        <p:nvSpPr>
          <p:cNvPr id="10" name="Текст 3">
            <a:extLst>
              <a:ext uri="{FF2B5EF4-FFF2-40B4-BE49-F238E27FC236}">
                <a16:creationId xmlns:a16="http://schemas.microsoft.com/office/drawing/2014/main" id="{FEA5E1A6-D628-385B-522E-0C56AAC1C83B}"/>
              </a:ext>
            </a:extLst>
          </p:cNvPr>
          <p:cNvSpPr txBox="1">
            <a:spLocks/>
          </p:cNvSpPr>
          <p:nvPr/>
        </p:nvSpPr>
        <p:spPr>
          <a:xfrm>
            <a:off x="6247557" y="2379663"/>
            <a:ext cx="5245561" cy="4295457"/>
          </a:xfrm>
          <a:prstGeom prst="rect">
            <a:avLst/>
          </a:prstGeom>
        </p:spPr>
        <p:txBody>
          <a:bodyPr vert="horz" lIns="0" tIns="0" rIns="0" bIns="45720" rtlCol="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lnSpc>
                <a:spcPct val="150000"/>
              </a:lnSpc>
              <a:spcBef>
                <a:spcPts val="0"/>
              </a:spcBef>
              <a:buFont typeface="Wingdings" pitchFamily="2" charset="2"/>
              <a:buChar char="Ø"/>
            </a:pPr>
            <a:r>
              <a:rPr lang="ru-RU" sz="14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Е. И. Зеленев., М. Ю. Илюшина. </a:t>
            </a:r>
            <a:r>
              <a:rPr lang="ru-RU" sz="1400"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Джихад в Черкесском султанате (1382–1517): феномен добровольчества в контексте </a:t>
            </a:r>
            <a:r>
              <a:rPr lang="ru-RU" sz="1400" dirty="0" err="1">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мамлюко</a:t>
            </a:r>
            <a:r>
              <a:rPr lang="ru-RU" sz="1400"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-османского противостояния </a:t>
            </a:r>
            <a:r>
              <a:rPr lang="ru-RU" sz="14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Известия Уральского федерального ун-та, Сер. 2. Гуманитарные науки. 2021. No. 1. С. 55–71. </a:t>
            </a:r>
          </a:p>
          <a:p>
            <a:pPr marL="285750" indent="-285750" algn="just">
              <a:lnSpc>
                <a:spcPct val="150000"/>
              </a:lnSpc>
              <a:spcBef>
                <a:spcPts val="0"/>
              </a:spcBef>
              <a:buFont typeface="Wingdings" pitchFamily="2" charset="2"/>
              <a:buChar char="Ø"/>
            </a:pPr>
            <a:r>
              <a:rPr lang="en-US" sz="1400"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Afsaruddin</a:t>
            </a:r>
            <a:r>
              <a:rPr lang="en-US" sz="14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 Striving in the Path of God: Jihad and Martyrdom in Islamic Thought.  New York: Oxford University Press, 2013. </a:t>
            </a:r>
          </a:p>
          <a:p>
            <a:pPr marL="285750" indent="-285750" algn="just">
              <a:lnSpc>
                <a:spcPct val="150000"/>
              </a:lnSpc>
              <a:spcBef>
                <a:spcPts val="0"/>
              </a:spcBef>
              <a:buFont typeface="Wingdings" pitchFamily="2" charset="2"/>
              <a:buChar char="Ø"/>
            </a:pPr>
            <a:r>
              <a:rPr lang="en-US" sz="1400"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Chatrath</a:t>
            </a:r>
            <a:r>
              <a:rPr lang="en-US" sz="14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N. Tradition and innovation in the Mamluk period: The anti-</a:t>
            </a:r>
            <a:r>
              <a:rPr lang="en-US" sz="1400"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bid‘a</a:t>
            </a:r>
            <a:r>
              <a:rPr lang="en-US" sz="14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literature of Ibn </a:t>
            </a:r>
            <a:r>
              <a:rPr lang="en-US" sz="1400"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al-Ḥājj</a:t>
            </a:r>
            <a:r>
              <a:rPr lang="en-US" sz="14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(d. 737/1336) and Ibn </a:t>
            </a:r>
            <a:r>
              <a:rPr lang="en-US" sz="1400"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al-Naḥḥās</a:t>
            </a:r>
            <a:r>
              <a:rPr lang="en-US" sz="14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(d. 814/1411). UK: Oxford University, 2013. </a:t>
            </a:r>
            <a:endParaRPr lang="ru-RU" sz="14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lgn="just">
              <a:lnSpc>
                <a:spcPct val="150000"/>
              </a:lnSpc>
              <a:spcBef>
                <a:spcPts val="0"/>
              </a:spcBef>
              <a:buFont typeface="Wingdings" pitchFamily="2" charset="2"/>
              <a:buChar char="Ø"/>
            </a:pPr>
            <a:r>
              <a:rPr lang="en-US" sz="1400" dirty="0">
                <a:solidFill>
                  <a:schemeClr val="bg2">
                    <a:lumMod val="10000"/>
                  </a:schemeClr>
                </a:solidFill>
                <a:latin typeface="Times New Roman" panose="02020603050405020304" pitchFamily="18" charset="0"/>
                <a:cs typeface="Times New Roman" panose="02020603050405020304" pitchFamily="18" charset="0"/>
              </a:rPr>
              <a:t>Cook D. Understanding Jihad. CA: University of California Press, 2005.</a:t>
            </a:r>
            <a:endParaRPr lang="ar-SA" sz="1400" dirty="0">
              <a:solidFill>
                <a:schemeClr val="bg2">
                  <a:lumMod val="10000"/>
                </a:schemeClr>
              </a:solidFill>
              <a:latin typeface="Times New Roman" panose="02020603050405020304" pitchFamily="18" charset="0"/>
              <a:cs typeface="Times New Roman" panose="02020603050405020304" pitchFamily="18" charset="0"/>
            </a:endParaRPr>
          </a:p>
          <a:p>
            <a:pPr algn="just">
              <a:buFont typeface="Wingdings" pitchFamily="2" charset="2"/>
              <a:buChar char="Ø"/>
            </a:pPr>
            <a:endParaRPr lang="ru-RU" sz="16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ru-RU" dirty="0"/>
          </a:p>
        </p:txBody>
      </p:sp>
      <p:sp>
        <p:nvSpPr>
          <p:cNvPr id="11" name="Заголовок 2">
            <a:extLst>
              <a:ext uri="{FF2B5EF4-FFF2-40B4-BE49-F238E27FC236}">
                <a16:creationId xmlns:a16="http://schemas.microsoft.com/office/drawing/2014/main" id="{BF529703-1CCF-3F38-C048-578655C73522}"/>
              </a:ext>
            </a:extLst>
          </p:cNvPr>
          <p:cNvSpPr txBox="1">
            <a:spLocks/>
          </p:cNvSpPr>
          <p:nvPr/>
        </p:nvSpPr>
        <p:spPr>
          <a:xfrm>
            <a:off x="6247557" y="1668780"/>
            <a:ext cx="5245560" cy="556035"/>
          </a:xfrm>
          <a:prstGeom prst="rect">
            <a:avLst/>
          </a:prstGeom>
        </p:spPr>
        <p:txBody>
          <a:bodyPr vert="horz" lIns="0" tIns="0" rIns="0" bIns="0" rtlCol="0" anchor="t">
            <a:norm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pPr algn="ctr"/>
            <a:r>
              <a:rPr lang="ru-RU" dirty="0"/>
              <a:t>Список литературы</a:t>
            </a:r>
            <a:r>
              <a:rPr lang="en-GB" dirty="0"/>
              <a:t>:</a:t>
            </a:r>
            <a:endParaRPr lang="ru-RU" dirty="0"/>
          </a:p>
        </p:txBody>
      </p:sp>
    </p:spTree>
    <p:extLst>
      <p:ext uri="{BB962C8B-B14F-4D97-AF65-F5344CB8AC3E}">
        <p14:creationId xmlns:p14="http://schemas.microsoft.com/office/powerpoint/2010/main" val="31387407"/>
      </p:ext>
    </p:extLst>
  </p:cSld>
  <p:clrMapOvr>
    <a:masterClrMapping/>
  </p:clrMapOvr>
</p:sld>
</file>

<file path=ppt/theme/theme1.xml><?xml version="1.0" encoding="utf-8"?>
<a:theme xmlns:a="http://schemas.openxmlformats.org/drawingml/2006/main" name="Office Theme">
  <a:themeElements>
    <a:clrScheme name="Пользовательские 1">
      <a:dk1>
        <a:srgbClr val="0F2C68"/>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000" dirty="0">
            <a:latin typeface="HSE Sans"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2A9C74E6E830D74E9B0FDDB4017A5417" ma:contentTypeVersion="13" ma:contentTypeDescription="Создание документа." ma:contentTypeScope="" ma:versionID="d4e423622451d608a8a05f4da7a1e1a2">
  <xsd:schema xmlns:xsd="http://www.w3.org/2001/XMLSchema" xmlns:xs="http://www.w3.org/2001/XMLSchema" xmlns:p="http://schemas.microsoft.com/office/2006/metadata/properties" xmlns:ns2="9875bd71-cde8-496c-a136-433f55d5e6d0" xmlns:ns3="e96afe77-3acb-4328-97fc-408e1bde3ecd" targetNamespace="http://schemas.microsoft.com/office/2006/metadata/properties" ma:root="true" ma:fieldsID="4831203c63c08b9f52ea6d3ee0d7a96e" ns2:_="" ns3:_="">
    <xsd:import namespace="9875bd71-cde8-496c-a136-433f55d5e6d0"/>
    <xsd:import namespace="e96afe77-3acb-4328-97fc-408e1bde3ec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5bd71-cde8-496c-a136-433f55d5e6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96afe77-3acb-4328-97fc-408e1bde3ecd" elementFormDefault="qualified">
    <xsd:import namespace="http://schemas.microsoft.com/office/2006/documentManagement/types"/>
    <xsd:import namespace="http://schemas.microsoft.com/office/infopath/2007/PartnerControls"/>
    <xsd:element name="SharedWithUsers" ma:index="18" nillable="true" ma:displayName="Общий доступ с использованием"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Совместно с подробностями"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D4651DD-DCCC-4759-B2F6-7F520BDCC2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5bd71-cde8-496c-a136-433f55d5e6d0"/>
    <ds:schemaRef ds:uri="e96afe77-3acb-4328-97fc-408e1bde3e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34386AA-1848-4C75-B336-1053927CB025}">
  <ds:schemaRefs>
    <ds:schemaRef ds:uri="http://schemas.microsoft.com/sharepoint/v3/contenttype/forms"/>
  </ds:schemaRefs>
</ds:datastoreItem>
</file>

<file path=customXml/itemProps3.xml><?xml version="1.0" encoding="utf-8"?>
<ds:datastoreItem xmlns:ds="http://schemas.openxmlformats.org/officeDocument/2006/customXml" ds:itemID="{433DAF31-D8A6-49A0-9A5D-8B2EA5B1C511}">
  <ds:schemaRefs>
    <ds:schemaRef ds:uri="http://purl.org/dc/elements/1.1/"/>
    <ds:schemaRef ds:uri="http://schemas.microsoft.com/office/2006/documentManagement/types"/>
    <ds:schemaRef ds:uri="http://schemas.microsoft.com/office/infopath/2007/PartnerControls"/>
    <ds:schemaRef ds:uri="http://purl.org/dc/dcmitype/"/>
    <ds:schemaRef ds:uri="e96afe77-3acb-4328-97fc-408e1bde3ecd"/>
    <ds:schemaRef ds:uri="http://schemas.microsoft.com/office/2006/metadata/properties"/>
    <ds:schemaRef ds:uri="http://purl.org/dc/terms/"/>
    <ds:schemaRef ds:uri="http://www.w3.org/XML/1998/namespace"/>
    <ds:schemaRef ds:uri="http://schemas.openxmlformats.org/package/2006/metadata/core-properties"/>
    <ds:schemaRef ds:uri="9875bd71-cde8-496c-a136-433f55d5e6d0"/>
  </ds:schemaRefs>
</ds:datastoreItem>
</file>

<file path=docProps/app.xml><?xml version="1.0" encoding="utf-8"?>
<Properties xmlns="http://schemas.openxmlformats.org/officeDocument/2006/extended-properties" xmlns:vt="http://schemas.openxmlformats.org/officeDocument/2006/docPropsVTypes">
  <TotalTime>1517</TotalTime>
  <Words>2215</Words>
  <Application>Microsoft Macintosh PowerPoint</Application>
  <PresentationFormat>Широкоэкранный</PresentationFormat>
  <Paragraphs>105</Paragraphs>
  <Slides>11</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11</vt:i4>
      </vt:variant>
    </vt:vector>
  </HeadingPairs>
  <TitlesOfParts>
    <vt:vector size="18" baseType="lpstr">
      <vt:lpstr>Arial</vt:lpstr>
      <vt:lpstr>Calibri</vt:lpstr>
      <vt:lpstr>Calibri Light</vt:lpstr>
      <vt:lpstr>HSE Sans</vt:lpstr>
      <vt:lpstr>Times New Roman</vt:lpstr>
      <vt:lpstr>Wingdings</vt:lpstr>
      <vt:lpstr>Office Theme</vt:lpstr>
      <vt:lpstr>Джихад как личная обязанность каждого мусульманина в толковании средневекового арабского законоведа Ибн ан-Наххаса (ум. в 1411 г.). </vt:lpstr>
      <vt:lpstr>Цель: рассмотрение джихада как личной обязанности каждого мусульманина в толковании средневекового арабского законоведа Ибн ан-Наххаса (ум. в 1411 г.).  </vt:lpstr>
      <vt:lpstr>Презентация PowerPoint</vt:lpstr>
      <vt:lpstr>Презентация PowerPoint</vt:lpstr>
      <vt:lpstr>Награды</vt:lpstr>
      <vt:lpstr>Минимальный джихад</vt:lpstr>
      <vt:lpstr>Джихад</vt:lpstr>
      <vt:lpstr>Вывод</vt:lpstr>
      <vt:lpstr>Список источников:</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Кутьков Юрий Юрьевич</dc:creator>
  <cp:lastModifiedBy>Элина Назарова</cp:lastModifiedBy>
  <cp:revision>46</cp:revision>
  <cp:lastPrinted>2021-11-11T13:08:42Z</cp:lastPrinted>
  <dcterms:created xsi:type="dcterms:W3CDTF">2021-11-11T08:52:47Z</dcterms:created>
  <dcterms:modified xsi:type="dcterms:W3CDTF">2023-04-17T18:17:53Z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0x0101002A9C74E6E830D74E9B0FDDB4017A5417</vt:lpwstr>
  </property>
</Properties>
</file>