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8ECD"/>
    <a:srgbClr val="44546A"/>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2"/>
    <p:restoredTop sz="94523"/>
  </p:normalViewPr>
  <p:slideViewPr>
    <p:cSldViewPr snapToGrid="0">
      <p:cViewPr varScale="1">
        <p:scale>
          <a:sx n="97" d="100"/>
          <a:sy n="97" d="100"/>
        </p:scale>
        <p:origin x="232"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3B21E4D-BD78-624A-A2FE-876D1E132945}" type="datetimeFigureOut">
              <a:rPr lang="ru-RU" smtClean="0"/>
              <a:t>18.03.2023</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3F4B3D0-AC03-6842-AA4D-86C1901E2BAD}"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406635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3B21E4D-BD78-624A-A2FE-876D1E132945}"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4B3D0-AC03-6842-AA4D-86C1901E2BAD}" type="slidenum">
              <a:rPr lang="ru-RU" smtClean="0"/>
              <a:t>‹#›</a:t>
            </a:fld>
            <a:endParaRPr lang="ru-RU"/>
          </a:p>
        </p:txBody>
      </p:sp>
    </p:spTree>
    <p:extLst>
      <p:ext uri="{BB962C8B-B14F-4D97-AF65-F5344CB8AC3E}">
        <p14:creationId xmlns:p14="http://schemas.microsoft.com/office/powerpoint/2010/main" val="332640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3B21E4D-BD78-624A-A2FE-876D1E132945}"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4B3D0-AC03-6842-AA4D-86C1901E2BAD}" type="slidenum">
              <a:rPr lang="ru-RU" smtClean="0"/>
              <a:t>‹#›</a:t>
            </a:fld>
            <a:endParaRPr lang="ru-RU"/>
          </a:p>
        </p:txBody>
      </p:sp>
    </p:spTree>
    <p:extLst>
      <p:ext uri="{BB962C8B-B14F-4D97-AF65-F5344CB8AC3E}">
        <p14:creationId xmlns:p14="http://schemas.microsoft.com/office/powerpoint/2010/main" val="178997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3B21E4D-BD78-624A-A2FE-876D1E132945}"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4B3D0-AC03-6842-AA4D-86C1901E2BAD}" type="slidenum">
              <a:rPr lang="ru-RU" smtClean="0"/>
              <a:t>‹#›</a:t>
            </a:fld>
            <a:endParaRPr lang="ru-RU"/>
          </a:p>
        </p:txBody>
      </p:sp>
    </p:spTree>
    <p:extLst>
      <p:ext uri="{BB962C8B-B14F-4D97-AF65-F5344CB8AC3E}">
        <p14:creationId xmlns:p14="http://schemas.microsoft.com/office/powerpoint/2010/main" val="357159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3B21E4D-BD78-624A-A2FE-876D1E132945}" type="datetimeFigureOut">
              <a:rPr lang="ru-RU" smtClean="0"/>
              <a:t>18.03.2023</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3F4B3D0-AC03-6842-AA4D-86C1901E2BAD}"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219605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3B21E4D-BD78-624A-A2FE-876D1E132945}" type="datetimeFigureOut">
              <a:rPr lang="ru-RU" smtClean="0"/>
              <a:t>18.03.2023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4B3D0-AC03-6842-AA4D-86C1901E2BAD}" type="slidenum">
              <a:rPr lang="ru-RU" smtClean="0"/>
              <a:t>‹#›</a:t>
            </a:fld>
            <a:endParaRPr lang="ru-RU"/>
          </a:p>
        </p:txBody>
      </p:sp>
    </p:spTree>
    <p:extLst>
      <p:ext uri="{BB962C8B-B14F-4D97-AF65-F5344CB8AC3E}">
        <p14:creationId xmlns:p14="http://schemas.microsoft.com/office/powerpoint/2010/main" val="62893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3B21E4D-BD78-624A-A2FE-876D1E132945}" type="datetimeFigureOut">
              <a:rPr lang="ru-RU" smtClean="0"/>
              <a:t>18.03.2023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F4B3D0-AC03-6842-AA4D-86C1901E2BAD}" type="slidenum">
              <a:rPr lang="ru-RU" smtClean="0"/>
              <a:t>‹#›</a:t>
            </a:fld>
            <a:endParaRPr lang="ru-RU"/>
          </a:p>
        </p:txBody>
      </p:sp>
    </p:spTree>
    <p:extLst>
      <p:ext uri="{BB962C8B-B14F-4D97-AF65-F5344CB8AC3E}">
        <p14:creationId xmlns:p14="http://schemas.microsoft.com/office/powerpoint/2010/main" val="19481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3B21E4D-BD78-624A-A2FE-876D1E132945}" type="datetimeFigureOut">
              <a:rPr lang="ru-RU" smtClean="0"/>
              <a:t>18.03.2023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F4B3D0-AC03-6842-AA4D-86C1901E2BAD}" type="slidenum">
              <a:rPr lang="ru-RU" smtClean="0"/>
              <a:t>‹#›</a:t>
            </a:fld>
            <a:endParaRPr lang="ru-RU"/>
          </a:p>
        </p:txBody>
      </p:sp>
    </p:spTree>
    <p:extLst>
      <p:ext uri="{BB962C8B-B14F-4D97-AF65-F5344CB8AC3E}">
        <p14:creationId xmlns:p14="http://schemas.microsoft.com/office/powerpoint/2010/main" val="121555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21E4D-BD78-624A-A2FE-876D1E132945}" type="datetimeFigureOut">
              <a:rPr lang="ru-RU" smtClean="0"/>
              <a:t>18.03.2023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F4B3D0-AC03-6842-AA4D-86C1901E2BAD}" type="slidenum">
              <a:rPr lang="ru-RU" smtClean="0"/>
              <a:t>‹#›</a:t>
            </a:fld>
            <a:endParaRPr lang="ru-RU"/>
          </a:p>
        </p:txBody>
      </p:sp>
    </p:spTree>
    <p:extLst>
      <p:ext uri="{BB962C8B-B14F-4D97-AF65-F5344CB8AC3E}">
        <p14:creationId xmlns:p14="http://schemas.microsoft.com/office/powerpoint/2010/main" val="68962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3B21E4D-BD78-624A-A2FE-876D1E132945}" type="datetimeFigureOut">
              <a:rPr lang="ru-RU" smtClean="0"/>
              <a:t>18.03.2023</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F4B3D0-AC03-6842-AA4D-86C1901E2BAD}"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891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3B21E4D-BD78-624A-A2FE-876D1E132945}" type="datetimeFigureOut">
              <a:rPr lang="ru-RU" smtClean="0"/>
              <a:t>18.03.2023</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F4B3D0-AC03-6842-AA4D-86C1901E2BAD}"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837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3B21E4D-BD78-624A-A2FE-876D1E132945}" type="datetimeFigureOut">
              <a:rPr lang="ru-RU" smtClean="0"/>
              <a:t>18.03.2023</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3F4B3D0-AC03-6842-AA4D-86C1901E2BAD}"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59442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vsbondarenko@edu.hse.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0">
            <a:extLst>
              <a:ext uri="{FF2B5EF4-FFF2-40B4-BE49-F238E27FC236}">
                <a16:creationId xmlns:a16="http://schemas.microsoft.com/office/drawing/2014/main" id="{9F8240C3-AA7A-4675-B08A-687C8BF5D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8FE5FF-6839-4B2B-BA4F-78C87E8ED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7E82A2-6E5A-4DC5-921D-8ABC19E53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одзаголовок 2">
            <a:extLst>
              <a:ext uri="{FF2B5EF4-FFF2-40B4-BE49-F238E27FC236}">
                <a16:creationId xmlns:a16="http://schemas.microsoft.com/office/drawing/2014/main" id="{B395EDB8-9836-73D3-A2EE-E257519F5C94}"/>
              </a:ext>
            </a:extLst>
          </p:cNvPr>
          <p:cNvSpPr>
            <a:spLocks noGrp="1"/>
          </p:cNvSpPr>
          <p:nvPr>
            <p:ph type="subTitle" idx="1"/>
          </p:nvPr>
        </p:nvSpPr>
        <p:spPr>
          <a:xfrm>
            <a:off x="5099158" y="3954157"/>
            <a:ext cx="6315260" cy="446220"/>
          </a:xfrm>
        </p:spPr>
        <p:txBody>
          <a:bodyPr>
            <a:noAutofit/>
          </a:bodyPr>
          <a:lstStyle/>
          <a:p>
            <a:pPr defTabSz="828007">
              <a:spcBef>
                <a:spcPts val="1109"/>
              </a:spcBef>
              <a:spcAft>
                <a:spcPts val="554"/>
              </a:spcAft>
            </a:pPr>
            <a:br>
              <a:rPr lang="ru-RU" sz="1630" kern="1200" baseline="0" dirty="0">
                <a:solidFill>
                  <a:srgbClr val="000000"/>
                </a:solidFill>
                <a:latin typeface="Times New Roman" panose="02020603050405020304" pitchFamily="18" charset="0"/>
                <a:ea typeface="+mn-ea"/>
                <a:cs typeface="+mn-cs"/>
              </a:rPr>
            </a:br>
            <a:endParaRPr lang="ru-RU" sz="1630" kern="1200" baseline="0" dirty="0">
              <a:solidFill>
                <a:srgbClr val="000000"/>
              </a:solidFill>
              <a:latin typeface="Times New Roman" panose="02020603050405020304" pitchFamily="18" charset="0"/>
              <a:ea typeface="+mn-ea"/>
              <a:cs typeface="+mn-cs"/>
            </a:endParaRPr>
          </a:p>
          <a:p>
            <a:pPr algn="r" defTabSz="828007">
              <a:spcBef>
                <a:spcPts val="1109"/>
              </a:spcBef>
              <a:spcAft>
                <a:spcPts val="554"/>
              </a:spcAft>
            </a:pPr>
            <a:r>
              <a:rPr lang="ru-RU" sz="1600" kern="1200" baseline="0" dirty="0">
                <a:solidFill>
                  <a:srgbClr val="00000A"/>
                </a:solidFill>
                <a:latin typeface="Times New Roman" panose="02020603050405020304" pitchFamily="18" charset="0"/>
                <a:ea typeface="+mn-ea"/>
                <a:cs typeface="+mn-cs"/>
              </a:rPr>
              <a:t>Бондаренко В.С.</a:t>
            </a:r>
            <a:br>
              <a:rPr lang="ru-RU" sz="1600" kern="1200" baseline="0" dirty="0">
                <a:solidFill>
                  <a:srgbClr val="00000A"/>
                </a:solidFill>
                <a:latin typeface="Times New Roman" panose="02020603050405020304" pitchFamily="18" charset="0"/>
                <a:ea typeface="+mn-ea"/>
                <a:cs typeface="+mn-cs"/>
              </a:rPr>
            </a:br>
            <a:r>
              <a:rPr lang="fr-FR" sz="1600" u="sng" kern="1200" baseline="0" dirty="0">
                <a:solidFill>
                  <a:srgbClr val="00000A"/>
                </a:solidFill>
                <a:latin typeface="Times New Roman" panose="02020603050405020304" pitchFamily="18" charset="0"/>
                <a:ea typeface="+mn-ea"/>
                <a:cs typeface="+mn-cs"/>
                <a:hlinkClick r:id="rId2"/>
              </a:rPr>
              <a:t>vsbondarenko@edu.hse.ru</a:t>
            </a:r>
            <a:br>
              <a:rPr lang="fr-FR" sz="1600" kern="1200" baseline="0" dirty="0">
                <a:solidFill>
                  <a:srgbClr val="00000A"/>
                </a:solidFill>
                <a:latin typeface="Times New Roman" panose="02020603050405020304" pitchFamily="18" charset="0"/>
                <a:ea typeface="+mn-ea"/>
                <a:cs typeface="+mn-cs"/>
              </a:rPr>
            </a:br>
            <a:r>
              <a:rPr lang="ru-RU" sz="1600" kern="1200" baseline="0" dirty="0">
                <a:solidFill>
                  <a:srgbClr val="00000A"/>
                </a:solidFill>
                <a:latin typeface="Times New Roman" panose="02020603050405020304" pitchFamily="18" charset="0"/>
                <a:ea typeface="+mn-ea"/>
                <a:cs typeface="+mn-cs"/>
              </a:rPr>
              <a:t>Национальный исследовательский университет </a:t>
            </a:r>
            <a:br>
              <a:rPr lang="ru-RU" sz="1600" kern="1200" baseline="0" dirty="0">
                <a:solidFill>
                  <a:srgbClr val="00000A"/>
                </a:solidFill>
                <a:latin typeface="Times New Roman" panose="02020603050405020304" pitchFamily="18" charset="0"/>
                <a:ea typeface="+mn-ea"/>
                <a:cs typeface="+mn-cs"/>
              </a:rPr>
            </a:br>
            <a:r>
              <a:rPr lang="ru-RU" sz="1600" kern="1200" baseline="0" dirty="0">
                <a:solidFill>
                  <a:srgbClr val="00000A"/>
                </a:solidFill>
                <a:latin typeface="Times New Roman" panose="02020603050405020304" pitchFamily="18" charset="0"/>
                <a:ea typeface="+mn-ea"/>
                <a:cs typeface="+mn-cs"/>
              </a:rPr>
              <a:t>«Высшая школа экономики» — Санкт-Петербург </a:t>
            </a:r>
            <a:br>
              <a:rPr lang="ru-RU" sz="1600" kern="1200" baseline="0" dirty="0">
                <a:solidFill>
                  <a:srgbClr val="00000A"/>
                </a:solidFill>
                <a:latin typeface="Times New Roman" panose="02020603050405020304" pitchFamily="18" charset="0"/>
                <a:ea typeface="+mn-ea"/>
                <a:cs typeface="+mn-cs"/>
              </a:rPr>
            </a:br>
            <a:r>
              <a:rPr lang="ru-RU" sz="1600" kern="1200" baseline="0" dirty="0">
                <a:solidFill>
                  <a:srgbClr val="00000A"/>
                </a:solidFill>
                <a:latin typeface="Times New Roman" panose="02020603050405020304" pitchFamily="18" charset="0"/>
                <a:ea typeface="+mn-ea"/>
                <a:cs typeface="+mn-cs"/>
              </a:rPr>
              <a:t>Бакалавриат, 4 курс</a:t>
            </a:r>
            <a:endParaRPr lang="ru-RU" sz="1600" dirty="0">
              <a:solidFill>
                <a:srgbClr val="00000A"/>
              </a:solidFill>
              <a:effectLst/>
              <a:latin typeface="Times New Roman" panose="02020603050405020304" pitchFamily="18" charset="0"/>
            </a:endParaRPr>
          </a:p>
        </p:txBody>
      </p:sp>
      <p:sp>
        <p:nvSpPr>
          <p:cNvPr id="4" name="TextBox 3">
            <a:extLst>
              <a:ext uri="{FF2B5EF4-FFF2-40B4-BE49-F238E27FC236}">
                <a16:creationId xmlns:a16="http://schemas.microsoft.com/office/drawing/2014/main" id="{7806A8CC-BA54-808D-3CFC-008B7B32FEC2}"/>
              </a:ext>
            </a:extLst>
          </p:cNvPr>
          <p:cNvSpPr txBox="1"/>
          <p:nvPr/>
        </p:nvSpPr>
        <p:spPr>
          <a:xfrm>
            <a:off x="777115" y="752671"/>
            <a:ext cx="4921556" cy="1207382"/>
          </a:xfrm>
          <a:prstGeom prst="rect">
            <a:avLst/>
          </a:prstGeom>
          <a:noFill/>
        </p:spPr>
        <p:txBody>
          <a:bodyPr wrap="square" rtlCol="0">
            <a:spAutoFit/>
          </a:bodyPr>
          <a:lstStyle/>
          <a:p>
            <a:pPr defTabSz="414003">
              <a:spcAft>
                <a:spcPts val="554"/>
              </a:spcAft>
            </a:pPr>
            <a:r>
              <a:rPr lang="ru-RU" sz="1400" kern="1200" dirty="0">
                <a:solidFill>
                  <a:schemeClr val="tx1"/>
                </a:solidFill>
                <a:latin typeface="Times New Roman" panose="02020603050405020304" pitchFamily="18" charset="0"/>
                <a:ea typeface="+mn-ea"/>
                <a:cs typeface="Times New Roman" panose="02020603050405020304" pitchFamily="18" charset="0"/>
              </a:rPr>
              <a:t>Публикация подготовлена в ходе проведения исследования (23-00-027 «Армия и военные традиции в политике, обществе и культуре арабских стран») в рамках Программы «Научный фонд Национального исследовательского университета «Высшая школа экономики» (НИУ ВШЭ)».</a:t>
            </a:r>
            <a:endParaRPr lang="ru-RU" sz="1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95ED82D-4CA0-24C9-03DD-55639EE0822B}"/>
              </a:ext>
            </a:extLst>
          </p:cNvPr>
          <p:cNvSpPr txBox="1"/>
          <p:nvPr/>
        </p:nvSpPr>
        <p:spPr>
          <a:xfrm>
            <a:off x="2161109" y="2643100"/>
            <a:ext cx="8151415" cy="1661993"/>
          </a:xfrm>
          <a:prstGeom prst="rect">
            <a:avLst/>
          </a:prstGeom>
          <a:noFill/>
        </p:spPr>
        <p:txBody>
          <a:bodyPr wrap="square" rtlCol="0">
            <a:spAutoFit/>
          </a:bodyPr>
          <a:lstStyle/>
          <a:p>
            <a:pPr algn="ctr"/>
            <a:r>
              <a:rPr lang="ru-RU"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Понятие «шахид» в интерпретации средневекового арабского законоведа Ибн ан-Наххаса (ум. в 1411 г.)</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2313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A0A8F-090A-4958-CF6C-638676D2F1A6}"/>
              </a:ext>
            </a:extLst>
          </p:cNvPr>
          <p:cNvSpPr>
            <a:spLocks noGrp="1"/>
          </p:cNvSpPr>
          <p:nvPr>
            <p:ph type="title"/>
          </p:nvPr>
        </p:nvSpPr>
        <p:spPr>
          <a:xfrm>
            <a:off x="1371600" y="116086"/>
            <a:ext cx="9601200" cy="814388"/>
          </a:xfrm>
        </p:spPr>
        <p:txBody>
          <a:bodyPr/>
          <a:lstStyle/>
          <a:p>
            <a:pPr algn="ctr"/>
            <a:r>
              <a:rPr lang="ru-RU" b="1" dirty="0"/>
              <a:t>Награды</a:t>
            </a:r>
          </a:p>
        </p:txBody>
      </p:sp>
      <p:sp>
        <p:nvSpPr>
          <p:cNvPr id="3" name="Объект 2">
            <a:extLst>
              <a:ext uri="{FF2B5EF4-FFF2-40B4-BE49-F238E27FC236}">
                <a16:creationId xmlns:a16="http://schemas.microsoft.com/office/drawing/2014/main" id="{C46E07FB-5119-6BEC-ADD1-FC173F64797E}"/>
              </a:ext>
            </a:extLst>
          </p:cNvPr>
          <p:cNvSpPr>
            <a:spLocks noGrp="1"/>
          </p:cNvSpPr>
          <p:nvPr>
            <p:ph idx="1"/>
          </p:nvPr>
        </p:nvSpPr>
        <p:spPr>
          <a:xfrm>
            <a:off x="1350168" y="1722601"/>
            <a:ext cx="1814513" cy="442912"/>
          </a:xfrm>
        </p:spPr>
        <p:txBody>
          <a:bodyPr/>
          <a:lstStyle/>
          <a:p>
            <a:pPr marL="0" indent="0" algn="ctr">
              <a:buNone/>
            </a:pPr>
            <a:r>
              <a:rPr lang="ru-RU" b="1" dirty="0">
                <a:solidFill>
                  <a:schemeClr val="accent1">
                    <a:lumMod val="75000"/>
                  </a:schemeClr>
                </a:solidFill>
              </a:rPr>
              <a:t>Богатство</a:t>
            </a:r>
          </a:p>
        </p:txBody>
      </p:sp>
      <p:cxnSp>
        <p:nvCxnSpPr>
          <p:cNvPr id="5" name="Прямая со стрелкой 4">
            <a:extLst>
              <a:ext uri="{FF2B5EF4-FFF2-40B4-BE49-F238E27FC236}">
                <a16:creationId xmlns:a16="http://schemas.microsoft.com/office/drawing/2014/main" id="{770A01F2-57EF-3842-5D3B-716065EDFA3D}"/>
              </a:ext>
            </a:extLst>
          </p:cNvPr>
          <p:cNvCxnSpPr>
            <a:cxnSpLocks/>
            <a:stCxn id="2" idx="2"/>
            <a:endCxn id="3" idx="0"/>
          </p:cNvCxnSpPr>
          <p:nvPr/>
        </p:nvCxnSpPr>
        <p:spPr>
          <a:xfrm flipH="1">
            <a:off x="2257425" y="930474"/>
            <a:ext cx="3914775" cy="792127"/>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Прямая со стрелкой 8">
            <a:extLst>
              <a:ext uri="{FF2B5EF4-FFF2-40B4-BE49-F238E27FC236}">
                <a16:creationId xmlns:a16="http://schemas.microsoft.com/office/drawing/2014/main" id="{5E93DF91-7052-51B0-F400-AA265CF68A9F}"/>
              </a:ext>
            </a:extLst>
          </p:cNvPr>
          <p:cNvCxnSpPr>
            <a:cxnSpLocks/>
            <a:stCxn id="2" idx="2"/>
            <a:endCxn id="16" idx="0"/>
          </p:cNvCxnSpPr>
          <p:nvPr/>
        </p:nvCxnSpPr>
        <p:spPr>
          <a:xfrm>
            <a:off x="6172200" y="930474"/>
            <a:ext cx="283369" cy="572651"/>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Прямая со стрелкой 11">
            <a:extLst>
              <a:ext uri="{FF2B5EF4-FFF2-40B4-BE49-F238E27FC236}">
                <a16:creationId xmlns:a16="http://schemas.microsoft.com/office/drawing/2014/main" id="{C926C1D7-3633-8393-7468-B94BC454BAC0}"/>
              </a:ext>
            </a:extLst>
          </p:cNvPr>
          <p:cNvCxnSpPr>
            <a:cxnSpLocks/>
            <a:stCxn id="2" idx="2"/>
            <a:endCxn id="17" idx="0"/>
          </p:cNvCxnSpPr>
          <p:nvPr/>
        </p:nvCxnSpPr>
        <p:spPr>
          <a:xfrm>
            <a:off x="6172200" y="930474"/>
            <a:ext cx="4655344" cy="753285"/>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38934ED4-7A1E-6BB7-FD9A-110D271D48DE}"/>
              </a:ext>
            </a:extLst>
          </p:cNvPr>
          <p:cNvSpPr txBox="1"/>
          <p:nvPr/>
        </p:nvSpPr>
        <p:spPr>
          <a:xfrm>
            <a:off x="5241131" y="1503125"/>
            <a:ext cx="2428875" cy="400110"/>
          </a:xfrm>
          <a:prstGeom prst="rect">
            <a:avLst/>
          </a:prstGeom>
          <a:noFill/>
        </p:spPr>
        <p:txBody>
          <a:bodyPr wrap="square" rtlCol="0">
            <a:spAutoFit/>
          </a:bodyPr>
          <a:lstStyle/>
          <a:p>
            <a:pPr algn="ctr"/>
            <a:r>
              <a:rPr lang="ru-RU" sz="2000" b="1" dirty="0">
                <a:solidFill>
                  <a:schemeClr val="accent1">
                    <a:lumMod val="75000"/>
                  </a:schemeClr>
                </a:solidFill>
              </a:rPr>
              <a:t>Гурии</a:t>
            </a:r>
            <a:endParaRPr lang="ru-RU" b="1" dirty="0">
              <a:solidFill>
                <a:schemeClr val="accent1">
                  <a:lumMod val="75000"/>
                </a:schemeClr>
              </a:solidFill>
            </a:endParaRPr>
          </a:p>
        </p:txBody>
      </p:sp>
      <p:sp>
        <p:nvSpPr>
          <p:cNvPr id="17" name="TextBox 16">
            <a:extLst>
              <a:ext uri="{FF2B5EF4-FFF2-40B4-BE49-F238E27FC236}">
                <a16:creationId xmlns:a16="http://schemas.microsoft.com/office/drawing/2014/main" id="{BEC9FA7E-081D-4222-A9A5-345A1272E0B6}"/>
              </a:ext>
            </a:extLst>
          </p:cNvPr>
          <p:cNvSpPr txBox="1"/>
          <p:nvPr/>
        </p:nvSpPr>
        <p:spPr>
          <a:xfrm>
            <a:off x="9463088" y="1683759"/>
            <a:ext cx="2728912" cy="954107"/>
          </a:xfrm>
          <a:prstGeom prst="rect">
            <a:avLst/>
          </a:prstGeom>
          <a:noFill/>
        </p:spPr>
        <p:txBody>
          <a:bodyPr wrap="square" rtlCol="0">
            <a:spAutoFit/>
          </a:bodyPr>
          <a:lstStyle/>
          <a:p>
            <a:pPr algn="ctr"/>
            <a:r>
              <a:rPr lang="ru-RU" sz="2000" b="1" dirty="0">
                <a:solidFill>
                  <a:schemeClr val="accent1">
                    <a:lumMod val="75000"/>
                  </a:schemeClr>
                </a:solidFill>
              </a:rPr>
              <a:t>Пища</a:t>
            </a:r>
          </a:p>
          <a:p>
            <a:pPr algn="ct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a:t>
            </a:r>
            <a:r>
              <a:rPr lang="ru-RU" sz="1800" dirty="0">
                <a:latin typeface="Times New Roman" panose="02020603050405020304" pitchFamily="18" charset="0"/>
                <a:ea typeface="Calibri" panose="020F0502020204030204" pitchFamily="34" charset="0"/>
                <a:cs typeface="Times New Roman" panose="02020603050405020304" pitchFamily="18" charset="0"/>
              </a:rPr>
              <a:t> 1990, стр. 776]</a:t>
            </a:r>
          </a:p>
        </p:txBody>
      </p:sp>
      <p:sp>
        <p:nvSpPr>
          <p:cNvPr id="21" name="TextBox 20">
            <a:extLst>
              <a:ext uri="{FF2B5EF4-FFF2-40B4-BE49-F238E27FC236}">
                <a16:creationId xmlns:a16="http://schemas.microsoft.com/office/drawing/2014/main" id="{C4F27675-235B-6613-6D43-E3B7DD7A04AF}"/>
              </a:ext>
            </a:extLst>
          </p:cNvPr>
          <p:cNvSpPr txBox="1"/>
          <p:nvPr/>
        </p:nvSpPr>
        <p:spPr>
          <a:xfrm>
            <a:off x="3961023" y="1936213"/>
            <a:ext cx="5444141" cy="5016758"/>
          </a:xfrm>
          <a:prstGeom prst="rect">
            <a:avLst/>
          </a:prstGeom>
          <a:noFill/>
        </p:spPr>
        <p:txBody>
          <a:bodyPr wrap="square" rtlCol="0">
            <a:spAutoFit/>
          </a:bodyPr>
          <a:lstStyle/>
          <a:p>
            <a:pPr algn="just"/>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«…и ее непослушание вам обычно больше, чем ее послушание. Если она не красится краской, ее глаза будут блеклыми, если она не украсит себя, то станет безобразной, если она не расчешет волосы, они будут взлохмачены, если она не намажет себя, ее свет погаснет, если она не надушенная, она будет плохо пахнут</a:t>
            </a:r>
            <a:r>
              <a:rPr lang="ru-RU" sz="1600" dirty="0">
                <a:effectLst/>
                <a:latin typeface="Times New Roman" panose="02020603050405020304" pitchFamily="18" charset="0"/>
                <a:cs typeface="Times New Roman" panose="02020603050405020304" pitchFamily="18" charset="0"/>
              </a:rPr>
              <a:t> …»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600" dirty="0" err="1">
                <a:solidFill>
                  <a:schemeClr val="tx1"/>
                </a:solidFill>
                <a:effectLst/>
                <a:latin typeface="Times New Roman" panose="02020603050405020304" pitchFamily="18" charset="0"/>
                <a:cs typeface="Times New Roman" panose="02020603050405020304" pitchFamily="18" charset="0"/>
              </a:rPr>
              <a:t>Aḥmad</a:t>
            </a:r>
            <a:r>
              <a:rPr lang="fr-FR" sz="1600" dirty="0">
                <a:solidFill>
                  <a:schemeClr val="tx1"/>
                </a:solidFill>
                <a:effectLst/>
                <a:latin typeface="Times New Roman" panose="02020603050405020304" pitchFamily="18" charset="0"/>
                <a:cs typeface="Times New Roman" panose="02020603050405020304" pitchFamily="18" charset="0"/>
              </a:rPr>
              <a:t> b. Ibrahim</a:t>
            </a:r>
            <a:r>
              <a:rPr lang="ru-RU" sz="1600" dirty="0">
                <a:latin typeface="Times New Roman" panose="02020603050405020304" pitchFamily="18" charset="0"/>
                <a:ea typeface="Calibri" panose="020F0502020204030204" pitchFamily="34" charset="0"/>
                <a:cs typeface="Times New Roman" panose="02020603050405020304" pitchFamily="18" charset="0"/>
              </a:rPr>
              <a:t> 1990, стр. 123]</a:t>
            </a:r>
          </a:p>
          <a:p>
            <a:pPr algn="just"/>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«Если женщина из числа женщин Рая плюнет в семь морей, те моря будут слаще меда».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600" dirty="0" err="1">
                <a:solidFill>
                  <a:schemeClr val="tx1"/>
                </a:solidFill>
                <a:effectLst/>
                <a:latin typeface="Times New Roman" panose="02020603050405020304" pitchFamily="18" charset="0"/>
                <a:cs typeface="Times New Roman" panose="02020603050405020304" pitchFamily="18" charset="0"/>
              </a:rPr>
              <a:t>Aḥmad</a:t>
            </a:r>
            <a:r>
              <a:rPr lang="fr-FR" sz="1600" dirty="0">
                <a:solidFill>
                  <a:schemeClr val="tx1"/>
                </a:solidFill>
                <a:effectLst/>
                <a:latin typeface="Times New Roman" panose="02020603050405020304" pitchFamily="18" charset="0"/>
                <a:cs typeface="Times New Roman" panose="02020603050405020304" pitchFamily="18" charset="0"/>
              </a:rPr>
              <a:t> b. Ibrahim</a:t>
            </a:r>
            <a:r>
              <a:rPr lang="ru-RU" sz="16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78</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i="1" dirty="0">
                <a:effectLst/>
                <a:latin typeface="Times New Roman" panose="02020603050405020304" pitchFamily="18" charset="0"/>
                <a:ea typeface="TimesNewRomanPSMT"/>
                <a:cs typeface="Times New Roman" panose="02020603050405020304" pitchFamily="18" charset="0"/>
              </a:rPr>
              <a:t>“... Если бы любая женщина из числа обитателей рая появилась перед жителями земли, она озарила бы собой всё пространство между небом и землёй…»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600" dirty="0" err="1">
                <a:solidFill>
                  <a:schemeClr val="tx1"/>
                </a:solidFill>
                <a:effectLst/>
                <a:latin typeface="Times New Roman" panose="02020603050405020304" pitchFamily="18" charset="0"/>
                <a:cs typeface="Times New Roman" panose="02020603050405020304" pitchFamily="18" charset="0"/>
              </a:rPr>
              <a:t>Aḥmad</a:t>
            </a:r>
            <a:r>
              <a:rPr lang="fr-FR" sz="1600" dirty="0">
                <a:solidFill>
                  <a:schemeClr val="tx1"/>
                </a:solidFill>
                <a:effectLst/>
                <a:latin typeface="Times New Roman" panose="02020603050405020304" pitchFamily="18" charset="0"/>
                <a:cs typeface="Times New Roman" panose="02020603050405020304" pitchFamily="18" charset="0"/>
              </a:rPr>
              <a:t> b. Ibrahim</a:t>
            </a:r>
            <a:r>
              <a:rPr lang="ru-RU" sz="1600" dirty="0">
                <a:latin typeface="Times New Roman" panose="02020603050405020304" pitchFamily="18" charset="0"/>
                <a:ea typeface="Calibri" panose="020F0502020204030204" pitchFamily="34" charset="0"/>
                <a:cs typeface="Times New Roman" panose="02020603050405020304" pitchFamily="18" charset="0"/>
              </a:rPr>
              <a:t> 1990, стр.</a:t>
            </a:r>
            <a:r>
              <a:rPr lang="en-GB"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TimesNewRomanPSMT"/>
                <a:cs typeface="Times New Roman" panose="02020603050405020304" pitchFamily="18" charset="0"/>
              </a:rPr>
              <a:t>779</a:t>
            </a:r>
            <a:r>
              <a:rPr lang="en-GB" sz="1600" dirty="0">
                <a:latin typeface="Times New Roman" panose="02020603050405020304" pitchFamily="18" charset="0"/>
                <a:ea typeface="TimesNewRomanPSMT"/>
                <a:cs typeface="Times New Roman" panose="02020603050405020304" pitchFamily="18" charset="0"/>
              </a:rPr>
              <a:t>]</a:t>
            </a:r>
            <a:endParaRPr lang="ru-RU" sz="1600" dirty="0">
              <a:effectLst/>
              <a:latin typeface="Times New Roman" panose="02020603050405020304" pitchFamily="18" charset="0"/>
              <a:ea typeface="TimesNewRomanPSMT"/>
              <a:cs typeface="Times New Roman" panose="02020603050405020304" pitchFamily="18" charset="0"/>
            </a:endParaRPr>
          </a:p>
          <a:p>
            <a:pPr algn="just"/>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«…Она взяла его за руку и усадила рядом с собой. И она начала говорить с ним и приветствовать его, пока мужчина не стал жадным до нее, так что он хотел обнять ее…»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600" dirty="0" err="1">
                <a:solidFill>
                  <a:schemeClr val="tx1"/>
                </a:solidFill>
                <a:effectLst/>
                <a:latin typeface="Times New Roman" panose="02020603050405020304" pitchFamily="18" charset="0"/>
                <a:cs typeface="Times New Roman" panose="02020603050405020304" pitchFamily="18" charset="0"/>
              </a:rPr>
              <a:t>Aḥmad</a:t>
            </a:r>
            <a:r>
              <a:rPr lang="fr-FR" sz="1600" dirty="0">
                <a:solidFill>
                  <a:schemeClr val="tx1"/>
                </a:solidFill>
                <a:effectLst/>
                <a:latin typeface="Times New Roman" panose="02020603050405020304" pitchFamily="18" charset="0"/>
                <a:cs typeface="Times New Roman" panose="02020603050405020304" pitchFamily="18" charset="0"/>
              </a:rPr>
              <a:t> b. Ibrahim</a:t>
            </a:r>
            <a:r>
              <a:rPr lang="ru-RU" sz="16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710</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87648F0-4865-E95E-30D6-D6A7E3425563}"/>
              </a:ext>
            </a:extLst>
          </p:cNvPr>
          <p:cNvSpPr txBox="1"/>
          <p:nvPr/>
        </p:nvSpPr>
        <p:spPr>
          <a:xfrm>
            <a:off x="879681" y="2196765"/>
            <a:ext cx="3023419" cy="3693319"/>
          </a:xfrm>
          <a:prstGeom prst="rect">
            <a:avLst/>
          </a:prstGeom>
          <a:noFill/>
        </p:spPr>
        <p:txBody>
          <a:bodyPr wrap="square" rtlCol="0">
            <a:spAutoFit/>
          </a:bodyPr>
          <a:lstStyle/>
          <a:p>
            <a:pPr algn="just"/>
            <a:r>
              <a:rPr lang="ru-RU" i="1" dirty="0">
                <a:effectLst/>
                <a:latin typeface="Times New Roman" panose="02020603050405020304" pitchFamily="18" charset="0"/>
                <a:ea typeface="Calibri" panose="020F0502020204030204" pitchFamily="34" charset="0"/>
              </a:rPr>
              <a:t>«Посланник Аллаха сказал: Низший из обитателей Рая тот, у кого 80000 слуг, 72 жены, а также для него будет воздвигнут дворец с куполом из жемчуга, аквамарина и драгоценных камней. Его размер будет подобен расстоянию между Аль-</a:t>
            </a:r>
            <a:r>
              <a:rPr lang="ru-RU" i="1" dirty="0" err="1">
                <a:effectLst/>
                <a:latin typeface="Times New Roman" panose="02020603050405020304" pitchFamily="18" charset="0"/>
                <a:ea typeface="Calibri" panose="020F0502020204030204" pitchFamily="34" charset="0"/>
              </a:rPr>
              <a:t>Джабией</a:t>
            </a:r>
            <a:r>
              <a:rPr lang="ru-RU" i="1" dirty="0">
                <a:effectLst/>
                <a:latin typeface="Times New Roman" panose="02020603050405020304" pitchFamily="18" charset="0"/>
                <a:ea typeface="Calibri" panose="020F0502020204030204" pitchFamily="34" charset="0"/>
              </a:rPr>
              <a:t> и Саной.»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a:t>
            </a:r>
            <a:r>
              <a:rPr lang="ru-RU" sz="18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787</a:t>
            </a:r>
            <a:r>
              <a:rPr lang="ru-RU" sz="1800" dirty="0">
                <a:latin typeface="Times New Roman" panose="02020603050405020304" pitchFamily="18" charset="0"/>
                <a:ea typeface="Calibri" panose="020F0502020204030204" pitchFamily="34" charset="0"/>
                <a:cs typeface="Times New Roman" panose="02020603050405020304" pitchFamily="18" charset="0"/>
              </a:rPr>
              <a:t>]</a:t>
            </a:r>
            <a:endParaRPr lang="ru-RU" sz="180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i="1" dirty="0"/>
          </a:p>
        </p:txBody>
      </p:sp>
    </p:spTree>
    <p:extLst>
      <p:ext uri="{BB962C8B-B14F-4D97-AF65-F5344CB8AC3E}">
        <p14:creationId xmlns:p14="http://schemas.microsoft.com/office/powerpoint/2010/main" val="136472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50F708B-510F-6C6A-8833-E53434B14CEE}"/>
              </a:ext>
            </a:extLst>
          </p:cNvPr>
          <p:cNvSpPr>
            <a:spLocks noGrp="1"/>
          </p:cNvSpPr>
          <p:nvPr>
            <p:ph type="title"/>
          </p:nvPr>
        </p:nvSpPr>
        <p:spPr>
          <a:xfrm>
            <a:off x="784743" y="685800"/>
            <a:ext cx="5793475" cy="980768"/>
          </a:xfrm>
        </p:spPr>
        <p:txBody>
          <a:bodyPr>
            <a:normAutofit/>
          </a:bodyPr>
          <a:lstStyle/>
          <a:p>
            <a:pPr algn="ctr"/>
            <a:r>
              <a:rPr lang="ru-RU" b="1" dirty="0"/>
              <a:t>Вывод</a:t>
            </a:r>
          </a:p>
        </p:txBody>
      </p:sp>
      <p:sp>
        <p:nvSpPr>
          <p:cNvPr id="3" name="Объект 2">
            <a:extLst>
              <a:ext uri="{FF2B5EF4-FFF2-40B4-BE49-F238E27FC236}">
                <a16:creationId xmlns:a16="http://schemas.microsoft.com/office/drawing/2014/main" id="{E03E7AA4-BBE4-4EA9-D5B6-3985FF4BEE81}"/>
              </a:ext>
            </a:extLst>
          </p:cNvPr>
          <p:cNvSpPr>
            <a:spLocks noGrp="1"/>
          </p:cNvSpPr>
          <p:nvPr>
            <p:ph idx="1"/>
          </p:nvPr>
        </p:nvSpPr>
        <p:spPr>
          <a:xfrm>
            <a:off x="784743" y="1666568"/>
            <a:ext cx="5793475" cy="4200832"/>
          </a:xfrm>
        </p:spPr>
        <p:txBody>
          <a:bodyPr>
            <a:normAutofit/>
          </a:bodyPr>
          <a:lstStyle/>
          <a:p>
            <a:pPr marL="0" indent="0" algn="just">
              <a:buNone/>
            </a:pP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Упоминания о наградах, которые присутствуют в труде Ибн ан-Наххаса гиперболизированы.</a:t>
            </a:r>
            <a:r>
              <a:rPr lang="ru-RU" dirty="0">
                <a:solidFill>
                  <a:schemeClr val="tx1"/>
                </a:solidFill>
                <a:effectLst/>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одобный материал являются вполне эффективным инструментом риторики о нормативности насилия, направленного против немусульман. Такой вывод можно сделать, опираясь на факт того, что экстремисты продолжают прибегать к такой полемике и в наши дни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Cook D.</a:t>
            </a:r>
            <a:r>
              <a:rPr lang="ru-RU"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2005,</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стр.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47], в том числе привлекая тексты Ибн ан-Наххаса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Afsaruddin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a:t>
            </a:r>
            <a:r>
              <a:rPr lang="ru-RU"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2013</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стр.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290</a:t>
            </a:r>
            <a:r>
              <a:rPr lang="en-GB"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Cook D.</a:t>
            </a:r>
            <a:r>
              <a:rPr lang="ru-RU"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2005,</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ru-RU"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стр. 378</a:t>
            </a:r>
            <a:r>
              <a:rPr lang="en-GB"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ru-RU" dirty="0">
              <a:solidFill>
                <a:schemeClr val="tx1"/>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sp>
        <p:nvSpPr>
          <p:cNvPr id="16" name="Rectangle 12">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Рисунок 5" descr="Изображение выглядит как диаграмма&#10;&#10;Автоматически созданное описание">
            <a:extLst>
              <a:ext uri="{FF2B5EF4-FFF2-40B4-BE49-F238E27FC236}">
                <a16:creationId xmlns:a16="http://schemas.microsoft.com/office/drawing/2014/main" id="{CD8BCEE2-7C30-3C2D-9595-EC6267F9606B}"/>
              </a:ext>
            </a:extLst>
          </p:cNvPr>
          <p:cNvPicPr>
            <a:picLocks noChangeAspect="1"/>
          </p:cNvPicPr>
          <p:nvPr/>
        </p:nvPicPr>
        <p:blipFill>
          <a:blip r:embed="rId2"/>
          <a:stretch>
            <a:fillRect/>
          </a:stretch>
        </p:blipFill>
        <p:spPr>
          <a:xfrm>
            <a:off x="7865074" y="38182"/>
            <a:ext cx="2184853" cy="3310384"/>
          </a:xfrm>
          <a:prstGeom prst="rect">
            <a:avLst/>
          </a:prstGeom>
          <a:ln>
            <a:noFill/>
          </a:ln>
          <a:effectLst/>
        </p:spPr>
      </p:pic>
      <p:pic>
        <p:nvPicPr>
          <p:cNvPr id="4" name="Рисунок 3" descr="Изображение выглядит как текст&#10;&#10;Автоматически созданное описание">
            <a:extLst>
              <a:ext uri="{FF2B5EF4-FFF2-40B4-BE49-F238E27FC236}">
                <a16:creationId xmlns:a16="http://schemas.microsoft.com/office/drawing/2014/main" id="{C210FB93-10D7-7D3E-9191-19BF3D3AF0A8}"/>
              </a:ext>
            </a:extLst>
          </p:cNvPr>
          <p:cNvPicPr>
            <a:picLocks noChangeAspect="1"/>
          </p:cNvPicPr>
          <p:nvPr/>
        </p:nvPicPr>
        <p:blipFill>
          <a:blip r:embed="rId3"/>
          <a:stretch>
            <a:fillRect/>
          </a:stretch>
        </p:blipFill>
        <p:spPr>
          <a:xfrm>
            <a:off x="9600604" y="3429000"/>
            <a:ext cx="2271847" cy="3390818"/>
          </a:xfrm>
          <a:prstGeom prst="rect">
            <a:avLst/>
          </a:prstGeom>
          <a:ln>
            <a:noFill/>
          </a:ln>
          <a:effectLst/>
        </p:spPr>
      </p:pic>
    </p:spTree>
    <p:extLst>
      <p:ext uri="{BB962C8B-B14F-4D97-AF65-F5344CB8AC3E}">
        <p14:creationId xmlns:p14="http://schemas.microsoft.com/office/powerpoint/2010/main" val="18700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2213C2-7CB2-11C9-E148-559F3460EBD5}"/>
              </a:ext>
            </a:extLst>
          </p:cNvPr>
          <p:cNvSpPr>
            <a:spLocks noGrp="1"/>
          </p:cNvSpPr>
          <p:nvPr>
            <p:ph type="title"/>
          </p:nvPr>
        </p:nvSpPr>
        <p:spPr>
          <a:xfrm>
            <a:off x="1371600" y="335756"/>
            <a:ext cx="9601200" cy="700088"/>
          </a:xfrm>
        </p:spPr>
        <p:txBody>
          <a:bodyPr/>
          <a:lstStyle/>
          <a:p>
            <a:pPr algn="ctr"/>
            <a:r>
              <a:rPr lang="ru-RU" dirty="0"/>
              <a:t>Список источников</a:t>
            </a:r>
          </a:p>
        </p:txBody>
      </p:sp>
      <p:sp>
        <p:nvSpPr>
          <p:cNvPr id="3" name="Объект 2">
            <a:extLst>
              <a:ext uri="{FF2B5EF4-FFF2-40B4-BE49-F238E27FC236}">
                <a16:creationId xmlns:a16="http://schemas.microsoft.com/office/drawing/2014/main" id="{257444E1-E636-4F6D-FFA6-5C35761FBB7C}"/>
              </a:ext>
            </a:extLst>
          </p:cNvPr>
          <p:cNvSpPr>
            <a:spLocks noGrp="1"/>
          </p:cNvSpPr>
          <p:nvPr>
            <p:ph idx="1"/>
          </p:nvPr>
        </p:nvSpPr>
        <p:spPr>
          <a:xfrm>
            <a:off x="1371600" y="1385888"/>
            <a:ext cx="9601200" cy="2212718"/>
          </a:xfrm>
        </p:spPr>
        <p:txBody>
          <a:bodyPr lIns="90000">
            <a:normAutofit fontScale="85000" lnSpcReduction="20000"/>
          </a:bodyPr>
          <a:lstStyle/>
          <a:p>
            <a:pPr algn="just">
              <a:buFont typeface="Wingdings" pitchFamily="2" charset="2"/>
              <a:buChar char="Ø"/>
            </a:pP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Muḥammad</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Abd</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al-Raḥmān</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al-Sakhāwi</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Al-Ḍaw</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al-lāmi</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fi</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a‘yān</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al-qarn</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al-tāsi</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’[Яркий свет людей девятого века].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Beirut</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Dār</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al-Jīl</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2017. – 396 с. </a:t>
            </a:r>
          </a:p>
          <a:p>
            <a:pPr algn="just">
              <a:buFont typeface="Wingdings" pitchFamily="2" charset="2"/>
              <a:buChar char="Ø"/>
            </a:pP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Ibn al-</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Naḥḥās</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Mashāri</a:t>
            </a:r>
            <a:r>
              <a:rPr lang="ar-SA"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ashwā</a:t>
            </a:r>
            <a:r>
              <a:rPr lang="it-IT"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q</a:t>
            </a:r>
            <a:r>
              <a:rPr lang="it-IT"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il</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ā</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maṣāri</a:t>
            </a:r>
            <a:r>
              <a:rPr lang="ar-SA"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a:t>
            </a:r>
            <a:r>
              <a:rPr lang="ar-SA"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ushshāq</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wa-muthīr</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gharām</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ilā</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dā</a:t>
            </a:r>
            <a:r>
              <a:rPr lang="da-DK"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r al-sal</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ām</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Осуществление страстных желаний гибели любящих </a:t>
            </a:r>
            <a:r>
              <a:rPr lang="pt-PT"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Бога</a:t>
            </a:r>
            <a:r>
              <a:rPr lang="pt-PT"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и возбуждение влечения к обители мира</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ed</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s-ES_tradnl"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Ah</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mad</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b.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Ibrāhīm</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Beirut: Dā</a:t>
            </a:r>
            <a:r>
              <a:rPr lang="it-IT"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r</a:t>
            </a:r>
            <a:r>
              <a:rPr lang="it-IT"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al- </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Bashā’</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ir</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al-Islāmīya</a:t>
            </a:r>
            <a:r>
              <a:rPr lang="fr-FR"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1990. - 1228 c. </a:t>
            </a:r>
            <a:endPar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algn="just">
              <a:buFont typeface="Wingdings" pitchFamily="2" charset="2"/>
              <a:buChar char="Ø"/>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Ibn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Ḥajar</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Asqalāni</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Inbā</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ghumr</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abnā</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umr</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fī</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ta’rīkh</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Охапка сведений о новостях жизни в истории</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Abd</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Wahhāb</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Bukhārī</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Beirut: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Dār</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Kutub</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Ilmīya</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1986.</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486 c.</a:t>
            </a:r>
            <a:endPar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itchFamily="2" charset="2"/>
              <a:buChar char="Ø"/>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Коран / пер. и </a:t>
            </a:r>
            <a:r>
              <a:rPr lang="ru-RU"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коммент</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И.Ю. Крачковского; АН СССР, Ин-т востоковедения. – 2-е изд. М.: Наука, 1986. – 727 с.</a:t>
            </a:r>
            <a:endParaRPr lang="ru-RU" sz="1800" dirty="0">
              <a:solidFill>
                <a:schemeClr val="tx1"/>
              </a:solidFill>
              <a:effectLst/>
              <a:latin typeface="Times New Roman" panose="02020603050405020304" pitchFamily="18" charset="0"/>
              <a:ea typeface="Times New Roman" panose="02020603050405020304" pitchFamily="18" charset="0"/>
            </a:endParaRPr>
          </a:p>
          <a:p>
            <a:pPr algn="just">
              <a:buFont typeface="Wingdings" pitchFamily="2" charset="2"/>
              <a:buChar char="Ø"/>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itchFamily="2" charset="2"/>
              <a:buChar char="Ø"/>
            </a:pPr>
            <a:endParaRPr lang="ru-RU" sz="18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endParaRPr lang="ru-RU" dirty="0"/>
          </a:p>
        </p:txBody>
      </p:sp>
      <p:sp>
        <p:nvSpPr>
          <p:cNvPr id="4" name="Заголовок 1">
            <a:extLst>
              <a:ext uri="{FF2B5EF4-FFF2-40B4-BE49-F238E27FC236}">
                <a16:creationId xmlns:a16="http://schemas.microsoft.com/office/drawing/2014/main" id="{29FC7429-6E6A-E043-4257-D26DC7C06A2B}"/>
              </a:ext>
            </a:extLst>
          </p:cNvPr>
          <p:cNvSpPr txBox="1">
            <a:spLocks/>
          </p:cNvSpPr>
          <p:nvPr/>
        </p:nvSpPr>
        <p:spPr>
          <a:xfrm>
            <a:off x="1295400" y="3273379"/>
            <a:ext cx="9601200" cy="70008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ru-RU" dirty="0"/>
              <a:t>Список литературы</a:t>
            </a:r>
          </a:p>
        </p:txBody>
      </p:sp>
      <p:sp>
        <p:nvSpPr>
          <p:cNvPr id="5" name="TextBox 4">
            <a:extLst>
              <a:ext uri="{FF2B5EF4-FFF2-40B4-BE49-F238E27FC236}">
                <a16:creationId xmlns:a16="http://schemas.microsoft.com/office/drawing/2014/main" id="{68BF5798-4939-C3BA-377C-DB88D0AA71F6}"/>
              </a:ext>
            </a:extLst>
          </p:cNvPr>
          <p:cNvSpPr txBox="1"/>
          <p:nvPr/>
        </p:nvSpPr>
        <p:spPr>
          <a:xfrm>
            <a:off x="1295400" y="4020710"/>
            <a:ext cx="10146890" cy="3531736"/>
          </a:xfrm>
          <a:prstGeom prst="rect">
            <a:avLst/>
          </a:prstGeom>
          <a:noFill/>
        </p:spPr>
        <p:txBody>
          <a:bodyPr wrap="square" rtlCol="0">
            <a:spAutoFit/>
          </a:bodyPr>
          <a:lstStyle/>
          <a:p>
            <a:pPr marL="285750" indent="-285750" algn="just">
              <a:buFont typeface="Wingdings" pitchFamily="2" charset="2"/>
              <a:buChar char="Ø"/>
            </a:pP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Afsaruddin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Striving in the Path of God: Jihad and Martyrdom in Islamic Thought.  New York: Oxford University Press, 2013. – 384 pp. </a:t>
            </a:r>
          </a:p>
          <a:p>
            <a:pPr marL="285750" indent="-285750" algn="just">
              <a:buFont typeface="Wingdings" pitchFamily="2" charset="2"/>
              <a:buChar char="Ø"/>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Bonner M. Jihad in Islamic History: Doctrines and Practice. Princeton: Princeton University Press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200</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 224 pp.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itchFamily="2" charset="2"/>
              <a:buChar char="Ø"/>
            </a:pP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itchFamily="2" charset="2"/>
              <a:buChar char="Ø"/>
            </a:pP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Chatrath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Tradition and innovation in the Mamluk period: The anti-</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bid‘a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literature of Ibn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al-Ḥājj</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737/1336) and Ibn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al-Naḥḥās</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814/1411). UK: Oxford University, 2013. – 442 pp.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1465"/>
              </a:spcAft>
              <a:buFont typeface="Wingdings" pitchFamily="2" charset="2"/>
              <a:buChar char="Ø"/>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Cook D. Understanding Jihad. CA: University of California Press, 2005. – 269 pp.</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465"/>
              </a:spcAft>
              <a:buFont typeface="Wingdings" pitchFamily="2" charset="2"/>
              <a:buChar char="Ø"/>
            </a:pPr>
            <a:r>
              <a:rPr lang="nl-NL"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Cook </a:t>
            </a:r>
            <a:r>
              <a:rPr lang="en-US"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 Women Fighting in Jihad? // Studies</a:t>
            </a:r>
            <a:r>
              <a:rPr lang="nl-NL"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in Conflict &amp; </a:t>
            </a:r>
            <a:r>
              <a:rPr lang="nl-NL" sz="16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Terrorism</a:t>
            </a:r>
            <a:r>
              <a:rPr lang="en-US"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2005</a:t>
            </a:r>
            <a:r>
              <a:rPr lang="en-US"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Vol. </a:t>
            </a:r>
            <a:r>
              <a:rPr lang="ru-RU"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28</a:t>
            </a:r>
            <a:r>
              <a:rPr lang="en-US"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ru-RU"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a:t>
            </a:r>
            <a:r>
              <a:rPr lang="en-US"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Pp. </a:t>
            </a:r>
            <a:r>
              <a:rPr lang="ru-RU"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375-384</a:t>
            </a:r>
            <a:r>
              <a:rPr lang="en-US"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ru-RU" sz="16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285750" lvl="0" indent="-285750" algn="just">
              <a:lnSpc>
                <a:spcPct val="150000"/>
              </a:lnSpc>
              <a:spcAft>
                <a:spcPts val="1465"/>
              </a:spcAft>
              <a:buFont typeface="Wingdings" pitchFamily="2" charset="2"/>
              <a:buChar char="Ø"/>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203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70D3BB76-8949-4CF0-A2AB-B9CB0B873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FF39634-9D58-45BA-8073-5E672C66D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3275668"/>
          </a:xfrm>
          <a:custGeom>
            <a:avLst/>
            <a:gdLst>
              <a:gd name="connsiteX0" fmla="*/ 3275668 w 3275668"/>
              <a:gd name="connsiteY0" fmla="*/ 3275668 h 3275668"/>
              <a:gd name="connsiteX1" fmla="*/ 655 w 3275668"/>
              <a:gd name="connsiteY1" fmla="*/ 3275668 h 3275668"/>
              <a:gd name="connsiteX2" fmla="*/ 0 w 3275668"/>
              <a:gd name="connsiteY2" fmla="*/ 2889925 h 3275668"/>
              <a:gd name="connsiteX3" fmla="*/ 2869894 w 3275668"/>
              <a:gd name="connsiteY3" fmla="*/ 2891248 h 3275668"/>
              <a:gd name="connsiteX4" fmla="*/ 2869894 w 3275668"/>
              <a:gd name="connsiteY4" fmla="*/ 0 h 3275668"/>
              <a:gd name="connsiteX5" fmla="*/ 3275668 w 3275668"/>
              <a:gd name="connsiteY5" fmla="*/ 0 h 327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3275668">
                <a:moveTo>
                  <a:pt x="3275668" y="3275668"/>
                </a:moveTo>
                <a:lnTo>
                  <a:pt x="655" y="3275668"/>
                </a:lnTo>
                <a:cubicBezTo>
                  <a:pt x="-655" y="3142531"/>
                  <a:pt x="1310" y="3023062"/>
                  <a:pt x="0" y="2889925"/>
                </a:cubicBezTo>
                <a:lnTo>
                  <a:pt x="2869894" y="2891248"/>
                </a:lnTo>
                <a:lnTo>
                  <a:pt x="2869894" y="0"/>
                </a:lnTo>
                <a:lnTo>
                  <a:pt x="3275668" y="0"/>
                </a:lnTo>
                <a:close/>
              </a:path>
            </a:pathLst>
          </a:custGeom>
          <a:solidFill>
            <a:schemeClr val="tx2"/>
          </a:solidFill>
          <a:ln w="0">
            <a:noFill/>
            <a:prstDash val="solid"/>
            <a:round/>
            <a:headEnd/>
            <a:tailEnd/>
          </a:ln>
        </p:spPr>
      </p:sp>
      <p:sp>
        <p:nvSpPr>
          <p:cNvPr id="15" name="Freeform: Shape 14">
            <a:extLst>
              <a:ext uri="{FF2B5EF4-FFF2-40B4-BE49-F238E27FC236}">
                <a16:creationId xmlns:a16="http://schemas.microsoft.com/office/drawing/2014/main" id="{1794DAEC-13A6-485F-AF0A-77F61AE6F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49045" y="3149435"/>
            <a:ext cx="3275013" cy="3275670"/>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Заголовок 1">
            <a:extLst>
              <a:ext uri="{FF2B5EF4-FFF2-40B4-BE49-F238E27FC236}">
                <a16:creationId xmlns:a16="http://schemas.microsoft.com/office/drawing/2014/main" id="{AC50E0B5-5279-601B-FF73-AB441584A171}"/>
              </a:ext>
            </a:extLst>
          </p:cNvPr>
          <p:cNvSpPr>
            <a:spLocks noGrp="1"/>
          </p:cNvSpPr>
          <p:nvPr>
            <p:ph type="title"/>
          </p:nvPr>
        </p:nvSpPr>
        <p:spPr>
          <a:xfrm>
            <a:off x="1744102" y="2673170"/>
            <a:ext cx="6074564" cy="2433452"/>
          </a:xfrm>
        </p:spPr>
        <p:txBody>
          <a:bodyPr vert="horz" lIns="91440" tIns="45720" rIns="91440" bIns="45720" rtlCol="0" anchor="t">
            <a:normAutofit/>
          </a:bodyPr>
          <a:lstStyle/>
          <a:p>
            <a:r>
              <a:rPr lang="en-US" sz="7200" b="1" cap="all" dirty="0"/>
              <a:t>Спасибо за внимание!</a:t>
            </a:r>
          </a:p>
        </p:txBody>
      </p:sp>
    </p:spTree>
    <p:extLst>
      <p:ext uri="{BB962C8B-B14F-4D97-AF65-F5344CB8AC3E}">
        <p14:creationId xmlns:p14="http://schemas.microsoft.com/office/powerpoint/2010/main" val="56325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51799E-7E85-5AE2-ACDC-FACA894F1E91}"/>
              </a:ext>
            </a:extLst>
          </p:cNvPr>
          <p:cNvSpPr>
            <a:spLocks noGrp="1"/>
          </p:cNvSpPr>
          <p:nvPr>
            <p:ph type="title"/>
          </p:nvPr>
        </p:nvSpPr>
        <p:spPr>
          <a:xfrm>
            <a:off x="1614196" y="514055"/>
            <a:ext cx="9601200" cy="1485900"/>
          </a:xfrm>
        </p:spPr>
        <p:txBody>
          <a:bodyPr/>
          <a:lstStyle/>
          <a:p>
            <a:pPr algn="ctr"/>
            <a:r>
              <a:rPr lang="ru-RU" dirty="0"/>
              <a:t>Цель</a:t>
            </a:r>
            <a:r>
              <a:rPr lang="en-GB" dirty="0"/>
              <a:t>: </a:t>
            </a:r>
            <a:r>
              <a:rPr lang="ru-RU" sz="2400" dirty="0">
                <a:ln>
                  <a:noFill/>
                </a:ln>
                <a:solidFill>
                  <a:schemeClr val="tx1"/>
                </a:solidFill>
                <a:effectLst/>
                <a:ea typeface="Calibri" panose="020F0502020204030204" pitchFamily="34" charset="0"/>
              </a:rPr>
              <a:t>выявление основных черт, характеризующих статус шахида, а также причин побуждающих верующих к мученичеству</a:t>
            </a:r>
            <a:r>
              <a:rPr lang="en-GB" sz="2400" dirty="0">
                <a:ln>
                  <a:noFill/>
                </a:ln>
                <a:solidFill>
                  <a:schemeClr val="tx1"/>
                </a:solidFill>
                <a:ea typeface="Calibri" panose="020F0502020204030204" pitchFamily="34" charset="0"/>
              </a:rPr>
              <a:t>. </a:t>
            </a:r>
            <a:endParaRPr lang="ru-RU" sz="2400" dirty="0">
              <a:solidFill>
                <a:schemeClr val="tx1"/>
              </a:solidFill>
            </a:endParaRPr>
          </a:p>
        </p:txBody>
      </p:sp>
      <p:sp>
        <p:nvSpPr>
          <p:cNvPr id="3" name="Объект 2">
            <a:extLst>
              <a:ext uri="{FF2B5EF4-FFF2-40B4-BE49-F238E27FC236}">
                <a16:creationId xmlns:a16="http://schemas.microsoft.com/office/drawing/2014/main" id="{E39BD30C-3EE1-A2E0-BBFA-FCDD248E37AA}"/>
              </a:ext>
            </a:extLst>
          </p:cNvPr>
          <p:cNvSpPr>
            <a:spLocks noGrp="1"/>
          </p:cNvSpPr>
          <p:nvPr>
            <p:ph idx="1"/>
          </p:nvPr>
        </p:nvSpPr>
        <p:spPr>
          <a:xfrm>
            <a:off x="1782147" y="2495939"/>
            <a:ext cx="9601200" cy="2752344"/>
          </a:xfrm>
        </p:spPr>
        <p:txBody>
          <a:bodyPr>
            <a:normAutofit fontScale="92500" lnSpcReduction="10000"/>
          </a:bodyPr>
          <a:lstStyle/>
          <a:p>
            <a:pPr marL="0" indent="0">
              <a:buNone/>
            </a:pPr>
            <a:r>
              <a:rPr lang="ru-RU" sz="3300" dirty="0"/>
              <a:t>Задачи</a:t>
            </a:r>
            <a:r>
              <a:rPr lang="en-GB" sz="3300" dirty="0"/>
              <a:t>:</a:t>
            </a:r>
          </a:p>
          <a:p>
            <a:pPr marL="342900" lvl="0" indent="-342900" algn="just" rtl="0">
              <a:lnSpc>
                <a:spcPct val="150000"/>
              </a:lnSpc>
              <a:spcBef>
                <a:spcPts val="800"/>
              </a:spcBef>
              <a:spcAft>
                <a:spcPts val="0"/>
              </a:spcAft>
              <a:buFont typeface="Times New Roman" panose="02020603050405020304" pitchFamily="18" charset="0"/>
              <a:buChar char="-"/>
            </a:pPr>
            <a:r>
              <a:rPr lang="ru-RU" dirty="0">
                <a:ln>
                  <a:noFill/>
                </a:ln>
                <a:solidFill>
                  <a:schemeClr val="tx1"/>
                </a:solidFill>
                <a:effectLst/>
                <a:ea typeface="Calibri" panose="020F0502020204030204" pitchFamily="34" charset="0"/>
                <a:cs typeface="Arial Unicode MS" panose="020B0604020202020204" pitchFamily="34" charset="-128"/>
              </a:rPr>
              <a:t>Охарактеризовать отношение Ибн ан-Наххаса (ум. в 1411 г</a:t>
            </a:r>
            <a:r>
              <a:rPr lang="it-IT" dirty="0">
                <a:ln>
                  <a:noFill/>
                </a:ln>
                <a:solidFill>
                  <a:schemeClr val="tx1"/>
                </a:solidFill>
                <a:effectLst/>
                <a:ea typeface="Calibri" panose="020F0502020204030204" pitchFamily="34" charset="0"/>
                <a:cs typeface="Arial Unicode MS" panose="020B0604020202020204" pitchFamily="34" charset="-128"/>
              </a:rPr>
              <a:t>.)</a:t>
            </a:r>
            <a:r>
              <a:rPr lang="ru-RU" dirty="0">
                <a:ln>
                  <a:noFill/>
                </a:ln>
                <a:solidFill>
                  <a:schemeClr val="tx1"/>
                </a:solidFill>
                <a:effectLst/>
                <a:ea typeface="Calibri" panose="020F0502020204030204" pitchFamily="34" charset="0"/>
                <a:cs typeface="Arial Unicode MS" panose="020B0604020202020204" pitchFamily="34" charset="-128"/>
              </a:rPr>
              <a:t> к практике джихада</a:t>
            </a:r>
            <a:r>
              <a:rPr lang="it-IT" dirty="0">
                <a:ln>
                  <a:noFill/>
                </a:ln>
                <a:solidFill>
                  <a:schemeClr val="tx1"/>
                </a:solidFill>
                <a:effectLst/>
                <a:ea typeface="Calibri" panose="020F0502020204030204" pitchFamily="34" charset="0"/>
                <a:cs typeface="Arial Unicode MS" panose="020B0604020202020204" pitchFamily="34" charset="-128"/>
              </a:rPr>
              <a:t>; </a:t>
            </a:r>
            <a:r>
              <a:rPr lang="ru-RU" dirty="0">
                <a:ln>
                  <a:noFill/>
                </a:ln>
                <a:solidFill>
                  <a:schemeClr val="tx1"/>
                </a:solidFill>
                <a:effectLst/>
                <a:ea typeface="Calibri" panose="020F0502020204030204" pitchFamily="34" charset="0"/>
                <a:cs typeface="Arial Unicode MS" panose="020B0604020202020204" pitchFamily="34" charset="-128"/>
              </a:rPr>
              <a:t> </a:t>
            </a:r>
          </a:p>
          <a:p>
            <a:pPr marL="342900" lvl="0" indent="-342900" algn="just">
              <a:lnSpc>
                <a:spcPct val="150000"/>
              </a:lnSpc>
              <a:buFont typeface="Times New Roman" panose="02020603050405020304" pitchFamily="18" charset="0"/>
              <a:buChar char="-"/>
              <a:tabLst>
                <a:tab pos="2667000" algn="l"/>
              </a:tabLst>
            </a:pPr>
            <a:r>
              <a:rPr lang="ru-RU" dirty="0">
                <a:solidFill>
                  <a:schemeClr val="tx1"/>
                </a:solidFill>
                <a:effectLst/>
                <a:ea typeface="Calibri" panose="020F0502020204030204" pitchFamily="34" charset="0"/>
                <a:cs typeface="Arial" panose="020B0604020202020204" pitchFamily="34" charset="0"/>
              </a:rPr>
              <a:t>Определить основные характеристики статуса шахида в интерпретации Ибн ан-Наххаса (ум. в 1411 г</a:t>
            </a:r>
            <a:r>
              <a:rPr lang="it-IT" dirty="0">
                <a:solidFill>
                  <a:schemeClr val="tx1"/>
                </a:solidFill>
                <a:effectLst/>
                <a:ea typeface="Calibri" panose="020F0502020204030204" pitchFamily="34" charset="0"/>
                <a:cs typeface="Arial" panose="020B0604020202020204" pitchFamily="34" charset="0"/>
              </a:rPr>
              <a:t>.)</a:t>
            </a:r>
            <a:r>
              <a:rPr lang="ru-RU" dirty="0">
                <a:solidFill>
                  <a:schemeClr val="tx1"/>
                </a:solidFill>
                <a:effectLst/>
                <a:ea typeface="Calibri" panose="020F0502020204030204" pitchFamily="34" charset="0"/>
                <a:cs typeface="Arial" panose="020B0604020202020204" pitchFamily="34" charset="0"/>
              </a:rPr>
              <a:t>;</a:t>
            </a:r>
          </a:p>
          <a:p>
            <a:pPr marL="342900" lvl="0" indent="-342900" algn="just">
              <a:lnSpc>
                <a:spcPct val="150000"/>
              </a:lnSpc>
              <a:buFont typeface="Times New Roman" panose="02020603050405020304" pitchFamily="18" charset="0"/>
              <a:buChar char="-"/>
              <a:tabLst>
                <a:tab pos="2667000" algn="l"/>
              </a:tabLst>
            </a:pPr>
            <a:r>
              <a:rPr lang="ru-RU" dirty="0">
                <a:solidFill>
                  <a:schemeClr val="tx1"/>
                </a:solidFill>
                <a:effectLst/>
                <a:ea typeface="Calibri" panose="020F0502020204030204" pitchFamily="34" charset="0"/>
                <a:cs typeface="Arial" panose="020B0604020202020204" pitchFamily="34" charset="0"/>
              </a:rPr>
              <a:t>Рассмотреть «награды», которые мотивируют верующих к достижению статуса шахида. </a:t>
            </a:r>
          </a:p>
          <a:p>
            <a:pPr marL="0" indent="0">
              <a:buNone/>
            </a:pPr>
            <a:endParaRPr lang="ru-RU" dirty="0"/>
          </a:p>
        </p:txBody>
      </p:sp>
    </p:spTree>
    <p:extLst>
      <p:ext uri="{BB962C8B-B14F-4D97-AF65-F5344CB8AC3E}">
        <p14:creationId xmlns:p14="http://schemas.microsoft.com/office/powerpoint/2010/main" val="276862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D7144-AEF0-3B09-2DB8-100493AF1B71}"/>
              </a:ext>
            </a:extLst>
          </p:cNvPr>
          <p:cNvSpPr>
            <a:spLocks noGrp="1"/>
          </p:cNvSpPr>
          <p:nvPr>
            <p:ph type="title"/>
          </p:nvPr>
        </p:nvSpPr>
        <p:spPr>
          <a:xfrm>
            <a:off x="7551111" y="0"/>
            <a:ext cx="3731932" cy="947057"/>
          </a:xfrm>
        </p:spPr>
        <p:txBody>
          <a:bodyPr>
            <a:normAutofit/>
          </a:bodyPr>
          <a:lstStyle/>
          <a:p>
            <a:pPr algn="ctr"/>
            <a:r>
              <a:rPr lang="ru-RU" b="1" dirty="0"/>
              <a:t>Ибн ан-Наххас</a:t>
            </a:r>
          </a:p>
        </p:txBody>
      </p:sp>
      <p:sp>
        <p:nvSpPr>
          <p:cNvPr id="3" name="Объект 2">
            <a:extLst>
              <a:ext uri="{FF2B5EF4-FFF2-40B4-BE49-F238E27FC236}">
                <a16:creationId xmlns:a16="http://schemas.microsoft.com/office/drawing/2014/main" id="{2EBDCBFA-799E-CE02-8973-817F6C5C1425}"/>
              </a:ext>
            </a:extLst>
          </p:cNvPr>
          <p:cNvSpPr>
            <a:spLocks noGrp="1"/>
          </p:cNvSpPr>
          <p:nvPr>
            <p:ph idx="1"/>
          </p:nvPr>
        </p:nvSpPr>
        <p:spPr>
          <a:xfrm>
            <a:off x="7247215" y="1057276"/>
            <a:ext cx="4639985" cy="5510484"/>
          </a:xfrm>
        </p:spPr>
        <p:txBody>
          <a:bodyPr>
            <a:normAutofit fontScale="92500" lnSpcReduction="10000"/>
          </a:bodyPr>
          <a:lstStyle/>
          <a:p>
            <a:pPr marL="0" indent="0" algn="just">
              <a:lnSpc>
                <a:spcPct val="170000"/>
              </a:lnSpc>
              <a:buNone/>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Ибн ан-Наххас родился в Дамаске. Позже переселился из Сирии в Египет </a:t>
            </a:r>
            <a:r>
              <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al-Sakhāwi</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2017, стр. 203</a:t>
            </a:r>
            <a:r>
              <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chemeClr val="tx1"/>
              </a:solidFill>
              <a:latin typeface="Times New Roman" panose="02020603050405020304" pitchFamily="18" charset="0"/>
              <a:cs typeface="Times New Roman" panose="02020603050405020304" pitchFamily="18" charset="0"/>
            </a:endParaRPr>
          </a:p>
          <a:p>
            <a:pPr marL="0" indent="0" algn="just">
              <a:lnSpc>
                <a:spcPct val="170000"/>
              </a:lnSpc>
              <a:buNone/>
              <a:tabLst>
                <a:tab pos="2667000" algn="l"/>
              </a:tabLs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своем труде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aw</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qarn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ас-</a:t>
            </a:r>
            <a:r>
              <a:rPr lang="ru-RU"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Сахави</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пишет об обширных научных познаниях Ибн ан-Наххаса, в том числе в области религиозных предписаний, юриспруденции, грамматики, арифметики, инженерного дела. Вместе с тем ас-</a:t>
            </a:r>
            <a:r>
              <a:rPr lang="ru-RU"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Сахави</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отмечает</a:t>
            </a:r>
            <a:r>
              <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«Ибн ан-Наххас не стремился к славе, совершал добрые дела и был человеком простым</a:t>
            </a:r>
            <a:r>
              <a:rPr lang="ru-RU"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al-Sakhāwi</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2017, стр. 203</a:t>
            </a:r>
            <a:r>
              <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Рисунок 3" descr="Изображение выглядит как текст&#10;&#10;Автоматически созданное описание">
            <a:extLst>
              <a:ext uri="{FF2B5EF4-FFF2-40B4-BE49-F238E27FC236}">
                <a16:creationId xmlns:a16="http://schemas.microsoft.com/office/drawing/2014/main" id="{0A62E713-05F7-9878-CD33-44786BE0EFF8}"/>
              </a:ext>
            </a:extLst>
          </p:cNvPr>
          <p:cNvPicPr>
            <a:picLocks noChangeAspect="1"/>
          </p:cNvPicPr>
          <p:nvPr/>
        </p:nvPicPr>
        <p:blipFill rotWithShape="1">
          <a:blip r:embed="rId2"/>
          <a:srcRect r="3" b="534"/>
          <a:stretch/>
        </p:blipFill>
        <p:spPr>
          <a:xfrm>
            <a:off x="851981" y="1207424"/>
            <a:ext cx="2744575" cy="4089891"/>
          </a:xfrm>
          <a:prstGeom prst="rect">
            <a:avLst/>
          </a:prstGeom>
        </p:spPr>
      </p:pic>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3DC8979E-EFCF-1BE7-1FE3-3C5F836E4A5B}"/>
              </a:ext>
            </a:extLst>
          </p:cNvPr>
          <p:cNvPicPr>
            <a:picLocks noChangeAspect="1"/>
          </p:cNvPicPr>
          <p:nvPr/>
        </p:nvPicPr>
        <p:blipFill>
          <a:blip r:embed="rId3"/>
          <a:stretch>
            <a:fillRect/>
          </a:stretch>
        </p:blipFill>
        <p:spPr>
          <a:xfrm>
            <a:off x="4322695" y="1257300"/>
            <a:ext cx="2601303" cy="3882544"/>
          </a:xfrm>
          <a:prstGeom prst="rect">
            <a:avLst/>
          </a:prstGeom>
        </p:spPr>
      </p:pic>
      <p:sp>
        <p:nvSpPr>
          <p:cNvPr id="6" name="TextBox 5">
            <a:extLst>
              <a:ext uri="{FF2B5EF4-FFF2-40B4-BE49-F238E27FC236}">
                <a16:creationId xmlns:a16="http://schemas.microsoft.com/office/drawing/2014/main" id="{1ACE6649-402F-CDEF-B35A-9D72ACC9EA8A}"/>
              </a:ext>
            </a:extLst>
          </p:cNvPr>
          <p:cNvSpPr txBox="1"/>
          <p:nvPr/>
        </p:nvSpPr>
        <p:spPr>
          <a:xfrm>
            <a:off x="686856" y="-23682"/>
            <a:ext cx="3074823" cy="1231106"/>
          </a:xfrm>
          <a:prstGeom prst="rect">
            <a:avLst/>
          </a:prstGeom>
          <a:noFill/>
        </p:spPr>
        <p:txBody>
          <a:bodyPr wrap="square" rtlCol="0">
            <a:spAutoFit/>
          </a:bodyPr>
          <a:lstStyle/>
          <a:p>
            <a:pPr algn="ctr"/>
            <a:r>
              <a:rPr lang="ru-RU" sz="1800" dirty="0">
                <a:solidFill>
                  <a:srgbClr val="6D8ECD"/>
                </a:solidFill>
                <a:effectLst/>
                <a:latin typeface="Times New Roman" panose="02020603050405020304" pitchFamily="18" charset="0"/>
                <a:ea typeface="Calibri" panose="020F0502020204030204" pitchFamily="34" charset="0"/>
              </a:rPr>
              <a:t>«</a:t>
            </a:r>
            <a:r>
              <a:rPr lang="ru-RU" sz="1800" dirty="0" err="1">
                <a:solidFill>
                  <a:srgbClr val="6D8ECD"/>
                </a:solidFill>
                <a:effectLst/>
                <a:latin typeface="Times New Roman" panose="02020603050405020304" pitchFamily="18" charset="0"/>
                <a:ea typeface="Calibri" panose="020F0502020204030204" pitchFamily="34" charset="0"/>
              </a:rPr>
              <a:t>Mashāri</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al-ashwāq</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ilā</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maṣāri</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al</a:t>
            </a:r>
            <a:r>
              <a:rPr lang="ru-RU" sz="1800" dirty="0">
                <a:solidFill>
                  <a:srgbClr val="6D8ECD"/>
                </a:solidFill>
                <a:effectLst/>
                <a:latin typeface="Times New Roman" panose="02020603050405020304" pitchFamily="18" charset="0"/>
                <a:ea typeface="Calibri" panose="020F0502020204030204" pitchFamily="34" charset="0"/>
              </a:rPr>
              <a:t>-‘</a:t>
            </a:r>
            <a:r>
              <a:rPr lang="ru-RU" sz="1800" dirty="0" err="1">
                <a:solidFill>
                  <a:srgbClr val="6D8ECD"/>
                </a:solidFill>
                <a:effectLst/>
                <a:latin typeface="Times New Roman" panose="02020603050405020304" pitchFamily="18" charset="0"/>
                <a:ea typeface="Calibri" panose="020F0502020204030204" pitchFamily="34" charset="0"/>
              </a:rPr>
              <a:t>ushshāq</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wa-muthīr</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al-gharām</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ilā</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dār</a:t>
            </a:r>
            <a:r>
              <a:rPr lang="ru-RU" sz="1800" dirty="0">
                <a:solidFill>
                  <a:srgbClr val="6D8ECD"/>
                </a:solidFill>
                <a:effectLst/>
                <a:latin typeface="Times New Roman" panose="02020603050405020304" pitchFamily="18" charset="0"/>
                <a:ea typeface="Calibri" panose="020F0502020204030204" pitchFamily="34" charset="0"/>
              </a:rPr>
              <a:t> </a:t>
            </a:r>
            <a:r>
              <a:rPr lang="ru-RU" sz="1800" dirty="0" err="1">
                <a:solidFill>
                  <a:srgbClr val="6D8ECD"/>
                </a:solidFill>
                <a:effectLst/>
                <a:latin typeface="Times New Roman" panose="02020603050405020304" pitchFamily="18" charset="0"/>
                <a:ea typeface="Calibri" panose="020F0502020204030204" pitchFamily="34" charset="0"/>
              </a:rPr>
              <a:t>al-salām</a:t>
            </a:r>
            <a:r>
              <a:rPr lang="ru-RU" sz="1800" dirty="0">
                <a:solidFill>
                  <a:srgbClr val="6D8ECD"/>
                </a:solidFill>
                <a:effectLst/>
                <a:latin typeface="Times New Roman" panose="02020603050405020304" pitchFamily="18" charset="0"/>
                <a:ea typeface="Calibri" panose="020F0502020204030204" pitchFamily="34" charset="0"/>
              </a:rPr>
              <a:t>»</a:t>
            </a:r>
            <a:r>
              <a:rPr lang="ru-RU" sz="1800" dirty="0">
                <a:solidFill>
                  <a:srgbClr val="6D8ECD"/>
                </a:solidFill>
                <a:effectLst/>
              </a:rPr>
              <a:t> - </a:t>
            </a:r>
            <a:r>
              <a:rPr lang="ru-RU" sz="1800" dirty="0">
                <a:solidFill>
                  <a:srgbClr val="6D8ECD"/>
                </a:solidFill>
                <a:effectLst/>
                <a:latin typeface="Times New Roman" panose="02020603050405020304" pitchFamily="18" charset="0"/>
                <a:ea typeface="Calibri" panose="020F0502020204030204" pitchFamily="34" charset="0"/>
              </a:rPr>
              <a:t>Ибн ан-Наххас</a:t>
            </a:r>
            <a:r>
              <a:rPr lang="en-GB" sz="1800" dirty="0">
                <a:solidFill>
                  <a:srgbClr val="6D8ECD"/>
                </a:solidFill>
                <a:effectLst/>
                <a:latin typeface="Times New Roman" panose="02020603050405020304" pitchFamily="18" charset="0"/>
                <a:ea typeface="Calibri" panose="020F0502020204030204" pitchFamily="34" charset="0"/>
              </a:rPr>
              <a:t> (</a:t>
            </a:r>
            <a:r>
              <a:rPr lang="ru-RU" sz="1800" dirty="0">
                <a:solidFill>
                  <a:srgbClr val="6D8ECD"/>
                </a:solidFill>
                <a:effectLst/>
                <a:latin typeface="Times New Roman" panose="02020603050405020304" pitchFamily="18" charset="0"/>
                <a:ea typeface="Calibri" panose="020F0502020204030204" pitchFamily="34" charset="0"/>
              </a:rPr>
              <a:t>ум. 1411 г. </a:t>
            </a:r>
            <a:r>
              <a:rPr lang="en-GB" sz="1800" dirty="0">
                <a:solidFill>
                  <a:srgbClr val="6D8ECD"/>
                </a:solidFill>
                <a:effectLst/>
                <a:latin typeface="Times New Roman" panose="02020603050405020304" pitchFamily="18" charset="0"/>
                <a:ea typeface="Calibri" panose="020F0502020204030204" pitchFamily="34" charset="0"/>
              </a:rPr>
              <a:t>)</a:t>
            </a:r>
            <a:endParaRPr lang="ru-RU" dirty="0">
              <a:solidFill>
                <a:srgbClr val="6D8ECD"/>
              </a:solidFill>
            </a:endParaRPr>
          </a:p>
        </p:txBody>
      </p:sp>
      <p:sp>
        <p:nvSpPr>
          <p:cNvPr id="7" name="TextBox 6">
            <a:extLst>
              <a:ext uri="{FF2B5EF4-FFF2-40B4-BE49-F238E27FC236}">
                <a16:creationId xmlns:a16="http://schemas.microsoft.com/office/drawing/2014/main" id="{E7D19450-2E1E-A6C1-C516-348CE16FB916}"/>
              </a:ext>
            </a:extLst>
          </p:cNvPr>
          <p:cNvSpPr txBox="1"/>
          <p:nvPr/>
        </p:nvSpPr>
        <p:spPr>
          <a:xfrm>
            <a:off x="3999479" y="5490542"/>
            <a:ext cx="3247736" cy="1077218"/>
          </a:xfrm>
          <a:prstGeom prst="rect">
            <a:avLst/>
          </a:prstGeom>
          <a:noFill/>
        </p:spPr>
        <p:txBody>
          <a:bodyPr wrap="square" rtlCol="0">
            <a:spAutoFit/>
          </a:bodyPr>
          <a:lstStyle/>
          <a:p>
            <a:r>
              <a:rPr lang="ru-RU" sz="1800" dirty="0" err="1">
                <a:solidFill>
                  <a:schemeClr val="accent1"/>
                </a:solidFill>
                <a:effectLst/>
                <a:latin typeface="Times New Roman" panose="02020603050405020304" pitchFamily="18" charset="0"/>
                <a:ea typeface="Calibri" panose="020F0502020204030204" pitchFamily="34" charset="0"/>
              </a:rPr>
              <a:t>Al-Ḍaw’a</a:t>
            </a:r>
            <a:r>
              <a:rPr lang="ru-RU" sz="1800" dirty="0">
                <a:solidFill>
                  <a:schemeClr val="accent1"/>
                </a:solidFill>
                <a:effectLst/>
                <a:latin typeface="Times New Roman" panose="02020603050405020304" pitchFamily="18" charset="0"/>
                <a:ea typeface="Calibri" panose="020F0502020204030204" pitchFamily="34" charset="0"/>
              </a:rPr>
              <a:t> </a:t>
            </a:r>
            <a:r>
              <a:rPr lang="ru-RU" sz="1800" dirty="0" err="1">
                <a:solidFill>
                  <a:schemeClr val="accent1"/>
                </a:solidFill>
                <a:effectLst/>
                <a:latin typeface="Times New Roman" panose="02020603050405020304" pitchFamily="18" charset="0"/>
                <a:ea typeface="Calibri" panose="020F0502020204030204" pitchFamily="34" charset="0"/>
              </a:rPr>
              <a:t>al-lāmi</a:t>
            </a:r>
            <a:r>
              <a:rPr lang="ru-RU" sz="1800" dirty="0">
                <a:solidFill>
                  <a:schemeClr val="accent1"/>
                </a:solidFill>
                <a:effectLst/>
                <a:latin typeface="Times New Roman" panose="02020603050405020304" pitchFamily="18" charset="0"/>
                <a:ea typeface="Calibri" panose="020F0502020204030204" pitchFamily="34" charset="0"/>
              </a:rPr>
              <a:t>‘ </a:t>
            </a:r>
            <a:r>
              <a:rPr lang="ru-RU" sz="1800" dirty="0" err="1">
                <a:solidFill>
                  <a:schemeClr val="accent1"/>
                </a:solidFill>
                <a:effectLst/>
                <a:latin typeface="Times New Roman" panose="02020603050405020304" pitchFamily="18" charset="0"/>
                <a:ea typeface="Calibri" panose="020F0502020204030204" pitchFamily="34" charset="0"/>
              </a:rPr>
              <a:t>li-āhl</a:t>
            </a:r>
            <a:r>
              <a:rPr lang="ru-RU" sz="1800" dirty="0">
                <a:solidFill>
                  <a:schemeClr val="accent1"/>
                </a:solidFill>
                <a:effectLst/>
                <a:latin typeface="Times New Roman" panose="02020603050405020304" pitchFamily="18" charset="0"/>
                <a:ea typeface="Calibri" panose="020F0502020204030204" pitchFamily="34" charset="0"/>
              </a:rPr>
              <a:t> </a:t>
            </a:r>
            <a:r>
              <a:rPr lang="ru-RU" sz="1800" dirty="0" err="1">
                <a:solidFill>
                  <a:schemeClr val="accent1"/>
                </a:solidFill>
                <a:effectLst/>
                <a:latin typeface="Times New Roman" panose="02020603050405020304" pitchFamily="18" charset="0"/>
                <a:ea typeface="Calibri" panose="020F0502020204030204" pitchFamily="34" charset="0"/>
              </a:rPr>
              <a:t>al-qarn</a:t>
            </a:r>
            <a:r>
              <a:rPr lang="ru-RU" sz="1800" dirty="0">
                <a:solidFill>
                  <a:schemeClr val="accent1"/>
                </a:solidFill>
                <a:effectLst/>
                <a:latin typeface="Times New Roman" panose="02020603050405020304" pitchFamily="18" charset="0"/>
                <a:ea typeface="Calibri" panose="020F0502020204030204" pitchFamily="34" charset="0"/>
              </a:rPr>
              <a:t> </a:t>
            </a:r>
            <a:r>
              <a:rPr lang="ru-RU" sz="1800" dirty="0" err="1">
                <a:solidFill>
                  <a:schemeClr val="accent1"/>
                </a:solidFill>
                <a:effectLst/>
                <a:latin typeface="Times New Roman" panose="02020603050405020304" pitchFamily="18" charset="0"/>
                <a:ea typeface="Calibri" panose="020F0502020204030204" pitchFamily="34" charset="0"/>
              </a:rPr>
              <a:t>al-tāsi</a:t>
            </a:r>
            <a:r>
              <a:rPr lang="ru-RU" sz="1800" dirty="0">
                <a:solidFill>
                  <a:schemeClr val="accent1"/>
                </a:solidFill>
                <a:effectLst/>
                <a:latin typeface="Times New Roman" panose="02020603050405020304" pitchFamily="18" charset="0"/>
                <a:ea typeface="Calibri" panose="020F0502020204030204" pitchFamily="34" charset="0"/>
              </a:rPr>
              <a:t>’ – ас</a:t>
            </a:r>
            <a:r>
              <a:rPr lang="en-GB" sz="1800" dirty="0">
                <a:solidFill>
                  <a:schemeClr val="accent1"/>
                </a:solidFill>
                <a:effectLst/>
                <a:latin typeface="Times New Roman" panose="02020603050405020304" pitchFamily="18" charset="0"/>
                <a:ea typeface="Calibri" panose="020F0502020204030204" pitchFamily="34" charset="0"/>
              </a:rPr>
              <a:t> </a:t>
            </a:r>
            <a:r>
              <a:rPr lang="ru-RU" sz="1800" dirty="0" err="1">
                <a:solidFill>
                  <a:schemeClr val="accent1"/>
                </a:solidFill>
                <a:effectLst/>
                <a:latin typeface="Times New Roman" panose="02020603050405020304" pitchFamily="18" charset="0"/>
                <a:ea typeface="Calibri" panose="020F0502020204030204" pitchFamily="34" charset="0"/>
              </a:rPr>
              <a:t>Сахави</a:t>
            </a:r>
            <a:r>
              <a:rPr lang="ru-RU" sz="1800" dirty="0">
                <a:solidFill>
                  <a:schemeClr val="accent1"/>
                </a:solidFill>
                <a:effectLst/>
                <a:latin typeface="Times New Roman" panose="02020603050405020304" pitchFamily="18" charset="0"/>
                <a:ea typeface="Calibri" panose="020F0502020204030204" pitchFamily="34" charset="0"/>
              </a:rPr>
              <a:t> (ум. 1497 г.) </a:t>
            </a:r>
            <a:r>
              <a:rPr lang="ru-RU" sz="2800" dirty="0">
                <a:solidFill>
                  <a:schemeClr val="accent1"/>
                </a:solidFill>
                <a:effectLst/>
              </a:rPr>
              <a:t> </a:t>
            </a:r>
            <a:endParaRPr lang="en-GB" sz="1800" dirty="0">
              <a:solidFill>
                <a:schemeClr val="accent1"/>
              </a:solidFill>
              <a:effectLst/>
              <a:latin typeface="Times New Roman" panose="02020603050405020304" pitchFamily="18" charset="0"/>
              <a:ea typeface="Calibri" panose="020F0502020204030204" pitchFamily="34" charset="0"/>
            </a:endParaRPr>
          </a:p>
          <a:p>
            <a:endParaRPr lang="ru-RU" dirty="0"/>
          </a:p>
        </p:txBody>
      </p:sp>
      <p:sp>
        <p:nvSpPr>
          <p:cNvPr id="10" name="TextBox 9">
            <a:extLst>
              <a:ext uri="{FF2B5EF4-FFF2-40B4-BE49-F238E27FC236}">
                <a16:creationId xmlns:a16="http://schemas.microsoft.com/office/drawing/2014/main" id="{09164DBF-3F0C-B9C0-5404-AA8EA5FE8B35}"/>
              </a:ext>
            </a:extLst>
          </p:cNvPr>
          <p:cNvSpPr txBox="1"/>
          <p:nvPr/>
        </p:nvSpPr>
        <p:spPr>
          <a:xfrm>
            <a:off x="851979" y="5339295"/>
            <a:ext cx="2744575" cy="1477328"/>
          </a:xfrm>
          <a:prstGeom prst="rect">
            <a:avLst/>
          </a:prstGeom>
          <a:noFill/>
        </p:spPr>
        <p:txBody>
          <a:bodyPr wrap="square" rtlCol="0">
            <a:spAutoFit/>
          </a:bodyPr>
          <a:lstStyle/>
          <a:p>
            <a:pPr algn="just"/>
            <a:r>
              <a:rPr lang="ru-RU" dirty="0">
                <a:solidFill>
                  <a:srgbClr val="00000A"/>
                </a:solidFill>
                <a:latin typeface="Times New Roman" panose="02020603050405020304" pitchFamily="18" charset="0"/>
              </a:rPr>
              <a:t>Т</a:t>
            </a:r>
            <a:r>
              <a:rPr lang="ru-RU" dirty="0">
                <a:solidFill>
                  <a:srgbClr val="00000A"/>
                </a:solidFill>
                <a:effectLst/>
                <a:latin typeface="Times New Roman" panose="02020603050405020304" pitchFamily="18" charset="0"/>
                <a:ea typeface="Calibri" panose="020F0502020204030204" pitchFamily="34" charset="0"/>
              </a:rPr>
              <a:t>руд посвященный джихаду, рассматривающий в первую очередь его военную составляющую</a:t>
            </a:r>
            <a:endParaRPr lang="ru-RU" dirty="0"/>
          </a:p>
        </p:txBody>
      </p:sp>
      <p:sp>
        <p:nvSpPr>
          <p:cNvPr id="15" name="TextBox 14">
            <a:extLst>
              <a:ext uri="{FF2B5EF4-FFF2-40B4-BE49-F238E27FC236}">
                <a16:creationId xmlns:a16="http://schemas.microsoft.com/office/drawing/2014/main" id="{17F0D619-689D-F1B9-A600-B7466AE77AD4}"/>
              </a:ext>
            </a:extLst>
          </p:cNvPr>
          <p:cNvSpPr txBox="1"/>
          <p:nvPr/>
        </p:nvSpPr>
        <p:spPr>
          <a:xfrm>
            <a:off x="4206563" y="147898"/>
            <a:ext cx="2757691" cy="1015663"/>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Более подробно о биографии Ибн ан-Наххаса С. 203. </a:t>
            </a:r>
          </a:p>
        </p:txBody>
      </p:sp>
    </p:spTree>
    <p:extLst>
      <p:ext uri="{BB962C8B-B14F-4D97-AF65-F5344CB8AC3E}">
        <p14:creationId xmlns:p14="http://schemas.microsoft.com/office/powerpoint/2010/main" val="349345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3F1133F-7E95-530F-04CF-FC72DE6FC1FD}"/>
              </a:ext>
            </a:extLst>
          </p:cNvPr>
          <p:cNvSpPr>
            <a:spLocks noGrp="1"/>
          </p:cNvSpPr>
          <p:nvPr>
            <p:ph idx="1"/>
          </p:nvPr>
        </p:nvSpPr>
        <p:spPr>
          <a:xfrm>
            <a:off x="5056541" y="1194179"/>
            <a:ext cx="6114847" cy="5020353"/>
          </a:xfrm>
        </p:spPr>
        <p:txBody>
          <a:bodyPr>
            <a:normAutofit/>
          </a:bodyPr>
          <a:lstStyle/>
          <a:p>
            <a:pPr algn="just"/>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Глава 1 — посвящена повелению совершать джихад против неверных, и упоминанию, что он обязателен; </a:t>
            </a:r>
          </a:p>
          <a:p>
            <a:pPr algn="just"/>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 чему привела угроза отказа от джихада; </a:t>
            </a:r>
          </a:p>
          <a:p>
            <a:pPr algn="just"/>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Необходимость джихада; </a:t>
            </a:r>
          </a:p>
          <a:p>
            <a:pPr algn="just"/>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 достоинстве джихада и моджахедов на пути Аллаха;</a:t>
            </a:r>
            <a:r>
              <a:rPr lang="ru-RU" dirty="0">
                <a:effectLst/>
                <a:latin typeface="Times New Roman" panose="02020603050405020304" pitchFamily="18" charset="0"/>
                <a:cs typeface="Times New Roman" panose="02020603050405020304" pitchFamily="18" charset="0"/>
              </a:rPr>
              <a:t> </a:t>
            </a:r>
          </a:p>
          <a:p>
            <a:pPr algn="just"/>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a:t>
            </a:r>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жихад - лучшее из дел после веры; </a:t>
            </a:r>
          </a:p>
          <a:p>
            <a:pPr algn="just"/>
            <a:r>
              <a:rPr lang="ru-RU" dirty="0">
                <a:solidFill>
                  <a:srgbClr val="000000"/>
                </a:solidFill>
                <a:effectLst/>
                <a:latin typeface="Times New Roman" panose="02020603050405020304" pitchFamily="18" charset="0"/>
              </a:rPr>
              <a:t>Никто не может совершить деяние, равное джихаду. </a:t>
            </a:r>
          </a:p>
          <a:p>
            <a:pPr algn="just"/>
            <a:endParaRPr lang="ru-RU" dirty="0">
              <a:latin typeface="Times New Roman" panose="02020603050405020304" pitchFamily="18" charset="0"/>
              <a:cs typeface="Times New Roman" panose="02020603050405020304" pitchFamily="18" charset="0"/>
            </a:endParaRPr>
          </a:p>
        </p:txBody>
      </p:sp>
      <p:pic>
        <p:nvPicPr>
          <p:cNvPr id="4" name="Рисунок 3" descr="Изображение выглядит как текст&#10;&#10;Автоматически созданное описание">
            <a:extLst>
              <a:ext uri="{FF2B5EF4-FFF2-40B4-BE49-F238E27FC236}">
                <a16:creationId xmlns:a16="http://schemas.microsoft.com/office/drawing/2014/main" id="{939BE67F-BC6B-6286-837A-00F3ED2ADB8D}"/>
              </a:ext>
            </a:extLst>
          </p:cNvPr>
          <p:cNvPicPr>
            <a:picLocks noChangeAspect="1"/>
          </p:cNvPicPr>
          <p:nvPr/>
        </p:nvPicPr>
        <p:blipFill rotWithShape="1">
          <a:blip r:embed="rId2"/>
          <a:srcRect r="3" b="534"/>
          <a:stretch/>
        </p:blipFill>
        <p:spPr>
          <a:xfrm>
            <a:off x="833319" y="476509"/>
            <a:ext cx="3962615" cy="5904981"/>
          </a:xfrm>
          <a:prstGeom prst="rect">
            <a:avLst/>
          </a:prstGeom>
        </p:spPr>
      </p:pic>
    </p:spTree>
    <p:extLst>
      <p:ext uri="{BB962C8B-B14F-4D97-AF65-F5344CB8AC3E}">
        <p14:creationId xmlns:p14="http://schemas.microsoft.com/office/powerpoint/2010/main" val="344797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A0DBFA-2496-B8F5-40A1-05177B8B0670}"/>
              </a:ext>
            </a:extLst>
          </p:cNvPr>
          <p:cNvSpPr>
            <a:spLocks noGrp="1"/>
          </p:cNvSpPr>
          <p:nvPr>
            <p:ph type="title"/>
          </p:nvPr>
        </p:nvSpPr>
        <p:spPr>
          <a:xfrm>
            <a:off x="5430718" y="480647"/>
            <a:ext cx="6242538" cy="990600"/>
          </a:xfrm>
        </p:spPr>
        <p:txBody>
          <a:bodyPr>
            <a:normAutofit fontScale="90000"/>
          </a:bodyPr>
          <a:lstStyle/>
          <a:p>
            <a:pPr algn="ctr"/>
            <a:r>
              <a:rPr lang="ru-RU" b="1" dirty="0">
                <a:solidFill>
                  <a:schemeClr val="accent1"/>
                </a:solidFill>
                <a:effectLst/>
                <a:ea typeface="Calibri" panose="020F0502020204030204" pitchFamily="34" charset="0"/>
                <a:cs typeface="Arial" panose="020B0604020202020204" pitchFamily="34" charset="0"/>
              </a:rPr>
              <a:t>Шахид</a:t>
            </a:r>
            <a:br>
              <a:rPr lang="ru-RU" sz="1800" dirty="0">
                <a:effectLst/>
                <a:latin typeface="Calibri" panose="020F0502020204030204" pitchFamily="34" charset="0"/>
                <a:ea typeface="Calibri" panose="020F0502020204030204" pitchFamily="34" charset="0"/>
                <a:cs typeface="Arial" panose="020B0604020202020204" pitchFamily="34" charset="0"/>
              </a:rPr>
            </a:br>
            <a:endParaRPr lang="ru-RU" dirty="0"/>
          </a:p>
        </p:txBody>
      </p:sp>
      <p:sp>
        <p:nvSpPr>
          <p:cNvPr id="3" name="Объект 2">
            <a:extLst>
              <a:ext uri="{FF2B5EF4-FFF2-40B4-BE49-F238E27FC236}">
                <a16:creationId xmlns:a16="http://schemas.microsoft.com/office/drawing/2014/main" id="{DAB20FBC-6DD0-E193-D55F-5960ECFB27CB}"/>
              </a:ext>
            </a:extLst>
          </p:cNvPr>
          <p:cNvSpPr>
            <a:spLocks noGrp="1"/>
          </p:cNvSpPr>
          <p:nvPr>
            <p:ph idx="1"/>
          </p:nvPr>
        </p:nvSpPr>
        <p:spPr>
          <a:xfrm>
            <a:off x="6309949" y="1790021"/>
            <a:ext cx="4876800" cy="3217986"/>
          </a:xfrm>
        </p:spPr>
        <p:txBody>
          <a:bodyPr>
            <a:normAutofit/>
          </a:bodyPr>
          <a:lstStyle/>
          <a:p>
            <a:pPr algn="just">
              <a:buFont typeface="Wingdings" pitchFamily="2" charset="2"/>
              <a:buChar char="Ø"/>
            </a:pPr>
            <a:r>
              <a:rPr lang="ar-SA"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مَقتُول</a:t>
            </a:r>
            <a:r>
              <a:rPr lang="ru-RU" sz="3600"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убитый.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 кто умер входе сражения. </a:t>
            </a:r>
            <a:endParaRPr lang="ru-RU" dirty="0">
              <a:solidFill>
                <a:schemeClr val="tx1"/>
              </a:solidFill>
              <a:effectLst/>
              <a:latin typeface="Times New Roman" panose="02020603050405020304" pitchFamily="18" charset="0"/>
              <a:cs typeface="Times New Roman" panose="02020603050405020304" pitchFamily="18" charset="0"/>
            </a:endParaRPr>
          </a:p>
          <a:p>
            <a:pPr algn="just">
              <a:buFont typeface="Wingdings" pitchFamily="2" charset="2"/>
              <a:buChar char="Ø"/>
            </a:pPr>
            <a:r>
              <a:rPr lang="ar-SA"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مَيِّت</a:t>
            </a:r>
            <a:r>
              <a:rPr lang="ru-RU" sz="3600"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effectLst/>
                <a:latin typeface="Times New Roman" panose="02020603050405020304" pitchFamily="18" charset="0"/>
                <a:cs typeface="Times New Roman" panose="02020603050405020304" pitchFamily="18" charset="0"/>
              </a:rPr>
              <a:t>–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мертвый</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Т</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 кто умер от болезни желудка</a:t>
            </a:r>
            <a:r>
              <a:rPr lang="en-GB"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чумы</a:t>
            </a:r>
            <a:r>
              <a:rPr lang="en-GB"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утопления</a:t>
            </a:r>
            <a:r>
              <a:rPr lang="en-GB"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огня</a:t>
            </a:r>
            <a:r>
              <a:rPr lang="en-GB"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падения с верхового животного на пути Аллаха</a:t>
            </a:r>
            <a:r>
              <a:rPr lang="en-GB"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defTabSz="914400" rtl="0" eaLnBrk="1" latinLnBrk="0" hangingPunct="1">
              <a:lnSpc>
                <a:spcPct val="94000"/>
              </a:lnSpc>
              <a:spcBef>
                <a:spcPts val="1000"/>
              </a:spcBef>
              <a:spcAft>
                <a:spcPts val="200"/>
              </a:spcAft>
              <a:buFont typeface="Wingdings" pitchFamily="2" charset="2"/>
              <a:buChar char="Ø"/>
            </a:pPr>
            <a:endParaRPr lang="ru-RU" sz="2800" dirty="0"/>
          </a:p>
        </p:txBody>
      </p:sp>
      <p:sp>
        <p:nvSpPr>
          <p:cNvPr id="4" name="TextBox 3">
            <a:extLst>
              <a:ext uri="{FF2B5EF4-FFF2-40B4-BE49-F238E27FC236}">
                <a16:creationId xmlns:a16="http://schemas.microsoft.com/office/drawing/2014/main" id="{073DD518-F902-DAB8-9306-228259B14F8F}"/>
              </a:ext>
            </a:extLst>
          </p:cNvPr>
          <p:cNvSpPr txBox="1"/>
          <p:nvPr/>
        </p:nvSpPr>
        <p:spPr>
          <a:xfrm>
            <a:off x="1916722" y="438238"/>
            <a:ext cx="1723293" cy="584775"/>
          </a:xfrm>
          <a:prstGeom prst="rect">
            <a:avLst/>
          </a:prstGeom>
          <a:noFill/>
        </p:spPr>
        <p:txBody>
          <a:bodyPr wrap="square" rtlCol="0">
            <a:spAutoFit/>
          </a:bodyPr>
          <a:lstStyle/>
          <a:p>
            <a:pPr algn="ctr" rtl="1"/>
            <a:r>
              <a:rPr lang="ar-SA" sz="3200" b="0" i="0" u="none" strike="noStrike" dirty="0">
                <a:solidFill>
                  <a:schemeClr val="accent1"/>
                </a:solidFill>
                <a:effectLst/>
                <a:latin typeface="Times New Roman" panose="02020603050405020304" pitchFamily="18" charset="0"/>
                <a:cs typeface="Times New Roman" panose="02020603050405020304" pitchFamily="18" charset="0"/>
              </a:rPr>
              <a:t>شَهَادَةٌ</a:t>
            </a:r>
            <a:endParaRPr lang="ru-RU" sz="3200" dirty="0">
              <a:solidFill>
                <a:schemeClr val="accent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1D20BC-E8A6-C55C-F883-2C7BD1A8B5A3}"/>
              </a:ext>
            </a:extLst>
          </p:cNvPr>
          <p:cNvSpPr txBox="1"/>
          <p:nvPr/>
        </p:nvSpPr>
        <p:spPr>
          <a:xfrm>
            <a:off x="1828799" y="1436078"/>
            <a:ext cx="3147647" cy="707886"/>
          </a:xfrm>
          <a:prstGeom prst="rect">
            <a:avLst/>
          </a:prstGeom>
          <a:noFill/>
        </p:spPr>
        <p:txBody>
          <a:bodyPr wrap="square" rtlCol="0">
            <a:spAutoFit/>
          </a:bodyPr>
          <a:lstStyle/>
          <a:p>
            <a:r>
              <a:rPr lang="ru-RU" sz="2000" b="0" i="1" u="none" strike="noStrike" dirty="0">
                <a:solidFill>
                  <a:srgbClr val="454545"/>
                </a:solidFill>
                <a:effectLst/>
                <a:latin typeface="Times New Roman" panose="02020603050405020304" pitchFamily="18" charset="0"/>
                <a:cs typeface="Times New Roman" panose="02020603050405020304" pitchFamily="18" charset="0"/>
              </a:rPr>
              <a:t>свидетельство, показание (на суде)</a:t>
            </a:r>
            <a:endParaRPr lang="ru-RU" sz="2000" dirty="0">
              <a:latin typeface="Times New Roman" panose="02020603050405020304" pitchFamily="18" charset="0"/>
              <a:cs typeface="Times New Roman" panose="02020603050405020304" pitchFamily="18" charset="0"/>
            </a:endParaRPr>
          </a:p>
        </p:txBody>
      </p:sp>
      <p:cxnSp>
        <p:nvCxnSpPr>
          <p:cNvPr id="7" name="Прямая со стрелкой 6">
            <a:extLst>
              <a:ext uri="{FF2B5EF4-FFF2-40B4-BE49-F238E27FC236}">
                <a16:creationId xmlns:a16="http://schemas.microsoft.com/office/drawing/2014/main" id="{D8C38407-3426-F564-6172-4B0C9EE49658}"/>
              </a:ext>
            </a:extLst>
          </p:cNvPr>
          <p:cNvCxnSpPr>
            <a:cxnSpLocks/>
          </p:cNvCxnSpPr>
          <p:nvPr/>
        </p:nvCxnSpPr>
        <p:spPr>
          <a:xfrm>
            <a:off x="2919046" y="975947"/>
            <a:ext cx="175846" cy="4953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1" name="TextBox 10">
            <a:extLst>
              <a:ext uri="{FF2B5EF4-FFF2-40B4-BE49-F238E27FC236}">
                <a16:creationId xmlns:a16="http://schemas.microsoft.com/office/drawing/2014/main" id="{EC0E6DAB-FFBC-7E72-353B-9691BB0B207D}"/>
              </a:ext>
            </a:extLst>
          </p:cNvPr>
          <p:cNvSpPr txBox="1"/>
          <p:nvPr/>
        </p:nvSpPr>
        <p:spPr>
          <a:xfrm>
            <a:off x="1005251" y="2746822"/>
            <a:ext cx="967154" cy="584775"/>
          </a:xfrm>
          <a:prstGeom prst="rect">
            <a:avLst/>
          </a:prstGeom>
          <a:noFill/>
        </p:spPr>
        <p:txBody>
          <a:bodyPr wrap="square" rtlCol="0">
            <a:spAutoFit/>
          </a:bodyPr>
          <a:lstStyle/>
          <a:p>
            <a:pPr marL="0" algn="r" defTabSz="457200" rtl="1" eaLnBrk="1" latinLnBrk="0" hangingPunct="1"/>
            <a:r>
              <a:rPr lang="ar-SA" sz="3200" b="0" i="0" u="none" strike="noStrike" dirty="0">
                <a:solidFill>
                  <a:schemeClr val="accent1"/>
                </a:solidFill>
                <a:effectLst/>
                <a:latin typeface="Times New Roman" panose="02020603050405020304" pitchFamily="18" charset="0"/>
                <a:cs typeface="Times New Roman" panose="02020603050405020304" pitchFamily="18" charset="0"/>
              </a:rPr>
              <a:t>شَهِيدٌ</a:t>
            </a:r>
            <a:endParaRPr lang="ru-RU" sz="3200" dirty="0">
              <a:solidFill>
                <a:schemeClr val="accent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F05B939-668D-4BD8-1F49-1201035CCFE6}"/>
              </a:ext>
            </a:extLst>
          </p:cNvPr>
          <p:cNvSpPr txBox="1"/>
          <p:nvPr/>
        </p:nvSpPr>
        <p:spPr>
          <a:xfrm>
            <a:off x="1330566" y="3934455"/>
            <a:ext cx="1283677" cy="369332"/>
          </a:xfrm>
          <a:prstGeom prst="rect">
            <a:avLst/>
          </a:prstGeom>
          <a:noFill/>
        </p:spPr>
        <p:txBody>
          <a:bodyPr wrap="square" rtlCol="0">
            <a:spAutoFit/>
          </a:bodyPr>
          <a:lstStyle/>
          <a:p>
            <a:pPr marL="0" algn="r" defTabSz="457200" rtl="1" eaLnBrk="1" latinLnBrk="0" hangingPunct="1"/>
            <a:r>
              <a:rPr lang="ru-RU" sz="1800" i="1" dirty="0">
                <a:solidFill>
                  <a:srgbClr val="797979"/>
                </a:solidFill>
                <a:effectLst/>
                <a:latin typeface="Times New Roman" panose="02020603050405020304" pitchFamily="18" charset="0"/>
                <a:ea typeface="Calibri" panose="020F0502020204030204" pitchFamily="34" charset="0"/>
              </a:rPr>
              <a:t>свидетель</a:t>
            </a:r>
            <a:r>
              <a:rPr lang="ru-RU" dirty="0">
                <a:effectLst/>
              </a:rPr>
              <a:t> </a:t>
            </a:r>
            <a:endParaRPr lang="ru-RU" dirty="0"/>
          </a:p>
        </p:txBody>
      </p:sp>
      <p:sp>
        <p:nvSpPr>
          <p:cNvPr id="16" name="TextBox 15">
            <a:extLst>
              <a:ext uri="{FF2B5EF4-FFF2-40B4-BE49-F238E27FC236}">
                <a16:creationId xmlns:a16="http://schemas.microsoft.com/office/drawing/2014/main" id="{521A87EE-5BC5-9C0A-04D2-33DF865941F0}"/>
              </a:ext>
            </a:extLst>
          </p:cNvPr>
          <p:cNvSpPr txBox="1"/>
          <p:nvPr/>
        </p:nvSpPr>
        <p:spPr>
          <a:xfrm>
            <a:off x="5474677" y="4952997"/>
            <a:ext cx="6646984" cy="1446550"/>
          </a:xfrm>
          <a:prstGeom prst="rect">
            <a:avLst/>
          </a:prstGeom>
          <a:noFill/>
        </p:spPr>
        <p:txBody>
          <a:bodyPr wrap="square" rtlCol="0">
            <a:spAutoFit/>
          </a:bodyPr>
          <a:lstStyle/>
          <a:p>
            <a:pPr algn="ctr"/>
            <a:r>
              <a:rPr lang="ru-RU"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000" i="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Т</a:t>
            </a:r>
            <a:r>
              <a:rPr lang="ru-RU"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от, кто намеревался совершить деяние и совершил его, тот лучше того, кто намеревался и умер, не совершив». </a:t>
            </a:r>
            <a:r>
              <a:rPr lang="ru-RU"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accent1"/>
                </a:solidFill>
                <a:effectLst/>
                <a:latin typeface="Times New Roman" panose="02020603050405020304" pitchFamily="18" charset="0"/>
                <a:ea typeface="Calibri" panose="020F0502020204030204" pitchFamily="34" charset="0"/>
                <a:cs typeface="Arial" panose="020B0604020202020204" pitchFamily="34" charset="0"/>
              </a:rPr>
              <a:t>Ibn al</a:t>
            </a:r>
            <a:r>
              <a:rPr lang="ru-RU" sz="1800" dirty="0">
                <a:solidFill>
                  <a:schemeClr val="accent1"/>
                </a:solidFill>
                <a:effectLst/>
                <a:latin typeface="Times New Roman" panose="02020603050405020304" pitchFamily="18" charset="0"/>
                <a:ea typeface="Calibri" panose="020F0502020204030204" pitchFamily="34" charset="0"/>
                <a:cs typeface="Arial" panose="020B0604020202020204" pitchFamily="34" charset="0"/>
              </a:rPr>
              <a:t>-</a:t>
            </a:r>
            <a:r>
              <a:rPr lang="de-DE" sz="1800" dirty="0">
                <a:solidFill>
                  <a:schemeClr val="accent1"/>
                </a:solidFill>
                <a:effectLst/>
                <a:latin typeface="Times New Roman" panose="02020603050405020304" pitchFamily="18" charset="0"/>
                <a:ea typeface="Calibri" panose="020F0502020204030204" pitchFamily="34" charset="0"/>
                <a:cs typeface="Arial" panose="020B0604020202020204" pitchFamily="34" charset="0"/>
              </a:rPr>
              <a:t>Na</a:t>
            </a:r>
            <a:r>
              <a:rPr lang="ru-RU"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70C0"/>
                </a:solidFill>
                <a:effectLst/>
                <a:latin typeface="Times New Roman" panose="02020603050405020304" pitchFamily="18" charset="0"/>
                <a:cs typeface="Times New Roman" panose="02020603050405020304" pitchFamily="18" charset="0"/>
              </a:rPr>
              <a:t>Aḥmad</a:t>
            </a:r>
            <a:r>
              <a:rPr lang="fr-FR" sz="1800" dirty="0">
                <a:solidFill>
                  <a:srgbClr val="0070C0"/>
                </a:solidFill>
                <a:effectLst/>
                <a:latin typeface="Times New Roman" panose="02020603050405020304" pitchFamily="18" charset="0"/>
                <a:cs typeface="Times New Roman" panose="02020603050405020304" pitchFamily="18" charset="0"/>
              </a:rPr>
              <a:t> b. Ibrahim </a:t>
            </a:r>
            <a:r>
              <a:rPr lang="ru-RU"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1990, стр. </a:t>
            </a:r>
            <a:r>
              <a:rPr lang="ru-RU"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657</a:t>
            </a:r>
            <a:r>
              <a:rPr lang="ru-RU"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ru-RU" sz="2800" i="1" dirty="0">
              <a:latin typeface="Times New Roman" panose="02020603050405020304" pitchFamily="18" charset="0"/>
              <a:cs typeface="Times New Roman" panose="02020603050405020304" pitchFamily="18" charset="0"/>
            </a:endParaRPr>
          </a:p>
        </p:txBody>
      </p:sp>
      <p:cxnSp>
        <p:nvCxnSpPr>
          <p:cNvPr id="18" name="Прямая со стрелкой 17">
            <a:extLst>
              <a:ext uri="{FF2B5EF4-FFF2-40B4-BE49-F238E27FC236}">
                <a16:creationId xmlns:a16="http://schemas.microsoft.com/office/drawing/2014/main" id="{1A7ED810-3F85-9863-9EF0-A9B40C60FCDD}"/>
              </a:ext>
            </a:extLst>
          </p:cNvPr>
          <p:cNvCxnSpPr>
            <a:stCxn id="11" idx="2"/>
            <a:endCxn id="12" idx="0"/>
          </p:cNvCxnSpPr>
          <p:nvPr/>
        </p:nvCxnSpPr>
        <p:spPr>
          <a:xfrm>
            <a:off x="1488828" y="3331597"/>
            <a:ext cx="483577" cy="602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7E74437-9282-9787-7E44-B278E473ED01}"/>
              </a:ext>
            </a:extLst>
          </p:cNvPr>
          <p:cNvSpPr txBox="1"/>
          <p:nvPr/>
        </p:nvSpPr>
        <p:spPr>
          <a:xfrm>
            <a:off x="774418" y="1543655"/>
            <a:ext cx="461665" cy="2760132"/>
          </a:xfrm>
          <a:prstGeom prst="rect">
            <a:avLst/>
          </a:prstGeom>
          <a:noFill/>
        </p:spPr>
        <p:txBody>
          <a:bodyPr vert="vert" wrap="square" rtlCol="0">
            <a:spAutoFit/>
          </a:bodyPr>
          <a:lstStyle/>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[Bonner M. 2006</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стр. 74</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2640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F74442D-18EA-56BC-AD29-2AFBD16725F5}"/>
              </a:ext>
            </a:extLst>
          </p:cNvPr>
          <p:cNvSpPr>
            <a:spLocks noGrp="1"/>
          </p:cNvSpPr>
          <p:nvPr>
            <p:ph idx="1"/>
          </p:nvPr>
        </p:nvSpPr>
        <p:spPr>
          <a:xfrm>
            <a:off x="1371600" y="351692"/>
            <a:ext cx="5104151" cy="6154616"/>
          </a:xfrm>
        </p:spPr>
        <p:txBody>
          <a:bodyPr/>
          <a:lstStyle/>
          <a:p>
            <a:pPr marL="0" indent="0" algn="just">
              <a:buNone/>
            </a:pPr>
            <a:endParaRPr lang="ru-RU"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ru-RU"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«Также был представлен хадис Абу </a:t>
            </a:r>
            <a:r>
              <a:rPr lang="ru-RU" sz="1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Хурайры</a:t>
            </a:r>
            <a:r>
              <a:rPr lang="ru-RU"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 том, что Посланник Аллаха сказал: «Клянусь Тем, в Чьей руке душа Мухаммада, я хотел бы сражаться ради Аллаха и быть убитым, затем сражаться и быть убитым, затем сражаться и быть убитым».»</a:t>
            </a:r>
            <a:r>
              <a:rPr lang="ru-RU"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1990, стр.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717</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ru-RU"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GB"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Они желают вернуться, чтобы десять раз погибнуть за дело Божие, потому что ослеплены великой наградой Аллаха…»</a:t>
            </a:r>
            <a:r>
              <a:rPr lang="ru-RU"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1990, стр. </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590]</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Свидетельства участия шахидов в сражениях</a:t>
            </a:r>
          </a:p>
          <a:p>
            <a:pPr marL="0" indent="0" algn="just">
              <a:buNone/>
            </a:pPr>
            <a:endParaRPr lang="ru-RU"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1990, стр. 706; 707; 708; 709</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Прямая со стрелкой 4">
            <a:extLst>
              <a:ext uri="{FF2B5EF4-FFF2-40B4-BE49-F238E27FC236}">
                <a16:creationId xmlns:a16="http://schemas.microsoft.com/office/drawing/2014/main" id="{E76D14D2-19D9-2A60-ABD7-F3FA2991D6F0}"/>
              </a:ext>
            </a:extLst>
          </p:cNvPr>
          <p:cNvCxnSpPr>
            <a:cxnSpLocks/>
          </p:cNvCxnSpPr>
          <p:nvPr/>
        </p:nvCxnSpPr>
        <p:spPr>
          <a:xfrm>
            <a:off x="3743793" y="4542020"/>
            <a:ext cx="0" cy="4796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5" name="Рисунок 14" descr="Значок 1 контур">
            <a:extLst>
              <a:ext uri="{FF2B5EF4-FFF2-40B4-BE49-F238E27FC236}">
                <a16:creationId xmlns:a16="http://schemas.microsoft.com/office/drawing/2014/main" id="{F8EC56C0-E42A-3C59-B444-9596821E19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046" y="138659"/>
            <a:ext cx="914400" cy="914400"/>
          </a:xfrm>
          <a:prstGeom prst="rect">
            <a:avLst/>
          </a:prstGeom>
        </p:spPr>
      </p:pic>
      <p:pic>
        <p:nvPicPr>
          <p:cNvPr id="17" name="Рисунок 16" descr="Значок контур">
            <a:extLst>
              <a:ext uri="{FF2B5EF4-FFF2-40B4-BE49-F238E27FC236}">
                <a16:creationId xmlns:a16="http://schemas.microsoft.com/office/drawing/2014/main" id="{30A01A21-2C6D-6682-B9BE-064E7C969D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751" y="138659"/>
            <a:ext cx="914400" cy="914400"/>
          </a:xfrm>
          <a:prstGeom prst="rect">
            <a:avLst/>
          </a:prstGeom>
        </p:spPr>
      </p:pic>
      <p:sp>
        <p:nvSpPr>
          <p:cNvPr id="18" name="TextBox 17">
            <a:extLst>
              <a:ext uri="{FF2B5EF4-FFF2-40B4-BE49-F238E27FC236}">
                <a16:creationId xmlns:a16="http://schemas.microsoft.com/office/drawing/2014/main" id="{47B250FC-7402-A257-3371-779D9BB14412}"/>
              </a:ext>
            </a:extLst>
          </p:cNvPr>
          <p:cNvSpPr txBox="1"/>
          <p:nvPr/>
        </p:nvSpPr>
        <p:spPr>
          <a:xfrm>
            <a:off x="7390151" y="138659"/>
            <a:ext cx="4467069" cy="7386638"/>
          </a:xfrm>
          <a:prstGeom prst="rect">
            <a:avLst/>
          </a:prstGeom>
          <a:noFill/>
        </p:spPr>
        <p:txBody>
          <a:bodyPr wrap="square" rtlCol="0">
            <a:spAutoFit/>
          </a:bodyPr>
          <a:lstStyle/>
          <a:p>
            <a:pPr algn="ctr"/>
            <a:r>
              <a:rPr lang="ru-RU" sz="1800" dirty="0">
                <a:effectLst/>
                <a:latin typeface="Times New Roman" panose="02020603050405020304" pitchFamily="18" charset="0"/>
                <a:ea typeface="Calibri" panose="020F0502020204030204" pitchFamily="34" charset="0"/>
              </a:rPr>
              <a:t>Шахидам прощаются все грехи =</a:t>
            </a:r>
            <a:r>
              <a:rPr lang="en-GB" sz="1800" dirty="0">
                <a:effectLst/>
                <a:latin typeface="Times New Roman" panose="02020603050405020304" pitchFamily="18" charset="0"/>
                <a:ea typeface="Calibri" panose="020F0502020204030204" pitchFamily="34" charset="0"/>
              </a:rPr>
              <a:t>&gt;</a:t>
            </a:r>
            <a:r>
              <a:rPr lang="ru-RU" sz="1800" dirty="0">
                <a:effectLst/>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П</a:t>
            </a:r>
            <a:r>
              <a:rPr lang="ru-RU" sz="1800" dirty="0">
                <a:effectLst/>
                <a:latin typeface="Times New Roman" panose="02020603050405020304" pitchFamily="18" charset="0"/>
                <a:ea typeface="Calibri" panose="020F0502020204030204" pitchFamily="34" charset="0"/>
              </a:rPr>
              <a:t>ри захоронении тела шахидов не омываются и над ним не совершают заупокойную молитву.</a:t>
            </a:r>
          </a:p>
          <a:p>
            <a:pPr algn="ctr"/>
            <a:endParaRPr lang="ru-RU" dirty="0">
              <a:latin typeface="Times New Roman" panose="02020603050405020304" pitchFamily="18" charset="0"/>
              <a:ea typeface="Calibri" panose="020F0502020204030204" pitchFamily="34" charset="0"/>
            </a:endParaRPr>
          </a:p>
          <a:p>
            <a:pPr algn="ctr"/>
            <a:r>
              <a:rPr lang="ru-RU" sz="1800" i="1" dirty="0">
                <a:effectLst/>
                <a:latin typeface="Times New Roman" panose="02020603050405020304" pitchFamily="18" charset="0"/>
                <a:ea typeface="Calibri" panose="020F0502020204030204" pitchFamily="34" charset="0"/>
              </a:rPr>
              <a:t>«Как только душа шахида покидает его тело, она также оставляет позади все его грехи.»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1990, стр. </a:t>
            </a:r>
            <a:r>
              <a:rPr lang="ru-RU" dirty="0">
                <a:latin typeface="Times New Roman" panose="02020603050405020304" pitchFamily="18" charset="0"/>
                <a:ea typeface="Calibri" panose="020F0502020204030204" pitchFamily="34" charset="0"/>
                <a:cs typeface="Times New Roman" panose="02020603050405020304" pitchFamily="18" charset="0"/>
              </a:rPr>
              <a:t>720</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ct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ru-RU" i="1" dirty="0">
                <a:effectLst/>
                <a:latin typeface="Times New Roman" panose="02020603050405020304" pitchFamily="18" charset="0"/>
                <a:ea typeface="Calibri" panose="020F0502020204030204" pitchFamily="34" charset="0"/>
                <a:cs typeface="Arial" panose="020B0604020202020204" pitchFamily="34" charset="0"/>
              </a:rPr>
              <a:t>«Быть убитым на пути Аллаха прощает все грехи. Это не так в случае естественной смерти</a:t>
            </a:r>
            <a:r>
              <a:rPr lang="ru-RU" i="1" dirty="0">
                <a:effectLst/>
                <a:latin typeface="Times New Roman" panose="02020603050405020304" pitchFamily="18" charset="0"/>
                <a:ea typeface="Calibri" panose="020F0502020204030204" pitchFamily="34"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 </a:t>
            </a:r>
            <a:r>
              <a:rPr lang="ru-RU" dirty="0">
                <a:latin typeface="Times New Roman" panose="02020603050405020304" pitchFamily="18" charset="0"/>
                <a:ea typeface="Calibri" panose="020F0502020204030204" pitchFamily="34" charset="0"/>
                <a:cs typeface="Times New Roman" panose="02020603050405020304" pitchFamily="18" charset="0"/>
              </a:rPr>
              <a:t>1990, стр. 658]</a:t>
            </a:r>
            <a:endParaRPr lang="ru-RU" dirty="0">
              <a:latin typeface="Times New Roman" panose="02020603050405020304" pitchFamily="18" charset="0"/>
              <a:ea typeface="Calibri" panose="020F0502020204030204" pitchFamily="34" charset="0"/>
            </a:endParaRPr>
          </a:p>
          <a:p>
            <a:pPr algn="ctr"/>
            <a:endParaRPr lang="ru-RU" sz="1800" dirty="0">
              <a:effectLst/>
              <a:latin typeface="Times New Roman" panose="02020603050405020304" pitchFamily="18" charset="0"/>
              <a:ea typeface="Calibri" panose="020F0502020204030204" pitchFamily="34" charset="0"/>
            </a:endParaRPr>
          </a:p>
          <a:p>
            <a:pPr algn="ct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Свидетельства о сохранности тел шахидов</a:t>
            </a:r>
          </a:p>
          <a:p>
            <a:pPr algn="ct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1990, стр. </a:t>
            </a:r>
            <a:r>
              <a:rPr lang="ru-RU" sz="1800" dirty="0">
                <a:solidFill>
                  <a:srgbClr val="191919"/>
                </a:solidFill>
                <a:effectLst/>
                <a:latin typeface="Times New Roman" panose="02020603050405020304" pitchFamily="18" charset="0"/>
                <a:ea typeface="Calibri" panose="020F0502020204030204" pitchFamily="34" charset="0"/>
              </a:rPr>
              <a:t>701; 702; 703; 704].</a:t>
            </a:r>
            <a:endParaRPr lang="ru-RU" dirty="0">
              <a:latin typeface="Times New Roman" panose="02020603050405020304" pitchFamily="18" charset="0"/>
              <a:ea typeface="Calibri" panose="020F0502020204030204" pitchFamily="34" charset="0"/>
            </a:endParaRPr>
          </a:p>
          <a:p>
            <a:pPr algn="ctr"/>
            <a:endParaRPr lang="ru-RU" sz="1800" dirty="0">
              <a:effectLst/>
              <a:latin typeface="Times New Roman" panose="02020603050405020304" pitchFamily="18" charset="0"/>
              <a:ea typeface="Calibri" panose="020F0502020204030204" pitchFamily="34" charset="0"/>
            </a:endParaRPr>
          </a:p>
          <a:p>
            <a:pPr algn="ctr"/>
            <a:endParaRPr lang="ru-RU" dirty="0">
              <a:latin typeface="Times New Roman" panose="02020603050405020304" pitchFamily="18" charset="0"/>
              <a:ea typeface="Calibri" panose="020F0502020204030204" pitchFamily="34" charset="0"/>
            </a:endParaRPr>
          </a:p>
          <a:p>
            <a:pPr algn="ctr"/>
            <a:endParaRPr lang="ru-RU" sz="1800" dirty="0">
              <a:effectLst/>
              <a:latin typeface="Times New Roman" panose="02020603050405020304" pitchFamily="18" charset="0"/>
              <a:ea typeface="Calibri" panose="020F0502020204030204" pitchFamily="34" charset="0"/>
            </a:endParaRPr>
          </a:p>
          <a:p>
            <a:pPr algn="ctr"/>
            <a:endParaRPr lang="ru-RU" dirty="0">
              <a:latin typeface="Times New Roman" panose="02020603050405020304" pitchFamily="18" charset="0"/>
              <a:ea typeface="Calibri" panose="020F0502020204030204" pitchFamily="34" charset="0"/>
            </a:endParaRPr>
          </a:p>
          <a:p>
            <a:pPr algn="ctr"/>
            <a:endParaRPr lang="ru-RU" sz="1800" dirty="0">
              <a:effectLst/>
              <a:latin typeface="Times New Roman" panose="02020603050405020304" pitchFamily="18" charset="0"/>
              <a:ea typeface="Calibri" panose="020F0502020204030204" pitchFamily="34" charset="0"/>
            </a:endParaRPr>
          </a:p>
          <a:p>
            <a:pPr algn="ctr"/>
            <a:r>
              <a:rPr lang="ru-RU" sz="1800" dirty="0">
                <a:effectLst/>
                <a:latin typeface="Times New Roman" panose="02020603050405020304" pitchFamily="18" charset="0"/>
                <a:ea typeface="Calibri" panose="020F0502020204030204" pitchFamily="34" charset="0"/>
              </a:rPr>
              <a:t> </a:t>
            </a:r>
            <a:r>
              <a:rPr lang="ru-RU" dirty="0">
                <a:effectLst/>
              </a:rPr>
              <a:t> </a:t>
            </a:r>
            <a:endParaRPr lang="ru-RU" dirty="0"/>
          </a:p>
        </p:txBody>
      </p:sp>
      <p:cxnSp>
        <p:nvCxnSpPr>
          <p:cNvPr id="19" name="Прямая со стрелкой 18">
            <a:extLst>
              <a:ext uri="{FF2B5EF4-FFF2-40B4-BE49-F238E27FC236}">
                <a16:creationId xmlns:a16="http://schemas.microsoft.com/office/drawing/2014/main" id="{0AE294B8-E68A-30EE-4503-3C15059FB292}"/>
              </a:ext>
            </a:extLst>
          </p:cNvPr>
          <p:cNvCxnSpPr>
            <a:cxnSpLocks/>
          </p:cNvCxnSpPr>
          <p:nvPr/>
        </p:nvCxnSpPr>
        <p:spPr>
          <a:xfrm>
            <a:off x="9653794" y="4559664"/>
            <a:ext cx="0" cy="4796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876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4FA103-C599-133B-3041-88C1C2D8143F}"/>
              </a:ext>
            </a:extLst>
          </p:cNvPr>
          <p:cNvSpPr>
            <a:spLocks noGrp="1"/>
          </p:cNvSpPr>
          <p:nvPr>
            <p:ph idx="1"/>
          </p:nvPr>
        </p:nvSpPr>
        <p:spPr>
          <a:xfrm>
            <a:off x="949568" y="1638300"/>
            <a:ext cx="3341077" cy="3581400"/>
          </a:xfrm>
        </p:spPr>
        <p:txBody>
          <a:bodyPr/>
          <a:lstStyle/>
          <a:p>
            <a:pPr marL="0" indent="0" algn="just">
              <a:buNone/>
            </a:pPr>
            <a:r>
              <a:rPr lang="ru-RU" sz="1800" dirty="0">
                <a:solidFill>
                  <a:schemeClr val="tx1"/>
                </a:solidFill>
                <a:latin typeface="Times New Roman" panose="02020603050405020304" pitchFamily="18" charset="0"/>
                <a:ea typeface="Calibri" panose="020F0502020204030204" pitchFamily="34" charset="0"/>
              </a:rPr>
              <a:t>Ш</a:t>
            </a:r>
            <a:r>
              <a:rPr lang="ru-RU" sz="1800" dirty="0">
                <a:solidFill>
                  <a:schemeClr val="tx1"/>
                </a:solidFill>
                <a:effectLst/>
                <a:latin typeface="Times New Roman" panose="02020603050405020304" pitchFamily="18" charset="0"/>
                <a:ea typeface="Calibri" panose="020F0502020204030204" pitchFamily="34" charset="0"/>
              </a:rPr>
              <a:t>ахиды будут избавлены от «мук могилы»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1990, стр. 3</a:t>
            </a:r>
            <a: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79</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tx1"/>
              </a:solidFill>
              <a:latin typeface="Times New Roman" panose="02020603050405020304" pitchFamily="18" charset="0"/>
              <a:ea typeface="Calibri" panose="020F0502020204030204" pitchFamily="34" charset="0"/>
            </a:endParaRPr>
          </a:p>
          <a:p>
            <a:pPr marL="0" indent="0">
              <a:buNone/>
            </a:pPr>
            <a:endParaRPr lang="ru-RU" dirty="0"/>
          </a:p>
        </p:txBody>
      </p:sp>
      <p:pic>
        <p:nvPicPr>
          <p:cNvPr id="4" name="Объект 4" descr="Значок 3 контур">
            <a:extLst>
              <a:ext uri="{FF2B5EF4-FFF2-40B4-BE49-F238E27FC236}">
                <a16:creationId xmlns:a16="http://schemas.microsoft.com/office/drawing/2014/main" id="{D20FDD4E-2B39-CF3B-41BD-8939B3B4D4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2905" y="371066"/>
            <a:ext cx="914402" cy="914402"/>
          </a:xfrm>
          <a:prstGeom prst="rect">
            <a:avLst/>
          </a:prstGeom>
          <a:ln>
            <a:noFill/>
          </a:ln>
          <a:effectLst/>
        </p:spPr>
      </p:pic>
      <p:pic>
        <p:nvPicPr>
          <p:cNvPr id="5" name="Рисунок 4" descr="Значок 4 контур">
            <a:extLst>
              <a:ext uri="{FF2B5EF4-FFF2-40B4-BE49-F238E27FC236}">
                <a16:creationId xmlns:a16="http://schemas.microsoft.com/office/drawing/2014/main" id="{92A1890D-B0A3-C85A-9B11-63C97B45B3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8768" y="766558"/>
            <a:ext cx="914401" cy="914401"/>
          </a:xfrm>
          <a:prstGeom prst="rect">
            <a:avLst/>
          </a:prstGeom>
          <a:ln>
            <a:noFill/>
          </a:ln>
          <a:effectLst/>
        </p:spPr>
      </p:pic>
      <p:pic>
        <p:nvPicPr>
          <p:cNvPr id="7" name="Рисунок 6" descr="Значок 5 контур">
            <a:extLst>
              <a:ext uri="{FF2B5EF4-FFF2-40B4-BE49-F238E27FC236}">
                <a16:creationId xmlns:a16="http://schemas.microsoft.com/office/drawing/2014/main" id="{65C5E503-461F-0F76-15D7-15A5DD475E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3867" y="309358"/>
            <a:ext cx="914400" cy="914400"/>
          </a:xfrm>
          <a:prstGeom prst="rect">
            <a:avLst/>
          </a:prstGeom>
        </p:spPr>
      </p:pic>
      <p:sp>
        <p:nvSpPr>
          <p:cNvPr id="9" name="TextBox 8">
            <a:extLst>
              <a:ext uri="{FF2B5EF4-FFF2-40B4-BE49-F238E27FC236}">
                <a16:creationId xmlns:a16="http://schemas.microsoft.com/office/drawing/2014/main" id="{FC7E934D-EBD0-9C0D-F66C-754D9D5E6571}"/>
              </a:ext>
            </a:extLst>
          </p:cNvPr>
          <p:cNvSpPr txBox="1"/>
          <p:nvPr/>
        </p:nvSpPr>
        <p:spPr>
          <a:xfrm>
            <a:off x="4783015" y="1839851"/>
            <a:ext cx="3305908" cy="3508653"/>
          </a:xfrm>
          <a:prstGeom prst="rect">
            <a:avLst/>
          </a:prstGeom>
          <a:noFill/>
        </p:spPr>
        <p:txBody>
          <a:bodyPr wrap="square" rtlCol="0">
            <a:spAutoFit/>
          </a:bodyPr>
          <a:lstStyle/>
          <a:p>
            <a:pPr algn="ctr"/>
            <a:r>
              <a:rPr lang="ru-RU" sz="2400" i="1" dirty="0">
                <a:latin typeface="Times New Roman" panose="02020603050405020304" pitchFamily="18" charset="0"/>
                <a:ea typeface="Calibri" panose="020F0502020204030204" pitchFamily="34" charset="0"/>
                <a:cs typeface="Arial" panose="020B0604020202020204" pitchFamily="34" charset="0"/>
              </a:rPr>
              <a:t>«М</a:t>
            </a:r>
            <a:r>
              <a:rPr lang="ru-RU" sz="2400" i="1" dirty="0">
                <a:effectLst/>
                <a:latin typeface="Times New Roman" panose="02020603050405020304" pitchFamily="18" charset="0"/>
                <a:ea typeface="Calibri" panose="020F0502020204030204" pitchFamily="34" charset="0"/>
                <a:cs typeface="Arial" panose="020B0604020202020204" pitchFamily="34" charset="0"/>
              </a:rPr>
              <a:t>ученик видит Гурию до того, как высохнет его кровь, и усопший не таков, даже если они разделяют абсолютное свидетельство.» </a:t>
            </a:r>
            <a:r>
              <a:rPr lang="ru-RU" dirty="0">
                <a:effectLst/>
                <a:latin typeface="Times New Roman" panose="02020603050405020304" pitchFamily="18" charset="0"/>
                <a:ea typeface="Calibri" panose="020F0502020204030204" pitchFamily="34" charset="0"/>
                <a:cs typeface="Times New Roman" panose="02020603050405020304" pitchFamily="18" charset="0"/>
              </a:rPr>
              <a:t>[</a:t>
            </a:r>
            <a:r>
              <a:rPr lang="de-D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chemeClr val="tx1"/>
                </a:solidFill>
                <a:effectLst/>
                <a:latin typeface="Times New Roman" panose="02020603050405020304" pitchFamily="18" charset="0"/>
                <a:cs typeface="Times New Roman" panose="02020603050405020304" pitchFamily="18" charset="0"/>
              </a:rPr>
              <a:t>Aḥmad</a:t>
            </a:r>
            <a:r>
              <a:rPr lang="fr-FR" dirty="0">
                <a:solidFill>
                  <a:schemeClr val="tx1"/>
                </a:solidFill>
                <a:effectLst/>
                <a:latin typeface="Times New Roman" panose="02020603050405020304" pitchFamily="18" charset="0"/>
                <a:cs typeface="Times New Roman" panose="02020603050405020304" pitchFamily="18" charset="0"/>
              </a:rPr>
              <a:t> b. Ibrahim</a:t>
            </a:r>
            <a:r>
              <a:rPr lang="ru-RU" dirty="0">
                <a:latin typeface="Times New Roman" panose="02020603050405020304" pitchFamily="18" charset="0"/>
                <a:ea typeface="Calibri" panose="020F0502020204030204" pitchFamily="34" charset="0"/>
                <a:cs typeface="Times New Roman" panose="02020603050405020304" pitchFamily="18" charset="0"/>
              </a:rPr>
              <a:t> 1990, стр. 658]</a:t>
            </a:r>
            <a:endParaRPr lang="ru-RU" dirty="0">
              <a:latin typeface="Times New Roman" panose="02020603050405020304" pitchFamily="18" charset="0"/>
              <a:ea typeface="Calibri" panose="020F0502020204030204" pitchFamily="34" charset="0"/>
            </a:endParaRPr>
          </a:p>
          <a:p>
            <a:pPr algn="ctr"/>
            <a:endParaRPr lang="ru-RU" sz="2400" dirty="0">
              <a:effectLst/>
              <a:latin typeface="Calibri" panose="020F0502020204030204" pitchFamily="34" charset="0"/>
              <a:ea typeface="Calibri" panose="020F0502020204030204" pitchFamily="34" charset="0"/>
              <a:cs typeface="Arial" panose="020B0604020202020204" pitchFamily="34" charset="0"/>
            </a:endParaRPr>
          </a:p>
          <a:p>
            <a:endParaRPr lang="ru-RU" dirty="0"/>
          </a:p>
        </p:txBody>
      </p:sp>
      <p:sp>
        <p:nvSpPr>
          <p:cNvPr id="10" name="TextBox 9">
            <a:extLst>
              <a:ext uri="{FF2B5EF4-FFF2-40B4-BE49-F238E27FC236}">
                <a16:creationId xmlns:a16="http://schemas.microsoft.com/office/drawing/2014/main" id="{0D699CEB-4CA3-DFF5-5221-D278388EEB8F}"/>
              </a:ext>
            </a:extLst>
          </p:cNvPr>
          <p:cNvSpPr txBox="1"/>
          <p:nvPr/>
        </p:nvSpPr>
        <p:spPr>
          <a:xfrm>
            <a:off x="8581292" y="1424354"/>
            <a:ext cx="3253154" cy="4247317"/>
          </a:xfrm>
          <a:prstGeom prst="rect">
            <a:avLst/>
          </a:prstGeom>
          <a:noFill/>
        </p:spPr>
        <p:txBody>
          <a:bodyPr wrap="square" rtlCol="0">
            <a:spAutoFit/>
          </a:bodyPr>
          <a:lstStyle/>
          <a:p>
            <a:pPr algn="just"/>
            <a:r>
              <a:rPr lang="ru-RU" sz="1800" i="1" dirty="0">
                <a:effectLst/>
                <a:latin typeface="Times New Roman" panose="02020603050405020304" pitchFamily="18" charset="0"/>
                <a:cs typeface="Times New Roman" panose="02020603050405020304" pitchFamily="18" charset="0"/>
              </a:rPr>
              <a:t>Поистине, Аллах купил у верующих их души и их достояние за то, что им - рай! Они сражаются на пути Аллаха, убивают и бывают убиты, согласно обещанию от Него истинному в Торе, Евангелии и Коране. Кто же более верен в своем завете, чем Аллах? Радуйтесь же своей торговле, которую вы заключили с Ним! Это ведь - великий успех! (9</a:t>
            </a:r>
            <a:r>
              <a:rPr lang="en-GB" i="1" dirty="0">
                <a:latin typeface="Times New Roman" panose="02020603050405020304" pitchFamily="18" charset="0"/>
                <a:cs typeface="Times New Roman" panose="02020603050405020304" pitchFamily="18" charset="0"/>
              </a:rPr>
              <a:t>:111</a:t>
            </a:r>
            <a:r>
              <a:rPr lang="ru-RU" sz="1800" i="1" dirty="0">
                <a:effectLst/>
                <a:latin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chemeClr val="tx1"/>
                </a:solidFill>
                <a:effectLst/>
                <a:latin typeface="Times New Roman" panose="02020603050405020304" pitchFamily="18" charset="0"/>
                <a:cs typeface="Times New Roman" panose="02020603050405020304" pitchFamily="18" charset="0"/>
              </a:rPr>
              <a:t>Aḥmad</a:t>
            </a:r>
            <a:r>
              <a:rPr lang="fr-FR" sz="1800" dirty="0">
                <a:solidFill>
                  <a:schemeClr val="tx1"/>
                </a:solidFill>
                <a:effectLst/>
                <a:latin typeface="Times New Roman" panose="02020603050405020304" pitchFamily="18" charset="0"/>
                <a:cs typeface="Times New Roman" panose="02020603050405020304" pitchFamily="18" charset="0"/>
              </a:rPr>
              <a:t> b. Ibrahim</a:t>
            </a:r>
            <a:r>
              <a:rPr lang="ru-RU" sz="18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dirty="0">
                <a:latin typeface="Times New Roman" panose="02020603050405020304" pitchFamily="18" charset="0"/>
                <a:ea typeface="Calibri" panose="020F0502020204030204" pitchFamily="34" charset="0"/>
                <a:cs typeface="Times New Roman" panose="02020603050405020304" pitchFamily="18" charset="0"/>
              </a:rPr>
              <a:t>722</a:t>
            </a:r>
            <a:r>
              <a:rPr lang="ru-RU" sz="1800" dirty="0">
                <a:latin typeface="Times New Roman" panose="02020603050405020304" pitchFamily="18" charset="0"/>
                <a:ea typeface="Calibri" panose="020F0502020204030204" pitchFamily="34" charset="0"/>
                <a:cs typeface="Times New Roman" panose="02020603050405020304" pitchFamily="18" charset="0"/>
              </a:rPr>
              <a:t>]</a:t>
            </a:r>
            <a:endParaRPr lang="ru-RU" i="1" dirty="0">
              <a:effectLst/>
            </a:endParaRPr>
          </a:p>
        </p:txBody>
      </p:sp>
    </p:spTree>
    <p:extLst>
      <p:ext uri="{BB962C8B-B14F-4D97-AF65-F5344CB8AC3E}">
        <p14:creationId xmlns:p14="http://schemas.microsoft.com/office/powerpoint/2010/main" val="300346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B5CCF8-D024-0219-0EE3-862DC6B1B5DD}"/>
              </a:ext>
            </a:extLst>
          </p:cNvPr>
          <p:cNvSpPr>
            <a:spLocks noGrp="1"/>
          </p:cNvSpPr>
          <p:nvPr>
            <p:ph idx="1"/>
          </p:nvPr>
        </p:nvSpPr>
        <p:spPr>
          <a:xfrm>
            <a:off x="1295400" y="885825"/>
            <a:ext cx="9601200" cy="5086350"/>
          </a:xfrm>
        </p:spPr>
        <p:txBody>
          <a:bodyPr>
            <a:normAutofit/>
          </a:bodyPr>
          <a:lstStyle/>
          <a:p>
            <a:pPr lvl="0" algn="just" rtl="0">
              <a:lnSpc>
                <a:spcPct val="150000"/>
              </a:lnSpc>
              <a:buSzPts val="1000"/>
              <a:buFont typeface="Wingdings" pitchFamily="2" charset="2"/>
              <a:buChar char="Ø"/>
              <a:tabLst>
                <a:tab pos="457200" algn="l"/>
              </a:tabLst>
            </a:pPr>
            <a:r>
              <a:rPr lang="ru-RU" sz="2400" dirty="0">
                <a:solidFill>
                  <a:schemeClr val="tx1"/>
                </a:solidFill>
                <a:effectLst/>
                <a:latin typeface="Times New Roman" panose="02020603050405020304" pitchFamily="18" charset="0"/>
                <a:ea typeface="TimesNewRomanPSMT"/>
                <a:cs typeface="Times New Roman" panose="02020603050405020304" pitchFamily="18" charset="0"/>
              </a:rPr>
              <a:t>Души некоторых шахидов находятся</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внутри зеленых птиц, которые летают в Раю, и гнездятся в золотых светильниках, подвешенных под божественным троном. </a:t>
            </a:r>
            <a:endParaRPr 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rtl="0">
              <a:lnSpc>
                <a:spcPct val="150000"/>
              </a:lnSpc>
              <a:buSzPts val="1000"/>
              <a:buFont typeface="Wingdings" pitchFamily="2" charset="2"/>
              <a:buChar char="Ø"/>
              <a:tabLst>
                <a:tab pos="457200" algn="l"/>
              </a:tabLs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Среди них есть те, кто</a:t>
            </a:r>
            <a:r>
              <a:rPr lang="ru-RU" sz="2400" dirty="0">
                <a:solidFill>
                  <a:schemeClr val="tx1"/>
                </a:solidFill>
                <a:effectLst/>
                <a:latin typeface="Times New Roman" panose="02020603050405020304" pitchFamily="18" charset="0"/>
                <a:ea typeface="TimesNewRomanPSMT"/>
                <a:cs typeface="Times New Roman" panose="02020603050405020304" pitchFamily="18" charset="0"/>
              </a:rPr>
              <a:t> находятся</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берегу реки у ворот Рая, и они получают пропитание из Рая утром и вечером. </a:t>
            </a:r>
            <a:endParaRPr 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rtl="0">
              <a:lnSpc>
                <a:spcPct val="150000"/>
              </a:lnSpc>
              <a:buSzPts val="1000"/>
              <a:buFont typeface="Wingdings" pitchFamily="2" charset="2"/>
              <a:buChar char="Ø"/>
              <a:tabLst>
                <a:tab pos="457200" algn="l"/>
              </a:tabLs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Среди них есть те, кто летает вместе с ангелами по небу и в Раю, где они пожелают. </a:t>
            </a:r>
          </a:p>
          <a:p>
            <a:pPr lvl="0" algn="just">
              <a:lnSpc>
                <a:spcPct val="150000"/>
              </a:lnSpc>
              <a:buSzPts val="1000"/>
              <a:buFont typeface="Wingdings" pitchFamily="2" charset="2"/>
              <a:buChar char="Ø"/>
              <a:tabLst>
                <a:tab pos="457200" algn="l"/>
              </a:tabLs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Некоторые из них находятся на тронах в Раю. </a:t>
            </a:r>
          </a:p>
        </p:txBody>
      </p:sp>
      <p:sp>
        <p:nvSpPr>
          <p:cNvPr id="4" name="TextBox 3">
            <a:extLst>
              <a:ext uri="{FF2B5EF4-FFF2-40B4-BE49-F238E27FC236}">
                <a16:creationId xmlns:a16="http://schemas.microsoft.com/office/drawing/2014/main" id="{B343B4E9-5715-85FC-F800-36A60B53D880}"/>
              </a:ext>
            </a:extLst>
          </p:cNvPr>
          <p:cNvSpPr txBox="1"/>
          <p:nvPr/>
        </p:nvSpPr>
        <p:spPr>
          <a:xfrm>
            <a:off x="8439150" y="5873115"/>
            <a:ext cx="3562350" cy="984885"/>
          </a:xfrm>
          <a:prstGeom prst="rect">
            <a:avLst/>
          </a:prstGeom>
          <a:noFill/>
        </p:spPr>
        <p:txBody>
          <a:bodyPr wrap="square" rtlCol="0">
            <a:spAutoFit/>
          </a:bodyPr>
          <a:lstStyle/>
          <a:p>
            <a:pPr algn="ctr"/>
            <a:r>
              <a:rPr lang="ru-RU" sz="2000" dirty="0">
                <a:solidFill>
                  <a:schemeClr val="accent1">
                    <a:lumMod val="50000"/>
                  </a:schemeClr>
                </a:solidFill>
                <a:effectLst/>
                <a:ea typeface="Calibri" panose="020F0502020204030204" pitchFamily="34" charset="0"/>
                <a:cs typeface="Times New Roman" panose="02020603050405020304" pitchFamily="18" charset="0"/>
              </a:rPr>
              <a:t>[</a:t>
            </a:r>
            <a:r>
              <a:rPr lang="de-DE" sz="2000" dirty="0">
                <a:solidFill>
                  <a:schemeClr val="accent1">
                    <a:lumMod val="50000"/>
                  </a:schemeClr>
                </a:solidFill>
                <a:effectLst/>
                <a:ea typeface="Calibri" panose="020F0502020204030204" pitchFamily="34" charset="0"/>
                <a:cs typeface="Times New Roman" panose="02020603050405020304" pitchFamily="18" charset="0"/>
              </a:rPr>
              <a:t>Ibn al</a:t>
            </a:r>
            <a:r>
              <a:rPr lang="ru-RU" sz="2000" dirty="0">
                <a:solidFill>
                  <a:schemeClr val="accent1">
                    <a:lumMod val="50000"/>
                  </a:schemeClr>
                </a:solidFill>
                <a:effectLst/>
                <a:ea typeface="Calibri" panose="020F0502020204030204" pitchFamily="34" charset="0"/>
                <a:cs typeface="Times New Roman" panose="02020603050405020304" pitchFamily="18" charset="0"/>
              </a:rPr>
              <a:t>-</a:t>
            </a:r>
            <a:r>
              <a:rPr lang="de-DE" sz="2000" dirty="0">
                <a:solidFill>
                  <a:schemeClr val="accent1">
                    <a:lumMod val="50000"/>
                  </a:schemeClr>
                </a:solidFill>
                <a:effectLst/>
                <a:ea typeface="Calibri" panose="020F0502020204030204" pitchFamily="34" charset="0"/>
                <a:cs typeface="Times New Roman" panose="02020603050405020304" pitchFamily="18" charset="0"/>
              </a:rPr>
              <a:t>Na</a:t>
            </a:r>
            <a:r>
              <a:rPr lang="ru-RU" sz="2000" dirty="0" err="1">
                <a:solidFill>
                  <a:schemeClr val="accent1">
                    <a:lumMod val="50000"/>
                  </a:schemeClr>
                </a:solidFill>
                <a:effectLst/>
                <a:ea typeface="Calibri" panose="020F0502020204030204" pitchFamily="34" charset="0"/>
                <a:cs typeface="Times New Roman" panose="02020603050405020304" pitchFamily="18" charset="0"/>
              </a:rPr>
              <a:t>ḥḥās</a:t>
            </a:r>
            <a:r>
              <a:rPr lang="ru-RU" sz="2000" dirty="0">
                <a:solidFill>
                  <a:schemeClr val="accent1">
                    <a:lumMod val="50000"/>
                  </a:schemeClr>
                </a:solidFill>
                <a:effectLst/>
                <a:ea typeface="Calibri" panose="020F0502020204030204" pitchFamily="34" charset="0"/>
                <a:cs typeface="Times New Roman" panose="02020603050405020304" pitchFamily="18" charset="0"/>
              </a:rPr>
              <a:t>, </a:t>
            </a:r>
            <a:r>
              <a:rPr lang="fr-FR" sz="2000" dirty="0" err="1">
                <a:solidFill>
                  <a:schemeClr val="accent1">
                    <a:lumMod val="50000"/>
                  </a:schemeClr>
                </a:solidFill>
                <a:effectLst/>
                <a:cs typeface="Times New Roman" panose="02020603050405020304" pitchFamily="18" charset="0"/>
              </a:rPr>
              <a:t>Aḥmad</a:t>
            </a:r>
            <a:r>
              <a:rPr lang="fr-FR" sz="2000" dirty="0">
                <a:solidFill>
                  <a:schemeClr val="accent1">
                    <a:lumMod val="50000"/>
                  </a:schemeClr>
                </a:solidFill>
                <a:effectLst/>
                <a:cs typeface="Times New Roman" panose="02020603050405020304" pitchFamily="18" charset="0"/>
              </a:rPr>
              <a:t> b. Ibrahim</a:t>
            </a:r>
            <a:r>
              <a:rPr lang="ru-RU" sz="2000" dirty="0">
                <a:solidFill>
                  <a:schemeClr val="accent1">
                    <a:lumMod val="50000"/>
                  </a:schemeClr>
                </a:solidFill>
                <a:ea typeface="Calibri" panose="020F0502020204030204" pitchFamily="34" charset="0"/>
                <a:cs typeface="Times New Roman" panose="02020603050405020304" pitchFamily="18" charset="0"/>
              </a:rPr>
              <a:t> 1990, стр. 700]</a:t>
            </a:r>
            <a:endParaRPr lang="ru-RU" sz="2000" dirty="0">
              <a:solidFill>
                <a:schemeClr val="accent1">
                  <a:lumMod val="50000"/>
                </a:schemeClr>
              </a:solidFill>
              <a:cs typeface="Times New Roman" panose="02020603050405020304" pitchFamily="18" charset="0"/>
            </a:endParaRPr>
          </a:p>
          <a:p>
            <a:endParaRPr lang="ru-RU" dirty="0"/>
          </a:p>
        </p:txBody>
      </p:sp>
      <p:pic>
        <p:nvPicPr>
          <p:cNvPr id="8" name="Рисунок 7">
            <a:extLst>
              <a:ext uri="{FF2B5EF4-FFF2-40B4-BE49-F238E27FC236}">
                <a16:creationId xmlns:a16="http://schemas.microsoft.com/office/drawing/2014/main" id="{F2BF05F9-B435-0299-1D9E-0BAF16486FCE}"/>
              </a:ext>
            </a:extLst>
          </p:cNvPr>
          <p:cNvPicPr>
            <a:picLocks noChangeAspect="1"/>
          </p:cNvPicPr>
          <p:nvPr/>
        </p:nvPicPr>
        <p:blipFill>
          <a:blip r:embed="rId2"/>
          <a:stretch>
            <a:fillRect/>
          </a:stretch>
        </p:blipFill>
        <p:spPr>
          <a:xfrm>
            <a:off x="10598150" y="95799"/>
            <a:ext cx="1403350" cy="928555"/>
          </a:xfrm>
          <a:prstGeom prst="rect">
            <a:avLst/>
          </a:prstGeom>
        </p:spPr>
      </p:pic>
    </p:spTree>
    <p:extLst>
      <p:ext uri="{BB962C8B-B14F-4D97-AF65-F5344CB8AC3E}">
        <p14:creationId xmlns:p14="http://schemas.microsoft.com/office/powerpoint/2010/main" val="380363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05070-AF42-4FA6-3981-C469DECFBD26}"/>
              </a:ext>
            </a:extLst>
          </p:cNvPr>
          <p:cNvSpPr>
            <a:spLocks noGrp="1"/>
          </p:cNvSpPr>
          <p:nvPr>
            <p:ph type="title"/>
          </p:nvPr>
        </p:nvSpPr>
        <p:spPr>
          <a:xfrm>
            <a:off x="1371600" y="685800"/>
            <a:ext cx="9601200" cy="1085850"/>
          </a:xfrm>
        </p:spPr>
        <p:txBody>
          <a:bodyPr/>
          <a:lstStyle/>
          <a:p>
            <a:pPr algn="ctr"/>
            <a:r>
              <a:rPr lang="ru-RU" sz="4800" b="1" dirty="0"/>
              <a:t>РАЙ</a:t>
            </a:r>
            <a:endParaRPr lang="ru-RU" b="1" dirty="0"/>
          </a:p>
        </p:txBody>
      </p:sp>
      <p:sp>
        <p:nvSpPr>
          <p:cNvPr id="3" name="Объект 2">
            <a:extLst>
              <a:ext uri="{FF2B5EF4-FFF2-40B4-BE49-F238E27FC236}">
                <a16:creationId xmlns:a16="http://schemas.microsoft.com/office/drawing/2014/main" id="{C0619287-9E7E-349F-13A6-962CE59D3E5E}"/>
              </a:ext>
            </a:extLst>
          </p:cNvPr>
          <p:cNvSpPr>
            <a:spLocks noGrp="1"/>
          </p:cNvSpPr>
          <p:nvPr>
            <p:ph idx="1"/>
          </p:nvPr>
        </p:nvSpPr>
        <p:spPr>
          <a:xfrm>
            <a:off x="1371600" y="1857375"/>
            <a:ext cx="9601200" cy="3614738"/>
          </a:xfrm>
        </p:spPr>
        <p:txBody>
          <a:bodyPr/>
          <a:lstStyle/>
          <a:p>
            <a:pPr marL="0" indent="0" algn="just">
              <a:buNone/>
            </a:pPr>
            <a:r>
              <a:rPr lang="ru-RU" i="1" dirty="0">
                <a:effectLst/>
                <a:latin typeface="Times New Roman" panose="02020603050405020304" pitchFamily="18" charset="0"/>
                <a:ea typeface="Calibri" panose="020F0502020204030204" pitchFamily="34" charset="0"/>
              </a:rPr>
              <a:t>«…Кирпичи его из золота и серебра, а покрытие - мускус (райского дворца).  Его галька — жемчуг и рубины, </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а почва — шафран»</a:t>
            </a:r>
            <a:r>
              <a:rPr lang="ru-RU" sz="2400" i="1" dirty="0">
                <a:effectLst/>
                <a:latin typeface="Times New Roman" panose="02020603050405020304" pitchFamily="18" charset="0"/>
                <a:cs typeface="Times New Roman" panose="02020603050405020304" pitchFamily="18" charset="0"/>
              </a:rPr>
              <a:t> </a:t>
            </a:r>
            <a:r>
              <a:rPr lang="ru-RU" i="1" dirty="0">
                <a:effectLst/>
                <a:latin typeface="Times New Roman" panose="02020603050405020304" pitchFamily="18" charset="0"/>
                <a:ea typeface="Calibri" panose="020F0502020204030204" pitchFamily="34" charset="0"/>
              </a:rPr>
              <a:t> Кто войдет в него, тот будет блажен и не будет несчастен, будет жить вечно и не умрет, одежда его не износится и юность его не увянет.» </a:t>
            </a:r>
            <a:r>
              <a:rPr lang="ru-RU"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2000" dirty="0" err="1">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solidFill>
                  <a:srgbClr val="6D8ECD"/>
                </a:solidFill>
                <a:effectLst/>
                <a:latin typeface="Times New Roman" panose="02020603050405020304" pitchFamily="18" charset="0"/>
                <a:cs typeface="Times New Roman" panose="02020603050405020304" pitchFamily="18" charset="0"/>
              </a:rPr>
              <a:t>Aḥmad</a:t>
            </a:r>
            <a:r>
              <a:rPr lang="fr-FR" sz="2000" dirty="0">
                <a:solidFill>
                  <a:srgbClr val="6D8ECD"/>
                </a:solidFill>
                <a:effectLst/>
                <a:latin typeface="Times New Roman" panose="02020603050405020304" pitchFamily="18" charset="0"/>
                <a:cs typeface="Times New Roman" panose="02020603050405020304" pitchFamily="18" charset="0"/>
              </a:rPr>
              <a:t> b. Ibrahim</a:t>
            </a:r>
            <a:r>
              <a:rPr lang="ru-RU" sz="2000" dirty="0">
                <a:solidFill>
                  <a:srgbClr val="6D8ECD"/>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6D8ECD"/>
                </a:solidFill>
                <a:latin typeface="Times New Roman" panose="02020603050405020304" pitchFamily="18" charset="0"/>
                <a:ea typeface="Calibri" panose="020F0502020204030204" pitchFamily="34" charset="0"/>
                <a:cs typeface="Times New Roman" panose="02020603050405020304" pitchFamily="18" charset="0"/>
              </a:rPr>
              <a:t>1990, стр. 788]</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«Бог создал Сад из кирпичей из белого жемчуга и кирпичей из красных рубинов и кирпичей из зеленого аквамарина, его покрытие — мускус, его трава — шафран, его галька — жемчуг, его почва — янтарь» </a:t>
            </a:r>
            <a:r>
              <a:rPr lang="ru-RU"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2000" dirty="0" err="1">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2000" dirty="0">
                <a:solidFill>
                  <a:srgbClr val="6D8ECD"/>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solidFill>
                  <a:srgbClr val="6D8ECD"/>
                </a:solidFill>
                <a:effectLst/>
                <a:latin typeface="Times New Roman" panose="02020603050405020304" pitchFamily="18" charset="0"/>
                <a:cs typeface="Times New Roman" panose="02020603050405020304" pitchFamily="18" charset="0"/>
              </a:rPr>
              <a:t>Aḥmad</a:t>
            </a:r>
            <a:r>
              <a:rPr lang="fr-FR" sz="2000" dirty="0">
                <a:solidFill>
                  <a:srgbClr val="6D8ECD"/>
                </a:solidFill>
                <a:effectLst/>
                <a:latin typeface="Times New Roman" panose="02020603050405020304" pitchFamily="18" charset="0"/>
                <a:cs typeface="Times New Roman" panose="02020603050405020304" pitchFamily="18" charset="0"/>
              </a:rPr>
              <a:t> b. Ibrahim</a:t>
            </a:r>
            <a:r>
              <a:rPr lang="ru-RU" dirty="0">
                <a:solidFill>
                  <a:srgbClr val="6D8ECD"/>
                </a:solidFill>
                <a:latin typeface="Times New Roman" panose="02020603050405020304" pitchFamily="18" charset="0"/>
                <a:ea typeface="Calibri" panose="020F0502020204030204" pitchFamily="34" charset="0"/>
                <a:cs typeface="Times New Roman" panose="02020603050405020304" pitchFamily="18" charset="0"/>
              </a:rPr>
              <a:t> 1990, стр. 790]</a:t>
            </a:r>
          </a:p>
          <a:p>
            <a:pPr marL="0" indent="0">
              <a:buNone/>
            </a:pPr>
            <a:endParaRPr lang="ru-RU" dirty="0"/>
          </a:p>
        </p:txBody>
      </p:sp>
    </p:spTree>
    <p:extLst>
      <p:ext uri="{BB962C8B-B14F-4D97-AF65-F5344CB8AC3E}">
        <p14:creationId xmlns:p14="http://schemas.microsoft.com/office/powerpoint/2010/main" val="1581683334"/>
      </p:ext>
    </p:extLst>
  </p:cSld>
  <p:clrMapOvr>
    <a:masterClrMapping/>
  </p:clrMapOvr>
</p:sld>
</file>

<file path=ppt/theme/theme1.xml><?xml version="1.0" encoding="utf-8"?>
<a:theme xmlns:a="http://schemas.openxmlformats.org/drawingml/2006/main" name="Уголки">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{D8B83001-5B46-164D-A419-CCA2AD0B5C37}tf10001072</Template>
  <TotalTime>411</TotalTime>
  <Words>1866</Words>
  <Application>Microsoft Macintosh PowerPoint</Application>
  <PresentationFormat>Широкоэкранный</PresentationFormat>
  <Paragraphs>93</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Calibri</vt:lpstr>
      <vt:lpstr>Franklin Gothic Book</vt:lpstr>
      <vt:lpstr>Times New Roman</vt:lpstr>
      <vt:lpstr>Wingdings</vt:lpstr>
      <vt:lpstr>Уголки</vt:lpstr>
      <vt:lpstr>Презентация PowerPoint</vt:lpstr>
      <vt:lpstr>Цель: выявление основных черт, характеризующих статус шахида, а также причин побуждающих верующих к мученичеству. </vt:lpstr>
      <vt:lpstr>Ибн ан-Наххас</vt:lpstr>
      <vt:lpstr>Презентация PowerPoint</vt:lpstr>
      <vt:lpstr>Шахид </vt:lpstr>
      <vt:lpstr>Презентация PowerPoint</vt:lpstr>
      <vt:lpstr>Презентация PowerPoint</vt:lpstr>
      <vt:lpstr>Презентация PowerPoint</vt:lpstr>
      <vt:lpstr>РАЙ</vt:lpstr>
      <vt:lpstr>Награды</vt:lpstr>
      <vt:lpstr>Вывод</vt:lpstr>
      <vt:lpstr>Список источников</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dc:creator>
  <cp:lastModifiedBy>s</cp:lastModifiedBy>
  <cp:revision>16</cp:revision>
  <dcterms:created xsi:type="dcterms:W3CDTF">2023-03-16T21:09:23Z</dcterms:created>
  <dcterms:modified xsi:type="dcterms:W3CDTF">2023-03-18T07:17:31Z</dcterms:modified>
</cp:coreProperties>
</file>