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1" r:id="rId9"/>
    <p:sldId id="271" r:id="rId10"/>
    <p:sldId id="262" r:id="rId11"/>
    <p:sldId id="263" r:id="rId12"/>
    <p:sldId id="272" r:id="rId13"/>
    <p:sldId id="264" r:id="rId14"/>
    <p:sldId id="273" r:id="rId15"/>
    <p:sldId id="265" r:id="rId16"/>
    <p:sldId id="266" r:id="rId17"/>
    <p:sldId id="274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296" y="2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3B6F4-96FD-5FDB-FCC8-131B3908D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38DCB5-F11C-0F63-2457-CD1AC90E0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379EAC-A937-C4D4-ADF9-04907C6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217B96-47BA-05CE-58DE-1CBAF7B1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92592-1ECB-ADEF-2C4B-7F48B2D0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87815-DB97-3737-6BFD-42495709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A47CB6-41DC-D3BE-A860-428A61A5A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28590-2826-5130-1608-634F7575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F290A6-04AB-95AD-C21C-6891A4A4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B0641F-2814-ADB3-B98C-3B4D538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99D86F-3394-4465-AF7A-D47B9B120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9197FE-5324-EA40-01E5-CDCDF71DA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5E2A5-D096-76D2-6370-62242D69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ABBD48-A201-32C9-DBF2-9B380FD4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2F3844-2587-7F56-9243-C2C4B23C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2FF00-4FBC-F435-3126-B1A068DF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04FD70-234E-6B20-0696-7EF31871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EA865-0DA7-BAC7-4520-90E21E3D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DF07C6-F608-4FB9-0CF0-B384251B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CC0649-8882-F65A-88DC-F2C0FF8E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79817-3B81-B076-1DC9-4E3FAA94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15776F-31C6-6B99-2A98-B6011709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EA2843-44C3-7039-42F2-686E408B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B858FA-27ED-2AD6-CAA2-0C4F29D7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E81CFA-3BAE-CA21-774F-90D2BA51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DD54A-FDE2-9588-0A10-054471B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34FD4F-9C99-C5A2-F76E-1EB8B3AEF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C831D2-CDB8-BB95-F7BD-5890129B8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6DAAC5-C686-0071-B3D3-D5EA768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418B19-CE91-06EE-33EA-8B2E3E91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BEE6E0-AD7D-C766-AD32-24575700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8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7C4FD4-7381-89A9-869B-D26D577D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C1B715-4B71-4ED3-DC59-847610D4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76D803-0068-354D-C38A-F557E40D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C0979F-BAC8-6FB8-3415-A3C538BE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7EE9AE-D94A-9815-6771-0291EC189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A7BA21A-B0E4-C416-14C4-BA3C635C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8A169B-070A-96CB-59F2-B2AC8CDD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69DD6E6-EFAA-3620-E070-58C30D51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856D5-F3F1-2005-A3EB-57B84711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F95E32-AB6A-935F-DC65-C07D7C03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6730A4-21AD-5D99-AB24-01828FA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307482-B7EF-93AC-0C52-F3DB95D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3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E8E1981-54E3-F4E0-28E7-62A560F8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1998AB-0DDF-4920-749E-A870B2E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1AEAA7-D3C9-DD99-6711-CF233C70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3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622FA-4A48-EEF9-CED0-55B5E316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E8077F-1CCE-0B4C-7C27-924D04C9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2ED9DC-8867-3EE5-9973-3D0D1F87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E9854A-39B6-CD8F-93EB-C02D529D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B47628-B0C5-749F-0910-1CF014FD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6663DC-1DC5-8412-C2FB-3F569984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95725-341A-B38C-4C1E-BCC503B1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A8B249B-E327-2FC8-E409-EB4FF571C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D20344-EB0E-6586-E21B-091ECFBC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EC0BE8-BD25-ED09-D971-E2678EBD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514B76-0A39-8E65-8CB5-BAB8BF10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F84C39-8E68-C31F-28FA-25E7834E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218EDC-B352-79FB-8FBA-9E6467B0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47747B-6E5D-5D14-65FF-4A33CEB0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A34AE2-F9CF-349E-9438-39F46EDB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9C92-7C50-4AD3-A943-2404340DF47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AD287F-E541-F9E9-6438-669C5448E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09A9B3-9E2A-F2B6-AA6C-F5F97FE72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124933" y="624684"/>
            <a:ext cx="9121877" cy="184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Реконфигурация исламистских сил в Афганистане и ее последствия для безопасности ближневосточного региона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AF07D9-A88F-C5F4-FAB9-C0C99E46A573}"/>
              </a:ext>
            </a:extLst>
          </p:cNvPr>
          <p:cNvSpPr txBox="1"/>
          <p:nvPr/>
        </p:nvSpPr>
        <p:spPr>
          <a:xfrm>
            <a:off x="2194036" y="2568742"/>
            <a:ext cx="9647904" cy="288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Материалы и методы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/>
              <a:t>Результаты </a:t>
            </a:r>
            <a:r>
              <a:rPr lang="ru-RU" sz="2000" dirty="0"/>
              <a:t>полевых исследований в Афганистане (Кабул, 2019), </a:t>
            </a:r>
            <a:r>
              <a:rPr lang="ru-RU" sz="2000" dirty="0">
                <a:solidFill>
                  <a:srgbClr val="FF0000"/>
                </a:solidFill>
              </a:rPr>
              <a:t>Пакистане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Исламабад</a:t>
            </a:r>
            <a:r>
              <a:rPr lang="ru-RU" sz="2000" dirty="0">
                <a:solidFill>
                  <a:srgbClr val="FF0000"/>
                </a:solidFill>
              </a:rPr>
              <a:t>, 2019</a:t>
            </a:r>
            <a:r>
              <a:rPr lang="ru-RU" sz="2000" dirty="0" smtClean="0"/>
              <a:t>), </a:t>
            </a:r>
            <a:r>
              <a:rPr lang="ru-RU" sz="2000" dirty="0"/>
              <a:t>Таджикистане (Душанбе, </a:t>
            </a:r>
            <a:r>
              <a:rPr lang="ru-RU" sz="2000" dirty="0" smtClean="0"/>
              <a:t>2022) и Казахстане (Астана, Алматы, 2022). Углубленные полу-структурированные экспертные интервью</a:t>
            </a:r>
            <a:endParaRPr lang="ru-RU" sz="20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ритический дискурс-анализ (заявления и медиа-продукция </a:t>
            </a:r>
            <a:r>
              <a:rPr lang="ru-RU" sz="2000" dirty="0"/>
              <a:t>различных </a:t>
            </a:r>
            <a:r>
              <a:rPr lang="ru-RU" sz="2000" dirty="0" smtClean="0"/>
              <a:t>организаций)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/>
              <a:t>Данные </a:t>
            </a:r>
            <a:r>
              <a:rPr lang="ru-RU" sz="2000" dirty="0"/>
              <a:t>информационных агентств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5EC0CC-D3D4-E48E-2AD9-DE378667724C}"/>
              </a:ext>
            </a:extLst>
          </p:cNvPr>
          <p:cNvSpPr txBox="1"/>
          <p:nvPr/>
        </p:nvSpPr>
        <p:spPr>
          <a:xfrm>
            <a:off x="8883942" y="40934"/>
            <a:ext cx="309343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М.И.Аскеров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086896" y="223067"/>
            <a:ext cx="9121877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Исламское Государство в провинции Хорасан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F4FD95-7533-0B50-971F-6C293F360786}"/>
              </a:ext>
            </a:extLst>
          </p:cNvPr>
          <p:cNvSpPr txBox="1"/>
          <p:nvPr/>
        </p:nvSpPr>
        <p:spPr>
          <a:xfrm>
            <a:off x="2290194" y="1195095"/>
            <a:ext cx="9345336" cy="6019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/>
              <a:t>появилась в 2014 </a:t>
            </a:r>
            <a:r>
              <a:rPr lang="ru-RU" dirty="0" smtClean="0"/>
              <a:t>г. (преимущественно от ТТП)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/>
              <a:t>ИГ позиционирует себя как устоявшееся государство всех мусульман, а своего лидера – халифом всех </a:t>
            </a:r>
            <a:r>
              <a:rPr lang="ru-RU" dirty="0" smtClean="0"/>
              <a:t>мусульман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/>
              <a:t>отвергает все современные политические институции, а любые переговорные процессы считает предательством и даже поводом для обвинения в вероотступничестве </a:t>
            </a:r>
            <a:endParaRPr lang="ru-RU" dirty="0" smtClean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/>
              <a:t>ИГ относятся к шиитам как к вероотступникам и дозволяет атаки на шиитские мечети, которые рассматривает как «храмы многобожия», а тех, кто их защищает (талибов), как помощников </a:t>
            </a:r>
            <a:r>
              <a:rPr lang="ru-RU" dirty="0" err="1"/>
              <a:t>многобожников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/>
              <a:t>обвиняет все </a:t>
            </a:r>
            <a:r>
              <a:rPr lang="ru-RU" dirty="0" err="1"/>
              <a:t>суфийские</a:t>
            </a:r>
            <a:r>
              <a:rPr lang="ru-RU" dirty="0"/>
              <a:t> </a:t>
            </a:r>
            <a:r>
              <a:rPr lang="ru-RU" dirty="0" err="1"/>
              <a:t>тарикаты</a:t>
            </a:r>
            <a:r>
              <a:rPr lang="ru-RU" dirty="0"/>
              <a:t> в практике многобожия и, как следствие, не считает их мусульманами и видит необходимость в борьбе с ними, а также дозволяет атаки на их последователей. Самих талибов они обвиняют в поддержке и распространении «</a:t>
            </a:r>
            <a:r>
              <a:rPr lang="ru-RU" dirty="0" smtClean="0"/>
              <a:t>обрядов многобожия»</a:t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107000"/>
              </a:lnSpc>
            </a:pPr>
            <a:r>
              <a:rPr lang="ru-RU" dirty="0" smtClean="0"/>
              <a:t>«с </a:t>
            </a:r>
            <a:r>
              <a:rPr lang="ru-RU" dirty="0"/>
              <a:t>самого начала главным противником группировки был именно </a:t>
            </a:r>
            <a:r>
              <a:rPr lang="ru-RU" dirty="0" smtClean="0"/>
              <a:t>«Талибан»» (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ИГПХ </a:t>
            </a:r>
            <a:r>
              <a:rPr lang="ru-RU" dirty="0"/>
              <a:t>не ограничивает себя только Афганистаном и обращает свой взор и на соседние страны Центральной </a:t>
            </a:r>
            <a:r>
              <a:rPr lang="ru-RU" dirty="0" smtClean="0"/>
              <a:t>Азии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Таджикский фактор?</a:t>
            </a:r>
            <a:br>
              <a:rPr lang="ru-RU" dirty="0" smtClean="0"/>
            </a:br>
            <a:endParaRPr lang="ru-RU" dirty="0" smtClean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146801" y="54193"/>
            <a:ext cx="91218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Талибан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vs.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ИГПХ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0D8B9B-DAB8-20C7-4945-D98581835532}"/>
              </a:ext>
            </a:extLst>
          </p:cNvPr>
          <p:cNvSpPr txBox="1"/>
          <p:nvPr/>
        </p:nvSpPr>
        <p:spPr>
          <a:xfrm>
            <a:off x="2407641" y="838900"/>
            <a:ext cx="954667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число боевиков ИГ после падения афганского правительства увеличилось примерно с 2000 до 3500 </a:t>
            </a:r>
            <a:r>
              <a:rPr lang="ru-RU" sz="2000" dirty="0" smtClean="0"/>
              <a:t>(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Цели для атак ИГПХ в Афганистане можно разделить на два типа: община </a:t>
            </a:r>
            <a:r>
              <a:rPr lang="ru-RU" sz="2000" dirty="0" err="1" smtClean="0"/>
              <a:t>хазарейцев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различная инфраструктура Афганистана, а также солдаты </a:t>
            </a:r>
            <a:r>
              <a:rPr lang="ru-RU" sz="2000" dirty="0" smtClean="0"/>
              <a:t>ИЭА (100 из 127 против талибов)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некоторые атаки ИГПХ происходили с территории Афганистана, но были направлены на соседние страны – Узбекистан и Таджикистан. В ходе этих атак никто не пострадал.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своей пропаганде ИГПХ регулярно пытается обращаться к этническим меньшинствам Афганистана. Талибан обычно называется «</a:t>
            </a:r>
            <a:r>
              <a:rPr lang="ru-RU" sz="2000" dirty="0" err="1"/>
              <a:t>пуштунским</a:t>
            </a:r>
            <a:r>
              <a:rPr lang="ru-RU" sz="2000" dirty="0"/>
              <a:t> националистическим движением», которому противопоставляется интернациональный состав ИГПХ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ИГПХ </a:t>
            </a:r>
            <a:r>
              <a:rPr lang="ru-RU" sz="2000" dirty="0"/>
              <a:t>приобретает этнический таджикский </a:t>
            </a:r>
            <a:r>
              <a:rPr lang="ru-RU" sz="2000" dirty="0" smtClean="0"/>
              <a:t>колорит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20 июня 2018 </a:t>
            </a:r>
            <a:r>
              <a:rPr lang="ru-RU" sz="2000" dirty="0"/>
              <a:t> </a:t>
            </a:r>
            <a:r>
              <a:rPr lang="ru-RU" sz="2000" dirty="0" smtClean="0"/>
              <a:t>- переговоры между </a:t>
            </a:r>
            <a:r>
              <a:rPr lang="ru-RU" sz="2000" dirty="0"/>
              <a:t>российским правительством и Талибаном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октябре 2020 г. генерал К. Маккензи, глава Центрального командования США, давая показания в комитете Палаты представителей по вооруженным силам, признал, что США помогали движению «Талибан» в борьбе против ИГПХ, нанося удары БПЛА по позициям </a:t>
            </a:r>
            <a:r>
              <a:rPr lang="ru-RU" sz="2000" dirty="0" smtClean="0"/>
              <a:t>последних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6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3" y="1087901"/>
            <a:ext cx="10049299" cy="4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6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183053" y="69622"/>
            <a:ext cx="912187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Аль-Каида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AF07D9-A88F-C5F4-FAB9-C0C99E46A573}"/>
              </a:ext>
            </a:extLst>
          </p:cNvPr>
          <p:cNvSpPr txBox="1"/>
          <p:nvPr/>
        </p:nvSpPr>
        <p:spPr>
          <a:xfrm>
            <a:off x="2239604" y="865081"/>
            <a:ext cx="9647904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Согласно договоренностям между США и Талибаном от февраля 2020 г., Талибан обязался не допустить использования Аль-Каидой афганской территории для своих атак на </a:t>
            </a:r>
            <a:r>
              <a:rPr lang="ru-RU" sz="2000" dirty="0" smtClean="0"/>
              <a:t>США</a:t>
            </a:r>
            <a:endParaRPr lang="ru-RU" sz="20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талибы по-прежнему поддерживают взаимовыгодные отношения с организациями, связанными с Аль-Каидой, и не предпринимают существенных действий против этих групп </a:t>
            </a:r>
            <a:endParaRPr lang="ru-RU" sz="20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многие ключевые фигуры Аль-Каиды находятся в Афганистане, однако их роль сильно ослаблена и они «представляют лишь ограниченную угрозу и сосредоточены на собственном выживании» </a:t>
            </a:r>
            <a:endParaRPr lang="ru-RU" sz="20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лидер Аль-Каиды А. Аз-</a:t>
            </a:r>
            <a:r>
              <a:rPr lang="ru-RU" sz="2000" dirty="0" err="1"/>
              <a:t>Завахири</a:t>
            </a:r>
            <a:r>
              <a:rPr lang="ru-RU" sz="2000" dirty="0"/>
              <a:t> приносил присягу лидеру движения «Талибан» и не отзывал </a:t>
            </a:r>
            <a:r>
              <a:rPr lang="ru-RU" sz="2000" dirty="0" smtClean="0"/>
              <a:t>ее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 сентябре 2022 в журнале</a:t>
            </a:r>
            <a:r>
              <a:rPr lang="en-US" sz="2000" dirty="0"/>
              <a:t> </a:t>
            </a:r>
            <a:r>
              <a:rPr lang="ru-RU" sz="2000" dirty="0" smtClean="0"/>
              <a:t>«</a:t>
            </a:r>
            <a:r>
              <a:rPr lang="en-US" sz="2000" dirty="0" smtClean="0"/>
              <a:t>One </a:t>
            </a:r>
            <a:r>
              <a:rPr lang="en-US" sz="2000" dirty="0" err="1" smtClean="0"/>
              <a:t>Ummah</a:t>
            </a:r>
            <a:r>
              <a:rPr lang="ru-RU" sz="2000" dirty="0" smtClean="0"/>
              <a:t>»</a:t>
            </a:r>
            <a:r>
              <a:rPr lang="en-US" sz="2000" dirty="0" smtClean="0"/>
              <a:t> - </a:t>
            </a:r>
            <a:r>
              <a:rPr lang="ru-RU" sz="2000" dirty="0" smtClean="0"/>
              <a:t>обещание АК не использовать территорию ИЭА для организации своих атак на кого-либо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Децентрализация и АК и возможности обострения отношений с центром и с ИЭА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2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8" y="1024689"/>
            <a:ext cx="10049299" cy="4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5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2E3ED8-9147-FF2F-E674-E230EC230974}"/>
              </a:ext>
            </a:extLst>
          </p:cNvPr>
          <p:cNvSpPr txBox="1"/>
          <p:nvPr/>
        </p:nvSpPr>
        <p:spPr>
          <a:xfrm>
            <a:off x="1791929" y="40934"/>
            <a:ext cx="9206038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Техрик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-е Талибан Пакистан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105D8C-696B-A030-4BCD-0317EB2D6117}"/>
              </a:ext>
            </a:extLst>
          </p:cNvPr>
          <p:cNvSpPr txBox="1"/>
          <p:nvPr/>
        </p:nvSpPr>
        <p:spPr>
          <a:xfrm>
            <a:off x="1970894" y="872041"/>
            <a:ext cx="10221106" cy="488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крупнейшая вооруженная исламистская организация на территории Пакистана, созданная в 2007 г. на основе объединения нескольких локальных </a:t>
            </a:r>
            <a:r>
              <a:rPr lang="ru-RU" sz="2000" dirty="0" err="1"/>
              <a:t>джихадистских</a:t>
            </a:r>
            <a:r>
              <a:rPr lang="ru-RU" sz="2000" dirty="0"/>
              <a:t> группировок и связанная с Аль-Каидой и афганским </a:t>
            </a:r>
            <a:r>
              <a:rPr lang="ru-RU" sz="2000" dirty="0" smtClean="0"/>
              <a:t>Талибаном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деятельность ТТП сосредоточена на Территории племен федерального управления, или в Зоне племен, – регионе, располагающемся на северо-западе Пакистана вдоль границы с </a:t>
            </a:r>
            <a:r>
              <a:rPr lang="ru-RU" sz="2000" dirty="0" smtClean="0"/>
              <a:t>Афганистаном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ТТП была сформирована из пакистанских участников войны в Афганистане на стороне Талибана, передислоцировавшихся в Пакистан с началом операции сил НАТО в </a:t>
            </a:r>
            <a:r>
              <a:rPr lang="ru-RU" sz="2000" dirty="0" smtClean="0"/>
              <a:t>2001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не обладает централизованной структурой и объединяет множество группировок по принципу неприязни к правительству Пакистана</a:t>
            </a:r>
            <a:r>
              <a:rPr lang="ru-RU" sz="2000" dirty="0" smtClean="0"/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периодическое вступление ТТП в переговоры о перемирии с правительством </a:t>
            </a:r>
            <a:r>
              <a:rPr lang="ru-RU" sz="2000" dirty="0" smtClean="0"/>
              <a:t>Пакистана при посредничестве Талибана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3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094270" y="69435"/>
            <a:ext cx="91218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Исламская Партия Туркестана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D2029C-E51A-05CA-5913-73D70236ACD8}"/>
              </a:ext>
            </a:extLst>
          </p:cNvPr>
          <p:cNvSpPr txBox="1"/>
          <p:nvPr/>
        </p:nvSpPr>
        <p:spPr>
          <a:xfrm>
            <a:off x="2189528" y="872455"/>
            <a:ext cx="1015067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История начинается </a:t>
            </a:r>
            <a:r>
              <a:rPr lang="ru-RU" sz="2000" dirty="0"/>
              <a:t>в 1940-х гг., когда она возникла с </a:t>
            </a:r>
            <a:r>
              <a:rPr lang="ru-RU" sz="2000" dirty="0" smtClean="0"/>
              <a:t>целью противостояния </a:t>
            </a:r>
            <a:r>
              <a:rPr lang="ru-RU" sz="2000" dirty="0"/>
              <a:t>китайскому правительству в регионах </a:t>
            </a:r>
            <a:r>
              <a:rPr lang="ru-RU" sz="2000" dirty="0" smtClean="0"/>
              <a:t>с преимущественно </a:t>
            </a:r>
            <a:r>
              <a:rPr lang="ru-RU" sz="2000" dirty="0"/>
              <a:t>уйгурским и мусульманским населением</a:t>
            </a:r>
            <a:r>
              <a:rPr lang="ru-RU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1998 г. группа формализовала свою идеологию и миссию с более воинственным подходом и усилившимся исламским фактором</a:t>
            </a:r>
            <a:r>
              <a:rPr lang="ru-RU" sz="2000" dirty="0" smtClean="0"/>
              <a:t>.</a:t>
            </a:r>
            <a:r>
              <a:rPr lang="ru-RU" sz="2000" dirty="0"/>
              <a:t> Год спустя ИПВТ перенесла свою штаб-квартиру в Кабул, который тогда контролировали талибы.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После вторжения в Афганистан международной коалиции под руководством США в октябре 2001 г. ИПТ была разбита вместе с афганскими талибами и Аль-Каидой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 этого момента исследователи отмечают, что состав движения стал более интернациональным, значительно укрепились его связи в </a:t>
            </a:r>
            <a:r>
              <a:rPr lang="ru-RU" sz="2000" dirty="0" err="1"/>
              <a:t>Техрик</a:t>
            </a:r>
            <a:r>
              <a:rPr lang="ru-RU" sz="2000" dirty="0"/>
              <a:t>-е Талибан Пакистан, что выразилось в ряде совместных операций в Пакистане</a:t>
            </a:r>
            <a:r>
              <a:rPr lang="ru-RU" sz="2000" dirty="0" smtClean="0"/>
              <a:t>. Члены ИПТ принимают активное участие на стороне союзников АК.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июле 2021 г., представитель Талибан С. </a:t>
            </a:r>
            <a:r>
              <a:rPr lang="ru-RU" sz="2000" dirty="0" err="1"/>
              <a:t>Шахин</a:t>
            </a:r>
            <a:r>
              <a:rPr lang="ru-RU" sz="2000" dirty="0"/>
              <a:t> заявлял, что движение рассматривает Китай как дружественное государство и не позволит использовать свою территорию для атак против </a:t>
            </a:r>
            <a:r>
              <a:rPr lang="ru-RU" sz="2000" dirty="0" smtClean="0"/>
              <a:t>Китая.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ноябре 2021 г. в Интернете были опубликованы фотографии боевиков ИПТ, позирующих с оружием перед захваченной машиной </a:t>
            </a:r>
            <a:r>
              <a:rPr lang="ru-RU" sz="2000" dirty="0" err="1"/>
              <a:t>Navistar</a:t>
            </a:r>
            <a:r>
              <a:rPr lang="ru-RU" sz="2000" dirty="0"/>
              <a:t> </a:t>
            </a:r>
            <a:r>
              <a:rPr lang="ru-RU" sz="2000" dirty="0" err="1"/>
              <a:t>Defense</a:t>
            </a:r>
            <a:r>
              <a:rPr lang="ru-RU" sz="2000" dirty="0"/>
              <a:t> в </a:t>
            </a:r>
            <a:r>
              <a:rPr lang="ru-RU" sz="2000" dirty="0" smtClean="0"/>
              <a:t>Афганистане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28 июля 2022 года ИПТ вновь выпустила </a:t>
            </a:r>
            <a:r>
              <a:rPr lang="ru-RU" sz="2000" dirty="0" smtClean="0"/>
              <a:t>видеоролик, показывающий </a:t>
            </a:r>
            <a:r>
              <a:rPr lang="ru-RU" sz="2000" dirty="0"/>
              <a:t>ее высших руководителей, сидящих рядом с флагом </a:t>
            </a:r>
            <a:r>
              <a:rPr lang="ru-RU" sz="2000" dirty="0" smtClean="0"/>
              <a:t>Талибана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60" y="962067"/>
            <a:ext cx="10049299" cy="4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9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SE Sans"/>
                <a:ea typeface="+mn-ea"/>
                <a:cs typeface="+mn-cs"/>
              </a:rPr>
              <a:t>НУГ «Армия и военные традиции в политике, обществе и культуре арабских стран»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2E3ED8-9147-FF2F-E674-E230EC230974}"/>
              </a:ext>
            </a:extLst>
          </p:cNvPr>
          <p:cNvSpPr txBox="1"/>
          <p:nvPr/>
        </p:nvSpPr>
        <p:spPr>
          <a:xfrm>
            <a:off x="2389239" y="223067"/>
            <a:ext cx="883523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Фронт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Национального Сопротивления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105D8C-696B-A030-4BCD-0317EB2D6117}"/>
              </a:ext>
            </a:extLst>
          </p:cNvPr>
          <p:cNvSpPr txBox="1"/>
          <p:nvPr/>
        </p:nvSpPr>
        <p:spPr>
          <a:xfrm>
            <a:off x="2147583" y="1195096"/>
            <a:ext cx="9580226" cy="400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Ахмад </a:t>
            </a:r>
            <a:r>
              <a:rPr lang="ru-RU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Масуд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будет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действовать только с дозволения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алимов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(исламских ученых) и что ему ни к чему достижение целей, которые противоречат 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шариату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командир ФНС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Садикулла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Шуджа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готовы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биться до последних сил - ради торжества истинного ислама, свободы и 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справедливости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Ахмад </a:t>
            </a:r>
            <a:r>
              <a:rPr lang="ru-RU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Масуд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сегодня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эта модель прямой демократии и децентрализованного управления больше известна, как Швейцарская и Американская, но на самом деле она имеет корни в  исламской истории. Далее он обращается к примеру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Омейядского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Аббасидского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и Османского халифатов, говорит об их децентрализации и так далее. То есть,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легитимизирует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свой подход именно через обращение к исламской истории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6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0922" y="654341"/>
            <a:ext cx="8187655" cy="620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Влияние на ближневосточный регион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583" y="1820411"/>
            <a:ext cx="9496338" cy="4697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Успех/провал ИЭА повлияет на умонастроения ряда исламистских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Потенциальное сотрудничество по противодействию террористической угрозе от ИГ (по примеру США/РФ и Китая)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Отношения ИЭА и «Аль-Каиды» представляют отдельный интерес, так как ИЭА может выступать стабилизирующим фактором, а у АК существуют филиалы по всему региону БВСА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 440 дипломатических встреч – 153 со странами Ближнего Востока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Катар – основная переговорная площадка ИЭА с США, странами ЕС и самим ЕС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5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472" y="1149292"/>
            <a:ext cx="8464491" cy="4454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«Аль-Каида» (АК), «Талибан», «Исламское Государство» (ИГ), «Исламское Государство в провинции Хорасан» (ИГПХ), «Братья Мусульмане» (БМ), </a:t>
            </a:r>
            <a:r>
              <a:rPr lang="ru-RU" b="1" dirty="0" err="1" smtClean="0">
                <a:solidFill>
                  <a:schemeClr val="tx1"/>
                </a:solidFill>
              </a:rPr>
              <a:t>Техрик</a:t>
            </a:r>
            <a:r>
              <a:rPr lang="ru-RU" b="1" dirty="0" smtClean="0">
                <a:solidFill>
                  <a:schemeClr val="tx1"/>
                </a:solidFill>
              </a:rPr>
              <a:t>-е Талибан Пакистан (ТТП), «Исламская Партия Туркестана» (ИПТ) – запрещенные в РФ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644877" y="329034"/>
            <a:ext cx="8045246" cy="6558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Операционализация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основных понятий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4877" y="1871086"/>
            <a:ext cx="8498048" cy="41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Исламистские силы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Группы</a:t>
            </a:r>
            <a:r>
              <a:rPr lang="ru-RU" dirty="0">
                <a:solidFill>
                  <a:schemeClr val="tx1"/>
                </a:solidFill>
              </a:rPr>
              <a:t>, движения и партии часто радикально отличаются друг от </a:t>
            </a:r>
            <a:r>
              <a:rPr lang="ru-RU" dirty="0" smtClean="0">
                <a:solidFill>
                  <a:schemeClr val="tx1"/>
                </a:solidFill>
              </a:rPr>
              <a:t>друга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«Спектр исламистских сил включает </a:t>
            </a:r>
            <a:r>
              <a:rPr lang="ru-RU" dirty="0">
                <a:solidFill>
                  <a:schemeClr val="tx1"/>
                </a:solidFill>
              </a:rPr>
              <a:t>в себя как террористические группы, такие как </a:t>
            </a:r>
            <a:r>
              <a:rPr lang="ru-RU" dirty="0" smtClean="0">
                <a:solidFill>
                  <a:schemeClr val="tx1"/>
                </a:solidFill>
              </a:rPr>
              <a:t>«Аль-Каида»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«Исламское государство», </a:t>
            </a:r>
            <a:r>
              <a:rPr lang="ru-RU" dirty="0">
                <a:solidFill>
                  <a:schemeClr val="tx1"/>
                </a:solidFill>
              </a:rPr>
              <a:t>так и </a:t>
            </a:r>
            <a:r>
              <a:rPr lang="ru-RU" dirty="0" smtClean="0">
                <a:solidFill>
                  <a:schemeClr val="tx1"/>
                </a:solidFill>
              </a:rPr>
              <a:t>«Братья-мусульмане» </a:t>
            </a:r>
            <a:r>
              <a:rPr lang="ru-RU" dirty="0">
                <a:solidFill>
                  <a:schemeClr val="tx1"/>
                </a:solidFill>
              </a:rPr>
              <a:t>Египта при первом демократически избранном президенте страны Мухаммеде </a:t>
            </a:r>
            <a:r>
              <a:rPr lang="ru-RU" dirty="0" err="1">
                <a:solidFill>
                  <a:schemeClr val="tx1"/>
                </a:solidFill>
              </a:rPr>
              <a:t>Мурси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другие партии</a:t>
            </a:r>
            <a:r>
              <a:rPr lang="ru-RU" dirty="0">
                <a:solidFill>
                  <a:schemeClr val="tx1"/>
                </a:solidFill>
              </a:rPr>
              <a:t>, такие как тунисская </a:t>
            </a:r>
            <a:r>
              <a:rPr lang="ru-RU" dirty="0" smtClean="0">
                <a:solidFill>
                  <a:schemeClr val="tx1"/>
                </a:solidFill>
              </a:rPr>
              <a:t>«Ан-</a:t>
            </a:r>
            <a:r>
              <a:rPr lang="ru-RU" dirty="0" err="1" smtClean="0">
                <a:solidFill>
                  <a:schemeClr val="tx1"/>
                </a:solidFill>
              </a:rPr>
              <a:t>Нахда</a:t>
            </a:r>
            <a:r>
              <a:rPr lang="ru-RU" dirty="0" smtClean="0">
                <a:solidFill>
                  <a:schemeClr val="tx1"/>
                </a:solidFill>
              </a:rPr>
              <a:t>», </a:t>
            </a:r>
            <a:r>
              <a:rPr lang="ru-RU" dirty="0">
                <a:solidFill>
                  <a:schemeClr val="tx1"/>
                </a:solidFill>
              </a:rPr>
              <a:t>оказавшая глубокое влияние на политическую жизнь этой страны в области </a:t>
            </a:r>
            <a:r>
              <a:rPr lang="ru-RU" dirty="0" smtClean="0">
                <a:solidFill>
                  <a:schemeClr val="tx1"/>
                </a:solidFill>
              </a:rPr>
              <a:t>демократизации» (</a:t>
            </a:r>
            <a:r>
              <a:rPr lang="en-US" i="1" dirty="0" err="1">
                <a:solidFill>
                  <a:schemeClr val="tx1"/>
                </a:solidFill>
              </a:rPr>
              <a:t>Burgat</a:t>
            </a:r>
            <a:r>
              <a:rPr lang="en-US" i="1" dirty="0">
                <a:solidFill>
                  <a:schemeClr val="tx1"/>
                </a:solidFill>
              </a:rPr>
              <a:t>, F. (2019). Understanding Political Islam. In Understanding Political Islam. Manchester University </a:t>
            </a:r>
            <a:r>
              <a:rPr lang="en-US" i="1" dirty="0" smtClean="0">
                <a:solidFill>
                  <a:schemeClr val="tx1"/>
                </a:solidFill>
              </a:rPr>
              <a:t>Press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Ни </a:t>
            </a:r>
            <a:r>
              <a:rPr lang="ru-RU" dirty="0">
                <a:solidFill>
                  <a:schemeClr val="tx1"/>
                </a:solidFill>
              </a:rPr>
              <a:t>одно из этих движений не является статичным и не застраховано от </a:t>
            </a:r>
            <a:r>
              <a:rPr lang="ru-RU" dirty="0" smtClean="0">
                <a:solidFill>
                  <a:schemeClr val="tx1"/>
                </a:solidFill>
              </a:rPr>
              <a:t>изменений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обычно эволюционируют с течением </a:t>
            </a:r>
            <a:r>
              <a:rPr lang="ru-RU" dirty="0" smtClean="0">
                <a:solidFill>
                  <a:schemeClr val="tx1"/>
                </a:solidFill>
              </a:rPr>
              <a:t>времени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</a:rPr>
              <a:t>некоторые из них могут </a:t>
            </a:r>
            <a:r>
              <a:rPr lang="ru-RU" dirty="0" err="1">
                <a:solidFill>
                  <a:schemeClr val="tx1"/>
                </a:solidFill>
              </a:rPr>
              <a:t>радикализироваться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smtClean="0">
                <a:solidFill>
                  <a:schemeClr val="tx1"/>
                </a:solidFill>
              </a:rPr>
              <a:t>некоторые - наоборот </a:t>
            </a:r>
            <a:r>
              <a:rPr lang="ru-RU" dirty="0">
                <a:solidFill>
                  <a:schemeClr val="tx1"/>
                </a:solidFill>
              </a:rPr>
              <a:t>становятся более </a:t>
            </a:r>
            <a:r>
              <a:rPr lang="ru-RU" dirty="0" smtClean="0">
                <a:solidFill>
                  <a:schemeClr val="tx1"/>
                </a:solidFill>
              </a:rPr>
              <a:t>умеренными </a:t>
            </a: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Lynch, M. (2010). Islam Divided between Salafi-jihad and the </a:t>
            </a:r>
            <a:r>
              <a:rPr lang="en-US" i="1" dirty="0" err="1">
                <a:solidFill>
                  <a:schemeClr val="tx1"/>
                </a:solidFill>
              </a:rPr>
              <a:t>Ikhwan</a:t>
            </a:r>
            <a:r>
              <a:rPr lang="en-US" i="1" dirty="0">
                <a:solidFill>
                  <a:schemeClr val="tx1"/>
                </a:solidFill>
              </a:rPr>
              <a:t>. Studies in Conflict &amp; Terrorism, 33(6), </a:t>
            </a:r>
            <a:r>
              <a:rPr lang="en-US" i="1" dirty="0" smtClean="0">
                <a:solidFill>
                  <a:schemeClr val="tx1"/>
                </a:solidFill>
              </a:rPr>
              <a:t>467-487)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Рассматриваемый период: 2020 (</a:t>
            </a:r>
            <a:r>
              <a:rPr lang="ru-RU" dirty="0" err="1" smtClean="0">
                <a:solidFill>
                  <a:schemeClr val="tx1"/>
                </a:solidFill>
              </a:rPr>
              <a:t>Дохийские</a:t>
            </a:r>
            <a:r>
              <a:rPr lang="ru-RU" dirty="0" smtClean="0">
                <a:solidFill>
                  <a:schemeClr val="tx1"/>
                </a:solidFill>
              </a:rPr>
              <a:t> соглашения) – 2022 (провозглашение Исламского Эмирата Афганистан в августе 2021-го)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i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772698" y="177677"/>
            <a:ext cx="8045246" cy="658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 Ближний Восток?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5694" y="1130418"/>
            <a:ext cx="8221211" cy="232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МТО на территории Афганистана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Многочисленные добровольцы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Реакция мусульманского мира (в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Арабских стран) на провозглашения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Исламского Эмирата Афганистан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Посреднические усилия Арабских стран (в особенности Катар)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Представитель США Залмай Халилзад (слева) и представитель «Талибана» Абдул Гани Барадар (справа) подписывают соглаш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7" y="3609402"/>
            <a:ext cx="3653983" cy="24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8" y="853010"/>
            <a:ext cx="10049299" cy="4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3657600" y="3481432"/>
            <a:ext cx="1224793" cy="2013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24712" y="4169330"/>
            <a:ext cx="889233" cy="293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Талибан 1.0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165908" y="4169330"/>
            <a:ext cx="14932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273417" y="4832059"/>
            <a:ext cx="62917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78598" y="1426128"/>
            <a:ext cx="5788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10971023" y="2224859"/>
            <a:ext cx="1283516" cy="20617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073468" y="1736521"/>
            <a:ext cx="1015068" cy="360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«Ан-</a:t>
            </a:r>
            <a:r>
              <a:rPr lang="ru-RU" sz="1200" dirty="0" err="1" smtClean="0">
                <a:solidFill>
                  <a:schemeClr val="tx1"/>
                </a:solidFill>
              </a:rPr>
              <a:t>Нахда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2286" y="285225"/>
            <a:ext cx="6123963" cy="427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Талибан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8859" y="1384183"/>
            <a:ext cx="7910818" cy="4563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Движение «Талибан» возникло </a:t>
            </a:r>
            <a:r>
              <a:rPr lang="ru-RU" dirty="0">
                <a:solidFill>
                  <a:schemeClr val="tx1"/>
                </a:solidFill>
              </a:rPr>
              <a:t>в конце 1994 года после того, как исламская фракция под руководством муллы </a:t>
            </a:r>
            <a:r>
              <a:rPr lang="ru-RU" dirty="0" err="1">
                <a:solidFill>
                  <a:schemeClr val="tx1"/>
                </a:solidFill>
              </a:rPr>
              <a:t>Умара</a:t>
            </a:r>
            <a:r>
              <a:rPr lang="ru-RU" dirty="0">
                <a:solidFill>
                  <a:schemeClr val="tx1"/>
                </a:solidFill>
              </a:rPr>
              <a:t>, преподавателя медресе в </a:t>
            </a:r>
            <a:r>
              <a:rPr lang="ru-RU" dirty="0" err="1">
                <a:solidFill>
                  <a:schemeClr val="tx1"/>
                </a:solidFill>
              </a:rPr>
              <a:t>Сингезаре</a:t>
            </a:r>
            <a:r>
              <a:rPr lang="ru-RU" dirty="0">
                <a:solidFill>
                  <a:schemeClr val="tx1"/>
                </a:solidFill>
              </a:rPr>
              <a:t> (деревня в районе </a:t>
            </a:r>
            <a:r>
              <a:rPr lang="ru-RU" dirty="0" err="1">
                <a:solidFill>
                  <a:schemeClr val="tx1"/>
                </a:solidFill>
              </a:rPr>
              <a:t>Майванд</a:t>
            </a:r>
            <a:r>
              <a:rPr lang="ru-RU" dirty="0">
                <a:solidFill>
                  <a:schemeClr val="tx1"/>
                </a:solidFill>
              </a:rPr>
              <a:t> провинции Кандагар), начала вооруженную борьбу против </a:t>
            </a:r>
            <a:r>
              <a:rPr lang="ru-RU" dirty="0" smtClean="0">
                <a:solidFill>
                  <a:schemeClr val="tx1"/>
                </a:solidFill>
              </a:rPr>
              <a:t>беспредела </a:t>
            </a:r>
            <a:r>
              <a:rPr lang="ru-RU" dirty="0">
                <a:solidFill>
                  <a:schemeClr val="tx1"/>
                </a:solidFill>
              </a:rPr>
              <a:t>местных </a:t>
            </a:r>
            <a:r>
              <a:rPr lang="ru-RU" dirty="0" smtClean="0">
                <a:solidFill>
                  <a:schemeClr val="tx1"/>
                </a:solidFill>
              </a:rPr>
              <a:t>командиров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«Два </a:t>
            </a:r>
            <a:r>
              <a:rPr lang="ru-RU" dirty="0">
                <a:solidFill>
                  <a:schemeClr val="tx1"/>
                </a:solidFill>
              </a:rPr>
              <a:t>командира столкнулись друг с другом в Кандагаре в споре из-за мальчика, которого оба хотели совратить. В последовавшем за этим бою были убиты гражданские лица. Группа </a:t>
            </a:r>
            <a:r>
              <a:rPr lang="ru-RU" dirty="0" smtClean="0">
                <a:solidFill>
                  <a:schemeClr val="tx1"/>
                </a:solidFill>
              </a:rPr>
              <a:t>Муллы </a:t>
            </a:r>
            <a:r>
              <a:rPr lang="ru-RU" dirty="0" err="1" smtClean="0">
                <a:solidFill>
                  <a:schemeClr val="tx1"/>
                </a:solidFill>
              </a:rPr>
              <a:t>Умара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освободила мальчика, и стали появляться публичные призывы к талибам помочь в других местных спорах</a:t>
            </a:r>
            <a:r>
              <a:rPr lang="ru-RU" dirty="0" smtClean="0">
                <a:solidFill>
                  <a:schemeClr val="tx1"/>
                </a:solidFill>
              </a:rPr>
              <a:t>.» (</a:t>
            </a:r>
            <a:r>
              <a:rPr lang="en-US" i="1" dirty="0">
                <a:solidFill>
                  <a:schemeClr val="tx1"/>
                </a:solidFill>
              </a:rPr>
              <a:t>Rashid, A. (2022). Taliban: The power of militant Islam in Afghanistan and beyond. Yale University Press</a:t>
            </a:r>
            <a:r>
              <a:rPr lang="en-US" i="1" dirty="0" smtClean="0">
                <a:solidFill>
                  <a:schemeClr val="tx1"/>
                </a:solidFill>
              </a:rPr>
              <a:t>.)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 1996-м году взятие Кабула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1996-2001 – </a:t>
            </a:r>
            <a:r>
              <a:rPr lang="ru-RU" dirty="0" smtClean="0">
                <a:solidFill>
                  <a:schemeClr val="tx1"/>
                </a:solidFill>
              </a:rPr>
              <a:t>Исламский </a:t>
            </a:r>
            <a:r>
              <a:rPr lang="ru-RU" dirty="0">
                <a:solidFill>
                  <a:schemeClr val="tx1"/>
                </a:solidFill>
              </a:rPr>
              <a:t>Эмират </a:t>
            </a:r>
            <a:r>
              <a:rPr lang="ru-RU" dirty="0" smtClean="0">
                <a:solidFill>
                  <a:schemeClr val="tx1"/>
                </a:solidFill>
              </a:rPr>
              <a:t>Афганистан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2001 - </a:t>
            </a:r>
            <a:r>
              <a:rPr lang="ru-RU" dirty="0">
                <a:solidFill>
                  <a:schemeClr val="tx1"/>
                </a:solidFill>
              </a:rPr>
              <a:t>вторжение </a:t>
            </a:r>
            <a:r>
              <a:rPr lang="ru-RU" dirty="0" smtClean="0">
                <a:solidFill>
                  <a:schemeClr val="tx1"/>
                </a:solidFill>
              </a:rPr>
              <a:t>США; правительство свергнуто, </a:t>
            </a:r>
            <a:r>
              <a:rPr lang="ru-RU" dirty="0">
                <a:solidFill>
                  <a:schemeClr val="tx1"/>
                </a:solidFill>
              </a:rPr>
              <a:t>однако через несколько </a:t>
            </a:r>
            <a:r>
              <a:rPr lang="ru-RU" dirty="0" smtClean="0">
                <a:solidFill>
                  <a:schemeClr val="tx1"/>
                </a:solidFill>
              </a:rPr>
              <a:t>лет вновь </a:t>
            </a:r>
            <a:r>
              <a:rPr lang="ru-RU" dirty="0">
                <a:solidFill>
                  <a:schemeClr val="tx1"/>
                </a:solidFill>
              </a:rPr>
              <a:t>появились и начали партизанскую войну против возглавляемых США сил НАТО и </a:t>
            </a:r>
            <a:r>
              <a:rPr lang="ru-RU" dirty="0" smtClean="0">
                <a:solidFill>
                  <a:schemeClr val="tx1"/>
                </a:solidFill>
              </a:rPr>
              <a:t>ISAF – «Нео-</a:t>
            </a:r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алибан» (</a:t>
            </a:r>
            <a:r>
              <a:rPr lang="en-US" i="1" dirty="0">
                <a:solidFill>
                  <a:schemeClr val="tx1"/>
                </a:solidFill>
              </a:rPr>
              <a:t>Yousafzai, Z. I. (2021). The Troubled Triangle: US-Pakistan Relations Under the Taliban's Shadow. Routledge India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еверный альянс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47" y="1289734"/>
            <a:ext cx="6048461" cy="46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1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A9ED6-01D4-67A8-3046-A617F4763ABF}"/>
              </a:ext>
            </a:extLst>
          </p:cNvPr>
          <p:cNvSpPr txBox="1"/>
          <p:nvPr/>
        </p:nvSpPr>
        <p:spPr>
          <a:xfrm>
            <a:off x="2086896" y="223067"/>
            <a:ext cx="9121877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Талибан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AF07D9-A88F-C5F4-FAB9-C0C99E46A573}"/>
              </a:ext>
            </a:extLst>
          </p:cNvPr>
          <p:cNvSpPr txBox="1"/>
          <p:nvPr/>
        </p:nvSpPr>
        <p:spPr>
          <a:xfrm>
            <a:off x="2180302" y="1307988"/>
            <a:ext cx="9647904" cy="128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 – официальный старт переговоров с США в Дохе (Талибан 2.0)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февраля 2020 год – заключение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Дохийского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соглашения»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августа 2021 год – провозглашение Исламского Эмирата Афганистан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1" y="928511"/>
            <a:ext cx="10049299" cy="4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05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1326</Words>
  <Application>Microsoft Office PowerPoint</Application>
  <PresentationFormat>Произвольный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Илюшина Милана Юрьевна</dc:creator>
  <cp:lastModifiedBy>Мир</cp:lastModifiedBy>
  <cp:revision>50</cp:revision>
  <dcterms:created xsi:type="dcterms:W3CDTF">2023-01-27T09:54:47Z</dcterms:created>
  <dcterms:modified xsi:type="dcterms:W3CDTF">2023-03-04T20:49:30Z</dcterms:modified>
</cp:coreProperties>
</file>