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95" r:id="rId4"/>
    <p:sldId id="257" r:id="rId5"/>
    <p:sldId id="258" r:id="rId6"/>
    <p:sldId id="261" r:id="rId7"/>
    <p:sldId id="262" r:id="rId8"/>
    <p:sldId id="263" r:id="rId9"/>
    <p:sldId id="273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94" r:id="rId20"/>
    <p:sldId id="296" r:id="rId21"/>
    <p:sldId id="29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FA46-5780-45DE-9B37-4056420F3C5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D9C-850C-4992-9068-38E231C03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2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FA46-5780-45DE-9B37-4056420F3C5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D9C-850C-4992-9068-38E231C03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1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FA46-5780-45DE-9B37-4056420F3C5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D9C-850C-4992-9068-38E231C03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1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FA46-5780-45DE-9B37-4056420F3C5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D9C-850C-4992-9068-38E231C03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0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FA46-5780-45DE-9B37-4056420F3C5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D9C-850C-4992-9068-38E231C03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3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FA46-5780-45DE-9B37-4056420F3C5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D9C-850C-4992-9068-38E231C03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0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FA46-5780-45DE-9B37-4056420F3C5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D9C-850C-4992-9068-38E231C03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FA46-5780-45DE-9B37-4056420F3C5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D9C-850C-4992-9068-38E231C03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0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FA46-5780-45DE-9B37-4056420F3C5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D9C-850C-4992-9068-38E231C03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2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FA46-5780-45DE-9B37-4056420F3C5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D9C-850C-4992-9068-38E231C03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5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FA46-5780-45DE-9B37-4056420F3C5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7D9C-850C-4992-9068-38E231C03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9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FA46-5780-45DE-9B37-4056420F3C5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A7D9C-850C-4992-9068-38E231C03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7133" y="1679047"/>
            <a:ext cx="8957733" cy="1147763"/>
          </a:xfrm>
        </p:spPr>
        <p:txBody>
          <a:bodyPr>
            <a:noAutofit/>
          </a:bodyPr>
          <a:lstStyle/>
          <a:p>
            <a:r>
              <a:rPr lang="ru-RU" sz="3600" dirty="0"/>
              <a:t>Государственная молодежная политика и ее реализация в Санкт-Петербурге: анализ деятельности Молодежных советов при районных администрациях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00614" y="5660494"/>
            <a:ext cx="2461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Научный руководитель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8713" y="5660494"/>
            <a:ext cx="265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Выполнил:</a:t>
            </a:r>
          </a:p>
          <a:p>
            <a:r>
              <a:rPr lang="ru-RU" dirty="0" smtClean="0"/>
              <a:t>Носков </a:t>
            </a:r>
            <a:r>
              <a:rPr lang="ru-RU" dirty="0"/>
              <a:t>Михаил Юрьевич</a:t>
            </a:r>
          </a:p>
        </p:txBody>
      </p:sp>
    </p:spTree>
    <p:extLst>
      <p:ext uri="{BB962C8B-B14F-4D97-AF65-F5344CB8AC3E}">
        <p14:creationId xmlns:p14="http://schemas.microsoft.com/office/powerpoint/2010/main" val="27231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534" y="10468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Проблемы Молодежных советов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536" y="2229548"/>
            <a:ext cx="6646333" cy="435133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При обосновании политической проблемы были использованы:</a:t>
            </a:r>
          </a:p>
          <a:p>
            <a:pPr algn="just"/>
            <a:r>
              <a:rPr lang="ru-RU" sz="2000" dirty="0" smtClean="0"/>
              <a:t>1) выдержки из диалога автора с </a:t>
            </a:r>
            <a:r>
              <a:rPr lang="ru-RU" sz="2000" b="1" dirty="0" smtClean="0"/>
              <a:t>представителем Комитета</a:t>
            </a:r>
            <a:r>
              <a:rPr lang="ru-RU" sz="2000" dirty="0" smtClean="0"/>
              <a:t>, отвечающим за курирование Молодежных советов</a:t>
            </a:r>
          </a:p>
          <a:p>
            <a:pPr algn="just"/>
            <a:r>
              <a:rPr lang="ru-RU" sz="2000" dirty="0" smtClean="0"/>
              <a:t>2) </a:t>
            </a:r>
            <a:r>
              <a:rPr lang="ru-RU" sz="2000" b="1" dirty="0" smtClean="0"/>
              <a:t>личный опыт членства </a:t>
            </a:r>
            <a:r>
              <a:rPr lang="ru-RU" sz="2000" dirty="0" smtClean="0"/>
              <a:t>автора в Молодежном совете Московского района г. Санкт-Петербург в 2020-2021 годах (включенное наблюдение).</a:t>
            </a:r>
          </a:p>
          <a:p>
            <a:pPr algn="just"/>
            <a:r>
              <a:rPr lang="ru-RU" sz="2000" dirty="0" smtClean="0"/>
              <a:t>3) выдержки из некоторых интервью, взятых автором в ходе подготовки </a:t>
            </a:r>
            <a:r>
              <a:rPr lang="ru-RU" sz="2000" b="1" dirty="0" smtClean="0"/>
              <a:t>курсовой работы </a:t>
            </a:r>
            <a:r>
              <a:rPr lang="ru-RU" sz="2000" dirty="0" smtClean="0"/>
              <a:t>3 курса.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267" y="2445308"/>
            <a:ext cx="4207933" cy="28041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11267" y="5516201"/>
            <a:ext cx="3456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Из архива МС Московского р-на: </a:t>
            </a:r>
          </a:p>
          <a:p>
            <a:r>
              <a:rPr lang="ru-RU" dirty="0" smtClean="0"/>
              <a:t>Собрание 22.09.2020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1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7015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Перечень существующих проблем: предварительный экскурс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111" y="2389017"/>
            <a:ext cx="6323540" cy="435133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нехватка мотивации</a:t>
            </a:r>
          </a:p>
          <a:p>
            <a:pPr algn="just"/>
            <a:r>
              <a:rPr lang="ru-RU" sz="2000" dirty="0" smtClean="0"/>
              <a:t>дефицит активных кадров </a:t>
            </a:r>
          </a:p>
          <a:p>
            <a:pPr algn="just"/>
            <a:r>
              <a:rPr lang="ru-RU" sz="2000" dirty="0" smtClean="0"/>
              <a:t>отсутствие информированности о деятельности МС.</a:t>
            </a:r>
          </a:p>
          <a:p>
            <a:pPr algn="just"/>
            <a:r>
              <a:rPr lang="ru-RU" sz="2000" dirty="0"/>
              <a:t>н</a:t>
            </a:r>
            <a:r>
              <a:rPr lang="ru-RU" sz="2000" dirty="0" smtClean="0"/>
              <a:t>ет преимуществ при попытке вступления в другие органы молодежного самоуправления. </a:t>
            </a:r>
          </a:p>
          <a:p>
            <a:pPr algn="just"/>
            <a:r>
              <a:rPr lang="ru-RU" sz="2000" dirty="0" smtClean="0"/>
              <a:t>отсутствие грамотных процедур отбора в состав МС.</a:t>
            </a:r>
          </a:p>
          <a:p>
            <a:pPr algn="just"/>
            <a:r>
              <a:rPr lang="ru-RU" sz="2000" dirty="0" smtClean="0"/>
              <a:t>отсутствие тесного сотрудничества между советами различных районов.</a:t>
            </a:r>
          </a:p>
          <a:p>
            <a:pPr algn="just"/>
            <a:r>
              <a:rPr lang="ru-RU" sz="2000" dirty="0" smtClean="0"/>
              <a:t>уклон советов на волонтерскую деятельность.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933" y="3051109"/>
            <a:ext cx="3970585" cy="235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8138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Результаты интервью и как они были получены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178" y="2245405"/>
            <a:ext cx="10550154" cy="435133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Опрошены</a:t>
            </a:r>
            <a:r>
              <a:rPr lang="ru-RU" sz="2000" dirty="0" smtClean="0"/>
              <a:t>: председатели, зампреды, рядовые члены. </a:t>
            </a:r>
          </a:p>
          <a:p>
            <a:pPr algn="just"/>
            <a:r>
              <a:rPr lang="ru-RU" sz="2000" b="1" dirty="0" smtClean="0"/>
              <a:t>Проблемы</a:t>
            </a:r>
            <a:r>
              <a:rPr lang="ru-RU" sz="2000" dirty="0" smtClean="0"/>
              <a:t>? Некоторые представители так и не вышли на связь + сложно найти информацию о высшем руководящем составе совета. </a:t>
            </a:r>
          </a:p>
          <a:p>
            <a:pPr algn="just"/>
            <a:r>
              <a:rPr lang="ru-RU" sz="2000" dirty="0" smtClean="0"/>
              <a:t>В итоге получены ответы </a:t>
            </a:r>
            <a:r>
              <a:rPr lang="ru-RU" sz="2000" dirty="0"/>
              <a:t>от </a:t>
            </a:r>
            <a:r>
              <a:rPr lang="ru-RU" sz="2000" dirty="0" smtClean="0"/>
              <a:t>представителей советов </a:t>
            </a:r>
            <a:r>
              <a:rPr lang="ru-RU" sz="2000" b="1" dirty="0"/>
              <a:t>9 районов </a:t>
            </a:r>
            <a:r>
              <a:rPr lang="ru-RU" sz="2000" dirty="0" smtClean="0"/>
              <a:t>СПб</a:t>
            </a:r>
            <a:r>
              <a:rPr lang="en-US" sz="2000" dirty="0"/>
              <a:t>.</a:t>
            </a:r>
            <a:endParaRPr lang="ru-RU" sz="2000" dirty="0" smtClean="0"/>
          </a:p>
          <a:p>
            <a:pPr algn="just"/>
            <a:r>
              <a:rPr lang="ru-RU" sz="2000" b="1" dirty="0" smtClean="0"/>
              <a:t>Основные проблемы </a:t>
            </a:r>
            <a:r>
              <a:rPr lang="ru-RU" sz="2000" dirty="0" smtClean="0"/>
              <a:t>(категории проблем): кадровая</a:t>
            </a:r>
            <a:r>
              <a:rPr lang="en-US" sz="2000" dirty="0" smtClean="0"/>
              <a:t>;</a:t>
            </a:r>
            <a:r>
              <a:rPr lang="ru-RU" sz="2000" dirty="0" smtClean="0"/>
              <a:t> отсутствие мотивации</a:t>
            </a:r>
            <a:r>
              <a:rPr lang="en-US" sz="2000" dirty="0" smtClean="0"/>
              <a:t>/</a:t>
            </a:r>
            <a:r>
              <a:rPr lang="ru-RU" sz="2000" dirty="0" smtClean="0"/>
              <a:t>текучка кадров</a:t>
            </a:r>
            <a:r>
              <a:rPr lang="en-US" sz="2000" dirty="0" smtClean="0"/>
              <a:t>;</a:t>
            </a:r>
            <a:r>
              <a:rPr lang="ru-RU" sz="2000" dirty="0" smtClean="0"/>
              <a:t> ресурсная</a:t>
            </a:r>
            <a:r>
              <a:rPr lang="en-US" sz="2000" dirty="0" smtClean="0"/>
              <a:t>/</a:t>
            </a:r>
            <a:r>
              <a:rPr lang="ru-RU" sz="2000" dirty="0" smtClean="0"/>
              <a:t>финансовая проблема</a:t>
            </a:r>
            <a:r>
              <a:rPr lang="en-US" sz="2000" dirty="0" smtClean="0"/>
              <a:t>;</a:t>
            </a:r>
            <a:r>
              <a:rPr lang="ru-RU" sz="2000" dirty="0" smtClean="0"/>
              <a:t> проблема взаимодействия между советами и другими молодежными организациями</a:t>
            </a:r>
            <a:r>
              <a:rPr lang="en-US" sz="2000" dirty="0" smtClean="0"/>
              <a:t>;</a:t>
            </a:r>
            <a:r>
              <a:rPr lang="ru-RU" sz="2000" dirty="0" smtClean="0"/>
              <a:t> сущностные проблемы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en-GB" sz="2000" dirty="0" smtClean="0"/>
              <a:t>C</a:t>
            </a:r>
            <a:r>
              <a:rPr lang="ru-RU" sz="2000" dirty="0" err="1" smtClean="0"/>
              <a:t>пособы</a:t>
            </a:r>
            <a:r>
              <a:rPr lang="ru-RU" sz="2000" dirty="0" smtClean="0"/>
              <a:t> решения основаны на мнении представителей советов с минимальными дополнениями от самого автора!!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4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13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Способы решения проблем. Выдержки. Кадровая проблема: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275827"/>
            <a:ext cx="7134225" cy="4351338"/>
          </a:xfrm>
        </p:spPr>
        <p:txBody>
          <a:bodyPr>
            <a:normAutofit/>
          </a:bodyPr>
          <a:lstStyle/>
          <a:p>
            <a:pPr lvl="0" algn="just"/>
            <a:r>
              <a:rPr lang="ru-RU" sz="2000" dirty="0" smtClean="0"/>
              <a:t>Направлять </a:t>
            </a:r>
            <a:r>
              <a:rPr lang="ru-RU" sz="2000" b="1" dirty="0"/>
              <a:t>письма-приглашения</a:t>
            </a:r>
            <a:r>
              <a:rPr lang="ru-RU" sz="2000" dirty="0"/>
              <a:t> в вузы и </a:t>
            </a:r>
            <a:r>
              <a:rPr lang="ru-RU" sz="2000" dirty="0" err="1"/>
              <a:t>ссузы</a:t>
            </a:r>
            <a:r>
              <a:rPr lang="ru-RU" sz="2000" dirty="0"/>
              <a:t> </a:t>
            </a:r>
            <a:r>
              <a:rPr lang="ru-RU" sz="2000" dirty="0" smtClean="0"/>
              <a:t>района + </a:t>
            </a:r>
            <a:r>
              <a:rPr lang="ru-RU" sz="2000" dirty="0"/>
              <a:t>р</a:t>
            </a:r>
            <a:r>
              <a:rPr lang="ru-RU" sz="2000" dirty="0" smtClean="0"/>
              <a:t>аботать </a:t>
            </a:r>
            <a:r>
              <a:rPr lang="ru-RU" sz="2000" dirty="0"/>
              <a:t>со школами. Более активная интернет-реклама </a:t>
            </a:r>
            <a:r>
              <a:rPr lang="ru-RU" sz="2000" dirty="0" smtClean="0"/>
              <a:t>по данным направлениям</a:t>
            </a:r>
          </a:p>
          <a:p>
            <a:pPr lvl="0" algn="just"/>
            <a:r>
              <a:rPr lang="ru-RU" sz="2000" b="1" dirty="0" smtClean="0"/>
              <a:t>Расширять </a:t>
            </a:r>
            <a:r>
              <a:rPr lang="ru-RU" sz="2000" b="1" dirty="0"/>
              <a:t>полномочия </a:t>
            </a:r>
            <a:r>
              <a:rPr lang="ru-RU" sz="2000" b="1" dirty="0" smtClean="0"/>
              <a:t>советов</a:t>
            </a:r>
            <a:r>
              <a:rPr lang="ru-RU" sz="2000" dirty="0" smtClean="0"/>
              <a:t>: обязать администрации </a:t>
            </a:r>
            <a:r>
              <a:rPr lang="ru-RU" sz="2000" dirty="0"/>
              <a:t>и Комитет закладывать ресурсы </a:t>
            </a:r>
            <a:r>
              <a:rPr lang="ru-RU" sz="2000" dirty="0" smtClean="0"/>
              <a:t>на </a:t>
            </a:r>
            <a:r>
              <a:rPr lang="ru-RU" sz="2000" dirty="0"/>
              <a:t>обязательное исполнение в течение года как минимум 2-3 проектов совета, </a:t>
            </a:r>
            <a:r>
              <a:rPr lang="ru-RU" sz="2000" dirty="0" smtClean="0"/>
              <a:t>создавать </a:t>
            </a:r>
            <a:r>
              <a:rPr lang="ru-RU" sz="2000" dirty="0"/>
              <a:t>при органах власти обязательную квоту для </a:t>
            </a:r>
            <a:r>
              <a:rPr lang="ru-RU" sz="2000" dirty="0" smtClean="0"/>
              <a:t>советов( например при рабочих группах).</a:t>
            </a:r>
          </a:p>
          <a:p>
            <a:pPr lvl="0" algn="just"/>
            <a:r>
              <a:rPr lang="ru-RU" sz="2000" dirty="0" smtClean="0"/>
              <a:t>Создавать </a:t>
            </a:r>
            <a:r>
              <a:rPr lang="ru-RU" sz="2000" b="1" dirty="0"/>
              <a:t>волонтерские отряды </a:t>
            </a:r>
            <a:r>
              <a:rPr lang="ru-RU" sz="2000" dirty="0"/>
              <a:t>школьников и студентов </a:t>
            </a:r>
            <a:r>
              <a:rPr lang="ru-RU" sz="2000" b="1" dirty="0"/>
              <a:t>при проектах,</a:t>
            </a:r>
            <a:r>
              <a:rPr lang="ru-RU" sz="2000" dirty="0"/>
              <a:t> которые интересны молодежи, и уже через эти проекты привлекать </a:t>
            </a:r>
            <a:r>
              <a:rPr lang="ru-RU" sz="2000" dirty="0" smtClean="0"/>
              <a:t>к </a:t>
            </a:r>
            <a:r>
              <a:rPr lang="ru-RU" sz="2000" dirty="0"/>
              <a:t>деятельности в совете. </a:t>
            </a: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651" y="4115594"/>
            <a:ext cx="2454468" cy="19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5066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Проблема мотивации/текучки кадров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162" y="2506662"/>
            <a:ext cx="7043637" cy="435133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Выделение </a:t>
            </a:r>
            <a:r>
              <a:rPr lang="ru-RU" sz="2000" b="1" dirty="0" smtClean="0"/>
              <a:t>помещений</a:t>
            </a:r>
            <a:r>
              <a:rPr lang="ru-RU" sz="2000" dirty="0" smtClean="0"/>
              <a:t> для крупных мероприятий (долгосрочные партнерские договоры с бизнесом, НКО).</a:t>
            </a:r>
          </a:p>
          <a:p>
            <a:pPr algn="just"/>
            <a:r>
              <a:rPr lang="ru-RU" sz="2000" b="1" dirty="0" smtClean="0"/>
              <a:t>Включение</a:t>
            </a:r>
            <a:r>
              <a:rPr lang="ru-RU" sz="2000" dirty="0" smtClean="0"/>
              <a:t> представителей советов </a:t>
            </a:r>
            <a:r>
              <a:rPr lang="ru-RU" sz="2000" b="1" dirty="0" smtClean="0"/>
              <a:t>в составы делегаций </a:t>
            </a:r>
            <a:r>
              <a:rPr lang="ru-RU" sz="2000" dirty="0" smtClean="0"/>
              <a:t>от Комитета для участия в Международных и Всероссийских молодежных мероприятиях, </a:t>
            </a:r>
            <a:r>
              <a:rPr lang="ru-RU" sz="2000" dirty="0" err="1" smtClean="0"/>
              <a:t>форумных</a:t>
            </a:r>
            <a:r>
              <a:rPr lang="ru-RU" sz="2000" dirty="0" smtClean="0"/>
              <a:t> кампаниях. </a:t>
            </a:r>
          </a:p>
          <a:p>
            <a:pPr algn="just"/>
            <a:r>
              <a:rPr lang="ru-RU" sz="2000" b="1" dirty="0" smtClean="0"/>
              <a:t>Преимущества</a:t>
            </a:r>
            <a:r>
              <a:rPr lang="ru-RU" sz="2000" dirty="0" smtClean="0"/>
              <a:t> для особо активных членов совета при желании вступления в другие органы молодежного самоуправления, а также в органы законодательной и исполнительной власти СПб + дополнительные баллы при поступлении в вузы.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05" y="2647950"/>
            <a:ext cx="2599769" cy="280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869" y="8689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Ресурсная и финансовая проблемы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169" y="2458242"/>
            <a:ext cx="7189431" cy="435133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Перевести</a:t>
            </a:r>
            <a:r>
              <a:rPr lang="ru-RU" sz="2000" dirty="0" smtClean="0"/>
              <a:t> часть средств </a:t>
            </a:r>
            <a:r>
              <a:rPr lang="ru-RU" sz="2000" b="1" dirty="0" smtClean="0"/>
              <a:t>с грантов </a:t>
            </a:r>
            <a:r>
              <a:rPr lang="ru-RU" sz="2000" dirty="0" smtClean="0"/>
              <a:t>на нужды советов.</a:t>
            </a:r>
          </a:p>
          <a:p>
            <a:pPr algn="just"/>
            <a:r>
              <a:rPr lang="ru-RU" sz="2000" dirty="0" smtClean="0"/>
              <a:t>Установить четкий </a:t>
            </a:r>
            <a:r>
              <a:rPr lang="ru-RU" sz="2000" b="1" dirty="0" smtClean="0"/>
              <a:t>канал коммуникации </a:t>
            </a:r>
            <a:r>
              <a:rPr lang="ru-RU" sz="2000" dirty="0" smtClean="0"/>
              <a:t>между советами и Комитетом/администрациями </a:t>
            </a:r>
            <a:r>
              <a:rPr lang="ru-RU" sz="2000" b="1" dirty="0" smtClean="0"/>
              <a:t>по финансовым </a:t>
            </a:r>
            <a:r>
              <a:rPr lang="ru-RU" sz="2000" dirty="0" smtClean="0"/>
              <a:t>вопросам для грамотного распределения ресурсов в течение года.</a:t>
            </a:r>
          </a:p>
          <a:p>
            <a:pPr algn="just"/>
            <a:r>
              <a:rPr lang="ru-RU" sz="2000" dirty="0" smtClean="0"/>
              <a:t>Выделять больше ресурсов и финансов на </a:t>
            </a:r>
            <a:r>
              <a:rPr lang="ru-RU" sz="2000" b="1" dirty="0" smtClean="0"/>
              <a:t>создание молодежных пространств</a:t>
            </a:r>
            <a:r>
              <a:rPr lang="ru-RU" sz="2000" dirty="0" smtClean="0"/>
              <a:t> в каждом районе. </a:t>
            </a:r>
            <a:r>
              <a:rPr lang="ru-RU" sz="2000" dirty="0"/>
              <a:t>Л</a:t>
            </a:r>
            <a:r>
              <a:rPr lang="ru-RU" sz="2000" dirty="0" smtClean="0"/>
              <a:t>окация пространства должна обсуждаться с представителями различных молодежных организаций района.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0" y="3695700"/>
            <a:ext cx="55245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535" y="10306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Отсутствие системы взаимодействия районных молодежных организаций, в том числе Молодежных советов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381" y="2940450"/>
            <a:ext cx="8102790" cy="4351338"/>
          </a:xfrm>
        </p:spPr>
        <p:txBody>
          <a:bodyPr>
            <a:normAutofit/>
          </a:bodyPr>
          <a:lstStyle/>
          <a:p>
            <a:pPr lvl="0" algn="just"/>
            <a:r>
              <a:rPr lang="ru-RU" sz="2000" dirty="0" smtClean="0"/>
              <a:t>Создание </a:t>
            </a:r>
            <a:r>
              <a:rPr lang="ru-RU" sz="2000" b="1" dirty="0"/>
              <a:t>общего чата </a:t>
            </a:r>
            <a:r>
              <a:rPr lang="ru-RU" sz="2000" dirty="0"/>
              <a:t>председателей советов, одновременно с этим введение четких </a:t>
            </a:r>
            <a:r>
              <a:rPr lang="en-US" sz="2000" b="1" dirty="0"/>
              <a:t>KPI</a:t>
            </a:r>
            <a:r>
              <a:rPr lang="ru-RU" sz="2000" b="1" dirty="0"/>
              <a:t>,</a:t>
            </a:r>
            <a:r>
              <a:rPr lang="ru-RU" sz="2000" dirty="0"/>
              <a:t> которые бы определяли количество проведенных проектов и мероприятий силами нескольких </a:t>
            </a:r>
            <a:r>
              <a:rPr lang="ru-RU" sz="2000" dirty="0" smtClean="0"/>
              <a:t>районов</a:t>
            </a:r>
          </a:p>
          <a:p>
            <a:pPr lvl="0" algn="just"/>
            <a:r>
              <a:rPr lang="ru-RU" sz="2000" dirty="0" smtClean="0"/>
              <a:t>Определить новые приоритетные </a:t>
            </a:r>
            <a:r>
              <a:rPr lang="ru-RU" sz="2000" b="1" dirty="0" smtClean="0"/>
              <a:t>цели</a:t>
            </a:r>
            <a:r>
              <a:rPr lang="ru-RU" sz="2000" dirty="0" smtClean="0"/>
              <a:t> </a:t>
            </a:r>
            <a:r>
              <a:rPr lang="ru-RU" sz="2000" dirty="0"/>
              <a:t>советов, на основании которых </a:t>
            </a:r>
            <a:r>
              <a:rPr lang="ru-RU" sz="2000" b="1" dirty="0"/>
              <a:t>ввести </a:t>
            </a:r>
            <a:r>
              <a:rPr lang="en-US" sz="2000" b="1" dirty="0"/>
              <a:t>KPI</a:t>
            </a:r>
            <a:r>
              <a:rPr lang="ru-RU" sz="2000" dirty="0"/>
              <a:t>. Ключевая цель, например – улучшение жизни молодежи в районе/городе с акцентом на социальную деятельность. Есть общая цель – есть взаимодействие.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330" y="446745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Сущностные (фундаментальные) проблемы 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" y="1952366"/>
            <a:ext cx="6819900" cy="399123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Ввести систему </a:t>
            </a:r>
            <a:r>
              <a:rPr lang="ru-RU" sz="2000" b="1" dirty="0" smtClean="0"/>
              <a:t>KPI по оценке деятельности </a:t>
            </a:r>
            <a:r>
              <a:rPr lang="ru-RU" sz="2000" dirty="0" smtClean="0"/>
              <a:t>советов. Поощрять конкретными </a:t>
            </a:r>
            <a:r>
              <a:rPr lang="ru-RU" sz="2000" dirty="0"/>
              <a:t>материальными бонусами, образовательными сертификатами, организованными поездками на курорты и </a:t>
            </a:r>
            <a:r>
              <a:rPr lang="ru-RU" sz="2000" dirty="0" err="1" smtClean="0"/>
              <a:t>проч</a:t>
            </a:r>
            <a:r>
              <a:rPr lang="ru-RU" sz="2000" dirty="0"/>
              <a:t> </a:t>
            </a:r>
            <a:r>
              <a:rPr lang="ru-RU" sz="2000" dirty="0" smtClean="0"/>
              <a:t>-</a:t>
            </a:r>
            <a:r>
              <a:rPr lang="en-US" sz="2000" dirty="0" smtClean="0"/>
              <a:t>&gt; </a:t>
            </a:r>
            <a:r>
              <a:rPr lang="ru-RU" sz="2000" dirty="0" smtClean="0"/>
              <a:t>неэффективные советы распускать.</a:t>
            </a:r>
          </a:p>
          <a:p>
            <a:pPr algn="just"/>
            <a:r>
              <a:rPr lang="ru-RU" sz="2000" dirty="0" smtClean="0"/>
              <a:t>Пересмотреть функционал </a:t>
            </a:r>
            <a:r>
              <a:rPr lang="ru-RU" sz="2000" b="1" dirty="0" smtClean="0"/>
              <a:t>Молодежных советов и ПМЦ (</a:t>
            </a:r>
            <a:r>
              <a:rPr lang="ru-RU" sz="2000" dirty="0" err="1" smtClean="0"/>
              <a:t>Подростково</a:t>
            </a:r>
            <a:r>
              <a:rPr lang="ru-RU" sz="2000" dirty="0" smtClean="0"/>
              <a:t> Молодежные </a:t>
            </a:r>
            <a:r>
              <a:rPr lang="ru-RU" sz="2000" dirty="0"/>
              <a:t>Ц</a:t>
            </a:r>
            <a:r>
              <a:rPr lang="ru-RU" sz="2000" dirty="0" smtClean="0"/>
              <a:t>ентры</a:t>
            </a:r>
            <a:r>
              <a:rPr lang="ru-RU" sz="2000" b="1" dirty="0" smtClean="0"/>
              <a:t>)</a:t>
            </a:r>
            <a:r>
              <a:rPr lang="ru-RU" sz="2000" dirty="0" smtClean="0"/>
              <a:t>. Возможно происходит дублирование деятельности.</a:t>
            </a:r>
          </a:p>
          <a:p>
            <a:pPr algn="just"/>
            <a:r>
              <a:rPr lang="ru-RU" sz="2000" dirty="0" smtClean="0"/>
              <a:t>Возможно, сделать акцент на развитие не Молодежных советов, а </a:t>
            </a:r>
            <a:r>
              <a:rPr lang="ru-RU" sz="2000" b="1" dirty="0" smtClean="0"/>
              <a:t>Молодежных приемных</a:t>
            </a:r>
            <a:r>
              <a:rPr lang="ru-RU" sz="2000" dirty="0" smtClean="0"/>
              <a:t>, через которые принимались бы отдельные обращения по улучшению жизни в районе/городе.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748" y="2540664"/>
            <a:ext cx="4372252" cy="28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228" y="7810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Оценка и сравнение решений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853" y="2106611"/>
            <a:ext cx="7451272" cy="529431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Критерии</a:t>
            </a:r>
            <a:r>
              <a:rPr lang="ru-RU" sz="2000" dirty="0"/>
              <a:t>:</a:t>
            </a:r>
            <a:endParaRPr lang="ru-RU" sz="2000" dirty="0" smtClean="0"/>
          </a:p>
          <a:p>
            <a:r>
              <a:rPr lang="ru-RU" sz="2000" dirty="0" smtClean="0"/>
              <a:t>1) возможность и реалистичность исполнения рекомендации, то есть имеются ли необходимые </a:t>
            </a:r>
            <a:r>
              <a:rPr lang="ru-RU" sz="2000" b="1" dirty="0" smtClean="0"/>
              <a:t>ресурсы</a:t>
            </a:r>
            <a:r>
              <a:rPr lang="ru-RU" sz="2000" dirty="0" smtClean="0"/>
              <a:t> (как материальные, так и нематериальные); </a:t>
            </a:r>
          </a:p>
          <a:p>
            <a:r>
              <a:rPr lang="ru-RU" sz="2000" dirty="0" smtClean="0"/>
              <a:t>2) </a:t>
            </a:r>
            <a:r>
              <a:rPr lang="ru-RU" sz="2000" b="1" dirty="0" smtClean="0"/>
              <a:t>сроки </a:t>
            </a:r>
            <a:r>
              <a:rPr lang="ru-RU" sz="2000" dirty="0" smtClean="0"/>
              <a:t>выполнения (при этом будет рассматриваться такой момент, как необходимость взаимодействия с другими органами власти, либо необходимость переориентирования деятельности). </a:t>
            </a:r>
          </a:p>
          <a:p>
            <a:r>
              <a:rPr lang="ru-RU" sz="2000" dirty="0" smtClean="0"/>
              <a:t>Оценки: </a:t>
            </a:r>
            <a:r>
              <a:rPr lang="ru-RU" sz="2000" b="1" dirty="0" smtClean="0"/>
              <a:t>от 1 до 4</a:t>
            </a:r>
            <a:r>
              <a:rPr lang="ru-RU" sz="2000" dirty="0" smtClean="0"/>
              <a:t>, где 4 – высший балл. </a:t>
            </a:r>
            <a:endParaRPr lang="ru-RU" sz="2000" dirty="0"/>
          </a:p>
        </p:txBody>
      </p:sp>
      <p:pic>
        <p:nvPicPr>
          <p:cNvPr id="1028" name="Picture 4" descr="Сравнение – Бесплатные иконки: поисковая оптимизация и Интер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359" y="3683317"/>
            <a:ext cx="2736215" cy="27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211" y="5374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Обобщенные 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447" y="1999734"/>
            <a:ext cx="9147720" cy="4058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  </a:t>
            </a:r>
            <a:r>
              <a:rPr lang="ru-RU" sz="2400" b="1" dirty="0" smtClean="0"/>
              <a:t>Высший балл </a:t>
            </a:r>
            <a:r>
              <a:rPr lang="ru-RU" sz="2400" dirty="0" smtClean="0"/>
              <a:t>получили рекомендации, которые предлагают:</a:t>
            </a:r>
          </a:p>
          <a:p>
            <a:pPr algn="just"/>
            <a:r>
              <a:rPr lang="ru-RU" sz="2400" b="1" dirty="0" smtClean="0"/>
              <a:t>Кадровая проблема</a:t>
            </a:r>
            <a:r>
              <a:rPr lang="ru-RU" sz="2400" dirty="0" smtClean="0"/>
              <a:t>: сфокусироваться </a:t>
            </a:r>
            <a:r>
              <a:rPr lang="ru-RU" sz="2400" dirty="0"/>
              <a:t>на улучшении информационного освещения деятельности </a:t>
            </a:r>
            <a:r>
              <a:rPr lang="ru-RU" sz="2400" dirty="0" smtClean="0"/>
              <a:t>советов</a:t>
            </a:r>
            <a:r>
              <a:rPr lang="ru-RU" sz="2400" dirty="0"/>
              <a:t> </a:t>
            </a:r>
            <a:r>
              <a:rPr lang="ru-RU" sz="2400" dirty="0" smtClean="0"/>
              <a:t>и на лучшей информационной доступности информации о советах на сайте Правительства.</a:t>
            </a:r>
          </a:p>
          <a:p>
            <a:pPr algn="just"/>
            <a:r>
              <a:rPr lang="ru-RU" sz="2400" b="1" dirty="0" smtClean="0"/>
              <a:t>Проблема мотивации</a:t>
            </a:r>
            <a:r>
              <a:rPr lang="ru-RU" sz="2400" dirty="0" smtClean="0"/>
              <a:t>: </a:t>
            </a:r>
            <a:r>
              <a:rPr lang="ru-RU" sz="2400" dirty="0"/>
              <a:t>р</a:t>
            </a:r>
            <a:r>
              <a:rPr lang="ru-RU" sz="2400" dirty="0" smtClean="0"/>
              <a:t>азработать </a:t>
            </a:r>
            <a:r>
              <a:rPr lang="ru-RU" sz="2400" dirty="0"/>
              <a:t>формальные </a:t>
            </a:r>
            <a:r>
              <a:rPr lang="ru-RU" sz="2400" dirty="0" smtClean="0"/>
              <a:t>методические рекомендации, которые </a:t>
            </a:r>
            <a:r>
              <a:rPr lang="ru-RU" sz="2400" dirty="0"/>
              <a:t>бы способствовали повышению мотивации молодых </a:t>
            </a:r>
            <a:r>
              <a:rPr lang="ru-RU" sz="2400" dirty="0" smtClean="0"/>
              <a:t>людей. </a:t>
            </a:r>
          </a:p>
          <a:p>
            <a:pPr algn="just"/>
            <a:r>
              <a:rPr lang="ru-RU" sz="2400" b="1" dirty="0" smtClean="0"/>
              <a:t>Ресурсная проблема</a:t>
            </a:r>
            <a:r>
              <a:rPr lang="ru-RU" sz="2400" dirty="0" smtClean="0"/>
              <a:t>: ввести более качественное и грамотное финансовое планирование. Перевести средства с грантов.</a:t>
            </a:r>
          </a:p>
        </p:txBody>
      </p:sp>
    </p:spTree>
    <p:extLst>
      <p:ext uri="{BB962C8B-B14F-4D97-AF65-F5344CB8AC3E}">
        <p14:creationId xmlns:p14="http://schemas.microsoft.com/office/powerpoint/2010/main" val="39419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5059" y="-996092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Ключевые положения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086" y="1944025"/>
            <a:ext cx="10580745" cy="1655762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Р</a:t>
            </a:r>
            <a:r>
              <a:rPr lang="ru-RU" sz="2000" dirty="0" smtClean="0">
                <a:cs typeface="Arial" panose="020B0604020202020204" pitchFamily="34" charset="0"/>
              </a:rPr>
              <a:t>абота посвящена </a:t>
            </a:r>
            <a:r>
              <a:rPr lang="ru-RU" sz="2000" b="1" dirty="0" smtClean="0">
                <a:cs typeface="Arial" panose="020B0604020202020204" pitchFamily="34" charset="0"/>
              </a:rPr>
              <a:t>анализу деятельности Молодежных советов (МС) </a:t>
            </a:r>
            <a:r>
              <a:rPr lang="ru-RU" sz="2000" dirty="0" smtClean="0">
                <a:cs typeface="Arial" panose="020B0604020202020204" pitchFamily="34" charset="0"/>
              </a:rPr>
              <a:t>при районных администрациях СПб.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cs typeface="Arial" panose="020B0604020202020204" pitchFamily="34" charset="0"/>
              </a:rPr>
              <a:t>Цель - </a:t>
            </a:r>
            <a:r>
              <a:rPr lang="ru-RU" sz="2000" b="1" dirty="0" smtClean="0">
                <a:cs typeface="Arial" panose="020B0604020202020204" pitchFamily="34" charset="0"/>
              </a:rPr>
              <a:t>повышение эффективности </a:t>
            </a:r>
            <a:r>
              <a:rPr lang="ru-RU" sz="2000" dirty="0" smtClean="0">
                <a:cs typeface="Arial" panose="020B0604020202020204" pitchFamily="34" charset="0"/>
              </a:rPr>
              <a:t>деятельности МС.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cs typeface="Arial" panose="020B0604020202020204" pitchFamily="34" charset="0"/>
              </a:rPr>
              <a:t>А что </a:t>
            </a:r>
            <a:r>
              <a:rPr lang="ru-RU" sz="2000" dirty="0">
                <a:cs typeface="Arial" panose="020B0604020202020204" pitchFamily="34" charset="0"/>
              </a:rPr>
              <a:t>такое эффективность? </a:t>
            </a:r>
            <a:r>
              <a:rPr lang="ru-RU" sz="2000" dirty="0" smtClean="0">
                <a:cs typeface="Arial" panose="020B0604020202020204" pitchFamily="34" charset="0"/>
              </a:rPr>
              <a:t>Эффективность </a:t>
            </a:r>
            <a:r>
              <a:rPr lang="ru-RU" sz="2000" dirty="0">
                <a:cs typeface="Arial" panose="020B0604020202020204" pitchFamily="34" charset="0"/>
              </a:rPr>
              <a:t>системы </a:t>
            </a:r>
            <a:r>
              <a:rPr lang="ru-RU" sz="2000" dirty="0" smtClean="0">
                <a:cs typeface="Arial" panose="020B0604020202020204" pitchFamily="34" charset="0"/>
              </a:rPr>
              <a:t>– это совокупность </a:t>
            </a:r>
            <a:r>
              <a:rPr lang="ru-RU" sz="2000" dirty="0">
                <a:cs typeface="Arial" panose="020B0604020202020204" pitchFamily="34" charset="0"/>
              </a:rPr>
              <a:t>свойств, характеризующих качественное состояние </a:t>
            </a:r>
            <a:r>
              <a:rPr lang="ru-RU" sz="2000" dirty="0" smtClean="0">
                <a:cs typeface="Arial" panose="020B0604020202020204" pitchFamily="34" charset="0"/>
              </a:rPr>
              <a:t>системных функций </a:t>
            </a:r>
            <a:r>
              <a:rPr lang="ru-RU" sz="2000" dirty="0">
                <a:cs typeface="Arial" panose="020B0604020202020204" pitchFamily="34" charset="0"/>
              </a:rPr>
              <a:t>в измерении соотношений требуемого и достигаемого </a:t>
            </a:r>
            <a:r>
              <a:rPr lang="ru-RU" sz="2000" dirty="0" smtClean="0">
                <a:cs typeface="Arial" panose="020B0604020202020204" pitchFamily="34" charset="0"/>
              </a:rPr>
              <a:t>результата</a:t>
            </a:r>
            <a:r>
              <a:rPr lang="en-US" sz="2000" dirty="0" smtClean="0">
                <a:cs typeface="Arial" panose="020B0604020202020204" pitchFamily="34" charset="0"/>
              </a:rPr>
              <a:t>/</a:t>
            </a:r>
            <a:r>
              <a:rPr lang="ru-RU" sz="2000" dirty="0" smtClean="0">
                <a:cs typeface="Arial" panose="020B0604020202020204" pitchFamily="34" charset="0"/>
              </a:rPr>
              <a:t>цели</a:t>
            </a:r>
            <a:r>
              <a:rPr lang="en-US" sz="2000" b="1" dirty="0" smtClean="0">
                <a:cs typeface="Arial" panose="020B0604020202020204" pitchFamily="34" charset="0"/>
              </a:rPr>
              <a:t> (</a:t>
            </a:r>
            <a:r>
              <a:rPr lang="ru-RU" sz="2000" dirty="0" smtClean="0">
                <a:cs typeface="Arial" panose="020B0604020202020204" pitchFamily="34" charset="0"/>
              </a:rPr>
              <a:t>В. Волкова</a:t>
            </a:r>
            <a:r>
              <a:rPr lang="ru-RU" sz="2000" b="1" dirty="0" smtClean="0">
                <a:cs typeface="Arial" panose="020B0604020202020204" pitchFamily="34" charset="0"/>
              </a:rPr>
              <a:t>). </a:t>
            </a:r>
            <a:r>
              <a:rPr lang="ru-RU" sz="2000" dirty="0" smtClean="0">
                <a:cs typeface="Arial" panose="020B0604020202020204" pitchFamily="34" charset="0"/>
              </a:rPr>
              <a:t>Советы – элемент системы органов молодежного самоуправления.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cs typeface="Arial" panose="020B0604020202020204" pitchFamily="34" charset="0"/>
              </a:rPr>
              <a:t>Метод исследования - </a:t>
            </a:r>
            <a:r>
              <a:rPr lang="ru-RU" sz="2000" b="1" dirty="0" smtClean="0">
                <a:cs typeface="Arial" panose="020B0604020202020204" pitchFamily="34" charset="0"/>
              </a:rPr>
              <a:t>полуструктурированное интервью </a:t>
            </a:r>
            <a:r>
              <a:rPr lang="ru-RU" sz="2000" dirty="0" smtClean="0">
                <a:cs typeface="Arial" panose="020B0604020202020204" pitchFamily="34" charset="0"/>
              </a:rPr>
              <a:t>с представителями советов. Также </a:t>
            </a:r>
            <a:r>
              <a:rPr lang="ru-RU" sz="2000" b="1" dirty="0" smtClean="0">
                <a:cs typeface="Arial" panose="020B0604020202020204" pitchFamily="34" charset="0"/>
              </a:rPr>
              <a:t>анализ нормативно-правовой базы </a:t>
            </a:r>
            <a:r>
              <a:rPr lang="ru-RU" sz="2000" dirty="0" smtClean="0">
                <a:cs typeface="Arial" panose="020B0604020202020204" pitchFamily="34" charset="0"/>
              </a:rPr>
              <a:t>советов и тех законов, которые регулируют сферу молодежной политики в России и СПб.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cs typeface="Arial" panose="020B0604020202020204" pitchFamily="34" charset="0"/>
              </a:rPr>
              <a:t>По итогам - </a:t>
            </a:r>
            <a:r>
              <a:rPr lang="ru-RU" sz="2000" b="1" dirty="0" smtClean="0">
                <a:cs typeface="Arial" panose="020B0604020202020204" pitchFamily="34" charset="0"/>
              </a:rPr>
              <a:t>рекомендации </a:t>
            </a:r>
            <a:r>
              <a:rPr lang="ru-RU" sz="2000" dirty="0" smtClean="0">
                <a:cs typeface="Arial" panose="020B0604020202020204" pitchFamily="34" charset="0"/>
              </a:rPr>
              <a:t>по повышению эффективности МС, каждой из которых будет проставлена </a:t>
            </a:r>
            <a:r>
              <a:rPr lang="ru-RU" sz="2000" b="1" dirty="0" smtClean="0">
                <a:cs typeface="Arial" panose="020B0604020202020204" pitchFamily="34" charset="0"/>
              </a:rPr>
              <a:t>оценка</a:t>
            </a:r>
            <a:r>
              <a:rPr lang="ru-RU" sz="2000" dirty="0" smtClean="0">
                <a:cs typeface="Arial" panose="020B0604020202020204" pitchFamily="34" charset="0"/>
              </a:rPr>
              <a:t> в соответствии с </a:t>
            </a:r>
            <a:r>
              <a:rPr lang="ru-RU" sz="2000" b="1" dirty="0" smtClean="0">
                <a:cs typeface="Arial" panose="020B0604020202020204" pitchFamily="34" charset="0"/>
              </a:rPr>
              <a:t>критериями</a:t>
            </a:r>
            <a:r>
              <a:rPr lang="ru-RU" sz="2000" dirty="0" smtClean="0">
                <a:cs typeface="Arial" panose="020B0604020202020204" pitchFamily="34" charset="0"/>
              </a:rPr>
              <a:t>. Также рекомендациям будет дана сравнительная оценка</a:t>
            </a:r>
            <a:r>
              <a:rPr lang="ru-RU" sz="20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10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Обобщенные 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1825"/>
            <a:ext cx="10143931" cy="4013783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/>
              <a:t>Отсутствие системы взаимодействия</a:t>
            </a:r>
            <a:r>
              <a:rPr lang="ru-RU" sz="2600" dirty="0"/>
              <a:t>: </a:t>
            </a:r>
            <a:r>
              <a:rPr lang="ru-RU" sz="2600" dirty="0" smtClean="0"/>
              <a:t>сформировать систему </a:t>
            </a:r>
            <a:r>
              <a:rPr lang="ru-RU" sz="2600" dirty="0"/>
              <a:t>коммуникации и взаимодействия на основании конкретных KPI и </a:t>
            </a:r>
            <a:r>
              <a:rPr lang="ru-RU" sz="2600" dirty="0" smtClean="0"/>
              <a:t>внедрить качественный мониторинг ее </a:t>
            </a:r>
            <a:r>
              <a:rPr lang="ru-RU" sz="2600" dirty="0"/>
              <a:t>исполнения.</a:t>
            </a:r>
          </a:p>
          <a:p>
            <a:r>
              <a:rPr lang="ru-RU" sz="2600" b="1" dirty="0"/>
              <a:t>Сущностные проблемы</a:t>
            </a:r>
            <a:r>
              <a:rPr lang="ru-RU" sz="2600" dirty="0"/>
              <a:t>: в первую очередь!! Провести </a:t>
            </a:r>
            <a:r>
              <a:rPr lang="ru-RU" sz="2600" dirty="0" smtClean="0"/>
              <a:t>анализ на предмет того, нужны ли некоторые советы в </a:t>
            </a:r>
            <a:r>
              <a:rPr lang="ru-RU" sz="2600" dirty="0"/>
              <a:t>принципе и могут </a:t>
            </a:r>
            <a:r>
              <a:rPr lang="ru-RU" sz="2600" dirty="0" smtClean="0"/>
              <a:t>ли они быть </a:t>
            </a:r>
            <a:r>
              <a:rPr lang="ru-RU" sz="2600" dirty="0"/>
              <a:t>объединены с тем или иным органом. Переориентирование советов на решение социально-значимых вопросов.</a:t>
            </a:r>
          </a:p>
          <a:p>
            <a:r>
              <a:rPr lang="ru-RU" sz="2600" b="1" dirty="0"/>
              <a:t>Самый низкий балл</a:t>
            </a:r>
            <a:r>
              <a:rPr lang="ru-RU" sz="2600" dirty="0"/>
              <a:t>: рекомендации, которые требуют </a:t>
            </a:r>
            <a:r>
              <a:rPr lang="ru-RU" sz="2600" dirty="0" smtClean="0"/>
              <a:t>выделения ресурсов, </a:t>
            </a:r>
            <a:r>
              <a:rPr lang="ru-RU" sz="2600" dirty="0"/>
              <a:t>фундаментального переосмысления текущей деятельности, а также работы многих министерств и ведомств, возможно даже на федеральном уровне. Поэтому их полноценное исполнение может произойти лишь через несколько лет.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870" y="4304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Заключение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73" y="2157641"/>
            <a:ext cx="667413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Зачем </a:t>
            </a:r>
            <a:r>
              <a:rPr lang="ru-RU" sz="2000" dirty="0" smtClean="0"/>
              <a:t>это все было нужно? </a:t>
            </a:r>
          </a:p>
          <a:p>
            <a:pPr algn="just"/>
            <a:r>
              <a:rPr lang="ru-RU" sz="2000" dirty="0" smtClean="0"/>
              <a:t>Глобально: рекомендации нужны для того, чтобы политическая социализация молодежи проходила лучше.</a:t>
            </a:r>
          </a:p>
          <a:p>
            <a:pPr algn="just"/>
            <a:r>
              <a:rPr lang="ru-RU" sz="2000" dirty="0" smtClean="0"/>
              <a:t>Выполнение данной задачи, в свою очередь, отвечает задачам государства по построению политической культуры в долгосрочной перспективе. </a:t>
            </a:r>
          </a:p>
          <a:p>
            <a:pPr algn="just"/>
            <a:r>
              <a:rPr lang="ru-RU" sz="2000" dirty="0" smtClean="0"/>
              <a:t>На более локальном уровне, выполнение рекомендаций поможет </a:t>
            </a:r>
            <a:r>
              <a:rPr lang="ru-RU" sz="2000" b="1" dirty="0" smtClean="0"/>
              <a:t>повысить качество реализации молодежной политики </a:t>
            </a:r>
            <a:r>
              <a:rPr lang="ru-RU" sz="2000" dirty="0" smtClean="0"/>
              <a:t>в Санкт-Петербурге</a:t>
            </a:r>
            <a:endParaRPr lang="en-GB" sz="2000" dirty="0"/>
          </a:p>
          <a:p>
            <a:pPr algn="just"/>
            <a:r>
              <a:rPr lang="ru-RU" sz="2000" dirty="0" smtClean="0"/>
              <a:t>И главное – </a:t>
            </a:r>
            <a:r>
              <a:rPr lang="ru-RU" sz="2000" b="1" dirty="0" smtClean="0"/>
              <a:t>улучшить эффективность работы МС</a:t>
            </a:r>
            <a:r>
              <a:rPr lang="ru-RU" sz="2000" dirty="0" smtClean="0"/>
              <a:t>, что позволит лучше вовлекать молодежь в общественно-политическую жизнь.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774" y="2786065"/>
            <a:ext cx="3639786" cy="24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736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Что такое Молодежные советы?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49" y="2244724"/>
            <a:ext cx="11045501" cy="49371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Молодежные советы являются </a:t>
            </a:r>
            <a:r>
              <a:rPr lang="ru-RU" sz="2000" b="1" dirty="0" smtClean="0"/>
              <a:t>коллегиальными совещательными органами</a:t>
            </a:r>
            <a:r>
              <a:rPr lang="ru-RU" sz="2000" dirty="0" smtClean="0"/>
              <a:t>. Координируются органами власти, при которых они создаются.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Создаются с </a:t>
            </a:r>
            <a:r>
              <a:rPr lang="ru-RU" sz="2000" b="1" dirty="0"/>
              <a:t>целью</a:t>
            </a:r>
            <a:r>
              <a:rPr lang="ru-RU" sz="2000" dirty="0"/>
              <a:t> вовлечения молодежи в процесс социально-экономического развития </a:t>
            </a:r>
            <a:r>
              <a:rPr lang="ru-RU" sz="2000" dirty="0" smtClean="0"/>
              <a:t>территории, </a:t>
            </a:r>
            <a:r>
              <a:rPr lang="ru-RU" sz="2000" dirty="0"/>
              <a:t>а также для повышения уровня социализации и самореализации молодежи, развития молодежного </a:t>
            </a:r>
            <a:r>
              <a:rPr lang="ru-RU" sz="2000" dirty="0" smtClean="0"/>
              <a:t>самоуправления (по этим целям измеряем эффективность!!).</a:t>
            </a:r>
            <a:endParaRPr lang="ru-RU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/>
              <a:t>Задачи: </a:t>
            </a:r>
            <a:r>
              <a:rPr lang="ru-RU" sz="2000" dirty="0" smtClean="0"/>
              <a:t>разработка </a:t>
            </a:r>
            <a:r>
              <a:rPr lang="ru-RU" sz="2000" dirty="0"/>
              <a:t>предложений по основным направлениям молодежной политики, механизму ее реализации с учетом проблем </a:t>
            </a:r>
            <a:r>
              <a:rPr lang="ru-RU" sz="2000" dirty="0" smtClean="0"/>
              <a:t>молодежи.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Много </a:t>
            </a:r>
            <a:r>
              <a:rPr lang="ru-RU" sz="2000" b="1" dirty="0" smtClean="0"/>
              <a:t>функций</a:t>
            </a:r>
            <a:r>
              <a:rPr lang="ru-RU" sz="2000" dirty="0" smtClean="0"/>
              <a:t>!! Например: организация </a:t>
            </a:r>
            <a:r>
              <a:rPr lang="ru-RU" sz="2000" dirty="0"/>
              <a:t>различных видов социально значимой деятельности молодежи и проведению мероприятий, способствующих развитию </a:t>
            </a:r>
            <a:r>
              <a:rPr lang="ru-RU" sz="2000" dirty="0" smtClean="0"/>
              <a:t>личности молодежи</a:t>
            </a:r>
            <a:r>
              <a:rPr lang="ru-RU" sz="2000" dirty="0"/>
              <a:t>, реализации ее социальных, творческих и трудовых </a:t>
            </a:r>
            <a:r>
              <a:rPr lang="ru-RU" sz="2000" dirty="0" smtClean="0"/>
              <a:t>инициатив.</a:t>
            </a:r>
          </a:p>
        </p:txBody>
      </p:sp>
    </p:spTree>
    <p:extLst>
      <p:ext uri="{BB962C8B-B14F-4D97-AF65-F5344CB8AC3E}">
        <p14:creationId xmlns:p14="http://schemas.microsoft.com/office/powerpoint/2010/main" val="29382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316" y="5550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Нужно ли развивать молодежное самоуправление?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079" y="2156883"/>
            <a:ext cx="7160471" cy="504613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/>
              <a:t>«Молодежное самоуправление </a:t>
            </a:r>
            <a:r>
              <a:rPr lang="ru-RU" sz="2000" dirty="0" smtClean="0"/>
              <a:t>— форма </a:t>
            </a:r>
            <a:r>
              <a:rPr lang="ru-RU" sz="2000" dirty="0"/>
              <a:t>управления, которая предполагает активное участие молодежи в подготовке, принятии и реализации управленческих решений, </a:t>
            </a:r>
            <a:r>
              <a:rPr lang="ru-RU" sz="2000" dirty="0" smtClean="0"/>
              <a:t>касающихся ее </a:t>
            </a:r>
            <a:r>
              <a:rPr lang="ru-RU" sz="2000" dirty="0"/>
              <a:t>жизни, защиты прав и интересов» (</a:t>
            </a:r>
            <a:r>
              <a:rPr lang="ru-RU" sz="2000" dirty="0" err="1"/>
              <a:t>Барсукова</a:t>
            </a:r>
            <a:r>
              <a:rPr lang="ru-RU" sz="2000" dirty="0"/>
              <a:t> Е). </a:t>
            </a:r>
            <a:endParaRPr lang="ru-RU" sz="20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Развитие - способ удовлетворения молодежи в более активном участии в политической жизни, т.е. в </a:t>
            </a:r>
            <a:r>
              <a:rPr lang="ru-RU" sz="2000" b="1" dirty="0" smtClean="0"/>
              <a:t>репрезентации</a:t>
            </a:r>
            <a:r>
              <a:rPr lang="ru-RU" sz="2000" dirty="0" smtClean="0"/>
              <a:t> (</a:t>
            </a:r>
            <a:r>
              <a:rPr lang="en-US" sz="2000" dirty="0" err="1" smtClean="0"/>
              <a:t>Ortuoste</a:t>
            </a:r>
            <a:r>
              <a:rPr lang="en-US" sz="2000" dirty="0" smtClean="0"/>
              <a:t> M</a:t>
            </a:r>
            <a:r>
              <a:rPr lang="ru-RU" sz="2000" dirty="0" smtClean="0"/>
              <a:t>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Действенная площадка для </a:t>
            </a:r>
            <a:r>
              <a:rPr lang="ru-RU" sz="2000" b="1" dirty="0" smtClean="0"/>
              <a:t>реализации потенциала </a:t>
            </a:r>
            <a:r>
              <a:rPr lang="ru-RU" sz="2000" dirty="0" smtClean="0"/>
              <a:t>молодых людей, для их социализации и интеграции в общество</a:t>
            </a:r>
            <a:r>
              <a:rPr lang="ru-RU" sz="2000" dirty="0"/>
              <a:t> </a:t>
            </a:r>
            <a:r>
              <a:rPr lang="ru-RU" sz="2000" dirty="0" smtClean="0"/>
              <a:t>(Зиненко В.)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/>
              <a:t>С</a:t>
            </a:r>
            <a:r>
              <a:rPr lang="ru-RU" sz="2000" dirty="0" smtClean="0"/>
              <a:t>пособ активного и целенаправленного </a:t>
            </a:r>
            <a:r>
              <a:rPr lang="ru-RU" sz="2000" b="1" dirty="0" smtClean="0"/>
              <a:t>вовлечения молодежи в политическую жизнь</a:t>
            </a:r>
            <a:r>
              <a:rPr lang="ru-RU" sz="2000" dirty="0" smtClean="0"/>
              <a:t> со стороны государства.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4" y="2702871"/>
            <a:ext cx="3932431" cy="260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943" y="3341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Необходимо ли качественное развитие молодежного самоуправления в РФ?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655" y="1930400"/>
            <a:ext cx="5905920" cy="4470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В </a:t>
            </a:r>
            <a:r>
              <a:rPr lang="ru-RU" sz="2000" b="1" dirty="0" smtClean="0"/>
              <a:t>теории</a:t>
            </a:r>
            <a:r>
              <a:rPr lang="ru-RU" sz="2000" dirty="0"/>
              <a:t>:</a:t>
            </a:r>
            <a:r>
              <a:rPr lang="ru-RU" sz="2000" dirty="0" smtClean="0"/>
              <a:t> молодежь – как наиболее мобильная </a:t>
            </a:r>
            <a:r>
              <a:rPr lang="ru-RU" sz="2000" dirty="0"/>
              <a:t>и инновационно настроенная часть общества </a:t>
            </a:r>
            <a:r>
              <a:rPr lang="ru-RU" sz="2000" dirty="0" smtClean="0"/>
              <a:t>в </a:t>
            </a:r>
            <a:r>
              <a:rPr lang="ru-RU" sz="2000" dirty="0"/>
              <a:t>наибольшей степени заинтересована участвовать в современных политических и социальных процессах (</a:t>
            </a:r>
            <a:r>
              <a:rPr lang="ru-RU" sz="2000" dirty="0" smtClean="0"/>
              <a:t>Отроков </a:t>
            </a:r>
            <a:r>
              <a:rPr lang="ru-RU" sz="2000" dirty="0"/>
              <a:t>О</a:t>
            </a:r>
            <a:r>
              <a:rPr lang="ru-RU" sz="2000" dirty="0" smtClean="0"/>
              <a:t>.).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В </a:t>
            </a:r>
            <a:r>
              <a:rPr lang="ru-RU" sz="2000" b="1" dirty="0" smtClean="0"/>
              <a:t>реальности</a:t>
            </a:r>
            <a:r>
              <a:rPr lang="ru-RU" sz="2000" dirty="0" smtClean="0"/>
              <a:t>: «более 80% российских молодых людей либо не интересуются политикой, либо не имеют на этот счет определенного мнения».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Почему? Один из вариантов- низкое качество реализации молодежной политики.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b="1" dirty="0" smtClean="0"/>
              <a:t>Политический абсентеизм </a:t>
            </a:r>
            <a:r>
              <a:rPr lang="ru-RU" sz="2000" dirty="0" smtClean="0"/>
              <a:t>может привести к различным последствиям -</a:t>
            </a:r>
            <a:r>
              <a:rPr lang="en-US" sz="2000" dirty="0" smtClean="0"/>
              <a:t>&gt;</a:t>
            </a:r>
            <a:r>
              <a:rPr lang="ru-RU" sz="2000" dirty="0" smtClean="0"/>
              <a:t> радикальные идеи, рост социальной напряженности…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4" y="2440639"/>
            <a:ext cx="5665259" cy="28553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53225" y="5296004"/>
            <a:ext cx="4631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РОССИЙСКОЕ «ПОКОЛЕНИЕ Z» : УСТАНОВКИ И </a:t>
            </a:r>
            <a:r>
              <a:rPr lang="ru-RU" sz="1400" dirty="0" smtClean="0"/>
              <a:t>ЦЕННОСТИ </a:t>
            </a:r>
          </a:p>
          <a:p>
            <a:r>
              <a:rPr lang="ru-RU" sz="1400" dirty="0" smtClean="0"/>
              <a:t>Фонд Ф. </a:t>
            </a:r>
            <a:r>
              <a:rPr lang="ru-RU" sz="1400" dirty="0" err="1" smtClean="0"/>
              <a:t>Эберта</a:t>
            </a:r>
            <a:r>
              <a:rPr lang="ru-RU" sz="1400" dirty="0" smtClean="0"/>
              <a:t>, Левада Центр 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88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6" y="4074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Некоторые параметры исследования. Профессиональная значимость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335" y="2367490"/>
            <a:ext cx="7340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b="1" dirty="0"/>
              <a:t>А</a:t>
            </a:r>
            <a:r>
              <a:rPr lang="ru-RU" sz="2000" b="1" dirty="0" smtClean="0"/>
              <a:t>ктуальность</a:t>
            </a:r>
            <a:r>
              <a:rPr lang="ru-RU" sz="2000" dirty="0" smtClean="0"/>
              <a:t> для органов власти при решении проблем в системе органов молодежной политики СПб.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Почему актуально? -</a:t>
            </a:r>
            <a:r>
              <a:rPr lang="en-US" sz="2000" dirty="0" smtClean="0"/>
              <a:t>&gt; </a:t>
            </a:r>
            <a:r>
              <a:rPr lang="ru-RU" sz="2000" dirty="0" smtClean="0"/>
              <a:t>До этого никаких научных исследований Молодежных советов в СПб не проводилось.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Исследования советов в регионах также незначительны и часто не предполагают </a:t>
            </a:r>
            <a:r>
              <a:rPr lang="ru-RU" sz="2000" b="1" dirty="0" smtClean="0"/>
              <a:t>глубокого анализа </a:t>
            </a:r>
            <a:r>
              <a:rPr lang="ru-RU" sz="2000" dirty="0" smtClean="0"/>
              <a:t>существующих проблем (относятся больше ко всей совокупности органов молодежного самоуправления).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Часть исследований довольно </a:t>
            </a:r>
            <a:r>
              <a:rPr lang="ru-RU" sz="2000" b="1" dirty="0" smtClean="0"/>
              <a:t>устарела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ru-RU" sz="2000" dirty="0" smtClean="0"/>
              <a:t>начало-середина 2010-х)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25" y="236749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2125"/>
            <a:ext cx="10515600" cy="1325563"/>
          </a:xfrm>
        </p:spPr>
        <p:txBody>
          <a:bodyPr/>
          <a:lstStyle/>
          <a:p>
            <a:pPr algn="ctr"/>
            <a:r>
              <a:rPr lang="ru-RU" sz="3600" b="1" dirty="0" smtClean="0"/>
              <a:t>Теоретическая рамка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125916"/>
            <a:ext cx="6587067" cy="4351338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С</a:t>
            </a:r>
            <a:r>
              <a:rPr lang="ru-RU" sz="2000" dirty="0" smtClean="0"/>
              <a:t>истемный подход и теория политической культуры. </a:t>
            </a:r>
          </a:p>
          <a:p>
            <a:pPr algn="just"/>
            <a:r>
              <a:rPr lang="ru-RU" sz="2000" b="1" dirty="0"/>
              <a:t>П</a:t>
            </a:r>
            <a:r>
              <a:rPr lang="ru-RU" sz="2000" b="1" dirty="0" smtClean="0"/>
              <a:t>олитическая культура </a:t>
            </a:r>
            <a:r>
              <a:rPr lang="ru-RU" sz="2000" dirty="0" smtClean="0"/>
              <a:t>является одной из ключевых составляющих политической системы (</a:t>
            </a:r>
            <a:r>
              <a:rPr lang="ru-RU" sz="2000" dirty="0" err="1" smtClean="0"/>
              <a:t>Парсонс</a:t>
            </a:r>
            <a:r>
              <a:rPr lang="ru-RU" sz="2000" dirty="0" smtClean="0"/>
              <a:t>).</a:t>
            </a:r>
          </a:p>
          <a:p>
            <a:pPr algn="just"/>
            <a:r>
              <a:rPr lang="ru-RU" sz="2000" dirty="0"/>
              <a:t>П</a:t>
            </a:r>
            <a:r>
              <a:rPr lang="ru-RU" sz="2000" dirty="0" smtClean="0"/>
              <a:t>олитическая культура формируется во время </a:t>
            </a:r>
            <a:r>
              <a:rPr lang="ru-RU" sz="2000" b="1" dirty="0" smtClean="0"/>
              <a:t>политической социализации</a:t>
            </a:r>
            <a:r>
              <a:rPr lang="ru-RU" sz="2000" dirty="0" smtClean="0"/>
              <a:t> граждан, их вовлечения в политическую жизнь (Г. </a:t>
            </a:r>
            <a:r>
              <a:rPr lang="ru-RU" sz="2000" dirty="0" err="1" smtClean="0"/>
              <a:t>Алмонд</a:t>
            </a:r>
            <a:r>
              <a:rPr lang="ru-RU" sz="2000" dirty="0" smtClean="0"/>
              <a:t> и С. Верба). </a:t>
            </a:r>
          </a:p>
          <a:p>
            <a:pPr algn="just"/>
            <a:r>
              <a:rPr lang="ru-RU" sz="2000" dirty="0" smtClean="0"/>
              <a:t>Молодёжная политика является одним из важнейших способов политической социализации и также отвечает задачам государства по построению политической культуры в долгосрочной перспективе.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743" y="1454413"/>
            <a:ext cx="1751850" cy="1638495"/>
          </a:xfrm>
          <a:prstGeom prst="rect">
            <a:avLst/>
          </a:prstGeom>
        </p:spPr>
      </p:pic>
      <p:pic>
        <p:nvPicPr>
          <p:cNvPr id="2052" name="Picture 4" descr="Сидней Верба - биография, творчество, отзывы, лучшие книг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05" y="4993610"/>
            <a:ext cx="1720986" cy="172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239" y="3165674"/>
            <a:ext cx="1784731" cy="17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5237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Анализ данных интервью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430462"/>
            <a:ext cx="6476999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М</a:t>
            </a:r>
            <a:r>
              <a:rPr lang="ru-RU" sz="2400" dirty="0" smtClean="0"/>
              <a:t>етод </a:t>
            </a:r>
            <a:r>
              <a:rPr lang="ru-RU" sz="2400" b="1" dirty="0" smtClean="0"/>
              <a:t>В. Й. </a:t>
            </a:r>
            <a:r>
              <a:rPr lang="ru-RU" sz="2400" b="1" dirty="0" err="1" smtClean="0"/>
              <a:t>Пацельта</a:t>
            </a:r>
            <a:r>
              <a:rPr lang="ru-RU" sz="2400" b="1" dirty="0" smtClean="0"/>
              <a:t> </a:t>
            </a:r>
            <a:r>
              <a:rPr lang="ru-RU" sz="2400" dirty="0" smtClean="0"/>
              <a:t>(анализ текста или контент-анализ). </a:t>
            </a:r>
          </a:p>
          <a:p>
            <a:pPr algn="just"/>
            <a:r>
              <a:rPr lang="ru-RU" sz="2400" dirty="0" smtClean="0"/>
              <a:t>Центральным рабочим инструментом ("инструментом сбора данных") является </a:t>
            </a:r>
            <a:r>
              <a:rPr lang="ru-RU" sz="2400" b="1" dirty="0" smtClean="0"/>
              <a:t>аналитическое руководство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Аналитическое руководство — это список вопросов, которые задаются к анализируемому тексту.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705" y="2496607"/>
            <a:ext cx="2209800" cy="29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0539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Молодежные советы в СПб: контекст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901470"/>
            <a:ext cx="10440954" cy="5094181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Ключевые </a:t>
            </a:r>
            <a:r>
              <a:rPr lang="ru-RU" sz="2000" b="1" dirty="0" err="1" smtClean="0"/>
              <a:t>акторы</a:t>
            </a:r>
            <a:r>
              <a:rPr lang="ru-RU" sz="2000" dirty="0" smtClean="0"/>
              <a:t>:</a:t>
            </a:r>
            <a:r>
              <a:rPr lang="ru-RU" sz="2000" dirty="0"/>
              <a:t> </a:t>
            </a:r>
            <a:r>
              <a:rPr lang="ru-RU" sz="2000" dirty="0" smtClean="0"/>
              <a:t>районные администрации (подкомитеты) и Правительство СПб (Комитет по Молодежной Политике). Параллельная деятельность.</a:t>
            </a:r>
          </a:p>
          <a:p>
            <a:pPr algn="just"/>
            <a:r>
              <a:rPr lang="ru-RU" sz="2000" b="1" dirty="0" smtClean="0"/>
              <a:t>Хронология</a:t>
            </a:r>
            <a:r>
              <a:rPr lang="ru-RU" sz="2000" b="1" dirty="0"/>
              <a:t>:</a:t>
            </a:r>
            <a:r>
              <a:rPr lang="ru-RU" sz="2000" b="1" dirty="0" smtClean="0"/>
              <a:t> </a:t>
            </a:r>
            <a:r>
              <a:rPr lang="ru-RU" sz="2000" dirty="0"/>
              <a:t>б</a:t>
            </a:r>
            <a:r>
              <a:rPr lang="ru-RU" sz="2000" dirty="0" smtClean="0"/>
              <a:t>ольшинство МС основаны в промежутке с 2010 по 2016 год, т.е. некоторые </a:t>
            </a:r>
            <a:r>
              <a:rPr lang="ru-RU" sz="2000" dirty="0"/>
              <a:t>советы функционируют уже более 10 </a:t>
            </a:r>
            <a:r>
              <a:rPr lang="ru-RU" sz="2000" dirty="0" smtClean="0"/>
              <a:t>лет.</a:t>
            </a:r>
          </a:p>
          <a:p>
            <a:pPr algn="just"/>
            <a:r>
              <a:rPr lang="ru-RU" sz="2000" dirty="0" smtClean="0"/>
              <a:t>А еще? Создаются </a:t>
            </a:r>
            <a:r>
              <a:rPr lang="ru-RU" sz="2000" dirty="0"/>
              <a:t>по инициативе органов </a:t>
            </a:r>
            <a:r>
              <a:rPr lang="ru-RU" sz="2000" dirty="0" smtClean="0"/>
              <a:t>власти. </a:t>
            </a:r>
          </a:p>
          <a:p>
            <a:pPr algn="just"/>
            <a:r>
              <a:rPr lang="ru-RU" sz="2000" dirty="0" smtClean="0"/>
              <a:t>Нет единой </a:t>
            </a:r>
            <a:r>
              <a:rPr lang="ru-RU" sz="2000" dirty="0"/>
              <a:t>системы органов молодежной </a:t>
            </a:r>
            <a:r>
              <a:rPr lang="ru-RU" sz="2000" dirty="0" smtClean="0"/>
              <a:t>политики, следовательно - минимальное взаимодействие с другими молодежными органами -</a:t>
            </a:r>
            <a:r>
              <a:rPr lang="en-US" sz="2000" dirty="0" smtClean="0"/>
              <a:t>&gt;</a:t>
            </a:r>
            <a:r>
              <a:rPr lang="ru-RU" sz="2000" dirty="0" smtClean="0"/>
              <a:t> </a:t>
            </a:r>
            <a:r>
              <a:rPr lang="ru-RU" sz="2000" b="1" dirty="0" smtClean="0"/>
              <a:t>малый общественно-политический вес.</a:t>
            </a:r>
          </a:p>
          <a:p>
            <a:pPr algn="just"/>
            <a:r>
              <a:rPr lang="ru-RU" sz="2000" dirty="0" smtClean="0"/>
              <a:t>Нет структурных изменений, т.к. органы власти удовлетворены статусом-</a:t>
            </a:r>
            <a:r>
              <a:rPr lang="ru-RU" sz="2000" dirty="0" err="1" smtClean="0"/>
              <a:t>кво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491" y="5057799"/>
            <a:ext cx="3229293" cy="15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1580</Words>
  <Application>Microsoft Office PowerPoint</Application>
  <PresentationFormat>Широкоэкранный</PresentationFormat>
  <Paragraphs>107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Тема Office</vt:lpstr>
      <vt:lpstr>Государственная молодежная политика и ее реализация в Санкт-Петербурге: анализ деятельности Молодежных советов при районных администрациях</vt:lpstr>
      <vt:lpstr>Ключевые положения</vt:lpstr>
      <vt:lpstr>Что такое Молодежные советы?</vt:lpstr>
      <vt:lpstr>Нужно ли развивать молодежное самоуправление?</vt:lpstr>
      <vt:lpstr>Необходимо ли качественное развитие молодежного самоуправления в РФ?</vt:lpstr>
      <vt:lpstr>Некоторые параметры исследования. Профессиональная значимость</vt:lpstr>
      <vt:lpstr>Теоретическая рамка </vt:lpstr>
      <vt:lpstr>Анализ данных интервью</vt:lpstr>
      <vt:lpstr>Молодежные советы в СПб: контекст  </vt:lpstr>
      <vt:lpstr>Проблемы Молодежных советов   </vt:lpstr>
      <vt:lpstr>Перечень существующих проблем: предварительный экскурс</vt:lpstr>
      <vt:lpstr>Результаты интервью и как они были получены</vt:lpstr>
      <vt:lpstr>Способы решения проблем. Выдержки. Кадровая проблема: </vt:lpstr>
      <vt:lpstr>Проблема мотивации/текучки кадров</vt:lpstr>
      <vt:lpstr>Ресурсная и финансовая проблемы </vt:lpstr>
      <vt:lpstr>Отсутствие системы взаимодействия районных молодежных организаций, в том числе Молодежных советов </vt:lpstr>
      <vt:lpstr>Сущностные (фундаментальные) проблемы  </vt:lpstr>
      <vt:lpstr>Оценка и сравнение решений </vt:lpstr>
      <vt:lpstr>Обобщенные рекомендации</vt:lpstr>
      <vt:lpstr>Обобщенные рекомендации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Аннотация</dc:title>
  <dc:creator>Михаил Носков</dc:creator>
  <cp:lastModifiedBy>Михаил Носков</cp:lastModifiedBy>
  <cp:revision>69</cp:revision>
  <dcterms:created xsi:type="dcterms:W3CDTF">2022-06-01T16:01:58Z</dcterms:created>
  <dcterms:modified xsi:type="dcterms:W3CDTF">2022-12-20T08:55:05Z</dcterms:modified>
</cp:coreProperties>
</file>