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67" r:id="rId4"/>
    <p:sldId id="268" r:id="rId5"/>
    <p:sldId id="269" r:id="rId6"/>
    <p:sldId id="271" r:id="rId7"/>
    <p:sldId id="27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1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5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7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1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6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7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72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4/8/2022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7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81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0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2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2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epository.upenn.edu/cgi/viewcontent.cgi?article=1019&amp;context=think_tank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EEDF6-22FF-406E-B49A-12C56C737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2" y="1587770"/>
            <a:ext cx="8933796" cy="3242109"/>
          </a:xfrm>
        </p:spPr>
        <p:txBody>
          <a:bodyPr>
            <a:normAutofit/>
          </a:bodyPr>
          <a:lstStyle/>
          <a:p>
            <a:br>
              <a:rPr lang="ru-RU" sz="37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7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3700" i="1" dirty="0">
                <a:effectLst/>
                <a:latin typeface="+mn-lt"/>
                <a:ea typeface="Times New Roman" panose="02020603050405020304" pitchFamily="18" charset="0"/>
              </a:rPr>
              <a:t> ДЕЛИБЕРАТИВНЫХ ПРАКТИК ОБЩЕСТВЕННОГО УЧАСТИЯ НА МЕСТНОМ И РЕГИОНАЛЬНОМ УРОВНЕ В УСЛОВИЯХ АВТОРИТАРНОГО РЕЖИМА</a:t>
            </a:r>
            <a:endParaRPr lang="ru-RU" sz="3700" i="1" dirty="0">
              <a:latin typeface="+mn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бъект 2">
            <a:extLst>
              <a:ext uri="{FF2B5EF4-FFF2-40B4-BE49-F238E27FC236}">
                <a16:creationId xmlns:a16="http://schemas.microsoft.com/office/drawing/2014/main" id="{304044B9-FC7D-4F65-8EE9-51550C187072}"/>
              </a:ext>
            </a:extLst>
          </p:cNvPr>
          <p:cNvSpPr txBox="1">
            <a:spLocks/>
          </p:cNvSpPr>
          <p:nvPr/>
        </p:nvSpPr>
        <p:spPr>
          <a:xfrm>
            <a:off x="3955354" y="4985398"/>
            <a:ext cx="4145104" cy="73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kern="1200" spc="8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Санкт-Петербург 2022</a:t>
            </a:r>
          </a:p>
        </p:txBody>
      </p:sp>
    </p:spTree>
    <p:extLst>
      <p:ext uri="{BB962C8B-B14F-4D97-AF65-F5344CB8AC3E}">
        <p14:creationId xmlns:p14="http://schemas.microsoft.com/office/powerpoint/2010/main" val="467399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60A68-CFF5-4AAD-962F-566E674EF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41" y="270706"/>
            <a:ext cx="11449455" cy="817692"/>
          </a:xfrm>
        </p:spPr>
        <p:txBody>
          <a:bodyPr/>
          <a:lstStyle/>
          <a:p>
            <a:r>
              <a:rPr lang="ru-RU" u="sng" dirty="0"/>
              <a:t>Цель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6C8C5F-1E2F-44DB-BF90-5E7B6CDF8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741" y="917045"/>
            <a:ext cx="11527276" cy="15933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/>
              <a:t>Исследовать поле научного знания в сфере </a:t>
            </a:r>
            <a:r>
              <a:rPr lang="ru-RU" sz="2200" dirty="0" err="1"/>
              <a:t>делиберативных</a:t>
            </a:r>
            <a:r>
              <a:rPr lang="ru-RU" sz="2200" dirty="0"/>
              <a:t> практик общественного участия в условиях авторитарных режимов </a:t>
            </a:r>
          </a:p>
          <a:p>
            <a:pPr marL="0" indent="0" algn="just">
              <a:buNone/>
            </a:pPr>
            <a:r>
              <a:rPr lang="ru-RU" sz="2200" dirty="0"/>
              <a:t>(начиная от базовой теоретической модели и постепенно продвигаясь по задачам)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02B7207-08CD-447D-B85A-A0EC05F1DCC2}"/>
              </a:ext>
            </a:extLst>
          </p:cNvPr>
          <p:cNvSpPr txBox="1">
            <a:spLocks/>
          </p:cNvSpPr>
          <p:nvPr/>
        </p:nvSpPr>
        <p:spPr>
          <a:xfrm>
            <a:off x="413425" y="2185779"/>
            <a:ext cx="11361907" cy="817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u="sng" dirty="0"/>
              <a:t>Задачи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9D05BC59-747D-4D69-A4B6-B7D124E02F80}"/>
              </a:ext>
            </a:extLst>
          </p:cNvPr>
          <p:cNvSpPr txBox="1">
            <a:spLocks/>
          </p:cNvSpPr>
          <p:nvPr/>
        </p:nvSpPr>
        <p:spPr>
          <a:xfrm>
            <a:off x="413425" y="3003471"/>
            <a:ext cx="11288949" cy="3261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just">
              <a:buFont typeface="+mj-lt"/>
              <a:buAutoNum type="romanUcPeriod"/>
            </a:pP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Изложение базового описания теории </a:t>
            </a:r>
            <a:r>
              <a:rPr lang="ru-RU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делиберативной</a:t>
            </a: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демократии, её структуры, методов и эволюции данной теоретической модели; 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Анализ работ, посвящённых реализации </a:t>
            </a:r>
            <a:r>
              <a:rPr lang="ru-RU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делиберативных</a:t>
            </a: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практик в условиях авторитарных режимов, а также составных элементов-институтов, без которых не возможно должное функционирование </a:t>
            </a:r>
            <a:r>
              <a:rPr lang="ru-RU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делиберативной</a:t>
            </a: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процедуры; </a:t>
            </a:r>
          </a:p>
          <a:p>
            <a:pPr marL="400050" indent="-400050" algn="just">
              <a:buFont typeface="+mj-lt"/>
              <a:buAutoNum type="romanUcPeriod"/>
            </a:pP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Выявление возможных исходов имплементации </a:t>
            </a:r>
            <a:r>
              <a:rPr lang="ru-RU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делиберативных</a:t>
            </a: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практик, изначально характерных для исключительно либеральных демократий, в поле публичной политики в условиях недемократических государств.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30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F78E8-B0D7-4A8C-824B-BAF08C749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>
                <a:latin typeface="+mn-lt"/>
              </a:rPr>
              <a:t>Делиберативная демократия</a:t>
            </a:r>
            <a:br>
              <a:rPr lang="ru-RU" sz="3600" b="1" i="1" dirty="0">
                <a:latin typeface="+mj-lt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B7F786-9988-4429-B0C4-85517CDE7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923" y="1682317"/>
            <a:ext cx="10710153" cy="453308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200" b="1" i="1" dirty="0">
                <a:effectLst/>
                <a:ea typeface="Calibri" panose="020F0502020204030204" pitchFamily="34" charset="0"/>
              </a:rPr>
              <a:t>Theory of Justice. </a:t>
            </a:r>
            <a:endParaRPr lang="ru-RU" sz="2200" b="1" i="1" dirty="0"/>
          </a:p>
          <a:p>
            <a:pPr marL="0" indent="0" algn="ctr">
              <a:buNone/>
            </a:pPr>
            <a:r>
              <a:rPr lang="ru-RU" sz="2200" dirty="0"/>
              <a:t>Дж. </a:t>
            </a:r>
            <a:r>
              <a:rPr lang="ru-RU" sz="2200" dirty="0" err="1"/>
              <a:t>Ролз</a:t>
            </a:r>
            <a:r>
              <a:rPr lang="ru-RU" sz="2200" dirty="0"/>
              <a:t> – теория справедливости и эволюция разума</a:t>
            </a:r>
          </a:p>
          <a:p>
            <a:pPr marL="0" indent="0" algn="ctr">
              <a:buNone/>
            </a:pPr>
            <a:r>
              <a:rPr lang="en-US" sz="2200" b="1" i="1" dirty="0">
                <a:effectLst/>
                <a:ea typeface="Calibri" panose="020F0502020204030204" pitchFamily="34" charset="0"/>
              </a:rPr>
              <a:t>“Popular Sovereignty as Procedure” </a:t>
            </a:r>
            <a:endParaRPr lang="ru-RU" sz="2200" b="1" i="1" dirty="0"/>
          </a:p>
          <a:p>
            <a:pPr marL="0" indent="0" algn="ctr">
              <a:buNone/>
            </a:pPr>
            <a:r>
              <a:rPr lang="ru-RU" sz="2200" dirty="0"/>
              <a:t>Ю. </a:t>
            </a:r>
            <a:r>
              <a:rPr lang="ru-RU" sz="2200" dirty="0" err="1"/>
              <a:t>Хабермас</a:t>
            </a:r>
            <a:r>
              <a:rPr lang="ru-RU" sz="2200" dirty="0"/>
              <a:t> – публичный диалог, коммуникативная демократия </a:t>
            </a:r>
          </a:p>
          <a:p>
            <a:pPr marL="0" indent="0" algn="ctr">
              <a:buNone/>
            </a:pPr>
            <a:r>
              <a:rPr lang="en-US" sz="2200" b="1" i="1" dirty="0">
                <a:effectLst/>
                <a:ea typeface="Calibri" panose="020F0502020204030204" pitchFamily="34" charset="0"/>
              </a:rPr>
              <a:t>“Deliberation and Democratic Legitimacy” </a:t>
            </a:r>
            <a:endParaRPr lang="ru-RU" sz="2200" b="1" i="1" dirty="0"/>
          </a:p>
          <a:p>
            <a:pPr marL="0" indent="0" algn="ctr">
              <a:buNone/>
            </a:pPr>
            <a:r>
              <a:rPr lang="ru-RU" sz="2200" dirty="0"/>
              <a:t>Д. Коэн – совмещение идей </a:t>
            </a:r>
            <a:r>
              <a:rPr lang="ru-RU" sz="2200" dirty="0" err="1"/>
              <a:t>Ролза</a:t>
            </a:r>
            <a:r>
              <a:rPr lang="ru-RU" sz="2200" dirty="0"/>
              <a:t> и </a:t>
            </a:r>
            <a:r>
              <a:rPr lang="ru-RU" sz="2200" dirty="0" err="1"/>
              <a:t>Хабермаса</a:t>
            </a:r>
            <a:r>
              <a:rPr lang="ru-RU" sz="2200" dirty="0"/>
              <a:t> и выделение более реалистичного подхода </a:t>
            </a:r>
          </a:p>
          <a:p>
            <a:pPr marL="0" indent="0" algn="ctr">
              <a:buNone/>
            </a:pPr>
            <a:r>
              <a:rPr lang="en-US" sz="2200" b="0" i="0" u="sng" strike="noStrike" baseline="0" dirty="0">
                <a:solidFill>
                  <a:srgbClr val="000000"/>
                </a:solidFill>
              </a:rPr>
              <a:t>free discussion among equals, it needs the participants to be not only free and equal, but also </a:t>
            </a:r>
            <a:r>
              <a:rPr lang="ru-RU" sz="2200" b="0" i="0" u="sng" strike="noStrike" baseline="0" dirty="0">
                <a:solidFill>
                  <a:srgbClr val="000000"/>
                </a:solidFill>
              </a:rPr>
              <a:t>«</a:t>
            </a:r>
            <a:r>
              <a:rPr lang="en-US" sz="2200" b="0" i="0" u="sng" strike="noStrike" baseline="0" dirty="0">
                <a:solidFill>
                  <a:srgbClr val="000000"/>
                </a:solidFill>
              </a:rPr>
              <a:t>intelligent</a:t>
            </a:r>
            <a:r>
              <a:rPr lang="ru-RU" sz="2200" u="sng" dirty="0">
                <a:solidFill>
                  <a:srgbClr val="000000"/>
                </a:solidFill>
              </a:rPr>
              <a:t>»</a:t>
            </a:r>
          </a:p>
          <a:p>
            <a:pPr marL="0" indent="0" algn="ctr">
              <a:buNone/>
            </a:pPr>
            <a:r>
              <a:rPr lang="en-US" sz="22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Deliberative Democracy Essays on Reason and Politics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edited by James </a:t>
            </a:r>
            <a:r>
              <a:rPr lang="en-US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Bohman</a:t>
            </a: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and William </a:t>
            </a:r>
            <a:r>
              <a:rPr lang="en-US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Rehg</a:t>
            </a:r>
            <a:r>
              <a:rPr lang="ru-RU" sz="22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Cambridge, Mass.: MIT Press, 1997.</a:t>
            </a:r>
            <a:endParaRPr lang="ru-RU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496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B31554-CE91-4F6F-97C7-753BF285B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77239"/>
            <a:ext cx="10058400" cy="110893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+mj-lt"/>
              </a:rPr>
              <a:t>Общественное участие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9B48C0-087B-46C8-AE56-DB22D7E9C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1504187"/>
            <a:ext cx="10217285" cy="487657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Б.З. Докторов - </a:t>
            </a:r>
            <a:r>
              <a:rPr lang="ru-RU" sz="2000" dirty="0">
                <a:solidFill>
                  <a:srgbClr val="000000"/>
                </a:solidFill>
                <a:ea typeface="Calibri" panose="020F0502020204030204" pitchFamily="34" charset="0"/>
              </a:rPr>
              <a:t>Т</a:t>
            </a:r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еория обогащённых опросов общественного мнения</a:t>
            </a:r>
          </a:p>
          <a:p>
            <a:r>
              <a:rPr lang="ru-RU" sz="2000" dirty="0">
                <a:solidFill>
                  <a:srgbClr val="000000"/>
                </a:solidFill>
              </a:rPr>
              <a:t>Трансформационные практики</a:t>
            </a:r>
            <a:endParaRPr lang="ru-RU" sz="2000" dirty="0"/>
          </a:p>
          <a:p>
            <a:r>
              <a:rPr lang="ru-RU" sz="2000" dirty="0"/>
              <a:t>Политические Инновации – концепции «обучаемых политик»</a:t>
            </a:r>
          </a:p>
          <a:p>
            <a:r>
              <a:rPr lang="ru-RU" sz="2000" dirty="0"/>
              <a:t>Китай как пример успешного применения </a:t>
            </a:r>
            <a:r>
              <a:rPr lang="ru-RU" sz="2000" dirty="0" err="1"/>
              <a:t>делиберативных</a:t>
            </a:r>
            <a:r>
              <a:rPr lang="ru-RU" sz="2000" dirty="0"/>
              <a:t> практик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Два очевидных возможных исхода позволяют понять, что внедрение </a:t>
            </a:r>
            <a:r>
              <a:rPr lang="ru-RU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делиберативных</a:t>
            </a:r>
            <a:r>
              <a:rPr lang="ru-RU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практик общественного участия не является чем-то угрожающем авторитарной власти, а может послужить причиной её укрепления или постепенной и стабильной трансформации. </a:t>
            </a:r>
          </a:p>
          <a:p>
            <a:pPr marL="0" indent="0" algn="ctr">
              <a:buNone/>
            </a:pPr>
            <a:r>
              <a:rPr lang="ru-RU" sz="2000" b="1" dirty="0">
                <a:effectLst/>
                <a:ea typeface="Calibri" panose="020F0502020204030204" pitchFamily="34" charset="0"/>
              </a:rPr>
              <a:t> </a:t>
            </a:r>
            <a:r>
              <a:rPr lang="en-US" sz="2000" dirty="0">
                <a:effectLst/>
                <a:ea typeface="Calibri" panose="020F0502020204030204" pitchFamily="34" charset="0"/>
              </a:rPr>
              <a:t>He, </a:t>
            </a:r>
            <a:r>
              <a:rPr lang="en-US" sz="2000" dirty="0" err="1">
                <a:effectLst/>
                <a:ea typeface="Calibri" panose="020F0502020204030204" pitchFamily="34" charset="0"/>
              </a:rPr>
              <a:t>Baogang</a:t>
            </a:r>
            <a:r>
              <a:rPr lang="en-US" sz="2000" dirty="0">
                <a:effectLst/>
                <a:ea typeface="Calibri" panose="020F0502020204030204" pitchFamily="34" charset="0"/>
              </a:rPr>
              <a:t> &amp; Warren, Mark. (2011). Authoritarian Deliberation: The Deliberative Turn in Chinese Political Development. Perspectives on Politics. 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49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09878-D723-466C-A923-D4883BBAA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6854" y="446724"/>
            <a:ext cx="5551251" cy="1371600"/>
          </a:xfrm>
        </p:spPr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McGann, James G., "2020 Global Go To Think Tank Index Report" (2021). TTCSP Global Go To Think Tank Index Reports. 18. </a:t>
            </a:r>
            <a:r>
              <a:rPr lang="en-US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https://repository.upenn.edu/cgi/viewcontent.cgi?article=1019&amp;context=think_tanks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4314B77-35C9-423D-AC8D-A09C219B50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6919" y="449736"/>
            <a:ext cx="4961115" cy="596154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6DF2B19-35D9-4C91-98CB-730A55B853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124989"/>
            <a:ext cx="5132961" cy="428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9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2DDD2D-6BB3-4570-A168-08B757FC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38313"/>
            <a:ext cx="10058400" cy="1371600"/>
          </a:xfrm>
        </p:spPr>
        <p:txBody>
          <a:bodyPr/>
          <a:lstStyle/>
          <a:p>
            <a:pPr algn="ctr"/>
            <a:r>
              <a:rPr lang="ru-RU" b="1" dirty="0"/>
              <a:t>Институциональная призма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00E653-8D49-4398-89DC-D432FA8F3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621" y="1714014"/>
            <a:ext cx="10058400" cy="3849624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Внедрение институтов обеспечивающих возможность общественного участия</a:t>
            </a:r>
          </a:p>
          <a:p>
            <a:pPr algn="ctr"/>
            <a:r>
              <a:rPr lang="ru-RU" sz="2000" dirty="0"/>
              <a:t>1) внедрение снизу – инициативное</a:t>
            </a:r>
          </a:p>
          <a:p>
            <a:pPr algn="ctr"/>
            <a:r>
              <a:rPr lang="ru-RU" sz="2000" dirty="0"/>
              <a:t>2) внедрение сверху – контролируемое</a:t>
            </a:r>
          </a:p>
          <a:p>
            <a:pPr algn="ctr"/>
            <a:r>
              <a:rPr lang="ru-RU" sz="2000" dirty="0"/>
              <a:t>3) внедрение сбоку – в рамках закона, но инициативное = продуманное и осторожное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Сунгуров А.Ю. Как возникают политические инновации:" фабрики мысли" и другие институты-медиаторы. . - М.: Политическая энциклопедия, 2015. - 383 с.</a:t>
            </a:r>
            <a:endParaRPr lang="ru-RU" sz="2000" dirty="0"/>
          </a:p>
          <a:p>
            <a:pPr marL="0" indent="0" algn="ctr">
              <a:buNone/>
            </a:pP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Sajó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András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Renáta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Uitz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en-US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constitution of freedom: An introduction to legal constitutionalism</a:t>
            </a:r>
            <a:r>
              <a:rPr lang="en-US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Oxford</a:t>
            </a:r>
            <a:r>
              <a:rPr lang="ru-RU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ru-RU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ru-RU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2017.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4953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3EBF9E-65D4-4E8B-8BDD-5532105D8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47472"/>
            <a:ext cx="10058400" cy="1371600"/>
          </a:xfrm>
        </p:spPr>
        <p:txBody>
          <a:bodyPr/>
          <a:lstStyle/>
          <a:p>
            <a:pPr algn="ctr"/>
            <a:r>
              <a:rPr lang="ru-RU" dirty="0"/>
              <a:t>Многоуровневый Конституционализм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6E63B4-45AB-43CC-8EAF-FC117D9A7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19072"/>
            <a:ext cx="10058400" cy="4396334"/>
          </a:xfrm>
        </p:spPr>
        <p:txBody>
          <a:bodyPr>
            <a:normAutofit/>
          </a:bodyPr>
          <a:lstStyle/>
          <a:p>
            <a:r>
              <a:rPr lang="ru-RU" sz="2000" b="0" i="0" u="none" strike="noStrike" baseline="0" dirty="0">
                <a:solidFill>
                  <a:srgbClr val="000000"/>
                </a:solidFill>
              </a:rPr>
              <a:t>Конституционализм представляет собой набор ожиданий, связанных с поведением правительства, в то время как конституция — это политико-правовой конструкт.</a:t>
            </a:r>
          </a:p>
          <a:p>
            <a:r>
              <a:rPr lang="ru-RU" sz="2000" dirty="0">
                <a:solidFill>
                  <a:srgbClr val="000000"/>
                </a:solidFill>
              </a:rPr>
              <a:t>Стык политики и права</a:t>
            </a:r>
            <a:endParaRPr lang="ru-RU" sz="2000" b="0" i="0" u="none" strike="noStrike" baseline="0" dirty="0">
              <a:solidFill>
                <a:srgbClr val="000000"/>
              </a:solidFill>
            </a:endParaRPr>
          </a:p>
          <a:p>
            <a:r>
              <a:rPr lang="ru-RU" sz="2000" dirty="0">
                <a:solidFill>
                  <a:srgbClr val="000000"/>
                </a:solidFill>
              </a:rPr>
              <a:t>«Миф о многоуровневом конституционализме»</a:t>
            </a:r>
            <a:r>
              <a:rPr lang="ru-RU" sz="20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r>
              <a:rPr lang="ru-RU" sz="2000" dirty="0">
                <a:solidFill>
                  <a:srgbClr val="000000"/>
                </a:solidFill>
              </a:rPr>
              <a:t>Почему так?</a:t>
            </a:r>
          </a:p>
          <a:p>
            <a:r>
              <a:rPr lang="ru-RU" sz="2000" dirty="0">
                <a:solidFill>
                  <a:srgbClr val="000000"/>
                </a:solidFill>
              </a:rPr>
              <a:t>Возможно ли построить конституционализм снизу?</a:t>
            </a:r>
          </a:p>
          <a:p>
            <a:r>
              <a:rPr lang="ru-RU" sz="2000" dirty="0">
                <a:solidFill>
                  <a:srgbClr val="000000"/>
                </a:solidFill>
              </a:rPr>
              <a:t>Захаров А.А. – Спящий институт федерализма </a:t>
            </a:r>
            <a:r>
              <a:rPr lang="en-US" sz="2000" dirty="0">
                <a:solidFill>
                  <a:srgbClr val="000000"/>
                </a:solidFill>
              </a:rPr>
              <a:t>~ </a:t>
            </a:r>
            <a:r>
              <a:rPr lang="ru-RU" sz="2000" dirty="0">
                <a:solidFill>
                  <a:srgbClr val="000000"/>
                </a:solidFill>
              </a:rPr>
              <a:t>«новый спящий институт»</a:t>
            </a:r>
          </a:p>
          <a:p>
            <a:pPr marL="0" indent="0">
              <a:buNone/>
            </a:pPr>
            <a:r>
              <a:rPr lang="ru-RU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Медушевский</a:t>
            </a:r>
            <a:r>
              <a:rPr lang="ru-RU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Андрей Николаевич. "Глобальный конституционализм как правовая теория и идеология переустройства мирового порядка." </a:t>
            </a:r>
            <a:r>
              <a:rPr lang="ru-RU" sz="1800" i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Сравнительное конституционное обозрение</a:t>
            </a:r>
            <a:r>
              <a:rPr lang="ru-RU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1 (2020): 15-42.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6717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Sagona Extra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agona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Широкоэкранный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Garamond</vt:lpstr>
      <vt:lpstr>Sagona Book</vt:lpstr>
      <vt:lpstr>Sagona ExtraLight</vt:lpstr>
      <vt:lpstr>Times New Roman</vt:lpstr>
      <vt:lpstr>SavonVTI</vt:lpstr>
      <vt:lpstr> РАЗВИТИЕ ДЕЛИБЕРАТИВНЫХ ПРАКТИК ОБЩЕСТВЕННОГО УЧАСТИЯ НА МЕСТНОМ И РЕГИОНАЛЬНОМ УРОВНЕ В УСЛОВИЯХ АВТОРИТАРНОГО РЕЖИМА</vt:lpstr>
      <vt:lpstr>Цель работы</vt:lpstr>
      <vt:lpstr>Делиберативная демократия </vt:lpstr>
      <vt:lpstr>Общественное участие</vt:lpstr>
      <vt:lpstr>McGann, James G., "2020 Global Go To Think Tank Index Report" (2021). TTCSP Global Go To Think Tank Index Reports. 18. https://repository.upenn.edu/cgi/viewcontent.cgi?article=1019&amp;context=think_tanks </vt:lpstr>
      <vt:lpstr>Институциональная призма</vt:lpstr>
      <vt:lpstr>Многоуровневый Конституционализм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РАЗВИТИЕ ДЕЛИБЕРАТИВНЫХ ПРАКТИК ОБЩЕСТВЕННОГО УЧАСТИЯ НА МЕСТНОМ И РЕГИОНАЛЬНОМ УРОВНЕ В УСЛОВИЯХ АВТОРИТАРНОГО РЕЖИМА</dc:title>
  <dc:creator>Лычев Глеб Дмитриевич</dc:creator>
  <cp:lastModifiedBy>Лычев Глеб Дмитриевич</cp:lastModifiedBy>
  <cp:revision>2</cp:revision>
  <dcterms:created xsi:type="dcterms:W3CDTF">2022-04-07T11:43:57Z</dcterms:created>
  <dcterms:modified xsi:type="dcterms:W3CDTF">2022-04-08T10:23:21Z</dcterms:modified>
</cp:coreProperties>
</file>