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1"/>
  </p:notesMasterIdLst>
  <p:sldIdLst>
    <p:sldId id="256" r:id="rId5"/>
    <p:sldId id="273" r:id="rId6"/>
    <p:sldId id="258" r:id="rId7"/>
    <p:sldId id="275" r:id="rId8"/>
    <p:sldId id="276" r:id="rId9"/>
    <p:sldId id="272" r:id="rId10"/>
  </p:sldIdLst>
  <p:sldSz cx="12192000" cy="6858000"/>
  <p:notesSz cx="6858000" cy="9144000"/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25" userDrawn="1">
          <p15:clr>
            <a:srgbClr val="A4A3A4"/>
          </p15:clr>
        </p15:guide>
        <p15:guide id="4" pos="1209" userDrawn="1">
          <p15:clr>
            <a:srgbClr val="A4A3A4"/>
          </p15:clr>
        </p15:guide>
        <p15:guide id="5" pos="2955" userDrawn="1">
          <p15:clr>
            <a:srgbClr val="A4A3A4"/>
          </p15:clr>
        </p15:guide>
        <p15:guide id="6" pos="2071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702" userDrawn="1">
          <p15:clr>
            <a:srgbClr val="A4A3A4"/>
          </p15:clr>
        </p15:guide>
        <p15:guide id="11" pos="5586" userDrawn="1">
          <p15:clr>
            <a:srgbClr val="A4A3A4"/>
          </p15:clr>
        </p15:guide>
        <p15:guide id="12" pos="7333" userDrawn="1">
          <p15:clr>
            <a:srgbClr val="A4A3A4"/>
          </p15:clr>
        </p15:guide>
        <p15:guide id="13" orient="horz" pos="3952" userDrawn="1">
          <p15:clr>
            <a:srgbClr val="A4A3A4"/>
          </p15:clr>
        </p15:guide>
        <p15:guide id="15" pos="6471" userDrawn="1">
          <p15:clr>
            <a:srgbClr val="A4A3A4"/>
          </p15:clr>
        </p15:guide>
        <p15:guide id="16" orient="horz" pos="9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утьков Юрий Юрьевич" initials="КЮЮ" lastIdx="4" clrIdx="0">
    <p:extLst>
      <p:ext uri="{19B8F6BF-5375-455C-9EA6-DF929625EA0E}">
        <p15:presenceInfo xmlns:p15="http://schemas.microsoft.com/office/powerpoint/2012/main" userId="S::ykutkov@hse.ru::45dbd1ed-eea1-4925-9fa4-5001421b49da" providerId="AD"/>
      </p:ext>
    </p:extLst>
  </p:cmAuthor>
  <p:cmAuthor id="2" name="Делов Илья" initials="ДИ" lastIdx="1" clrIdx="1">
    <p:extLst>
      <p:ext uri="{19B8F6BF-5375-455C-9EA6-DF929625EA0E}">
        <p15:presenceInfo xmlns:p15="http://schemas.microsoft.com/office/powerpoint/2012/main" userId="dd63b9b7723d781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2D69"/>
    <a:srgbClr val="E61F3D"/>
    <a:srgbClr val="96628C"/>
    <a:srgbClr val="CD5A5A"/>
    <a:srgbClr val="EB681F"/>
    <a:srgbClr val="029C63"/>
    <a:srgbClr val="FFD746"/>
    <a:srgbClr val="11A0D7"/>
    <a:srgbClr val="234A9B"/>
    <a:srgbClr val="7D4E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90"/>
    <p:restoredTop sz="94694"/>
  </p:normalViewPr>
  <p:slideViewPr>
    <p:cSldViewPr snapToGrid="0" snapToObjects="1">
      <p:cViewPr varScale="1">
        <p:scale>
          <a:sx n="109" d="100"/>
          <a:sy n="109" d="100"/>
        </p:scale>
        <p:origin x="822" y="108"/>
      </p:cViewPr>
      <p:guideLst>
        <p:guide pos="325"/>
        <p:guide pos="1209"/>
        <p:guide pos="2955"/>
        <p:guide pos="2071"/>
        <p:guide pos="3840"/>
        <p:guide pos="4702"/>
        <p:guide pos="5586"/>
        <p:guide pos="7333"/>
        <p:guide orient="horz" pos="3952"/>
        <p:guide pos="6471"/>
        <p:guide orient="horz" pos="91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1BF4-8B2C-784B-9959-B59A059012C3}" type="datetimeFigureOut">
              <a:rPr lang="en-RU" smtClean="0"/>
              <a:t>10/20/2022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48903-8EB5-294E-A216-6B54B036878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731680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1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937613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2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178319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3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674218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4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116592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5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650376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6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049596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C61F1-CCD4-F743-B10E-178ED077E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CEDE89-36E4-5146-825B-076388FFB1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D8E4A-25BD-604C-9B38-4ACD65179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3DFB-8595-A44B-9F09-A50FA310E559}" type="datetimeFigureOut">
              <a:rPr lang="en-RU" smtClean="0"/>
              <a:t>10/20/2022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27B86-0F08-2840-85D5-C4833950F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61260-A9CF-D746-A2C9-B7B2A67A9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F133-126C-5944-A0E4-6A9616EDC0D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182895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7E495-D504-F346-A94A-D51B6CEBD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E4111-234C-C145-9875-0E0C3CD09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E8D016-8DD3-0047-B14D-85A2C396AC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CC3DB-C3DE-4D44-9AFF-8C71BD64C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3DFB-8595-A44B-9F09-A50FA310E559}" type="datetimeFigureOut">
              <a:rPr lang="en-RU" smtClean="0"/>
              <a:t>10/20/2022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B56C27-0258-3740-A3D9-8B0F53184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A396C4-EAA3-6846-BD86-F407AADBF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F133-126C-5944-A0E4-6A9616EDC0D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23677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5710D-64E8-AF47-9ACE-AA693230D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5A857B-C736-BC49-96B9-11236CBF2A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FA8151-6BD1-C44D-A4CD-B8481000FB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85DCFE-701A-494E-8E9F-EDB3A9BA6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3DFB-8595-A44B-9F09-A50FA310E559}" type="datetimeFigureOut">
              <a:rPr lang="en-RU" smtClean="0"/>
              <a:t>10/20/2022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A2C2F-D6DE-E84E-AF3E-5F2C9264F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77EDD7-6970-7445-B68E-45DB5B37E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F133-126C-5944-A0E4-6A9616EDC0D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19520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DE4EF-76E8-A240-A340-7AF8FAAD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4AD68C-E5FD-F14F-BED7-320365B269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2DC619-0627-A14E-AB72-62D21CED3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3DFB-8595-A44B-9F09-A50FA310E559}" type="datetimeFigureOut">
              <a:rPr lang="en-RU" smtClean="0"/>
              <a:t>10/20/2022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7BB4B-2B1C-9441-AE10-C173A0C58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E8674-8410-9749-89B8-FB2C52CDA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F133-126C-5944-A0E4-6A9616EDC0D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867054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86979E-41E4-B446-9A63-8A5F01849F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07C81E-D816-8745-B579-C354B0A7E0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06402-A383-FC4F-9C15-55B4AD637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3DFB-8595-A44B-9F09-A50FA310E559}" type="datetimeFigureOut">
              <a:rPr lang="en-RU" smtClean="0"/>
              <a:t>10/20/2022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58FA8-32C6-A944-B365-3B00B955A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8FB82-B064-784E-9DE5-3EAEBB6BD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F133-126C-5944-A0E4-6A9616EDC0D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387064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ABE8A-E970-D843-B600-BB5C69F22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5115A3-91B3-5C46-8AFD-061D92CF0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3DFB-8595-A44B-9F09-A50FA310E559}" type="datetimeFigureOut">
              <a:rPr lang="en-RU" smtClean="0"/>
              <a:t>10/20/2022</a:t>
            </a:fld>
            <a:endParaRPr lang="en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9680AD-2F86-1042-A669-91E344B64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BB14F5-6B58-CE4A-9D0C-B3CE5AD0E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F133-126C-5944-A0E4-6A9616EDC0D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341287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87B7DD-A296-EA4F-927F-48E264883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3DFB-8595-A44B-9F09-A50FA310E559}" type="datetimeFigureOut">
              <a:rPr lang="en-RU" smtClean="0"/>
              <a:t>10/20/2022</a:t>
            </a:fld>
            <a:endParaRPr lang="en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EC8E4F-31F2-FA48-82AA-D2AF64A00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07B556-1B38-1149-BAA7-BBF81B103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F133-126C-5944-A0E4-6A9616EDC0DA}" type="slidenum">
              <a:rPr lang="en-RU" smtClean="0"/>
              <a:t>‹#›</a:t>
            </a:fld>
            <a:endParaRPr lang="en-RU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810CFE0-EB00-0D41-B3AF-6DB667EAB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52718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BDBD3-0AE1-B943-9E8F-EA0707DC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6A5FD-D9BD-9145-A983-9B8EEB2F9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D46789-0C7B-8C4D-A8AF-E98FD671A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3DFB-8595-A44B-9F09-A50FA310E559}" type="datetimeFigureOut">
              <a:rPr lang="en-RU" smtClean="0"/>
              <a:t>10/20/2022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5BAEB-4342-6C44-AD62-D28C1E842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C1AD2-5478-3540-BDCD-279CA482C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F133-126C-5944-A0E4-6A9616EDC0D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663795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7B40B-577C-BB4C-8731-318B1ADF1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5E88CC-6BFB-8540-B2CE-ECEC7431A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0A9-A725-7A49-8771-39A4D4A30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3DFB-8595-A44B-9F09-A50FA310E559}" type="datetimeFigureOut">
              <a:rPr lang="en-RU" smtClean="0"/>
              <a:t>10/20/2022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D182B-BB2E-8D47-A1CA-8AF713EFB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01863-B637-734A-AA8E-4CC974CDA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F133-126C-5944-A0E4-6A9616EDC0D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507113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79685-1E52-4148-93FE-D0ECA5AD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46902-1A05-B844-8326-FB58F04FB2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517D0D-7B87-9446-8774-B89AA81DC8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E9711E-B9D5-B943-A84C-657535598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3DFB-8595-A44B-9F09-A50FA310E559}" type="datetimeFigureOut">
              <a:rPr lang="en-RU" smtClean="0"/>
              <a:t>10/20/2022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E9B734-E70A-4941-B187-15B0FA6DF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866B1-FB04-7C4E-8530-936F5FD40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F133-126C-5944-A0E4-6A9616EDC0D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76488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E0E50-85A7-A948-93E1-19FF332A8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16E11A-8133-2643-A2CF-400F2539D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C3D6BE-E8DC-6142-A354-5223E6905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78A250-0E87-D447-B305-C290934AC9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3F8CF8-96A2-914B-A0E5-694887D5C8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7833A1-C2EE-524A-A493-3CD181178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3DFB-8595-A44B-9F09-A50FA310E559}" type="datetimeFigureOut">
              <a:rPr lang="en-RU" smtClean="0"/>
              <a:t>10/20/2022</a:t>
            </a:fld>
            <a:endParaRPr lang="en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3D26B1-6A4E-1240-B190-FF152B41A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0E7225-DF46-6948-AD6A-5AD158F1A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F133-126C-5944-A0E4-6A9616EDC0D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302081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C7D5B-0D09-9442-B524-E76060B9A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9ED4A1-8BAC-3C4D-BB35-67A85DAF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3DFB-8595-A44B-9F09-A50FA310E559}" type="datetimeFigureOut">
              <a:rPr lang="en-RU" smtClean="0"/>
              <a:t>10/20/2022</a:t>
            </a:fld>
            <a:endParaRPr lang="en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1D416E-5801-5641-A9EE-CD4183038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B4EA03-B7EF-3E41-9B82-A8917CA8E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F133-126C-5944-A0E4-6A9616EDC0D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057052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EB4F88-4AE1-8148-A344-D0AD28276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3DFB-8595-A44B-9F09-A50FA310E559}" type="datetimeFigureOut">
              <a:rPr lang="en-RU" smtClean="0"/>
              <a:t>10/20/2022</a:t>
            </a:fld>
            <a:endParaRPr lang="en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D8644E-DA93-054C-BEBC-32F600155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F7DF4-3EE1-FF4A-A0DE-E2E5084FE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F133-126C-5944-A0E4-6A9616EDC0D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440160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F8FDE-7383-E947-8568-FF6B7A77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E6541-45CA-8B42-98B4-D42737B85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0645B-C5D9-8544-BBF2-E4A13F8E4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63DFB-8595-A44B-9F09-A50FA310E559}" type="datetimeFigureOut">
              <a:rPr lang="en-RU" smtClean="0"/>
              <a:t>10/20/2022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52289-7F57-544F-95EE-F8B2E1062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C5F56-F795-5643-ABE3-DDED21869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0F133-126C-5944-A0E4-6A9616EDC0D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57850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hyperlink" Target="mailto:iedelov@edu.hse.ru" TargetMode="Externa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A2275A89-4F20-A34B-9724-B7FE29F05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859" y="962173"/>
            <a:ext cx="886499" cy="88649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E0795D0-177E-C14A-8687-B5C8733160E7}"/>
              </a:ext>
            </a:extLst>
          </p:cNvPr>
          <p:cNvSpPr txBox="1"/>
          <p:nvPr/>
        </p:nvSpPr>
        <p:spPr>
          <a:xfrm>
            <a:off x="914626" y="2390254"/>
            <a:ext cx="10132991" cy="2077492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ru-RU" sz="4300" dirty="0">
                <a:solidFill>
                  <a:srgbClr val="102D69"/>
                </a:solidFill>
                <a:latin typeface="HSE Sans" panose="02000000000000000000" pitchFamily="2" charset="0"/>
              </a:rPr>
              <a:t>Партисипаторное бюджетирование:</a:t>
            </a:r>
          </a:p>
          <a:p>
            <a:r>
              <a:rPr lang="ru-RU" sz="4300" dirty="0">
                <a:solidFill>
                  <a:srgbClr val="102D69"/>
                </a:solidFill>
                <a:latin typeface="HSE Sans" panose="02000000000000000000" pitchFamily="2" charset="0"/>
              </a:rPr>
              <a:t>От Порту-Алегри</a:t>
            </a:r>
          </a:p>
          <a:p>
            <a:r>
              <a:rPr lang="ru-RU" sz="4300" dirty="0">
                <a:solidFill>
                  <a:srgbClr val="102D69"/>
                </a:solidFill>
                <a:latin typeface="HSE Sans" panose="02000000000000000000" pitchFamily="2" charset="0"/>
              </a:rPr>
              <a:t>До Санкт-Петербурга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28E677-9D3E-4DA6-9234-D4AF07CD5834}"/>
              </a:ext>
            </a:extLst>
          </p:cNvPr>
          <p:cNvSpPr txBox="1"/>
          <p:nvPr/>
        </p:nvSpPr>
        <p:spPr>
          <a:xfrm>
            <a:off x="914626" y="4467746"/>
            <a:ext cx="2489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Делов Илья Евгеньевич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BB9080-1ABB-4760-92DA-5693E7A130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5459" y="779071"/>
            <a:ext cx="1252702" cy="125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99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7CD6F51-F407-A34E-889D-3F791BECB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24">
            <a:extLst>
              <a:ext uri="{FF2B5EF4-FFF2-40B4-BE49-F238E27FC236}">
                <a16:creationId xmlns:a16="http://schemas.microsoft.com/office/drawing/2014/main" id="{92D9750A-0D1E-4712-8184-875C0322FEA7}"/>
              </a:ext>
            </a:extLst>
          </p:cNvPr>
          <p:cNvSpPr/>
          <p:nvPr/>
        </p:nvSpPr>
        <p:spPr>
          <a:xfrm>
            <a:off x="132681" y="134899"/>
            <a:ext cx="11926638" cy="6602379"/>
          </a:xfrm>
          <a:prstGeom prst="rect">
            <a:avLst/>
          </a:prstGeom>
          <a:solidFill>
            <a:schemeClr val="bg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en-RU" dirty="0">
              <a:solidFill>
                <a:schemeClr val="tx1"/>
              </a:solidFill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FF74A83-394A-E64F-B26C-8B288BF61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571D10A-0DDC-9847-BD1B-712A3C9F3055}"/>
              </a:ext>
            </a:extLst>
          </p:cNvPr>
          <p:cNvCxnSpPr>
            <a:cxnSpLocks/>
          </p:cNvCxnSpPr>
          <p:nvPr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E64125C-F6DE-1F4A-A554-9F1C35EAFB8C}"/>
              </a:ext>
            </a:extLst>
          </p:cNvPr>
          <p:cNvSpPr txBox="1"/>
          <p:nvPr/>
        </p:nvSpPr>
        <p:spPr>
          <a:xfrm>
            <a:off x="10337843" y="497315"/>
            <a:ext cx="671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2</a:t>
            </a:fld>
            <a:endParaRPr lang="ru-RU" sz="200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A42BC31-0947-AC42-BAAD-C5721A7173CC}"/>
              </a:ext>
            </a:extLst>
          </p:cNvPr>
          <p:cNvSpPr txBox="1"/>
          <p:nvPr/>
        </p:nvSpPr>
        <p:spPr>
          <a:xfrm>
            <a:off x="517199" y="1694583"/>
            <a:ext cx="10631447" cy="427809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spcBef>
                <a:spcPts val="1200"/>
              </a:spcBef>
            </a:pPr>
            <a:r>
              <a:rPr lang="ru-RU" dirty="0">
                <a:latin typeface="HSE Sans" panose="02000000000000000000" pitchFamily="2" charset="0"/>
              </a:rPr>
              <a:t>Партисипаторное бюджетирование: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dirty="0">
                <a:latin typeface="HSE Sans" panose="02000000000000000000" pitchFamily="2" charset="0"/>
              </a:rPr>
              <a:t>«совокупность практик </a:t>
            </a:r>
            <a:r>
              <a:rPr lang="ru-RU" b="1" dirty="0">
                <a:solidFill>
                  <a:srgbClr val="E61F3D"/>
                </a:solidFill>
                <a:latin typeface="HSE Sans" panose="02000000000000000000" pitchFamily="2" charset="0"/>
              </a:rPr>
              <a:t>вовлечения</a:t>
            </a:r>
            <a:r>
              <a:rPr lang="ru-RU" dirty="0">
                <a:latin typeface="HSE Sans" panose="02000000000000000000" pitchFamily="2" charset="0"/>
              </a:rPr>
              <a:t>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HSE Sans" panose="02000000000000000000" pitchFamily="2" charset="0"/>
              </a:rPr>
              <a:t>граждан</a:t>
            </a:r>
            <a:r>
              <a:rPr lang="ru-RU" dirty="0">
                <a:latin typeface="HSE Sans" panose="02000000000000000000" pitchFamily="2" charset="0"/>
              </a:rPr>
              <a:t> в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HSE Sans" panose="02000000000000000000" pitchFamily="2" charset="0"/>
              </a:rPr>
              <a:t>бюджетный процесс</a:t>
            </a:r>
            <a:r>
              <a:rPr lang="ru-RU" dirty="0">
                <a:latin typeface="HSE Sans" panose="02000000000000000000" pitchFamily="2" charset="0"/>
              </a:rPr>
              <a:t>» (НИФИ, «Стратегия развития инициативного бюджетирования 2023-2030»)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dirty="0"/>
              <a:t>«</a:t>
            </a:r>
            <a:r>
              <a:rPr lang="en-US" dirty="0">
                <a:latin typeface="HSE Sans" panose="02000000000000000000"/>
              </a:rPr>
              <a:t>A budgeting practice built on the </a:t>
            </a:r>
            <a:r>
              <a:rPr lang="en-US" b="1" i="1" dirty="0">
                <a:solidFill>
                  <a:srgbClr val="E61F3D"/>
                </a:solidFill>
                <a:latin typeface="HSE Sans" panose="02000000000000000000"/>
              </a:rPr>
              <a:t>active</a:t>
            </a:r>
            <a:r>
              <a:rPr lang="en-US" dirty="0">
                <a:latin typeface="HSE Sans" panose="02000000000000000000"/>
              </a:rPr>
              <a:t> </a:t>
            </a:r>
            <a:r>
              <a:rPr lang="en-US" b="1" dirty="0">
                <a:solidFill>
                  <a:srgbClr val="E61F3D"/>
                </a:solidFill>
                <a:latin typeface="HSE Sans" panose="02000000000000000000"/>
              </a:rPr>
              <a:t>participation</a:t>
            </a:r>
            <a:r>
              <a:rPr lang="en-US" dirty="0">
                <a:latin typeface="HSE Sans" panose="02000000000000000000"/>
              </a:rPr>
              <a:t> of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HSE Sans" panose="02000000000000000000"/>
              </a:rPr>
              <a:t>citizens</a:t>
            </a:r>
            <a:r>
              <a:rPr lang="en-US" dirty="0">
                <a:latin typeface="HSE Sans" panose="02000000000000000000"/>
              </a:rPr>
              <a:t> in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HSE Sans" panose="02000000000000000000"/>
              </a:rPr>
              <a:t>budgetary decisions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SE Sans" panose="02000000000000000000"/>
              </a:rPr>
              <a:t> </a:t>
            </a:r>
            <a:r>
              <a:rPr lang="en-US" dirty="0">
                <a:latin typeface="HSE Sans" panose="02000000000000000000"/>
              </a:rPr>
              <a:t>with the aim of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HSE Sans" panose="02000000000000000000"/>
              </a:rPr>
              <a:t>influencing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SE Sans" panose="02000000000000000000"/>
              </a:rPr>
              <a:t>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HSE Sans" panose="02000000000000000000"/>
              </a:rPr>
              <a:t>resource allocation</a:t>
            </a:r>
            <a:r>
              <a:rPr lang="ru-RU" dirty="0"/>
              <a:t>» (</a:t>
            </a:r>
            <a:r>
              <a:rPr lang="en-US" dirty="0" err="1">
                <a:latin typeface="HSE Sans" panose="02000000000000000000"/>
              </a:rPr>
              <a:t>Bartocci</a:t>
            </a:r>
            <a:r>
              <a:rPr lang="en-US" dirty="0">
                <a:latin typeface="HSE Sans" panose="02000000000000000000"/>
              </a:rPr>
              <a:t> et al., 2022)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dirty="0"/>
              <a:t>«</a:t>
            </a:r>
            <a:r>
              <a:rPr lang="en-US" dirty="0">
                <a:latin typeface="HSE Sans" panose="02000000000000000000"/>
                <a:cs typeface="Dubai Medium" panose="020B0603030403030204" pitchFamily="34" charset="-78"/>
              </a:rPr>
              <a:t>A</a:t>
            </a:r>
            <a:r>
              <a:rPr lang="en-US" b="0" i="0" dirty="0">
                <a:effectLst/>
                <a:latin typeface="HSE Sans" panose="02000000000000000000"/>
                <a:cs typeface="Dubai Medium" panose="020B0603030403030204" pitchFamily="34" charset="-78"/>
              </a:rPr>
              <a:t> form of decision-making that </a:t>
            </a:r>
            <a:r>
              <a:rPr lang="en-US" b="1" i="1" dirty="0">
                <a:solidFill>
                  <a:srgbClr val="E61F3D"/>
                </a:solidFill>
                <a:effectLst/>
                <a:latin typeface="HSE Sans" panose="02000000000000000000"/>
                <a:cs typeface="Dubai Medium" panose="020B0603030403030204" pitchFamily="34" charset="-78"/>
              </a:rPr>
              <a:t>actively</a:t>
            </a:r>
            <a:r>
              <a:rPr lang="en-US" b="1" i="0" dirty="0">
                <a:solidFill>
                  <a:srgbClr val="333333"/>
                </a:solidFill>
                <a:effectLst/>
                <a:latin typeface="HSE Sans" panose="02000000000000000000"/>
                <a:cs typeface="Dubai Medium" panose="020B0603030403030204" pitchFamily="34" charset="-78"/>
              </a:rPr>
              <a:t> </a:t>
            </a:r>
            <a:r>
              <a:rPr lang="en-US" b="1" i="0" dirty="0">
                <a:solidFill>
                  <a:srgbClr val="E61F3D"/>
                </a:solidFill>
                <a:effectLst/>
                <a:latin typeface="HSE Sans" panose="02000000000000000000"/>
                <a:cs typeface="Dubai Medium" panose="020B0603030403030204" pitchFamily="34" charset="-78"/>
              </a:rPr>
              <a:t>involves</a:t>
            </a:r>
            <a:r>
              <a:rPr lang="en-US" b="1" i="0" dirty="0">
                <a:solidFill>
                  <a:srgbClr val="333333"/>
                </a:solidFill>
                <a:effectLst/>
                <a:latin typeface="HSE Sans" panose="02000000000000000000"/>
                <a:cs typeface="Dubai Medium" panose="020B0603030403030204" pitchFamily="34" charset="-78"/>
              </a:rPr>
              <a:t> </a:t>
            </a:r>
            <a:r>
              <a:rPr lang="en-US" b="0" i="0" dirty="0">
                <a:effectLst/>
                <a:latin typeface="HSE Sans" panose="02000000000000000000"/>
                <a:cs typeface="Dubai Medium" panose="020B0603030403030204" pitchFamily="34" charset="-78"/>
              </a:rPr>
              <a:t>the</a:t>
            </a:r>
            <a:r>
              <a:rPr lang="en-US" b="0" i="0" dirty="0">
                <a:solidFill>
                  <a:srgbClr val="333333"/>
                </a:solidFill>
                <a:effectLst/>
                <a:latin typeface="HSE Sans" panose="02000000000000000000"/>
                <a:cs typeface="Dubai Medium" panose="020B0603030403030204" pitchFamily="34" charset="-78"/>
              </a:rPr>
              <a:t> </a:t>
            </a:r>
            <a:r>
              <a:rPr lang="en-US" b="1" i="0" dirty="0">
                <a:solidFill>
                  <a:schemeClr val="accent1">
                    <a:lumMod val="75000"/>
                  </a:schemeClr>
                </a:solidFill>
                <a:effectLst/>
                <a:latin typeface="HSE Sans" panose="02000000000000000000"/>
                <a:cs typeface="Dubai Medium" panose="020B0603030403030204" pitchFamily="34" charset="-78"/>
              </a:rPr>
              <a:t>citizenry</a:t>
            </a:r>
            <a:r>
              <a:rPr lang="en-US" b="0" i="0" dirty="0">
                <a:solidFill>
                  <a:srgbClr val="333333"/>
                </a:solidFill>
                <a:effectLst/>
                <a:latin typeface="HSE Sans" panose="02000000000000000000"/>
                <a:cs typeface="Dubai Medium" panose="020B0603030403030204" pitchFamily="34" charset="-78"/>
              </a:rPr>
              <a:t> </a:t>
            </a:r>
            <a:r>
              <a:rPr lang="en-US" b="0" i="0" dirty="0">
                <a:effectLst/>
                <a:latin typeface="HSE Sans" panose="02000000000000000000"/>
                <a:cs typeface="Dubai Medium" panose="020B0603030403030204" pitchFamily="34" charset="-78"/>
              </a:rPr>
              <a:t>in</a:t>
            </a:r>
            <a:r>
              <a:rPr lang="en-US" b="0" i="0" dirty="0">
                <a:solidFill>
                  <a:srgbClr val="333333"/>
                </a:solidFill>
                <a:effectLst/>
                <a:latin typeface="HSE Sans" panose="02000000000000000000"/>
                <a:cs typeface="Dubai Medium" panose="020B0603030403030204" pitchFamily="34" charset="-78"/>
              </a:rPr>
              <a:t> </a:t>
            </a:r>
            <a:r>
              <a:rPr lang="en-US" b="1" i="0" dirty="0">
                <a:solidFill>
                  <a:schemeClr val="accent2">
                    <a:lumMod val="75000"/>
                  </a:schemeClr>
                </a:solidFill>
                <a:effectLst/>
                <a:latin typeface="HSE Sans" panose="02000000000000000000"/>
                <a:cs typeface="Dubai Medium" panose="020B0603030403030204" pitchFamily="34" charset="-78"/>
              </a:rPr>
              <a:t>prioritizing spending</a:t>
            </a:r>
            <a:r>
              <a:rPr lang="en-US" b="0" i="0" dirty="0">
                <a:solidFill>
                  <a:schemeClr val="accent2">
                    <a:lumMod val="75000"/>
                  </a:schemeClr>
                </a:solidFill>
                <a:effectLst/>
                <a:latin typeface="HSE Sans" panose="02000000000000000000"/>
                <a:cs typeface="Dubai Medium" panose="020B0603030403030204" pitchFamily="34" charset="-78"/>
              </a:rPr>
              <a:t> </a:t>
            </a:r>
            <a:r>
              <a:rPr lang="en-US" b="1" i="0" dirty="0">
                <a:solidFill>
                  <a:schemeClr val="accent2">
                    <a:lumMod val="75000"/>
                  </a:schemeClr>
                </a:solidFill>
                <a:effectLst/>
                <a:latin typeface="HSE Sans" panose="02000000000000000000"/>
                <a:cs typeface="Dubai Medium" panose="020B0603030403030204" pitchFamily="34" charset="-78"/>
              </a:rPr>
              <a:t>of</a:t>
            </a:r>
            <a:r>
              <a:rPr lang="en-US" b="0" i="0" dirty="0">
                <a:solidFill>
                  <a:schemeClr val="accent2">
                    <a:lumMod val="75000"/>
                  </a:schemeClr>
                </a:solidFill>
                <a:effectLst/>
                <a:latin typeface="HSE Sans" panose="02000000000000000000"/>
                <a:cs typeface="Dubai Medium" panose="020B0603030403030204" pitchFamily="34" charset="-78"/>
              </a:rPr>
              <a:t> </a:t>
            </a:r>
            <a:r>
              <a:rPr lang="en-US" b="1" i="0" dirty="0">
                <a:solidFill>
                  <a:schemeClr val="accent2">
                    <a:lumMod val="75000"/>
                  </a:schemeClr>
                </a:solidFill>
                <a:effectLst/>
                <a:latin typeface="HSE Sans" panose="02000000000000000000"/>
                <a:cs typeface="Dubai Medium" panose="020B0603030403030204" pitchFamily="34" charset="-78"/>
              </a:rPr>
              <a:t>public resources</a:t>
            </a:r>
            <a:r>
              <a:rPr lang="ru-RU" b="0" i="0" dirty="0">
                <a:solidFill>
                  <a:srgbClr val="333333"/>
                </a:solidFill>
                <a:effectLst/>
                <a:cs typeface="Dubai Medium" panose="020B0603030403030204" pitchFamily="34" charset="-78"/>
              </a:rPr>
              <a:t>»</a:t>
            </a:r>
            <a:r>
              <a:rPr lang="ru-RU" b="0" i="0" dirty="0">
                <a:solidFill>
                  <a:srgbClr val="333333"/>
                </a:solidFill>
                <a:effectLst/>
                <a:latin typeface="Franklin Gothic Medium" panose="020B0603020102020204" pitchFamily="34" charset="0"/>
                <a:cs typeface="Dubai Medium" panose="020B0603030403030204" pitchFamily="34" charset="-78"/>
              </a:rPr>
              <a:t> </a:t>
            </a:r>
            <a:r>
              <a:rPr lang="en-US" dirty="0">
                <a:latin typeface="HSE Sans" panose="02000000000000000000"/>
                <a:cs typeface="Dubai Medium" panose="020B0603030403030204" pitchFamily="34" charset="-78"/>
              </a:rPr>
              <a:t>(</a:t>
            </a:r>
            <a:r>
              <a:rPr lang="en-US" dirty="0" err="1">
                <a:latin typeface="HSE Sans" panose="02000000000000000000"/>
                <a:cs typeface="Dubai Medium" panose="020B0603030403030204" pitchFamily="34" charset="-78"/>
              </a:rPr>
              <a:t>Tarso</a:t>
            </a:r>
            <a:r>
              <a:rPr lang="en-US" dirty="0">
                <a:latin typeface="HSE Sans" panose="02000000000000000000"/>
                <a:cs typeface="Dubai Medium" panose="020B0603030403030204" pitchFamily="34" charset="-78"/>
              </a:rPr>
              <a:t> &amp; de Souza, 1998, as cited in </a:t>
            </a:r>
            <a:r>
              <a:rPr lang="en-US" dirty="0" err="1">
                <a:latin typeface="HSE Sans" panose="02000000000000000000"/>
                <a:cs typeface="Dubai Medium" panose="020B0603030403030204" pitchFamily="34" charset="-78"/>
              </a:rPr>
              <a:t>Cabannes</a:t>
            </a:r>
            <a:r>
              <a:rPr lang="en-US" dirty="0">
                <a:latin typeface="HSE Sans" panose="02000000000000000000"/>
                <a:cs typeface="Dubai Medium" panose="020B0603030403030204" pitchFamily="34" charset="-78"/>
              </a:rPr>
              <a:t> &amp; </a:t>
            </a:r>
            <a:r>
              <a:rPr lang="en-US" dirty="0" err="1">
                <a:latin typeface="HSE Sans" panose="02000000000000000000"/>
                <a:cs typeface="Dubai Medium" panose="020B0603030403030204" pitchFamily="34" charset="-78"/>
              </a:rPr>
              <a:t>Lipietz</a:t>
            </a:r>
            <a:r>
              <a:rPr lang="en-US" dirty="0">
                <a:latin typeface="HSE Sans" panose="02000000000000000000"/>
                <a:cs typeface="Dubai Medium" panose="020B0603030403030204" pitchFamily="34" charset="-78"/>
              </a:rPr>
              <a:t>, 2018</a:t>
            </a:r>
            <a:r>
              <a:rPr lang="en-US" dirty="0">
                <a:latin typeface="HSE Sans" panose="02000000000000000000"/>
              </a:rPr>
              <a:t>)</a:t>
            </a:r>
            <a:endParaRPr lang="ru-RU" dirty="0"/>
          </a:p>
          <a:p>
            <a:pPr>
              <a:spcBef>
                <a:spcPts val="1200"/>
              </a:spcBef>
            </a:pPr>
            <a:endParaRPr lang="ru-RU" dirty="0">
              <a:latin typeface="HSE Sans" panose="02000000000000000000" pitchFamily="2" charset="0"/>
            </a:endParaRPr>
          </a:p>
          <a:p>
            <a:pPr>
              <a:spcBef>
                <a:spcPts val="1200"/>
              </a:spcBef>
            </a:pPr>
            <a:r>
              <a:rPr lang="ru-RU" sz="2000" dirty="0" err="1">
                <a:latin typeface="HSE Sans" panose="02000000000000000000" pitchFamily="2" charset="0"/>
              </a:rPr>
              <a:t>Партисипаторная</a:t>
            </a:r>
            <a:r>
              <a:rPr lang="ru-RU" sz="2000" dirty="0">
                <a:latin typeface="HSE Sans" panose="02000000000000000000" pitchFamily="2" charset="0"/>
              </a:rPr>
              <a:t> демократия (</a:t>
            </a:r>
            <a:r>
              <a:rPr lang="en-US" sz="2000" dirty="0">
                <a:effectLst/>
                <a:latin typeface="HSE Sans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Pateman, 2012, </a:t>
            </a:r>
            <a:r>
              <a:rPr lang="en-US" sz="2000" dirty="0" err="1">
                <a:effectLst/>
                <a:latin typeface="HSE Sans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Cabannes</a:t>
            </a:r>
            <a:r>
              <a:rPr lang="en-US" sz="2000" dirty="0">
                <a:effectLst/>
                <a:latin typeface="HSE Sans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 &amp; </a:t>
            </a:r>
            <a:r>
              <a:rPr lang="en-US" sz="2000" dirty="0" err="1">
                <a:effectLst/>
                <a:latin typeface="HSE Sans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Lipietz</a:t>
            </a:r>
            <a:r>
              <a:rPr lang="en-US" sz="2000" dirty="0">
                <a:latin typeface="HSE Sans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, 2018)</a:t>
            </a:r>
            <a:endParaRPr lang="ru-RU" sz="2000" dirty="0">
              <a:latin typeface="HSE Sans" panose="02000000000000000000" pitchFamily="2" charset="0"/>
            </a:endParaRPr>
          </a:p>
          <a:p>
            <a:pPr>
              <a:spcBef>
                <a:spcPts val="1200"/>
              </a:spcBef>
            </a:pPr>
            <a:r>
              <a:rPr lang="ru-RU" sz="2000" dirty="0">
                <a:latin typeface="HSE Sans" panose="02000000000000000000" pitchFamily="2" charset="0"/>
              </a:rPr>
              <a:t>Модели, механизмы, практики</a:t>
            </a:r>
          </a:p>
          <a:p>
            <a:pPr>
              <a:spcBef>
                <a:spcPts val="1200"/>
              </a:spcBef>
            </a:pPr>
            <a:r>
              <a:rPr lang="ru-RU" sz="2000" dirty="0">
                <a:latin typeface="HSE Sans" panose="02000000000000000000" pitchFamily="2" charset="0"/>
              </a:rPr>
              <a:t>Соучастие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F7521A6-CAC7-9C4E-8FCC-A03622DBCBB4}"/>
              </a:ext>
            </a:extLst>
          </p:cNvPr>
          <p:cNvCxnSpPr>
            <a:cxnSpLocks/>
          </p:cNvCxnSpPr>
          <p:nvPr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316E0315-8012-CE49-A4A6-D0B28DC176AE}"/>
              </a:ext>
            </a:extLst>
          </p:cNvPr>
          <p:cNvSpPr txBox="1"/>
          <p:nvPr/>
        </p:nvSpPr>
        <p:spPr>
          <a:xfrm>
            <a:off x="965475" y="365335"/>
            <a:ext cx="2042210" cy="64633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ru-RU" sz="3600" b="1" dirty="0">
                <a:solidFill>
                  <a:srgbClr val="102D69"/>
                </a:solidFill>
                <a:latin typeface="HSE Sans" panose="02000000000000000000" pitchFamily="2" charset="0"/>
              </a:rPr>
              <a:t>Термины</a:t>
            </a:r>
          </a:p>
        </p:txBody>
      </p:sp>
      <p:cxnSp>
        <p:nvCxnSpPr>
          <p:cNvPr id="12" name="Straight Connector 25">
            <a:extLst>
              <a:ext uri="{FF2B5EF4-FFF2-40B4-BE49-F238E27FC236}">
                <a16:creationId xmlns:a16="http://schemas.microsoft.com/office/drawing/2014/main" id="{A5973309-9276-4541-BBD1-605E13F88646}"/>
              </a:ext>
            </a:extLst>
          </p:cNvPr>
          <p:cNvCxnSpPr>
            <a:cxnSpLocks/>
          </p:cNvCxnSpPr>
          <p:nvPr/>
        </p:nvCxnSpPr>
        <p:spPr>
          <a:xfrm>
            <a:off x="2956022" y="442272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0543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7CD6F51-F407-A34E-889D-3F791BECB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9DFB68F-000E-7144-9607-BCE3C40ABFE9}"/>
              </a:ext>
            </a:extLst>
          </p:cNvPr>
          <p:cNvSpPr/>
          <p:nvPr/>
        </p:nvSpPr>
        <p:spPr>
          <a:xfrm>
            <a:off x="132681" y="127810"/>
            <a:ext cx="11926638" cy="6602379"/>
          </a:xfrm>
          <a:prstGeom prst="rect">
            <a:avLst/>
          </a:prstGeom>
          <a:solidFill>
            <a:schemeClr val="bg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en-RU" dirty="0">
              <a:solidFill>
                <a:schemeClr val="tx1"/>
              </a:solidFill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FF74A83-394A-E64F-B26C-8B288BF61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208E74D-9D70-3B41-9778-E6E8B05CDF2D}"/>
              </a:ext>
            </a:extLst>
          </p:cNvPr>
          <p:cNvCxnSpPr>
            <a:cxnSpLocks/>
          </p:cNvCxnSpPr>
          <p:nvPr/>
        </p:nvCxnSpPr>
        <p:spPr>
          <a:xfrm>
            <a:off x="5136280" y="395371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571D10A-0DDC-9847-BD1B-712A3C9F3055}"/>
              </a:ext>
            </a:extLst>
          </p:cNvPr>
          <p:cNvCxnSpPr>
            <a:cxnSpLocks/>
          </p:cNvCxnSpPr>
          <p:nvPr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94C50D2-AAD5-CC4B-825C-996737AB8BEE}"/>
              </a:ext>
            </a:extLst>
          </p:cNvPr>
          <p:cNvSpPr txBox="1"/>
          <p:nvPr/>
        </p:nvSpPr>
        <p:spPr>
          <a:xfrm>
            <a:off x="965475" y="365335"/>
            <a:ext cx="4547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102D69"/>
                </a:solidFill>
                <a:latin typeface="HSE Sans" panose="02000000000000000000" pitchFamily="2" charset="0"/>
              </a:rPr>
              <a:t>Бразильский случай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64125C-F6DE-1F4A-A554-9F1C35EAFB8C}"/>
              </a:ext>
            </a:extLst>
          </p:cNvPr>
          <p:cNvSpPr txBox="1"/>
          <p:nvPr/>
        </p:nvSpPr>
        <p:spPr>
          <a:xfrm>
            <a:off x="10337843" y="497315"/>
            <a:ext cx="671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3</a:t>
            </a:fld>
            <a:endParaRPr lang="ru-RU" sz="200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F7521A6-CAC7-9C4E-8FCC-A03622DBCBB4}"/>
              </a:ext>
            </a:extLst>
          </p:cNvPr>
          <p:cNvCxnSpPr>
            <a:cxnSpLocks/>
          </p:cNvCxnSpPr>
          <p:nvPr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316E0315-8012-CE49-A4A6-D0B28DC176AE}"/>
              </a:ext>
            </a:extLst>
          </p:cNvPr>
          <p:cNvSpPr txBox="1"/>
          <p:nvPr/>
        </p:nvSpPr>
        <p:spPr>
          <a:xfrm>
            <a:off x="489975" y="1396903"/>
            <a:ext cx="10132991" cy="4616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5BB80C-00E9-474E-9E8D-9D9AF8A5E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9614" y="1496380"/>
            <a:ext cx="6342411" cy="386524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D4EBA9E-F72A-497E-84C3-D4ED00FDF6CE}"/>
              </a:ext>
            </a:extLst>
          </p:cNvPr>
          <p:cNvSpPr txBox="1"/>
          <p:nvPr/>
        </p:nvSpPr>
        <p:spPr>
          <a:xfrm>
            <a:off x="517199" y="1401947"/>
            <a:ext cx="4869640" cy="4068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102D69"/>
                </a:solidFill>
                <a:latin typeface="HSE Sans" panose="02000000000000000000" pitchFamily="2" charset="0"/>
              </a:rPr>
              <a:t>Результат политики (</a:t>
            </a:r>
            <a:r>
              <a:rPr lang="en-US" sz="2400" b="1" dirty="0">
                <a:solidFill>
                  <a:srgbClr val="102D69"/>
                </a:solidFill>
                <a:latin typeface="HSE Sans" panose="02000000000000000000" pitchFamily="2" charset="0"/>
              </a:rPr>
              <a:t>politics)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102D69"/>
                </a:solidFill>
                <a:latin typeface="HSE Sans" panose="02000000000000000000" pitchFamily="2" charset="0"/>
              </a:rPr>
              <a:t>Часть большей картины</a:t>
            </a:r>
            <a:r>
              <a:rPr lang="en-US" sz="2400" b="1" dirty="0">
                <a:solidFill>
                  <a:srgbClr val="102D69"/>
                </a:solidFill>
                <a:latin typeface="HSE Sans" panose="02000000000000000000" pitchFamily="2" charset="0"/>
              </a:rPr>
              <a:t>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102D69"/>
                </a:solidFill>
                <a:latin typeface="HSE Sans" panose="02000000000000000000" pitchFamily="2" charset="0"/>
              </a:rPr>
              <a:t>Принципы (</a:t>
            </a:r>
            <a:r>
              <a:rPr lang="en-US" sz="2400" b="1" dirty="0" err="1">
                <a:solidFill>
                  <a:srgbClr val="102D69"/>
                </a:solidFill>
                <a:latin typeface="HSE Sans" panose="02000000000000000000" pitchFamily="2" charset="0"/>
              </a:rPr>
              <a:t>Sintomer</a:t>
            </a:r>
            <a:r>
              <a:rPr lang="en-US" sz="2400" b="1" dirty="0">
                <a:solidFill>
                  <a:srgbClr val="102D69"/>
                </a:solidFill>
                <a:latin typeface="HSE Sans" panose="02000000000000000000" pitchFamily="2" charset="0"/>
              </a:rPr>
              <a:t>, 2008)</a:t>
            </a:r>
            <a:endParaRPr lang="ru-RU" sz="2400" b="1" dirty="0">
              <a:solidFill>
                <a:srgbClr val="102D69"/>
              </a:solidFill>
              <a:latin typeface="HSE Sans" panose="02000000000000000000" pitchFamily="2" charset="0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102D69"/>
                </a:solidFill>
                <a:latin typeface="HSE Sans" panose="02000000000000000000" pitchFamily="2" charset="0"/>
              </a:rPr>
              <a:t>Низовая </a:t>
            </a:r>
            <a:r>
              <a:rPr lang="en-US" sz="2000" b="1" dirty="0">
                <a:solidFill>
                  <a:srgbClr val="102D69"/>
                </a:solidFill>
                <a:latin typeface="HSE Sans" panose="02000000000000000000" pitchFamily="2" charset="0"/>
              </a:rPr>
              <a:t>(grassroots) </a:t>
            </a:r>
            <a:r>
              <a:rPr lang="ru-RU" sz="2000" b="1" dirty="0">
                <a:solidFill>
                  <a:srgbClr val="102D69"/>
                </a:solidFill>
                <a:latin typeface="HSE Sans" panose="02000000000000000000" pitchFamily="2" charset="0"/>
              </a:rPr>
              <a:t>демократия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E2D69"/>
                </a:solidFill>
                <a:latin typeface="HSE Sans" panose="02000000000000000000" pitchFamily="2" charset="0"/>
              </a:rPr>
              <a:t>Социальная справедливость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E2D69"/>
                </a:solidFill>
                <a:latin typeface="HSE Sans" panose="02000000000000000000" pitchFamily="2" charset="0"/>
              </a:rPr>
              <a:t>Гражданский контроль</a:t>
            </a:r>
          </a:p>
        </p:txBody>
      </p:sp>
    </p:spTree>
    <p:extLst>
      <p:ext uri="{BB962C8B-B14F-4D97-AF65-F5344CB8AC3E}">
        <p14:creationId xmlns:p14="http://schemas.microsoft.com/office/powerpoint/2010/main" val="1697844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7CD6F51-F407-A34E-889D-3F791BECB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9DFB68F-000E-7144-9607-BCE3C40ABFE9}"/>
              </a:ext>
            </a:extLst>
          </p:cNvPr>
          <p:cNvSpPr/>
          <p:nvPr/>
        </p:nvSpPr>
        <p:spPr>
          <a:xfrm>
            <a:off x="132681" y="127810"/>
            <a:ext cx="11926638" cy="6602379"/>
          </a:xfrm>
          <a:prstGeom prst="rect">
            <a:avLst/>
          </a:prstGeom>
          <a:solidFill>
            <a:schemeClr val="bg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en-RU" dirty="0">
              <a:solidFill>
                <a:schemeClr val="tx1"/>
              </a:solidFill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FF74A83-394A-E64F-B26C-8B288BF61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208E74D-9D70-3B41-9778-E6E8B05CDF2D}"/>
              </a:ext>
            </a:extLst>
          </p:cNvPr>
          <p:cNvCxnSpPr>
            <a:cxnSpLocks/>
          </p:cNvCxnSpPr>
          <p:nvPr/>
        </p:nvCxnSpPr>
        <p:spPr>
          <a:xfrm>
            <a:off x="6850781" y="395371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571D10A-0DDC-9847-BD1B-712A3C9F3055}"/>
              </a:ext>
            </a:extLst>
          </p:cNvPr>
          <p:cNvCxnSpPr>
            <a:cxnSpLocks/>
          </p:cNvCxnSpPr>
          <p:nvPr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94C50D2-AAD5-CC4B-825C-996737AB8BEE}"/>
              </a:ext>
            </a:extLst>
          </p:cNvPr>
          <p:cNvSpPr txBox="1"/>
          <p:nvPr/>
        </p:nvSpPr>
        <p:spPr>
          <a:xfrm>
            <a:off x="967329" y="377668"/>
            <a:ext cx="6094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102D69"/>
                </a:solidFill>
                <a:latin typeface="HSE Sans" panose="02000000000000000000" pitchFamily="2" charset="0"/>
              </a:rPr>
              <a:t>Изолированный инструмент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64125C-F6DE-1F4A-A554-9F1C35EAFB8C}"/>
              </a:ext>
            </a:extLst>
          </p:cNvPr>
          <p:cNvSpPr txBox="1"/>
          <p:nvPr/>
        </p:nvSpPr>
        <p:spPr>
          <a:xfrm>
            <a:off x="10337843" y="497315"/>
            <a:ext cx="671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4</a:t>
            </a:fld>
            <a:endParaRPr lang="ru-RU" sz="200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F7521A6-CAC7-9C4E-8FCC-A03622DBCBB4}"/>
              </a:ext>
            </a:extLst>
          </p:cNvPr>
          <p:cNvCxnSpPr>
            <a:cxnSpLocks/>
          </p:cNvCxnSpPr>
          <p:nvPr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316E0315-8012-CE49-A4A6-D0B28DC176AE}"/>
              </a:ext>
            </a:extLst>
          </p:cNvPr>
          <p:cNvSpPr txBox="1"/>
          <p:nvPr/>
        </p:nvSpPr>
        <p:spPr>
          <a:xfrm>
            <a:off x="489975" y="1396903"/>
            <a:ext cx="10132991" cy="4616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FD6F13-08BC-4FB9-9E5E-9933079AE3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1357" y="1977086"/>
            <a:ext cx="6151105" cy="321133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D4EBA9E-F72A-497E-84C3-D4ED00FDF6CE}"/>
              </a:ext>
            </a:extLst>
          </p:cNvPr>
          <p:cNvSpPr txBox="1"/>
          <p:nvPr/>
        </p:nvSpPr>
        <p:spPr>
          <a:xfrm>
            <a:off x="517198" y="1401947"/>
            <a:ext cx="5813263" cy="4807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102D69"/>
                </a:solidFill>
                <a:latin typeface="HSE Sans" panose="02000000000000000000" pitchFamily="2" charset="0"/>
              </a:rPr>
              <a:t>Перевёрнутая логика (</a:t>
            </a:r>
            <a:r>
              <a:rPr lang="en-US" sz="2400" b="1" dirty="0" err="1">
                <a:solidFill>
                  <a:srgbClr val="102D69"/>
                </a:solidFill>
                <a:latin typeface="HSE Sans" panose="02000000000000000000" pitchFamily="2" charset="0"/>
              </a:rPr>
              <a:t>Ganuza</a:t>
            </a:r>
            <a:r>
              <a:rPr lang="en-US" sz="2400" b="1" dirty="0">
                <a:solidFill>
                  <a:srgbClr val="102D69"/>
                </a:solidFill>
                <a:latin typeface="HSE Sans" panose="02000000000000000000" pitchFamily="2" charset="0"/>
              </a:rPr>
              <a:t>, 2012)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102D69"/>
                </a:solidFill>
                <a:latin typeface="HSE Sans" panose="02000000000000000000" pitchFamily="2" charset="0"/>
              </a:rPr>
              <a:t>Многообразие практик (</a:t>
            </a:r>
            <a:r>
              <a:rPr lang="en-US" sz="2400" b="1" dirty="0" err="1">
                <a:solidFill>
                  <a:srgbClr val="102D69"/>
                </a:solidFill>
                <a:latin typeface="HSE Sans" panose="02000000000000000000" pitchFamily="2" charset="0"/>
              </a:rPr>
              <a:t>Sintomer</a:t>
            </a:r>
            <a:r>
              <a:rPr lang="en-US" sz="2400" b="1" dirty="0">
                <a:solidFill>
                  <a:srgbClr val="102D69"/>
                </a:solidFill>
                <a:latin typeface="HSE Sans" panose="02000000000000000000" pitchFamily="2" charset="0"/>
              </a:rPr>
              <a:t>, 2008)</a:t>
            </a:r>
            <a:endParaRPr lang="ru-RU" sz="2400" b="1" dirty="0">
              <a:solidFill>
                <a:srgbClr val="102D69"/>
              </a:solidFill>
              <a:latin typeface="HSE Sans" panose="02000000000000000000" pitchFamily="2" charset="0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102D69"/>
                </a:solidFill>
                <a:latin typeface="HSE Sans" panose="02000000000000000000" pitchFamily="2" charset="0"/>
              </a:rPr>
              <a:t>От «адаптированного Порту-Алегри»,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102D69"/>
                </a:solidFill>
                <a:latin typeface="HSE Sans" panose="02000000000000000000" pitchFamily="2" charset="0"/>
              </a:rPr>
              <a:t>До необязывающих консультаций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102D69"/>
                </a:solidFill>
                <a:latin typeface="HSE Sans" panose="02000000000000000000" pitchFamily="2" charset="0"/>
              </a:rPr>
              <a:t>Три логики  (</a:t>
            </a:r>
            <a:r>
              <a:rPr lang="en-US" sz="2400" b="1" dirty="0" err="1">
                <a:solidFill>
                  <a:srgbClr val="102D69"/>
                </a:solidFill>
                <a:latin typeface="HSE Sans" panose="02000000000000000000" pitchFamily="2" charset="0"/>
              </a:rPr>
              <a:t>Cabannes</a:t>
            </a:r>
            <a:r>
              <a:rPr lang="en-US" sz="2400" b="1" dirty="0">
                <a:solidFill>
                  <a:srgbClr val="102D69"/>
                </a:solidFill>
                <a:latin typeface="HSE Sans" panose="02000000000000000000" pitchFamily="2" charset="0"/>
              </a:rPr>
              <a:t> &amp; </a:t>
            </a:r>
            <a:r>
              <a:rPr lang="en-US" sz="2400" b="1" dirty="0" err="1">
                <a:solidFill>
                  <a:srgbClr val="102D69"/>
                </a:solidFill>
                <a:latin typeface="HSE Sans" panose="02000000000000000000" pitchFamily="2" charset="0"/>
              </a:rPr>
              <a:t>Lipietz</a:t>
            </a:r>
            <a:r>
              <a:rPr lang="en-US" sz="2400" b="1" dirty="0">
                <a:solidFill>
                  <a:srgbClr val="102D69"/>
                </a:solidFill>
                <a:latin typeface="HSE Sans" panose="02000000000000000000" pitchFamily="2" charset="0"/>
              </a:rPr>
              <a:t>, 2015)</a:t>
            </a:r>
            <a:endParaRPr lang="ru-RU" sz="2400" b="1" dirty="0">
              <a:solidFill>
                <a:srgbClr val="102D69"/>
              </a:solidFill>
              <a:latin typeface="HSE Sans" panose="02000000000000000000" pitchFamily="2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102D69"/>
                </a:solidFill>
                <a:latin typeface="HSE Sans" panose="02000000000000000000" pitchFamily="2" charset="0"/>
              </a:rPr>
              <a:t>Быстро, недорого, эффективно</a:t>
            </a:r>
            <a:endParaRPr lang="en-US" sz="2400" b="1" dirty="0">
              <a:solidFill>
                <a:srgbClr val="102D69"/>
              </a:solidFill>
              <a:latin typeface="HSE Sans" panose="02000000000000000000" pitchFamily="2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ru-RU" sz="2000" b="1" dirty="0">
              <a:solidFill>
                <a:srgbClr val="0E2D69"/>
              </a:solidFill>
              <a:latin typeface="HSE Sans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97ECCC-6039-4948-812B-5D77ECA363B5}"/>
              </a:ext>
            </a:extLst>
          </p:cNvPr>
          <p:cNvSpPr txBox="1"/>
          <p:nvPr/>
        </p:nvSpPr>
        <p:spPr>
          <a:xfrm>
            <a:off x="9094388" y="5276431"/>
            <a:ext cx="2549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Cabannes</a:t>
            </a:r>
            <a:r>
              <a:rPr lang="en-US" dirty="0"/>
              <a:t> &amp; </a:t>
            </a:r>
            <a:r>
              <a:rPr lang="en-US" dirty="0" err="1"/>
              <a:t>Lipietz</a:t>
            </a:r>
            <a:r>
              <a:rPr lang="en-US" dirty="0"/>
              <a:t>, 2015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1465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7CD6F51-F407-A34E-889D-3F791BECB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9DFB68F-000E-7144-9607-BCE3C40ABFE9}"/>
              </a:ext>
            </a:extLst>
          </p:cNvPr>
          <p:cNvSpPr/>
          <p:nvPr/>
        </p:nvSpPr>
        <p:spPr>
          <a:xfrm>
            <a:off x="132681" y="127810"/>
            <a:ext cx="11926638" cy="6602379"/>
          </a:xfrm>
          <a:prstGeom prst="rect">
            <a:avLst/>
          </a:prstGeom>
          <a:solidFill>
            <a:schemeClr val="bg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en-RU" dirty="0">
              <a:solidFill>
                <a:schemeClr val="tx1"/>
              </a:solidFill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FF74A83-394A-E64F-B26C-8B288BF61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208E74D-9D70-3B41-9778-E6E8B05CDF2D}"/>
              </a:ext>
            </a:extLst>
          </p:cNvPr>
          <p:cNvCxnSpPr>
            <a:cxnSpLocks/>
          </p:cNvCxnSpPr>
          <p:nvPr/>
        </p:nvCxnSpPr>
        <p:spPr>
          <a:xfrm>
            <a:off x="5874833" y="395371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571D10A-0DDC-9847-BD1B-712A3C9F3055}"/>
              </a:ext>
            </a:extLst>
          </p:cNvPr>
          <p:cNvCxnSpPr>
            <a:cxnSpLocks/>
          </p:cNvCxnSpPr>
          <p:nvPr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94C50D2-AAD5-CC4B-825C-996737AB8BEE}"/>
              </a:ext>
            </a:extLst>
          </p:cNvPr>
          <p:cNvSpPr txBox="1"/>
          <p:nvPr/>
        </p:nvSpPr>
        <p:spPr>
          <a:xfrm>
            <a:off x="967329" y="377668"/>
            <a:ext cx="5011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102D69"/>
                </a:solidFill>
                <a:latin typeface="HSE Sans" panose="02000000000000000000" pitchFamily="2" charset="0"/>
              </a:rPr>
              <a:t>Авторитарный контекст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64125C-F6DE-1F4A-A554-9F1C35EAFB8C}"/>
              </a:ext>
            </a:extLst>
          </p:cNvPr>
          <p:cNvSpPr txBox="1"/>
          <p:nvPr/>
        </p:nvSpPr>
        <p:spPr>
          <a:xfrm>
            <a:off x="10337843" y="497315"/>
            <a:ext cx="671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5</a:t>
            </a:fld>
            <a:endParaRPr lang="ru-RU" sz="200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F7521A6-CAC7-9C4E-8FCC-A03622DBCBB4}"/>
              </a:ext>
            </a:extLst>
          </p:cNvPr>
          <p:cNvCxnSpPr>
            <a:cxnSpLocks/>
          </p:cNvCxnSpPr>
          <p:nvPr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316E0315-8012-CE49-A4A6-D0B28DC176AE}"/>
              </a:ext>
            </a:extLst>
          </p:cNvPr>
          <p:cNvSpPr txBox="1"/>
          <p:nvPr/>
        </p:nvSpPr>
        <p:spPr>
          <a:xfrm>
            <a:off x="489975" y="1396903"/>
            <a:ext cx="10132991" cy="4616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4EBA9E-F72A-497E-84C3-D4ED00FDF6CE}"/>
              </a:ext>
            </a:extLst>
          </p:cNvPr>
          <p:cNvSpPr txBox="1"/>
          <p:nvPr/>
        </p:nvSpPr>
        <p:spPr>
          <a:xfrm>
            <a:off x="517197" y="1401947"/>
            <a:ext cx="9759883" cy="5546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rgbClr val="102D69"/>
                </a:solidFill>
                <a:latin typeface="HSE Sans" panose="02000000000000000000" pitchFamily="2" charset="0"/>
              </a:rPr>
              <a:t>Партисипаторный</a:t>
            </a:r>
            <a:r>
              <a:rPr lang="ru-RU" sz="2400" b="1" dirty="0">
                <a:solidFill>
                  <a:srgbClr val="102D69"/>
                </a:solidFill>
                <a:latin typeface="HSE Sans" panose="02000000000000000000" pitchFamily="2" charset="0"/>
              </a:rPr>
              <a:t> авторитаризм (</a:t>
            </a:r>
            <a:r>
              <a:rPr lang="en-US" sz="2400" b="1" dirty="0">
                <a:solidFill>
                  <a:srgbClr val="102D69"/>
                </a:solidFill>
                <a:latin typeface="HSE Sans" panose="02000000000000000000" pitchFamily="2" charset="0"/>
              </a:rPr>
              <a:t>Owen, 2020; He, 2017)</a:t>
            </a:r>
            <a:r>
              <a:rPr lang="ru-RU" sz="2400" b="1" dirty="0">
                <a:solidFill>
                  <a:srgbClr val="102D69"/>
                </a:solidFill>
                <a:latin typeface="HSE Sans" panose="02000000000000000000" pitchFamily="2" charset="0"/>
              </a:rPr>
              <a:t>: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102D69"/>
                </a:solidFill>
                <a:latin typeface="HSE Sans" panose="02000000000000000000" pitchFamily="2" charset="0"/>
              </a:rPr>
              <a:t>Приоткрывается административная, но не политическая система</a:t>
            </a:r>
            <a:endParaRPr lang="en-US" sz="2000" b="1" dirty="0">
              <a:solidFill>
                <a:srgbClr val="102D69"/>
              </a:solidFill>
              <a:latin typeface="HSE Sans" panose="02000000000000000000" pitchFamily="2" charset="0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102D69"/>
                </a:solidFill>
                <a:latin typeface="HSE Sans" panose="02000000000000000000" pitchFamily="2" charset="0"/>
              </a:rPr>
              <a:t>Легальное поле для действий</a:t>
            </a:r>
            <a:endParaRPr lang="en-US" sz="2400" b="1" dirty="0">
              <a:solidFill>
                <a:srgbClr val="102D69"/>
              </a:solidFill>
              <a:latin typeface="HSE Sans" panose="02000000000000000000" pitchFamily="2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102D69"/>
                </a:solidFill>
                <a:latin typeface="HSE Sans" panose="02000000000000000000" pitchFamily="2" charset="0"/>
              </a:rPr>
              <a:t>Мозамбик (</a:t>
            </a:r>
            <a:r>
              <a:rPr lang="en-US" sz="2400" b="1" dirty="0" err="1">
                <a:solidFill>
                  <a:srgbClr val="102D69"/>
                </a:solidFill>
                <a:latin typeface="HSE Sans" panose="02000000000000000000" pitchFamily="2" charset="0"/>
              </a:rPr>
              <a:t>Nylen</a:t>
            </a:r>
            <a:r>
              <a:rPr lang="en-US" sz="2400" b="1" dirty="0">
                <a:solidFill>
                  <a:srgbClr val="102D69"/>
                </a:solidFill>
                <a:latin typeface="HSE Sans" panose="02000000000000000000" pitchFamily="2" charset="0"/>
              </a:rPr>
              <a:t>, 2014)</a:t>
            </a:r>
            <a:r>
              <a:rPr lang="ru-RU" sz="2400" b="1" dirty="0">
                <a:solidFill>
                  <a:srgbClr val="102D69"/>
                </a:solidFill>
                <a:latin typeface="HSE Sans" panose="02000000000000000000" pitchFamily="2" charset="0"/>
              </a:rPr>
              <a:t> – политический проект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102D69"/>
                </a:solidFill>
                <a:latin typeface="HSE Sans" panose="02000000000000000000" pitchFamily="2" charset="0"/>
              </a:rPr>
              <a:t>Китай</a:t>
            </a:r>
            <a:r>
              <a:rPr lang="en-US" sz="2400" b="1" dirty="0">
                <a:solidFill>
                  <a:srgbClr val="102D69"/>
                </a:solidFill>
                <a:latin typeface="HSE Sans" panose="02000000000000000000" pitchFamily="2" charset="0"/>
              </a:rPr>
              <a:t> (He, 2011)</a:t>
            </a:r>
            <a:r>
              <a:rPr lang="ru-RU" sz="2400" b="1" dirty="0">
                <a:solidFill>
                  <a:srgbClr val="102D69"/>
                </a:solidFill>
                <a:latin typeface="HSE Sans" panose="02000000000000000000" pitchFamily="2" charset="0"/>
              </a:rPr>
              <a:t> – логики в авторитарном контексте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102D69"/>
                </a:solidFill>
                <a:latin typeface="HSE Sans" panose="02000000000000000000" pitchFamily="2" charset="0"/>
              </a:rPr>
              <a:t>Россия</a:t>
            </a:r>
            <a:r>
              <a:rPr lang="en-US" sz="2400" b="1" dirty="0">
                <a:solidFill>
                  <a:srgbClr val="102D69"/>
                </a:solidFill>
                <a:latin typeface="HSE Sans" panose="02000000000000000000" pitchFamily="2" charset="0"/>
              </a:rPr>
              <a:t> (</a:t>
            </a:r>
            <a:r>
              <a:rPr lang="en-US" sz="2400" b="1" dirty="0" err="1">
                <a:solidFill>
                  <a:srgbClr val="102D69"/>
                </a:solidFill>
                <a:latin typeface="HSE Sans" panose="02000000000000000000" pitchFamily="2" charset="0"/>
              </a:rPr>
              <a:t>Aleksandrov</a:t>
            </a:r>
            <a:r>
              <a:rPr lang="en-US" sz="2400" b="1" dirty="0">
                <a:solidFill>
                  <a:srgbClr val="102D69"/>
                </a:solidFill>
                <a:latin typeface="HSE Sans" panose="02000000000000000000" pitchFamily="2" charset="0"/>
              </a:rPr>
              <a:t> &amp; Timoshenko, 2018)</a:t>
            </a:r>
            <a:r>
              <a:rPr lang="ru-RU" sz="2400" b="1" dirty="0">
                <a:solidFill>
                  <a:srgbClr val="102D69"/>
                </a:solidFill>
                <a:latin typeface="HSE Sans" panose="02000000000000000000" pitchFamily="2" charset="0"/>
              </a:rPr>
              <a:t> – </a:t>
            </a:r>
            <a:endParaRPr lang="en-US" sz="2400" b="1" dirty="0">
              <a:solidFill>
                <a:srgbClr val="102D69"/>
              </a:solidFill>
              <a:latin typeface="HSE Sans" panose="02000000000000000000" pitchFamily="2" charset="0"/>
            </a:endParaRPr>
          </a:p>
          <a:p>
            <a:pPr lvl="1">
              <a:lnSpc>
                <a:spcPct val="200000"/>
              </a:lnSpc>
            </a:pPr>
            <a:r>
              <a:rPr lang="ru-RU" sz="2400" b="1" dirty="0">
                <a:solidFill>
                  <a:srgbClr val="102D69"/>
                </a:solidFill>
                <a:latin typeface="HSE Sans" panose="02000000000000000000" pitchFamily="2" charset="0"/>
              </a:rPr>
              <a:t>особенности перевода (</a:t>
            </a:r>
            <a:r>
              <a:rPr lang="en-US" sz="2400" b="1" dirty="0">
                <a:solidFill>
                  <a:srgbClr val="102D69"/>
                </a:solidFill>
                <a:latin typeface="HSE Sans" panose="02000000000000000000" pitchFamily="2" charset="0"/>
              </a:rPr>
              <a:t>policy translation)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ru-RU" sz="2000" b="1" dirty="0">
              <a:solidFill>
                <a:srgbClr val="0E2D69"/>
              </a:solidFill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324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FF74A83-394A-E64F-B26C-8B288BF61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571D10A-0DDC-9847-BD1B-712A3C9F3055}"/>
              </a:ext>
            </a:extLst>
          </p:cNvPr>
          <p:cNvCxnSpPr>
            <a:cxnSpLocks/>
          </p:cNvCxnSpPr>
          <p:nvPr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E64125C-F6DE-1F4A-A554-9F1C35EAFB8C}"/>
              </a:ext>
            </a:extLst>
          </p:cNvPr>
          <p:cNvSpPr txBox="1"/>
          <p:nvPr/>
        </p:nvSpPr>
        <p:spPr>
          <a:xfrm>
            <a:off x="10337843" y="497315"/>
            <a:ext cx="671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6</a:t>
            </a:fld>
            <a:endParaRPr lang="ru-RU" sz="200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E2D9CC-0CF4-324B-BFF1-AC830802DEEB}"/>
              </a:ext>
            </a:extLst>
          </p:cNvPr>
          <p:cNvCxnSpPr>
            <a:cxnSpLocks/>
          </p:cNvCxnSpPr>
          <p:nvPr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D8FC5D1-C06C-E849-9E8B-5E67DDC48923}"/>
              </a:ext>
            </a:extLst>
          </p:cNvPr>
          <p:cNvSpPr txBox="1"/>
          <p:nvPr/>
        </p:nvSpPr>
        <p:spPr>
          <a:xfrm>
            <a:off x="741337" y="5562640"/>
            <a:ext cx="3329501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2400" dirty="0">
                <a:solidFill>
                  <a:srgbClr val="102D69"/>
                </a:solidFill>
                <a:latin typeface="HSE Sans" panose="02000000000000000000" pitchFamily="2" charset="0"/>
                <a:hlinkClick r:id="rId5"/>
              </a:rPr>
              <a:t>iedelov@edu.hse.ru</a:t>
            </a:r>
            <a:endParaRPr lang="en-US" sz="2400" dirty="0">
              <a:solidFill>
                <a:srgbClr val="102D69"/>
              </a:solidFill>
              <a:latin typeface="HSE Sans" panose="02000000000000000000" pitchFamily="2" charset="0"/>
            </a:endParaRPr>
          </a:p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Телеграм – </a:t>
            </a:r>
            <a:r>
              <a:rPr lang="en-US" sz="2400" dirty="0">
                <a:solidFill>
                  <a:srgbClr val="102D69"/>
                </a:solidFill>
                <a:latin typeface="HSE Sans" panose="02000000000000000000" pitchFamily="2" charset="0"/>
              </a:rPr>
              <a:t>@dilping</a:t>
            </a:r>
            <a:endParaRPr lang="ru-RU" sz="2000" dirty="0">
              <a:latin typeface="HSE Sans" panose="020000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BFB543-BE7B-4E7B-9AF7-9910569D21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1756" y="1396903"/>
            <a:ext cx="4382112" cy="43821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E80E23-AE17-4F7C-808B-5D2F692763D1}"/>
              </a:ext>
            </a:extLst>
          </p:cNvPr>
          <p:cNvSpPr txBox="1"/>
          <p:nvPr/>
        </p:nvSpPr>
        <p:spPr>
          <a:xfrm>
            <a:off x="548132" y="1396903"/>
            <a:ext cx="5007560" cy="2123658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ru-RU" sz="6600" dirty="0">
                <a:solidFill>
                  <a:srgbClr val="102D69"/>
                </a:solidFill>
                <a:latin typeface="HSE Sans" panose="02000000000000000000" pitchFamily="2" charset="0"/>
              </a:rPr>
              <a:t>Спасибо за внимание!</a:t>
            </a:r>
            <a:endParaRPr lang="ru-RU" sz="6000" dirty="0">
              <a:latin typeface="HSE Sans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B55749-DE35-4F70-9F51-A0364E0A379C}"/>
              </a:ext>
            </a:extLst>
          </p:cNvPr>
          <p:cNvSpPr txBox="1"/>
          <p:nvPr/>
        </p:nvSpPr>
        <p:spPr>
          <a:xfrm>
            <a:off x="7261756" y="5779015"/>
            <a:ext cx="3584284" cy="5232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ru-RU" sz="2800" dirty="0">
                <a:solidFill>
                  <a:srgbClr val="102D69"/>
                </a:solidFill>
                <a:latin typeface="HSE Sans" panose="02000000000000000000" pitchFamily="2" charset="0"/>
              </a:rPr>
              <a:t>Телеграм</a:t>
            </a:r>
            <a:endParaRPr lang="ru-RU" sz="24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1942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9C74E6E830D74E9B0FDDB4017A5417" ma:contentTypeVersion="13" ma:contentTypeDescription="Create a new document." ma:contentTypeScope="" ma:versionID="163ea1e46d1ef2e7d3e2669fd3a78f5e">
  <xsd:schema xmlns:xsd="http://www.w3.org/2001/XMLSchema" xmlns:xs="http://www.w3.org/2001/XMLSchema" xmlns:p="http://schemas.microsoft.com/office/2006/metadata/properties" xmlns:ns2="9875bd71-cde8-496c-a136-433f55d5e6d0" xmlns:ns3="e96afe77-3acb-4328-97fc-408e1bde3ecd" targetNamespace="http://schemas.microsoft.com/office/2006/metadata/properties" ma:root="true" ma:fieldsID="83a6ac8df01c04b261c31c48caeaf0ed" ns2:_="" ns3:_="">
    <xsd:import namespace="9875bd71-cde8-496c-a136-433f55d5e6d0"/>
    <xsd:import namespace="e96afe77-3acb-4328-97fc-408e1bde3e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75bd71-cde8-496c-a136-433f55d5e6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6afe77-3acb-4328-97fc-408e1bde3ec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34386AA-1848-4C75-B336-1053927CB0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BD272EA-4D43-45C0-9703-56225E78CA7C}">
  <ds:schemaRefs>
    <ds:schemaRef ds:uri="9875bd71-cde8-496c-a136-433f55d5e6d0"/>
    <ds:schemaRef ds:uri="e96afe77-3acb-4328-97fc-408e1bde3e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33DAF31-D8A6-49A0-9A5D-8B2EA5B1C511}">
  <ds:schemaRefs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dcmitype/"/>
    <ds:schemaRef ds:uri="e96afe77-3acb-4328-97fc-408e1bde3ecd"/>
    <ds:schemaRef ds:uri="http://schemas.microsoft.com/office/2006/metadata/properties"/>
    <ds:schemaRef ds:uri="http://purl.org/dc/terms/"/>
    <ds:schemaRef ds:uri="http://www.w3.org/XML/1998/namespace"/>
    <ds:schemaRef ds:uri="http://schemas.openxmlformats.org/package/2006/metadata/core-properties"/>
    <ds:schemaRef ds:uri="9875bd71-cde8-496c-a136-433f55d5e6d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270</Words>
  <Application>Microsoft Office PowerPoint</Application>
  <PresentationFormat>Широкоэкранный</PresentationFormat>
  <Paragraphs>51</Paragraphs>
  <Slides>6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Franklin Gothic Medium</vt:lpstr>
      <vt:lpstr>HSE Sans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Кутьков Юрий Юрьевич</dc:creator>
  <cp:lastModifiedBy>Делов Илья</cp:lastModifiedBy>
  <cp:revision>24</cp:revision>
  <cp:lastPrinted>2021-11-11T13:08:42Z</cp:lastPrinted>
  <dcterms:created xsi:type="dcterms:W3CDTF">2021-11-11T08:52:47Z</dcterms:created>
  <dcterms:modified xsi:type="dcterms:W3CDTF">2022-10-20T02:57:56Z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0x0101002A9C74E6E830D74E9B0FDDB4017A5417</vt:lpwstr>
  </property>
</Properties>
</file>