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285" r:id="rId2"/>
    <p:sldId id="320" r:id="rId3"/>
    <p:sldId id="318" r:id="rId4"/>
    <p:sldId id="323" r:id="rId5"/>
    <p:sldId id="343" r:id="rId6"/>
    <p:sldId id="321" r:id="rId7"/>
    <p:sldId id="322" r:id="rId8"/>
    <p:sldId id="324" r:id="rId9"/>
    <p:sldId id="315" r:id="rId10"/>
    <p:sldId id="314" r:id="rId11"/>
    <p:sldId id="316" r:id="rId12"/>
    <p:sldId id="317" r:id="rId13"/>
    <p:sldId id="325" r:id="rId14"/>
    <p:sldId id="326" r:id="rId15"/>
    <p:sldId id="328" r:id="rId16"/>
    <p:sldId id="327" r:id="rId17"/>
    <p:sldId id="310" r:id="rId18"/>
    <p:sldId id="329" r:id="rId19"/>
    <p:sldId id="336" r:id="rId20"/>
    <p:sldId id="332" r:id="rId21"/>
    <p:sldId id="341" r:id="rId22"/>
    <p:sldId id="333" r:id="rId23"/>
    <p:sldId id="334" r:id="rId24"/>
    <p:sldId id="335" r:id="rId25"/>
    <p:sldId id="288" r:id="rId26"/>
    <p:sldId id="337" r:id="rId27"/>
    <p:sldId id="338" r:id="rId28"/>
    <p:sldId id="339" r:id="rId29"/>
    <p:sldId id="340" r:id="rId30"/>
    <p:sldId id="342" r:id="rId31"/>
    <p:sldId id="344" r:id="rId3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45AF"/>
    <a:srgbClr val="9941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8342"/>
    <p:restoredTop sz="95827"/>
  </p:normalViewPr>
  <p:slideViewPr>
    <p:cSldViewPr snapToGrid="0" snapToObjects="1">
      <p:cViewPr varScale="1">
        <p:scale>
          <a:sx n="79" d="100"/>
          <a:sy n="79" d="100"/>
        </p:scale>
        <p:origin x="102" y="81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85" d="100"/>
          <a:sy n="85" d="100"/>
        </p:scale>
        <p:origin x="3928"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1386CC-38F0-7F41-B842-6E2465DAE112}" type="datetimeFigureOut">
              <a:rPr lang="ru-RU" smtClean="0"/>
              <a:t>13.12.2022</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5033BA-6766-CA4F-88D9-A68CAF050B64}" type="slidenum">
              <a:rPr lang="ru-RU" smtClean="0"/>
              <a:t>‹#›</a:t>
            </a:fld>
            <a:endParaRPr lang="ru-RU"/>
          </a:p>
        </p:txBody>
      </p:sp>
    </p:spTree>
    <p:extLst>
      <p:ext uri="{BB962C8B-B14F-4D97-AF65-F5344CB8AC3E}">
        <p14:creationId xmlns:p14="http://schemas.microsoft.com/office/powerpoint/2010/main" val="209876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435887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75e3ddbcd2_7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75e3ddbcd2_7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777060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75e3ddbcd2_7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75e3ddbcd2_7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463803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75e3ddbcd2_7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75e3ddbcd2_7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241165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75e3ddbcd2_7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75e3ddbcd2_7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197684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75e3ddbcd2_7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75e3ddbcd2_7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49469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75e3ddbcd2_7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75e3ddbcd2_7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208478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75e3ddbcd2_7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75e3ddbcd2_7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22215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75e3ddbcd2_7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75e3ddbcd2_7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66820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75e3ddbcd2_7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75e3ddbcd2_7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547277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75e3ddbcd2_7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75e3ddbcd2_7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28925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75e3ddbcd2_7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75e3ddbcd2_7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82707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75e3ddbcd2_7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75e3ddbcd2_7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42084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75e3ddbcd2_7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75e3ddbcd2_7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49478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75e3ddbcd2_7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75e3ddbcd2_7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358436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75e3ddbcd2_7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75e3ddbcd2_7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612242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4765976-D6C0-1447-A4A7-00833A84D640}"/>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41CE12AC-0A4C-2443-BDCA-E743F24E36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DD3B47FE-2471-C94B-9293-32C20E39604E}"/>
              </a:ext>
            </a:extLst>
          </p:cNvPr>
          <p:cNvSpPr>
            <a:spLocks noGrp="1"/>
          </p:cNvSpPr>
          <p:nvPr>
            <p:ph type="dt" sz="half" idx="10"/>
          </p:nvPr>
        </p:nvSpPr>
        <p:spPr/>
        <p:txBody>
          <a:bodyPr/>
          <a:lstStyle/>
          <a:p>
            <a:fld id="{0BBE54F2-CA99-9D46-8C2F-A7AEE296C9BE}" type="datetimeFigureOut">
              <a:rPr lang="ru-RU" smtClean="0"/>
              <a:t>13.12.2022</a:t>
            </a:fld>
            <a:endParaRPr lang="ru-RU"/>
          </a:p>
        </p:txBody>
      </p:sp>
      <p:sp>
        <p:nvSpPr>
          <p:cNvPr id="5" name="Нижний колонтитул 4">
            <a:extLst>
              <a:ext uri="{FF2B5EF4-FFF2-40B4-BE49-F238E27FC236}">
                <a16:creationId xmlns:a16="http://schemas.microsoft.com/office/drawing/2014/main" id="{B2B0B1B0-4AEC-0345-89BF-1D9FB2C87C4D}"/>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3C9666FB-F804-2142-A515-C263C4107AFE}"/>
              </a:ext>
            </a:extLst>
          </p:cNvPr>
          <p:cNvSpPr>
            <a:spLocks noGrp="1"/>
          </p:cNvSpPr>
          <p:nvPr>
            <p:ph type="sldNum" sz="quarter" idx="12"/>
          </p:nvPr>
        </p:nvSpPr>
        <p:spPr/>
        <p:txBody>
          <a:bodyPr/>
          <a:lstStyle/>
          <a:p>
            <a:fld id="{7F41F925-BA2D-4E44-9ED1-FE56973AFD02}" type="slidenum">
              <a:rPr lang="ru-RU" smtClean="0"/>
              <a:t>‹#›</a:t>
            </a:fld>
            <a:endParaRPr lang="ru-RU"/>
          </a:p>
        </p:txBody>
      </p:sp>
    </p:spTree>
    <p:extLst>
      <p:ext uri="{BB962C8B-B14F-4D97-AF65-F5344CB8AC3E}">
        <p14:creationId xmlns:p14="http://schemas.microsoft.com/office/powerpoint/2010/main" val="1561804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8248B61-8FC3-0144-92CF-0BEAA3DAD2E3}"/>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ECB9331C-3A9A-7B48-9F4C-C4A72C5AF6DE}"/>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B956741D-1614-7742-A1C5-770677FF3DC9}"/>
              </a:ext>
            </a:extLst>
          </p:cNvPr>
          <p:cNvSpPr>
            <a:spLocks noGrp="1"/>
          </p:cNvSpPr>
          <p:nvPr>
            <p:ph type="dt" sz="half" idx="10"/>
          </p:nvPr>
        </p:nvSpPr>
        <p:spPr/>
        <p:txBody>
          <a:bodyPr/>
          <a:lstStyle/>
          <a:p>
            <a:fld id="{0BBE54F2-CA99-9D46-8C2F-A7AEE296C9BE}" type="datetimeFigureOut">
              <a:rPr lang="ru-RU" smtClean="0"/>
              <a:t>13.12.2022</a:t>
            </a:fld>
            <a:endParaRPr lang="ru-RU"/>
          </a:p>
        </p:txBody>
      </p:sp>
      <p:sp>
        <p:nvSpPr>
          <p:cNvPr id="5" name="Нижний колонтитул 4">
            <a:extLst>
              <a:ext uri="{FF2B5EF4-FFF2-40B4-BE49-F238E27FC236}">
                <a16:creationId xmlns:a16="http://schemas.microsoft.com/office/drawing/2014/main" id="{F6701ACD-6838-A64D-9DE3-11712A8AE5CF}"/>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2FD1062D-3D95-1049-B45E-5350F277E6B4}"/>
              </a:ext>
            </a:extLst>
          </p:cNvPr>
          <p:cNvSpPr>
            <a:spLocks noGrp="1"/>
          </p:cNvSpPr>
          <p:nvPr>
            <p:ph type="sldNum" sz="quarter" idx="12"/>
          </p:nvPr>
        </p:nvSpPr>
        <p:spPr/>
        <p:txBody>
          <a:bodyPr/>
          <a:lstStyle/>
          <a:p>
            <a:fld id="{7F41F925-BA2D-4E44-9ED1-FE56973AFD02}" type="slidenum">
              <a:rPr lang="ru-RU" smtClean="0"/>
              <a:t>‹#›</a:t>
            </a:fld>
            <a:endParaRPr lang="ru-RU"/>
          </a:p>
        </p:txBody>
      </p:sp>
    </p:spTree>
    <p:extLst>
      <p:ext uri="{BB962C8B-B14F-4D97-AF65-F5344CB8AC3E}">
        <p14:creationId xmlns:p14="http://schemas.microsoft.com/office/powerpoint/2010/main" val="25991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2CD38319-4A2E-CC47-89AC-3D814CA95846}"/>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B337DC56-13AA-3943-962B-9A7BCCDEDF1C}"/>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A323FB39-B43C-FF4C-A8DE-4E5BD17DF092}"/>
              </a:ext>
            </a:extLst>
          </p:cNvPr>
          <p:cNvSpPr>
            <a:spLocks noGrp="1"/>
          </p:cNvSpPr>
          <p:nvPr>
            <p:ph type="dt" sz="half" idx="10"/>
          </p:nvPr>
        </p:nvSpPr>
        <p:spPr/>
        <p:txBody>
          <a:bodyPr/>
          <a:lstStyle/>
          <a:p>
            <a:fld id="{0BBE54F2-CA99-9D46-8C2F-A7AEE296C9BE}" type="datetimeFigureOut">
              <a:rPr lang="ru-RU" smtClean="0"/>
              <a:t>13.12.2022</a:t>
            </a:fld>
            <a:endParaRPr lang="ru-RU"/>
          </a:p>
        </p:txBody>
      </p:sp>
      <p:sp>
        <p:nvSpPr>
          <p:cNvPr id="5" name="Нижний колонтитул 4">
            <a:extLst>
              <a:ext uri="{FF2B5EF4-FFF2-40B4-BE49-F238E27FC236}">
                <a16:creationId xmlns:a16="http://schemas.microsoft.com/office/drawing/2014/main" id="{BC78FBCC-AB0D-8447-B009-5094AC43BBC6}"/>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028EAA8E-BD3E-AF4A-87AB-FE394B4290EC}"/>
              </a:ext>
            </a:extLst>
          </p:cNvPr>
          <p:cNvSpPr>
            <a:spLocks noGrp="1"/>
          </p:cNvSpPr>
          <p:nvPr>
            <p:ph type="sldNum" sz="quarter" idx="12"/>
          </p:nvPr>
        </p:nvSpPr>
        <p:spPr/>
        <p:txBody>
          <a:bodyPr/>
          <a:lstStyle/>
          <a:p>
            <a:fld id="{7F41F925-BA2D-4E44-9ED1-FE56973AFD02}" type="slidenum">
              <a:rPr lang="ru-RU" smtClean="0"/>
              <a:t>‹#›</a:t>
            </a:fld>
            <a:endParaRPr lang="ru-RU"/>
          </a:p>
        </p:txBody>
      </p:sp>
    </p:spTree>
    <p:extLst>
      <p:ext uri="{BB962C8B-B14F-4D97-AF65-F5344CB8AC3E}">
        <p14:creationId xmlns:p14="http://schemas.microsoft.com/office/powerpoint/2010/main" val="15952221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u" smtClean="0"/>
              <a:pPr/>
              <a:t>‹#›</a:t>
            </a:fld>
            <a:endParaRPr lang="ru"/>
          </a:p>
        </p:txBody>
      </p:sp>
    </p:spTree>
    <p:extLst>
      <p:ext uri="{BB962C8B-B14F-4D97-AF65-F5344CB8AC3E}">
        <p14:creationId xmlns:p14="http://schemas.microsoft.com/office/powerpoint/2010/main" val="1690797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6773BC3-D608-8F41-A0F1-CD49822874E7}"/>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00DA1FB6-E73E-A148-BB62-4AE3A378D9CF}"/>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E8CAC42E-E2F1-D244-BEEF-BD01015D1D76}"/>
              </a:ext>
            </a:extLst>
          </p:cNvPr>
          <p:cNvSpPr>
            <a:spLocks noGrp="1"/>
          </p:cNvSpPr>
          <p:nvPr>
            <p:ph type="dt" sz="half" idx="10"/>
          </p:nvPr>
        </p:nvSpPr>
        <p:spPr/>
        <p:txBody>
          <a:bodyPr/>
          <a:lstStyle/>
          <a:p>
            <a:fld id="{0BBE54F2-CA99-9D46-8C2F-A7AEE296C9BE}" type="datetimeFigureOut">
              <a:rPr lang="ru-RU" smtClean="0"/>
              <a:t>13.12.2022</a:t>
            </a:fld>
            <a:endParaRPr lang="ru-RU"/>
          </a:p>
        </p:txBody>
      </p:sp>
      <p:sp>
        <p:nvSpPr>
          <p:cNvPr id="5" name="Нижний колонтитул 4">
            <a:extLst>
              <a:ext uri="{FF2B5EF4-FFF2-40B4-BE49-F238E27FC236}">
                <a16:creationId xmlns:a16="http://schemas.microsoft.com/office/drawing/2014/main" id="{62D1168F-E1FE-5541-A48C-52D1FEC6332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42D43198-CB36-FE4F-84B2-91DBB4EC1663}"/>
              </a:ext>
            </a:extLst>
          </p:cNvPr>
          <p:cNvSpPr>
            <a:spLocks noGrp="1"/>
          </p:cNvSpPr>
          <p:nvPr>
            <p:ph type="sldNum" sz="quarter" idx="12"/>
          </p:nvPr>
        </p:nvSpPr>
        <p:spPr/>
        <p:txBody>
          <a:bodyPr/>
          <a:lstStyle/>
          <a:p>
            <a:fld id="{7F41F925-BA2D-4E44-9ED1-FE56973AFD02}" type="slidenum">
              <a:rPr lang="ru-RU" smtClean="0"/>
              <a:t>‹#›</a:t>
            </a:fld>
            <a:endParaRPr lang="ru-RU"/>
          </a:p>
        </p:txBody>
      </p:sp>
    </p:spTree>
    <p:extLst>
      <p:ext uri="{BB962C8B-B14F-4D97-AF65-F5344CB8AC3E}">
        <p14:creationId xmlns:p14="http://schemas.microsoft.com/office/powerpoint/2010/main" val="36819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B39E202-C383-D546-B2D3-A571C3BEF92F}"/>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DC83B6F3-9A49-A245-B1C9-F53C9DA140D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93EC4E31-91A8-0B4E-A5C6-EBDF1142F88D}"/>
              </a:ext>
            </a:extLst>
          </p:cNvPr>
          <p:cNvSpPr>
            <a:spLocks noGrp="1"/>
          </p:cNvSpPr>
          <p:nvPr>
            <p:ph type="dt" sz="half" idx="10"/>
          </p:nvPr>
        </p:nvSpPr>
        <p:spPr/>
        <p:txBody>
          <a:bodyPr/>
          <a:lstStyle/>
          <a:p>
            <a:fld id="{0BBE54F2-CA99-9D46-8C2F-A7AEE296C9BE}" type="datetimeFigureOut">
              <a:rPr lang="ru-RU" smtClean="0"/>
              <a:t>13.12.2022</a:t>
            </a:fld>
            <a:endParaRPr lang="ru-RU"/>
          </a:p>
        </p:txBody>
      </p:sp>
      <p:sp>
        <p:nvSpPr>
          <p:cNvPr id="5" name="Нижний колонтитул 4">
            <a:extLst>
              <a:ext uri="{FF2B5EF4-FFF2-40B4-BE49-F238E27FC236}">
                <a16:creationId xmlns:a16="http://schemas.microsoft.com/office/drawing/2014/main" id="{E6EA69FC-5437-7845-85BC-5C84B20E2C3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468CD8E1-5D21-134B-A062-713AF403AC94}"/>
              </a:ext>
            </a:extLst>
          </p:cNvPr>
          <p:cNvSpPr>
            <a:spLocks noGrp="1"/>
          </p:cNvSpPr>
          <p:nvPr>
            <p:ph type="sldNum" sz="quarter" idx="12"/>
          </p:nvPr>
        </p:nvSpPr>
        <p:spPr/>
        <p:txBody>
          <a:bodyPr/>
          <a:lstStyle/>
          <a:p>
            <a:fld id="{7F41F925-BA2D-4E44-9ED1-FE56973AFD02}" type="slidenum">
              <a:rPr lang="ru-RU" smtClean="0"/>
              <a:t>‹#›</a:t>
            </a:fld>
            <a:endParaRPr lang="ru-RU"/>
          </a:p>
        </p:txBody>
      </p:sp>
    </p:spTree>
    <p:extLst>
      <p:ext uri="{BB962C8B-B14F-4D97-AF65-F5344CB8AC3E}">
        <p14:creationId xmlns:p14="http://schemas.microsoft.com/office/powerpoint/2010/main" val="1561688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19528B5-7556-9B44-9D7E-A47797E5CE1F}"/>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ECCED057-CE67-B74F-AB53-66960CBBE412}"/>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3C37A4FE-AF57-ED40-80E3-E1E16E37DB94}"/>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0B729FFF-4DE6-9E43-A9B8-D53B8DA47EDC}"/>
              </a:ext>
            </a:extLst>
          </p:cNvPr>
          <p:cNvSpPr>
            <a:spLocks noGrp="1"/>
          </p:cNvSpPr>
          <p:nvPr>
            <p:ph type="dt" sz="half" idx="10"/>
          </p:nvPr>
        </p:nvSpPr>
        <p:spPr/>
        <p:txBody>
          <a:bodyPr/>
          <a:lstStyle/>
          <a:p>
            <a:fld id="{0BBE54F2-CA99-9D46-8C2F-A7AEE296C9BE}" type="datetimeFigureOut">
              <a:rPr lang="ru-RU" smtClean="0"/>
              <a:t>13.12.2022</a:t>
            </a:fld>
            <a:endParaRPr lang="ru-RU"/>
          </a:p>
        </p:txBody>
      </p:sp>
      <p:sp>
        <p:nvSpPr>
          <p:cNvPr id="6" name="Нижний колонтитул 5">
            <a:extLst>
              <a:ext uri="{FF2B5EF4-FFF2-40B4-BE49-F238E27FC236}">
                <a16:creationId xmlns:a16="http://schemas.microsoft.com/office/drawing/2014/main" id="{9BD81E82-57DB-0B4E-BC63-C2E2B7846318}"/>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5296AE35-5DDB-0F40-90AD-55343468EA77}"/>
              </a:ext>
            </a:extLst>
          </p:cNvPr>
          <p:cNvSpPr>
            <a:spLocks noGrp="1"/>
          </p:cNvSpPr>
          <p:nvPr>
            <p:ph type="sldNum" sz="quarter" idx="12"/>
          </p:nvPr>
        </p:nvSpPr>
        <p:spPr/>
        <p:txBody>
          <a:bodyPr/>
          <a:lstStyle/>
          <a:p>
            <a:fld id="{7F41F925-BA2D-4E44-9ED1-FE56973AFD02}" type="slidenum">
              <a:rPr lang="ru-RU" smtClean="0"/>
              <a:t>‹#›</a:t>
            </a:fld>
            <a:endParaRPr lang="ru-RU"/>
          </a:p>
        </p:txBody>
      </p:sp>
    </p:spTree>
    <p:extLst>
      <p:ext uri="{BB962C8B-B14F-4D97-AF65-F5344CB8AC3E}">
        <p14:creationId xmlns:p14="http://schemas.microsoft.com/office/powerpoint/2010/main" val="1815516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892636C-7678-C247-B18A-98B36E4BD473}"/>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4ED0EE3A-B3E2-CA42-B57A-10957A73DE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0CBD34D9-852A-7E4E-960D-9291B2BDDEF9}"/>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52665A58-9AFE-F548-A3F0-67C830A21A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1247D91F-D4A4-D24E-BAA4-AEEB1419A010}"/>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C863FB51-0029-014B-B1C1-C041F944BD6A}"/>
              </a:ext>
            </a:extLst>
          </p:cNvPr>
          <p:cNvSpPr>
            <a:spLocks noGrp="1"/>
          </p:cNvSpPr>
          <p:nvPr>
            <p:ph type="dt" sz="half" idx="10"/>
          </p:nvPr>
        </p:nvSpPr>
        <p:spPr/>
        <p:txBody>
          <a:bodyPr/>
          <a:lstStyle/>
          <a:p>
            <a:fld id="{0BBE54F2-CA99-9D46-8C2F-A7AEE296C9BE}" type="datetimeFigureOut">
              <a:rPr lang="ru-RU" smtClean="0"/>
              <a:t>13.12.2022</a:t>
            </a:fld>
            <a:endParaRPr lang="ru-RU"/>
          </a:p>
        </p:txBody>
      </p:sp>
      <p:sp>
        <p:nvSpPr>
          <p:cNvPr id="8" name="Нижний колонтитул 7">
            <a:extLst>
              <a:ext uri="{FF2B5EF4-FFF2-40B4-BE49-F238E27FC236}">
                <a16:creationId xmlns:a16="http://schemas.microsoft.com/office/drawing/2014/main" id="{BD2ABBC1-C1AD-8E46-975B-321623820C52}"/>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1504CE51-F9EA-9949-AC25-CEF2311B4B30}"/>
              </a:ext>
            </a:extLst>
          </p:cNvPr>
          <p:cNvSpPr>
            <a:spLocks noGrp="1"/>
          </p:cNvSpPr>
          <p:nvPr>
            <p:ph type="sldNum" sz="quarter" idx="12"/>
          </p:nvPr>
        </p:nvSpPr>
        <p:spPr/>
        <p:txBody>
          <a:bodyPr/>
          <a:lstStyle/>
          <a:p>
            <a:fld id="{7F41F925-BA2D-4E44-9ED1-FE56973AFD02}" type="slidenum">
              <a:rPr lang="ru-RU" smtClean="0"/>
              <a:t>‹#›</a:t>
            </a:fld>
            <a:endParaRPr lang="ru-RU"/>
          </a:p>
        </p:txBody>
      </p:sp>
    </p:spTree>
    <p:extLst>
      <p:ext uri="{BB962C8B-B14F-4D97-AF65-F5344CB8AC3E}">
        <p14:creationId xmlns:p14="http://schemas.microsoft.com/office/powerpoint/2010/main" val="4286752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A0183A4-A2FE-8F40-823A-9E3A06262013}"/>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07E1E82D-6A0F-3F44-8E03-94FB8BC6E754}"/>
              </a:ext>
            </a:extLst>
          </p:cNvPr>
          <p:cNvSpPr>
            <a:spLocks noGrp="1"/>
          </p:cNvSpPr>
          <p:nvPr>
            <p:ph type="dt" sz="half" idx="10"/>
          </p:nvPr>
        </p:nvSpPr>
        <p:spPr/>
        <p:txBody>
          <a:bodyPr/>
          <a:lstStyle/>
          <a:p>
            <a:fld id="{0BBE54F2-CA99-9D46-8C2F-A7AEE296C9BE}" type="datetimeFigureOut">
              <a:rPr lang="ru-RU" smtClean="0"/>
              <a:t>13.12.2022</a:t>
            </a:fld>
            <a:endParaRPr lang="ru-RU"/>
          </a:p>
        </p:txBody>
      </p:sp>
      <p:sp>
        <p:nvSpPr>
          <p:cNvPr id="4" name="Нижний колонтитул 3">
            <a:extLst>
              <a:ext uri="{FF2B5EF4-FFF2-40B4-BE49-F238E27FC236}">
                <a16:creationId xmlns:a16="http://schemas.microsoft.com/office/drawing/2014/main" id="{8CCE8DDA-B00A-B541-A717-4819859D89E7}"/>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DAD37008-A3F3-8149-9D78-7363ECC3189A}"/>
              </a:ext>
            </a:extLst>
          </p:cNvPr>
          <p:cNvSpPr>
            <a:spLocks noGrp="1"/>
          </p:cNvSpPr>
          <p:nvPr>
            <p:ph type="sldNum" sz="quarter" idx="12"/>
          </p:nvPr>
        </p:nvSpPr>
        <p:spPr/>
        <p:txBody>
          <a:bodyPr/>
          <a:lstStyle/>
          <a:p>
            <a:fld id="{7F41F925-BA2D-4E44-9ED1-FE56973AFD02}" type="slidenum">
              <a:rPr lang="ru-RU" smtClean="0"/>
              <a:t>‹#›</a:t>
            </a:fld>
            <a:endParaRPr lang="ru-RU"/>
          </a:p>
        </p:txBody>
      </p:sp>
    </p:spTree>
    <p:extLst>
      <p:ext uri="{BB962C8B-B14F-4D97-AF65-F5344CB8AC3E}">
        <p14:creationId xmlns:p14="http://schemas.microsoft.com/office/powerpoint/2010/main" val="2586867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D9C39FE7-0E85-C246-88B2-8ECBFEECBD19}"/>
              </a:ext>
            </a:extLst>
          </p:cNvPr>
          <p:cNvSpPr>
            <a:spLocks noGrp="1"/>
          </p:cNvSpPr>
          <p:nvPr>
            <p:ph type="dt" sz="half" idx="10"/>
          </p:nvPr>
        </p:nvSpPr>
        <p:spPr/>
        <p:txBody>
          <a:bodyPr/>
          <a:lstStyle/>
          <a:p>
            <a:fld id="{0BBE54F2-CA99-9D46-8C2F-A7AEE296C9BE}" type="datetimeFigureOut">
              <a:rPr lang="ru-RU" smtClean="0"/>
              <a:t>13.12.2022</a:t>
            </a:fld>
            <a:endParaRPr lang="ru-RU"/>
          </a:p>
        </p:txBody>
      </p:sp>
      <p:sp>
        <p:nvSpPr>
          <p:cNvPr id="3" name="Нижний колонтитул 2">
            <a:extLst>
              <a:ext uri="{FF2B5EF4-FFF2-40B4-BE49-F238E27FC236}">
                <a16:creationId xmlns:a16="http://schemas.microsoft.com/office/drawing/2014/main" id="{B660C534-40EB-164F-A8FD-0BF31F578EDD}"/>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D49D43B6-8FC3-214F-9996-868306FFBCD2}"/>
              </a:ext>
            </a:extLst>
          </p:cNvPr>
          <p:cNvSpPr>
            <a:spLocks noGrp="1"/>
          </p:cNvSpPr>
          <p:nvPr>
            <p:ph type="sldNum" sz="quarter" idx="12"/>
          </p:nvPr>
        </p:nvSpPr>
        <p:spPr/>
        <p:txBody>
          <a:bodyPr/>
          <a:lstStyle/>
          <a:p>
            <a:fld id="{7F41F925-BA2D-4E44-9ED1-FE56973AFD02}" type="slidenum">
              <a:rPr lang="ru-RU" smtClean="0"/>
              <a:t>‹#›</a:t>
            </a:fld>
            <a:endParaRPr lang="ru-RU"/>
          </a:p>
        </p:txBody>
      </p:sp>
    </p:spTree>
    <p:extLst>
      <p:ext uri="{BB962C8B-B14F-4D97-AF65-F5344CB8AC3E}">
        <p14:creationId xmlns:p14="http://schemas.microsoft.com/office/powerpoint/2010/main" val="1506656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EB13D20-1D14-1C4E-8C19-13F550A90B80}"/>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DF40D6B9-5533-8C48-B27C-C5C56E08CA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00C35650-DFE1-2340-9FF0-C3B12FC9CC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06825FA1-CC6A-2A47-9FC9-025BD5AA4727}"/>
              </a:ext>
            </a:extLst>
          </p:cNvPr>
          <p:cNvSpPr>
            <a:spLocks noGrp="1"/>
          </p:cNvSpPr>
          <p:nvPr>
            <p:ph type="dt" sz="half" idx="10"/>
          </p:nvPr>
        </p:nvSpPr>
        <p:spPr/>
        <p:txBody>
          <a:bodyPr/>
          <a:lstStyle/>
          <a:p>
            <a:fld id="{0BBE54F2-CA99-9D46-8C2F-A7AEE296C9BE}" type="datetimeFigureOut">
              <a:rPr lang="ru-RU" smtClean="0"/>
              <a:t>13.12.2022</a:t>
            </a:fld>
            <a:endParaRPr lang="ru-RU"/>
          </a:p>
        </p:txBody>
      </p:sp>
      <p:sp>
        <p:nvSpPr>
          <p:cNvPr id="6" name="Нижний колонтитул 5">
            <a:extLst>
              <a:ext uri="{FF2B5EF4-FFF2-40B4-BE49-F238E27FC236}">
                <a16:creationId xmlns:a16="http://schemas.microsoft.com/office/drawing/2014/main" id="{6D56913F-8650-D845-99A8-361E3A8D954F}"/>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30ECA525-71E0-8D42-9857-E9234E77FA7E}"/>
              </a:ext>
            </a:extLst>
          </p:cNvPr>
          <p:cNvSpPr>
            <a:spLocks noGrp="1"/>
          </p:cNvSpPr>
          <p:nvPr>
            <p:ph type="sldNum" sz="quarter" idx="12"/>
          </p:nvPr>
        </p:nvSpPr>
        <p:spPr/>
        <p:txBody>
          <a:bodyPr/>
          <a:lstStyle/>
          <a:p>
            <a:fld id="{7F41F925-BA2D-4E44-9ED1-FE56973AFD02}" type="slidenum">
              <a:rPr lang="ru-RU" smtClean="0"/>
              <a:t>‹#›</a:t>
            </a:fld>
            <a:endParaRPr lang="ru-RU"/>
          </a:p>
        </p:txBody>
      </p:sp>
    </p:spTree>
    <p:extLst>
      <p:ext uri="{BB962C8B-B14F-4D97-AF65-F5344CB8AC3E}">
        <p14:creationId xmlns:p14="http://schemas.microsoft.com/office/powerpoint/2010/main" val="2236236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AC9740D-1EAA-1549-8EDA-69507CC3D38B}"/>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F7492696-1FB8-7240-844E-785688F395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03BF2BCE-8888-3C43-B91A-7900FA5FA6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8A30E3CE-2AC2-7146-AC50-8DEFF9821E63}"/>
              </a:ext>
            </a:extLst>
          </p:cNvPr>
          <p:cNvSpPr>
            <a:spLocks noGrp="1"/>
          </p:cNvSpPr>
          <p:nvPr>
            <p:ph type="dt" sz="half" idx="10"/>
          </p:nvPr>
        </p:nvSpPr>
        <p:spPr/>
        <p:txBody>
          <a:bodyPr/>
          <a:lstStyle/>
          <a:p>
            <a:fld id="{0BBE54F2-CA99-9D46-8C2F-A7AEE296C9BE}" type="datetimeFigureOut">
              <a:rPr lang="ru-RU" smtClean="0"/>
              <a:t>13.12.2022</a:t>
            </a:fld>
            <a:endParaRPr lang="ru-RU"/>
          </a:p>
        </p:txBody>
      </p:sp>
      <p:sp>
        <p:nvSpPr>
          <p:cNvPr id="6" name="Нижний колонтитул 5">
            <a:extLst>
              <a:ext uri="{FF2B5EF4-FFF2-40B4-BE49-F238E27FC236}">
                <a16:creationId xmlns:a16="http://schemas.microsoft.com/office/drawing/2014/main" id="{6A0B2A96-E891-F947-BF0C-12EEB4B568FA}"/>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0371F269-A42F-2640-ABDD-18B1207B60A6}"/>
              </a:ext>
            </a:extLst>
          </p:cNvPr>
          <p:cNvSpPr>
            <a:spLocks noGrp="1"/>
          </p:cNvSpPr>
          <p:nvPr>
            <p:ph type="sldNum" sz="quarter" idx="12"/>
          </p:nvPr>
        </p:nvSpPr>
        <p:spPr/>
        <p:txBody>
          <a:bodyPr/>
          <a:lstStyle/>
          <a:p>
            <a:fld id="{7F41F925-BA2D-4E44-9ED1-FE56973AFD02}" type="slidenum">
              <a:rPr lang="ru-RU" smtClean="0"/>
              <a:t>‹#›</a:t>
            </a:fld>
            <a:endParaRPr lang="ru-RU"/>
          </a:p>
        </p:txBody>
      </p:sp>
    </p:spTree>
    <p:extLst>
      <p:ext uri="{BB962C8B-B14F-4D97-AF65-F5344CB8AC3E}">
        <p14:creationId xmlns:p14="http://schemas.microsoft.com/office/powerpoint/2010/main" val="4061873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59BC641-942A-4147-BB01-DC165F0A80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FFA45361-45BA-5446-BE02-7C6CEC0258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38634051-657F-3145-86D5-B8F546C688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BE54F2-CA99-9D46-8C2F-A7AEE296C9BE}" type="datetimeFigureOut">
              <a:rPr lang="ru-RU" smtClean="0"/>
              <a:t>13.12.2022</a:t>
            </a:fld>
            <a:endParaRPr lang="ru-RU"/>
          </a:p>
        </p:txBody>
      </p:sp>
      <p:sp>
        <p:nvSpPr>
          <p:cNvPr id="5" name="Нижний колонтитул 4">
            <a:extLst>
              <a:ext uri="{FF2B5EF4-FFF2-40B4-BE49-F238E27FC236}">
                <a16:creationId xmlns:a16="http://schemas.microsoft.com/office/drawing/2014/main" id="{36F0FC5C-16F0-D74B-B72F-6E25382BC1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B13E32C6-A0A0-BB43-A8D6-33608AFCAF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41F925-BA2D-4E44-9ED1-FE56973AFD02}" type="slidenum">
              <a:rPr lang="ru-RU" smtClean="0"/>
              <a:t>‹#›</a:t>
            </a:fld>
            <a:endParaRPr lang="ru-RU"/>
          </a:p>
        </p:txBody>
      </p:sp>
    </p:spTree>
    <p:extLst>
      <p:ext uri="{BB962C8B-B14F-4D97-AF65-F5344CB8AC3E}">
        <p14:creationId xmlns:p14="http://schemas.microsoft.com/office/powerpoint/2010/main" val="39159692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hyperlink" Target="https://www.emeraldgrouppublishing.com/journal/cbth#author-guidelines" TargetMode="External"/><Relationship Id="rId2" Type="http://schemas.openxmlformats.org/officeDocument/2006/relationships/hyperlink" Target="https://www.emeraldgrouppublishing.com/journal/cbth"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10" name="Прямоугольник 9"/>
          <p:cNvSpPr/>
          <p:nvPr/>
        </p:nvSpPr>
        <p:spPr>
          <a:xfrm>
            <a:off x="0" y="6741458"/>
            <a:ext cx="12192000" cy="116543"/>
          </a:xfrm>
          <a:prstGeom prst="rect">
            <a:avLst/>
          </a:prstGeom>
          <a:solidFill>
            <a:srgbClr val="01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sp>
        <p:nvSpPr>
          <p:cNvPr id="13" name="Прямоугольник 12"/>
          <p:cNvSpPr/>
          <p:nvPr/>
        </p:nvSpPr>
        <p:spPr>
          <a:xfrm>
            <a:off x="0" y="1"/>
            <a:ext cx="12192000" cy="116543"/>
          </a:xfrm>
          <a:prstGeom prst="rect">
            <a:avLst/>
          </a:prstGeom>
          <a:solidFill>
            <a:srgbClr val="01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cxnSp>
        <p:nvCxnSpPr>
          <p:cNvPr id="12" name="Прямая соединительная линия 11">
            <a:extLst>
              <a:ext uri="{FF2B5EF4-FFF2-40B4-BE49-F238E27FC236}">
                <a16:creationId xmlns:a16="http://schemas.microsoft.com/office/drawing/2014/main" id="{65B67F6D-7564-A343-9F40-E34595FE8ED1}"/>
              </a:ext>
            </a:extLst>
          </p:cNvPr>
          <p:cNvCxnSpPr>
            <a:cxnSpLocks/>
          </p:cNvCxnSpPr>
          <p:nvPr/>
        </p:nvCxnSpPr>
        <p:spPr>
          <a:xfrm flipV="1">
            <a:off x="3289474" y="3292663"/>
            <a:ext cx="5613053" cy="8532"/>
          </a:xfrm>
          <a:prstGeom prst="line">
            <a:avLst/>
          </a:prstGeom>
          <a:ln>
            <a:solidFill>
              <a:srgbClr val="013882"/>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105D833D-6E8C-0B41-990E-34B7E348B6A7}"/>
              </a:ext>
            </a:extLst>
          </p:cNvPr>
          <p:cNvSpPr txBox="1"/>
          <p:nvPr/>
        </p:nvSpPr>
        <p:spPr>
          <a:xfrm>
            <a:off x="8114324" y="5688121"/>
            <a:ext cx="3870547" cy="705258"/>
          </a:xfrm>
          <a:prstGeom prst="rect">
            <a:avLst/>
          </a:prstGeom>
          <a:noFill/>
        </p:spPr>
        <p:txBody>
          <a:bodyPr wrap="none" rtlCol="0">
            <a:spAutoFit/>
          </a:bodyPr>
          <a:lstStyle/>
          <a:p>
            <a:pPr algn="r">
              <a:lnSpc>
                <a:spcPct val="150000"/>
              </a:lnSpc>
            </a:pPr>
            <a:r>
              <a:rPr lang="en-US" sz="1400" dirty="0">
                <a:solidFill>
                  <a:srgbClr val="002060"/>
                </a:solidFill>
              </a:rPr>
              <a:t>Student: </a:t>
            </a:r>
            <a:r>
              <a:rPr lang="en-US" sz="1400" b="1" dirty="0">
                <a:solidFill>
                  <a:srgbClr val="002060"/>
                </a:solidFill>
              </a:rPr>
              <a:t>Svetlana </a:t>
            </a:r>
            <a:r>
              <a:rPr lang="en-US" sz="1400" b="1" dirty="0" err="1">
                <a:solidFill>
                  <a:srgbClr val="002060"/>
                </a:solidFill>
              </a:rPr>
              <a:t>Supranovich</a:t>
            </a:r>
            <a:endParaRPr lang="en-US" sz="1400" b="1" dirty="0">
              <a:solidFill>
                <a:srgbClr val="002060"/>
              </a:solidFill>
            </a:endParaRPr>
          </a:p>
          <a:p>
            <a:pPr algn="r">
              <a:lnSpc>
                <a:spcPct val="150000"/>
              </a:lnSpc>
            </a:pPr>
            <a:r>
              <a:rPr lang="en-GB" sz="1400" dirty="0">
                <a:solidFill>
                  <a:srgbClr val="002060"/>
                </a:solidFill>
              </a:rPr>
              <a:t>Associate Professor, SEM HSE SPB</a:t>
            </a:r>
            <a:r>
              <a:rPr lang="en-US" sz="1400" dirty="0">
                <a:solidFill>
                  <a:srgbClr val="002060"/>
                </a:solidFill>
              </a:rPr>
              <a:t>: </a:t>
            </a:r>
            <a:r>
              <a:rPr lang="en-GB" sz="1400" b="1" dirty="0">
                <a:solidFill>
                  <a:srgbClr val="002060"/>
                </a:solidFill>
              </a:rPr>
              <a:t> Julia </a:t>
            </a:r>
            <a:r>
              <a:rPr lang="en-GB" sz="1400" b="1" dirty="0" err="1">
                <a:solidFill>
                  <a:srgbClr val="002060"/>
                </a:solidFill>
              </a:rPr>
              <a:t>Trabskaia</a:t>
            </a:r>
            <a:r>
              <a:rPr lang="en-GB" sz="1400" b="1" dirty="0">
                <a:solidFill>
                  <a:srgbClr val="002060"/>
                </a:solidFill>
              </a:rPr>
              <a:t> </a:t>
            </a:r>
          </a:p>
        </p:txBody>
      </p:sp>
      <p:sp>
        <p:nvSpPr>
          <p:cNvPr id="14" name="Google Shape;55;p13">
            <a:extLst>
              <a:ext uri="{FF2B5EF4-FFF2-40B4-BE49-F238E27FC236}">
                <a16:creationId xmlns:a16="http://schemas.microsoft.com/office/drawing/2014/main" id="{C7962A15-CEF8-0147-AC0E-FD104EFA98EC}"/>
              </a:ext>
            </a:extLst>
          </p:cNvPr>
          <p:cNvSpPr txBox="1"/>
          <p:nvPr/>
        </p:nvSpPr>
        <p:spPr>
          <a:xfrm>
            <a:off x="1990200" y="3384319"/>
            <a:ext cx="8211600" cy="969600"/>
          </a:xfrm>
          <a:prstGeom prst="rect">
            <a:avLst/>
          </a:prstGeom>
          <a:noFill/>
          <a:ln>
            <a:noFill/>
          </a:ln>
        </p:spPr>
        <p:txBody>
          <a:bodyPr spcFirstLastPara="1" wrap="square" lIns="121900" tIns="60933" rIns="121900" bIns="60933" anchor="t" anchorCtr="0">
            <a:noAutofit/>
          </a:bodyPr>
          <a:lstStyle/>
          <a:p>
            <a:pPr algn="ctr"/>
            <a:r>
              <a:rPr lang="en-US" sz="1467" b="1" dirty="0">
                <a:solidFill>
                  <a:srgbClr val="013882"/>
                </a:solidFill>
              </a:rPr>
              <a:t>Key words: </a:t>
            </a:r>
            <a:r>
              <a:rPr lang="en-GB" sz="1467" b="1" dirty="0">
                <a:solidFill>
                  <a:srgbClr val="013882"/>
                </a:solidFill>
              </a:rPr>
              <a:t>brand identity, luxury market, decision-making</a:t>
            </a:r>
            <a:r>
              <a:rPr lang="ru-RU" sz="1467" b="1" dirty="0">
                <a:solidFill>
                  <a:srgbClr val="013882"/>
                </a:solidFill>
              </a:rPr>
              <a:t> </a:t>
            </a:r>
          </a:p>
        </p:txBody>
      </p:sp>
      <p:sp>
        <p:nvSpPr>
          <p:cNvPr id="2" name="Google Shape;55;p13">
            <a:extLst>
              <a:ext uri="{FF2B5EF4-FFF2-40B4-BE49-F238E27FC236}">
                <a16:creationId xmlns:a16="http://schemas.microsoft.com/office/drawing/2014/main" id="{12D14F5F-099F-3949-A28B-DA4B2BB0B7AE}"/>
              </a:ext>
            </a:extLst>
          </p:cNvPr>
          <p:cNvSpPr txBox="1"/>
          <p:nvPr/>
        </p:nvSpPr>
        <p:spPr>
          <a:xfrm>
            <a:off x="944340" y="2278902"/>
            <a:ext cx="10201800" cy="969600"/>
          </a:xfrm>
          <a:prstGeom prst="rect">
            <a:avLst/>
          </a:prstGeom>
          <a:noFill/>
          <a:ln>
            <a:noFill/>
          </a:ln>
        </p:spPr>
        <p:txBody>
          <a:bodyPr spcFirstLastPara="1" wrap="square" lIns="121900" tIns="60933" rIns="121900" bIns="60933" anchor="t" anchorCtr="0">
            <a:noAutofit/>
          </a:bodyPr>
          <a:lstStyle/>
          <a:p>
            <a:pPr algn="ctr"/>
            <a:r>
              <a:rPr lang="en-GB" sz="2667" b="1" dirty="0">
                <a:solidFill>
                  <a:srgbClr val="013882"/>
                </a:solidFill>
              </a:rPr>
              <a:t>The Impact of Brand on Decision-making Process </a:t>
            </a:r>
            <a:endParaRPr lang="ru-RU" sz="2667" b="1" dirty="0">
              <a:solidFill>
                <a:srgbClr val="013882"/>
              </a:solidFill>
            </a:endParaRPr>
          </a:p>
          <a:p>
            <a:pPr algn="ctr"/>
            <a:r>
              <a:rPr lang="en-GB" sz="2667" b="1" dirty="0">
                <a:solidFill>
                  <a:srgbClr val="013882"/>
                </a:solidFill>
              </a:rPr>
              <a:t>in Context of Lux Segment</a:t>
            </a:r>
            <a:r>
              <a:rPr lang="ru-RU" sz="2667" b="1" dirty="0">
                <a:solidFill>
                  <a:srgbClr val="013882"/>
                </a:solidFill>
              </a:rPr>
              <a:t>  </a:t>
            </a:r>
          </a:p>
        </p:txBody>
      </p:sp>
      <p:pic>
        <p:nvPicPr>
          <p:cNvPr id="17" name="Рисунок 16">
            <a:extLst>
              <a:ext uri="{FF2B5EF4-FFF2-40B4-BE49-F238E27FC236}">
                <a16:creationId xmlns:a16="http://schemas.microsoft.com/office/drawing/2014/main" id="{CB6CF676-70BF-0898-4704-825C58B7FAC2}"/>
              </a:ext>
            </a:extLst>
          </p:cNvPr>
          <p:cNvPicPr>
            <a:picLocks noChangeAspect="1"/>
          </p:cNvPicPr>
          <p:nvPr/>
        </p:nvPicPr>
        <p:blipFill>
          <a:blip r:embed="rId3"/>
          <a:stretch>
            <a:fillRect/>
          </a:stretch>
        </p:blipFill>
        <p:spPr>
          <a:xfrm>
            <a:off x="207129" y="5688121"/>
            <a:ext cx="809286" cy="809286"/>
          </a:xfrm>
          <a:prstGeom prst="rect">
            <a:avLst/>
          </a:prstGeom>
        </p:spPr>
      </p:pic>
      <p:pic>
        <p:nvPicPr>
          <p:cNvPr id="19" name="Рисунок 18">
            <a:extLst>
              <a:ext uri="{FF2B5EF4-FFF2-40B4-BE49-F238E27FC236}">
                <a16:creationId xmlns:a16="http://schemas.microsoft.com/office/drawing/2014/main" id="{3FFBB304-E4C4-428E-CB11-74DA271A7F0A}"/>
              </a:ext>
            </a:extLst>
          </p:cNvPr>
          <p:cNvPicPr>
            <a:picLocks noChangeAspect="1"/>
          </p:cNvPicPr>
          <p:nvPr/>
        </p:nvPicPr>
        <p:blipFill>
          <a:blip r:embed="rId4"/>
          <a:stretch>
            <a:fillRect/>
          </a:stretch>
        </p:blipFill>
        <p:spPr>
          <a:xfrm>
            <a:off x="1201539" y="5744339"/>
            <a:ext cx="627261" cy="753067"/>
          </a:xfrm>
          <a:prstGeom prst="rect">
            <a:avLst/>
          </a:prstGeom>
        </p:spPr>
      </p:pic>
    </p:spTree>
    <p:extLst>
      <p:ext uri="{BB962C8B-B14F-4D97-AF65-F5344CB8AC3E}">
        <p14:creationId xmlns:p14="http://schemas.microsoft.com/office/powerpoint/2010/main" val="1270558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p:tgtEl>
                                          <p:spTgt spid="12"/>
                                        </p:tgtEl>
                                        <p:attrNameLst>
                                          <p:attrName>ppt_y</p:attrName>
                                        </p:attrNameLst>
                                      </p:cBhvr>
                                      <p:tavLst>
                                        <p:tav tm="0">
                                          <p:val>
                                            <p:strVal val="#ppt_y+#ppt_h*1.125000"/>
                                          </p:val>
                                        </p:tav>
                                        <p:tav tm="100000">
                                          <p:val>
                                            <p:strVal val="#ppt_y"/>
                                          </p:val>
                                        </p:tav>
                                      </p:tavLst>
                                    </p:anim>
                                    <p:animEffect transition="in" filter="wipe(up)">
                                      <p:cBhvr>
                                        <p:cTn id="8" dur="500"/>
                                        <p:tgtEl>
                                          <p:spTgt spid="12"/>
                                        </p:tgtEl>
                                      </p:cBhvr>
                                    </p:animEffect>
                                  </p:childTnLst>
                                </p:cTn>
                              </p:par>
                            </p:childTnLst>
                          </p:cTn>
                        </p:par>
                        <p:par>
                          <p:cTn id="9" fill="hold">
                            <p:stCondLst>
                              <p:cond delay="500"/>
                            </p:stCondLst>
                            <p:childTnLst>
                              <p:par>
                                <p:cTn id="10" presetID="9"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dissolve">
                                      <p:cBhvr>
                                        <p:cTn id="12" dur="500"/>
                                        <p:tgtEl>
                                          <p:spTgt spid="14"/>
                                        </p:tgtEl>
                                      </p:cBhvr>
                                    </p:animEffect>
                                  </p:childTnLst>
                                </p:cTn>
                              </p:par>
                            </p:childTnLst>
                          </p:cTn>
                        </p:par>
                        <p:par>
                          <p:cTn id="13" fill="hold">
                            <p:stCondLst>
                              <p:cond delay="1000"/>
                            </p:stCondLst>
                            <p:childTnLst>
                              <p:par>
                                <p:cTn id="14" presetID="9"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dissolv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7"/>
          <p:cNvSpPr txBox="1">
            <a:spLocks noGrp="1"/>
          </p:cNvSpPr>
          <p:nvPr>
            <p:ph type="title"/>
          </p:nvPr>
        </p:nvSpPr>
        <p:spPr>
          <a:xfrm>
            <a:off x="0" y="295956"/>
            <a:ext cx="6298560" cy="763600"/>
          </a:xfrm>
          <a:prstGeom prst="rect">
            <a:avLst/>
          </a:prstGeom>
        </p:spPr>
        <p:txBody>
          <a:bodyPr spcFirstLastPara="1" vert="horz" wrap="square" lIns="121900" tIns="121900" rIns="121900" bIns="121900" rtlCol="0" anchor="t" anchorCtr="0">
            <a:noAutofit/>
          </a:bodyPr>
          <a:lstStyle/>
          <a:p>
            <a:pPr marL="514350" algn="just">
              <a:lnSpc>
                <a:spcPct val="150000"/>
              </a:lnSpc>
            </a:pPr>
            <a:r>
              <a:rPr lang="en-US" dirty="0">
                <a:solidFill>
                  <a:srgbClr val="002060"/>
                </a:solidFill>
              </a:rPr>
              <a:t>Theoretical Framework</a:t>
            </a:r>
            <a:endParaRPr lang="ru-RU" dirty="0">
              <a:solidFill>
                <a:srgbClr val="002060"/>
              </a:solidFill>
            </a:endParaRPr>
          </a:p>
        </p:txBody>
      </p:sp>
      <p:sp>
        <p:nvSpPr>
          <p:cNvPr id="5" name="Прямоугольник 4"/>
          <p:cNvSpPr/>
          <p:nvPr/>
        </p:nvSpPr>
        <p:spPr>
          <a:xfrm>
            <a:off x="0" y="6741458"/>
            <a:ext cx="12192000" cy="116543"/>
          </a:xfrm>
          <a:prstGeom prst="rect">
            <a:avLst/>
          </a:prstGeom>
          <a:solidFill>
            <a:srgbClr val="01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sp>
        <p:nvSpPr>
          <p:cNvPr id="6" name="Прямоугольник 5"/>
          <p:cNvSpPr/>
          <p:nvPr/>
        </p:nvSpPr>
        <p:spPr>
          <a:xfrm>
            <a:off x="0" y="1"/>
            <a:ext cx="12192000" cy="116543"/>
          </a:xfrm>
          <a:prstGeom prst="rect">
            <a:avLst/>
          </a:prstGeom>
          <a:solidFill>
            <a:srgbClr val="01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sp>
        <p:nvSpPr>
          <p:cNvPr id="2" name="TextBox 1">
            <a:extLst>
              <a:ext uri="{FF2B5EF4-FFF2-40B4-BE49-F238E27FC236}">
                <a16:creationId xmlns:a16="http://schemas.microsoft.com/office/drawing/2014/main" id="{A8F88767-09B2-1F46-AA3B-ADA1496E7D70}"/>
              </a:ext>
            </a:extLst>
          </p:cNvPr>
          <p:cNvSpPr txBox="1"/>
          <p:nvPr/>
        </p:nvSpPr>
        <p:spPr>
          <a:xfrm>
            <a:off x="3980330" y="4315013"/>
            <a:ext cx="184731" cy="461665"/>
          </a:xfrm>
          <a:prstGeom prst="rect">
            <a:avLst/>
          </a:prstGeom>
          <a:noFill/>
        </p:spPr>
        <p:txBody>
          <a:bodyPr wrap="none" rtlCol="0">
            <a:spAutoFit/>
          </a:bodyPr>
          <a:lstStyle/>
          <a:p>
            <a:endParaRPr lang="ru-RU" sz="2400" dirty="0"/>
          </a:p>
        </p:txBody>
      </p:sp>
      <p:pic>
        <p:nvPicPr>
          <p:cNvPr id="4" name="Рисунок 3">
            <a:extLst>
              <a:ext uri="{FF2B5EF4-FFF2-40B4-BE49-F238E27FC236}">
                <a16:creationId xmlns:a16="http://schemas.microsoft.com/office/drawing/2014/main" id="{25160633-DFC6-5003-2EEE-7CCD14A5F9BA}"/>
              </a:ext>
            </a:extLst>
          </p:cNvPr>
          <p:cNvPicPr>
            <a:picLocks noChangeAspect="1"/>
          </p:cNvPicPr>
          <p:nvPr/>
        </p:nvPicPr>
        <p:blipFill>
          <a:blip r:embed="rId3"/>
          <a:stretch>
            <a:fillRect/>
          </a:stretch>
        </p:blipFill>
        <p:spPr>
          <a:xfrm>
            <a:off x="2678681" y="1564573"/>
            <a:ext cx="6834638" cy="3728855"/>
          </a:xfrm>
          <a:prstGeom prst="rect">
            <a:avLst/>
          </a:prstGeom>
        </p:spPr>
      </p:pic>
      <p:pic>
        <p:nvPicPr>
          <p:cNvPr id="3" name="Рисунок 2">
            <a:extLst>
              <a:ext uri="{FF2B5EF4-FFF2-40B4-BE49-F238E27FC236}">
                <a16:creationId xmlns:a16="http://schemas.microsoft.com/office/drawing/2014/main" id="{761F1EC8-A484-BEE3-6C02-F1E75D540CA1}"/>
              </a:ext>
            </a:extLst>
          </p:cNvPr>
          <p:cNvPicPr>
            <a:picLocks noChangeAspect="1"/>
          </p:cNvPicPr>
          <p:nvPr/>
        </p:nvPicPr>
        <p:blipFill>
          <a:blip r:embed="rId4"/>
          <a:stretch>
            <a:fillRect/>
          </a:stretch>
        </p:blipFill>
        <p:spPr>
          <a:xfrm>
            <a:off x="11189675" y="194438"/>
            <a:ext cx="809286" cy="809286"/>
          </a:xfrm>
          <a:prstGeom prst="rect">
            <a:avLst/>
          </a:prstGeom>
        </p:spPr>
      </p:pic>
    </p:spTree>
    <p:extLst>
      <p:ext uri="{BB962C8B-B14F-4D97-AF65-F5344CB8AC3E}">
        <p14:creationId xmlns:p14="http://schemas.microsoft.com/office/powerpoint/2010/main" val="3125521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7"/>
          <p:cNvSpPr txBox="1">
            <a:spLocks noGrp="1"/>
          </p:cNvSpPr>
          <p:nvPr>
            <p:ph type="title"/>
          </p:nvPr>
        </p:nvSpPr>
        <p:spPr>
          <a:xfrm>
            <a:off x="0" y="295956"/>
            <a:ext cx="6298560" cy="763600"/>
          </a:xfrm>
          <a:prstGeom prst="rect">
            <a:avLst/>
          </a:prstGeom>
        </p:spPr>
        <p:txBody>
          <a:bodyPr spcFirstLastPara="1" vert="horz" wrap="square" lIns="121900" tIns="121900" rIns="121900" bIns="121900" rtlCol="0" anchor="t" anchorCtr="0">
            <a:noAutofit/>
          </a:bodyPr>
          <a:lstStyle/>
          <a:p>
            <a:pPr marL="514350" algn="just">
              <a:lnSpc>
                <a:spcPct val="150000"/>
              </a:lnSpc>
            </a:pPr>
            <a:r>
              <a:rPr lang="en-US" dirty="0">
                <a:solidFill>
                  <a:srgbClr val="002060"/>
                </a:solidFill>
              </a:rPr>
              <a:t>Hypothesis</a:t>
            </a:r>
            <a:endParaRPr lang="ru-RU" dirty="0">
              <a:solidFill>
                <a:srgbClr val="002060"/>
              </a:solidFill>
            </a:endParaRPr>
          </a:p>
        </p:txBody>
      </p:sp>
      <p:sp>
        <p:nvSpPr>
          <p:cNvPr id="5" name="Прямоугольник 4"/>
          <p:cNvSpPr/>
          <p:nvPr/>
        </p:nvSpPr>
        <p:spPr>
          <a:xfrm>
            <a:off x="0" y="6741458"/>
            <a:ext cx="12192000" cy="116543"/>
          </a:xfrm>
          <a:prstGeom prst="rect">
            <a:avLst/>
          </a:prstGeom>
          <a:solidFill>
            <a:srgbClr val="01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sp>
        <p:nvSpPr>
          <p:cNvPr id="6" name="Прямоугольник 5"/>
          <p:cNvSpPr/>
          <p:nvPr/>
        </p:nvSpPr>
        <p:spPr>
          <a:xfrm>
            <a:off x="0" y="1"/>
            <a:ext cx="12192000" cy="116543"/>
          </a:xfrm>
          <a:prstGeom prst="rect">
            <a:avLst/>
          </a:prstGeom>
          <a:solidFill>
            <a:srgbClr val="01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sp>
        <p:nvSpPr>
          <p:cNvPr id="2" name="TextBox 1">
            <a:extLst>
              <a:ext uri="{FF2B5EF4-FFF2-40B4-BE49-F238E27FC236}">
                <a16:creationId xmlns:a16="http://schemas.microsoft.com/office/drawing/2014/main" id="{A8F88767-09B2-1F46-AA3B-ADA1496E7D70}"/>
              </a:ext>
            </a:extLst>
          </p:cNvPr>
          <p:cNvSpPr txBox="1"/>
          <p:nvPr/>
        </p:nvSpPr>
        <p:spPr>
          <a:xfrm>
            <a:off x="3980330" y="4315013"/>
            <a:ext cx="184731" cy="461665"/>
          </a:xfrm>
          <a:prstGeom prst="rect">
            <a:avLst/>
          </a:prstGeom>
          <a:noFill/>
        </p:spPr>
        <p:txBody>
          <a:bodyPr wrap="none" rtlCol="0">
            <a:spAutoFit/>
          </a:bodyPr>
          <a:lstStyle/>
          <a:p>
            <a:endParaRPr lang="ru-RU" sz="2400" dirty="0"/>
          </a:p>
        </p:txBody>
      </p:sp>
      <p:sp>
        <p:nvSpPr>
          <p:cNvPr id="11" name="TextBox 10">
            <a:extLst>
              <a:ext uri="{FF2B5EF4-FFF2-40B4-BE49-F238E27FC236}">
                <a16:creationId xmlns:a16="http://schemas.microsoft.com/office/drawing/2014/main" id="{A547ABDE-00B3-52BD-54C7-BA7DE6B1A315}"/>
              </a:ext>
            </a:extLst>
          </p:cNvPr>
          <p:cNvSpPr txBox="1"/>
          <p:nvPr/>
        </p:nvSpPr>
        <p:spPr>
          <a:xfrm>
            <a:off x="687641" y="1725129"/>
            <a:ext cx="9799022" cy="3570208"/>
          </a:xfrm>
          <a:prstGeom prst="rect">
            <a:avLst/>
          </a:prstGeom>
          <a:noFill/>
        </p:spPr>
        <p:txBody>
          <a:bodyPr wrap="square">
            <a:spAutoFit/>
          </a:bodyPr>
          <a:lstStyle/>
          <a:p>
            <a:pPr>
              <a:lnSpc>
                <a:spcPct val="150000"/>
              </a:lnSpc>
            </a:pPr>
            <a:r>
              <a:rPr lang="en-GB" sz="1600" i="1" dirty="0">
                <a:solidFill>
                  <a:srgbClr val="002060"/>
                </a:solidFill>
              </a:rPr>
              <a:t>Following hypothesis were suggested according to theoretical model:</a:t>
            </a:r>
          </a:p>
          <a:p>
            <a:pPr marL="285750" indent="-285750">
              <a:lnSpc>
                <a:spcPct val="150000"/>
              </a:lnSpc>
              <a:buFont typeface="Arial" panose="020B0604020202020204" pitchFamily="34" charset="0"/>
              <a:buChar char="•"/>
            </a:pPr>
            <a:endParaRPr lang="ru-RU" sz="1600" dirty="0">
              <a:solidFill>
                <a:srgbClr val="002060"/>
              </a:solidFill>
            </a:endParaRPr>
          </a:p>
          <a:p>
            <a:pPr marL="342900" lvl="0" indent="-342900">
              <a:lnSpc>
                <a:spcPct val="200000"/>
              </a:lnSpc>
              <a:buFont typeface="+mj-lt"/>
              <a:buAutoNum type="arabicPeriod"/>
            </a:pPr>
            <a:r>
              <a:rPr lang="en-GB" sz="1600" dirty="0">
                <a:solidFill>
                  <a:srgbClr val="002060"/>
                </a:solidFill>
              </a:rPr>
              <a:t>Brand identity is </a:t>
            </a:r>
            <a:r>
              <a:rPr lang="en-GB" sz="1600" i="1" dirty="0">
                <a:solidFill>
                  <a:srgbClr val="002060"/>
                </a:solidFill>
              </a:rPr>
              <a:t>positively related </a:t>
            </a:r>
            <a:r>
              <a:rPr lang="en-GB" sz="1600" dirty="0">
                <a:solidFill>
                  <a:srgbClr val="002060"/>
                </a:solidFill>
              </a:rPr>
              <a:t>to brand satisfaction in the luxury segment.</a:t>
            </a:r>
            <a:endParaRPr lang="ru-RU" sz="1600" dirty="0">
              <a:solidFill>
                <a:srgbClr val="002060"/>
              </a:solidFill>
            </a:endParaRPr>
          </a:p>
          <a:p>
            <a:pPr marL="342900" lvl="0" indent="-342900">
              <a:lnSpc>
                <a:spcPct val="200000"/>
              </a:lnSpc>
              <a:buFont typeface="+mj-lt"/>
              <a:buAutoNum type="arabicPeriod"/>
            </a:pPr>
            <a:r>
              <a:rPr lang="en-GB" sz="1600" dirty="0">
                <a:solidFill>
                  <a:srgbClr val="002060"/>
                </a:solidFill>
              </a:rPr>
              <a:t>Brand identity  is </a:t>
            </a:r>
            <a:r>
              <a:rPr lang="en-GB" sz="1600" i="1" dirty="0">
                <a:solidFill>
                  <a:srgbClr val="002060"/>
                </a:solidFill>
              </a:rPr>
              <a:t>positively related </a:t>
            </a:r>
            <a:r>
              <a:rPr lang="en-GB" sz="1600" dirty="0">
                <a:solidFill>
                  <a:srgbClr val="002060"/>
                </a:solidFill>
              </a:rPr>
              <a:t>to repurchase intention in the luxury segment.</a:t>
            </a:r>
            <a:endParaRPr lang="ru-RU" sz="1600" dirty="0">
              <a:solidFill>
                <a:srgbClr val="002060"/>
              </a:solidFill>
            </a:endParaRPr>
          </a:p>
          <a:p>
            <a:pPr marL="342900" lvl="0" indent="-342900">
              <a:lnSpc>
                <a:spcPct val="200000"/>
              </a:lnSpc>
              <a:buFont typeface="+mj-lt"/>
              <a:buAutoNum type="arabicPeriod"/>
            </a:pPr>
            <a:r>
              <a:rPr lang="en-GB" sz="1600" dirty="0">
                <a:solidFill>
                  <a:srgbClr val="002060"/>
                </a:solidFill>
              </a:rPr>
              <a:t>Personality  </a:t>
            </a:r>
            <a:r>
              <a:rPr lang="en-GB" sz="1600" i="1" dirty="0">
                <a:solidFill>
                  <a:srgbClr val="002060"/>
                </a:solidFill>
              </a:rPr>
              <a:t>has an impact </a:t>
            </a:r>
            <a:r>
              <a:rPr lang="en-GB" sz="1600" dirty="0">
                <a:solidFill>
                  <a:srgbClr val="002060"/>
                </a:solidFill>
              </a:rPr>
              <a:t>on repurchase intention in the luxury segment.</a:t>
            </a:r>
            <a:endParaRPr lang="ru-RU" sz="1600" dirty="0">
              <a:solidFill>
                <a:srgbClr val="002060"/>
              </a:solidFill>
            </a:endParaRPr>
          </a:p>
          <a:p>
            <a:pPr marL="342900" lvl="0" indent="-342900">
              <a:lnSpc>
                <a:spcPct val="200000"/>
              </a:lnSpc>
              <a:buFont typeface="+mj-lt"/>
              <a:buAutoNum type="arabicPeriod"/>
            </a:pPr>
            <a:r>
              <a:rPr lang="en-GB" sz="1600" dirty="0">
                <a:solidFill>
                  <a:srgbClr val="002060"/>
                </a:solidFill>
              </a:rPr>
              <a:t>Culture </a:t>
            </a:r>
            <a:r>
              <a:rPr lang="en-GB" sz="1600" i="1" dirty="0">
                <a:solidFill>
                  <a:srgbClr val="002060"/>
                </a:solidFill>
              </a:rPr>
              <a:t>has an impact </a:t>
            </a:r>
            <a:r>
              <a:rPr lang="en-GB" sz="1600" dirty="0">
                <a:solidFill>
                  <a:srgbClr val="002060"/>
                </a:solidFill>
              </a:rPr>
              <a:t>on repurchase intention in the luxury segment.</a:t>
            </a:r>
            <a:endParaRPr lang="ru-RU" sz="1600" dirty="0">
              <a:solidFill>
                <a:srgbClr val="002060"/>
              </a:solidFill>
            </a:endParaRPr>
          </a:p>
          <a:p>
            <a:pPr marL="342900" lvl="0" indent="-342900">
              <a:lnSpc>
                <a:spcPct val="200000"/>
              </a:lnSpc>
              <a:buFont typeface="+mj-lt"/>
              <a:buAutoNum type="arabicPeriod"/>
            </a:pPr>
            <a:r>
              <a:rPr lang="en-GB" sz="1600" dirty="0">
                <a:solidFill>
                  <a:srgbClr val="002060"/>
                </a:solidFill>
              </a:rPr>
              <a:t>Relationship </a:t>
            </a:r>
            <a:r>
              <a:rPr lang="en-GB" sz="1600" i="1" dirty="0">
                <a:solidFill>
                  <a:srgbClr val="002060"/>
                </a:solidFill>
              </a:rPr>
              <a:t>has an impact </a:t>
            </a:r>
            <a:r>
              <a:rPr lang="en-GB" sz="1600" dirty="0">
                <a:solidFill>
                  <a:srgbClr val="002060"/>
                </a:solidFill>
              </a:rPr>
              <a:t>on repurchase intention in the luxury segment</a:t>
            </a:r>
            <a:endParaRPr lang="ru-RU" sz="1600" dirty="0">
              <a:solidFill>
                <a:srgbClr val="002060"/>
              </a:solidFill>
            </a:endParaRPr>
          </a:p>
          <a:p>
            <a:endParaRPr lang="en" dirty="0">
              <a:solidFill>
                <a:srgbClr val="002060"/>
              </a:solidFill>
              <a:effectLst/>
              <a:latin typeface="Helvetica" pitchFamily="2" charset="0"/>
            </a:endParaRPr>
          </a:p>
        </p:txBody>
      </p:sp>
      <p:pic>
        <p:nvPicPr>
          <p:cNvPr id="3" name="Рисунок 2">
            <a:extLst>
              <a:ext uri="{FF2B5EF4-FFF2-40B4-BE49-F238E27FC236}">
                <a16:creationId xmlns:a16="http://schemas.microsoft.com/office/drawing/2014/main" id="{C275CA5E-0518-B60E-BEB7-98AC8FCC121D}"/>
              </a:ext>
            </a:extLst>
          </p:cNvPr>
          <p:cNvPicPr>
            <a:picLocks noChangeAspect="1"/>
          </p:cNvPicPr>
          <p:nvPr/>
        </p:nvPicPr>
        <p:blipFill>
          <a:blip r:embed="rId3"/>
          <a:stretch>
            <a:fillRect/>
          </a:stretch>
        </p:blipFill>
        <p:spPr>
          <a:xfrm>
            <a:off x="11189675" y="194438"/>
            <a:ext cx="809286" cy="809286"/>
          </a:xfrm>
          <a:prstGeom prst="rect">
            <a:avLst/>
          </a:prstGeom>
        </p:spPr>
      </p:pic>
    </p:spTree>
    <p:extLst>
      <p:ext uri="{BB962C8B-B14F-4D97-AF65-F5344CB8AC3E}">
        <p14:creationId xmlns:p14="http://schemas.microsoft.com/office/powerpoint/2010/main" val="2386126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7"/>
          <p:cNvSpPr txBox="1">
            <a:spLocks noGrp="1"/>
          </p:cNvSpPr>
          <p:nvPr>
            <p:ph type="title"/>
          </p:nvPr>
        </p:nvSpPr>
        <p:spPr>
          <a:xfrm>
            <a:off x="97332" y="452532"/>
            <a:ext cx="6298560" cy="988823"/>
          </a:xfrm>
          <a:prstGeom prst="rect">
            <a:avLst/>
          </a:prstGeom>
        </p:spPr>
        <p:txBody>
          <a:bodyPr spcFirstLastPara="1" vert="horz" wrap="square" lIns="121900" tIns="121900" rIns="121900" bIns="121900" rtlCol="0" anchor="t" anchorCtr="0">
            <a:noAutofit/>
          </a:bodyPr>
          <a:lstStyle/>
          <a:p>
            <a:pPr marL="514350" algn="just">
              <a:lnSpc>
                <a:spcPct val="150000"/>
              </a:lnSpc>
            </a:pPr>
            <a:r>
              <a:rPr lang="en-GB" dirty="0">
                <a:solidFill>
                  <a:srgbClr val="002060"/>
                </a:solidFill>
              </a:rPr>
              <a:t>Methodology</a:t>
            </a:r>
            <a:endParaRPr lang="ru-RU" dirty="0">
              <a:solidFill>
                <a:srgbClr val="002060"/>
              </a:solidFill>
            </a:endParaRPr>
          </a:p>
        </p:txBody>
      </p:sp>
      <p:sp>
        <p:nvSpPr>
          <p:cNvPr id="5" name="Прямоугольник 4"/>
          <p:cNvSpPr/>
          <p:nvPr/>
        </p:nvSpPr>
        <p:spPr>
          <a:xfrm>
            <a:off x="0" y="6741458"/>
            <a:ext cx="12192000" cy="116543"/>
          </a:xfrm>
          <a:prstGeom prst="rect">
            <a:avLst/>
          </a:prstGeom>
          <a:solidFill>
            <a:srgbClr val="01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sp>
        <p:nvSpPr>
          <p:cNvPr id="6" name="Прямоугольник 5"/>
          <p:cNvSpPr/>
          <p:nvPr/>
        </p:nvSpPr>
        <p:spPr>
          <a:xfrm>
            <a:off x="0" y="1"/>
            <a:ext cx="12192000" cy="116543"/>
          </a:xfrm>
          <a:prstGeom prst="rect">
            <a:avLst/>
          </a:prstGeom>
          <a:solidFill>
            <a:srgbClr val="01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sp>
        <p:nvSpPr>
          <p:cNvPr id="2" name="TextBox 1">
            <a:extLst>
              <a:ext uri="{FF2B5EF4-FFF2-40B4-BE49-F238E27FC236}">
                <a16:creationId xmlns:a16="http://schemas.microsoft.com/office/drawing/2014/main" id="{A8F88767-09B2-1F46-AA3B-ADA1496E7D70}"/>
              </a:ext>
            </a:extLst>
          </p:cNvPr>
          <p:cNvSpPr txBox="1"/>
          <p:nvPr/>
        </p:nvSpPr>
        <p:spPr>
          <a:xfrm>
            <a:off x="3980330" y="4315013"/>
            <a:ext cx="184731" cy="461665"/>
          </a:xfrm>
          <a:prstGeom prst="rect">
            <a:avLst/>
          </a:prstGeom>
          <a:noFill/>
        </p:spPr>
        <p:txBody>
          <a:bodyPr wrap="none" rtlCol="0">
            <a:spAutoFit/>
          </a:bodyPr>
          <a:lstStyle/>
          <a:p>
            <a:endParaRPr lang="ru-RU" sz="2400" dirty="0"/>
          </a:p>
        </p:txBody>
      </p:sp>
      <p:graphicFrame>
        <p:nvGraphicFramePr>
          <p:cNvPr id="3" name="Таблица 3">
            <a:extLst>
              <a:ext uri="{FF2B5EF4-FFF2-40B4-BE49-F238E27FC236}">
                <a16:creationId xmlns:a16="http://schemas.microsoft.com/office/drawing/2014/main" id="{07A225E8-289D-F9D9-C78C-242E40DB7EAF}"/>
              </a:ext>
            </a:extLst>
          </p:cNvPr>
          <p:cNvGraphicFramePr>
            <a:graphicFrameLocks noGrp="1"/>
          </p:cNvGraphicFramePr>
          <p:nvPr>
            <p:extLst>
              <p:ext uri="{D42A27DB-BD31-4B8C-83A1-F6EECF244321}">
                <p14:modId xmlns:p14="http://schemas.microsoft.com/office/powerpoint/2010/main" val="4119406720"/>
              </p:ext>
            </p:extLst>
          </p:nvPr>
        </p:nvGraphicFramePr>
        <p:xfrm>
          <a:off x="757088" y="1890295"/>
          <a:ext cx="8965646" cy="1483360"/>
        </p:xfrm>
        <a:graphic>
          <a:graphicData uri="http://schemas.openxmlformats.org/drawingml/2006/table">
            <a:tbl>
              <a:tblPr firstRow="1" bandRow="1">
                <a:tableStyleId>{5C22544A-7EE6-4342-B048-85BDC9FD1C3A}</a:tableStyleId>
              </a:tblPr>
              <a:tblGrid>
                <a:gridCol w="3317201">
                  <a:extLst>
                    <a:ext uri="{9D8B030D-6E8A-4147-A177-3AD203B41FA5}">
                      <a16:colId xmlns:a16="http://schemas.microsoft.com/office/drawing/2014/main" val="1887776142"/>
                    </a:ext>
                  </a:extLst>
                </a:gridCol>
                <a:gridCol w="5648445">
                  <a:extLst>
                    <a:ext uri="{9D8B030D-6E8A-4147-A177-3AD203B41FA5}">
                      <a16:colId xmlns:a16="http://schemas.microsoft.com/office/drawing/2014/main" val="171262304"/>
                    </a:ext>
                  </a:extLst>
                </a:gridCol>
              </a:tblGrid>
              <a:tr h="370840">
                <a:tc>
                  <a:txBody>
                    <a:bodyPr/>
                    <a:lstStyle/>
                    <a:p>
                      <a:r>
                        <a:rPr lang="en-GB" sz="1800" b="1" kern="1200" dirty="0">
                          <a:solidFill>
                            <a:schemeClr val="lt1"/>
                          </a:solidFill>
                          <a:effectLst/>
                          <a:latin typeface="+mn-lt"/>
                          <a:ea typeface="+mn-ea"/>
                          <a:cs typeface="+mn-cs"/>
                        </a:rPr>
                        <a:t>Objective</a:t>
                      </a:r>
                      <a:r>
                        <a:rPr lang="ru-RU" dirty="0">
                          <a:effectLst/>
                        </a:rPr>
                        <a:t> </a:t>
                      </a:r>
                      <a:endParaRPr lang="ru-RU" dirty="0"/>
                    </a:p>
                  </a:txBody>
                  <a:tcPr/>
                </a:tc>
                <a:tc>
                  <a:txBody>
                    <a:bodyPr/>
                    <a:lstStyle/>
                    <a:p>
                      <a:r>
                        <a:rPr lang="en-GB" sz="1800" b="1" kern="1200" dirty="0">
                          <a:solidFill>
                            <a:schemeClr val="lt1"/>
                          </a:solidFill>
                          <a:effectLst/>
                          <a:latin typeface="+mn-lt"/>
                          <a:ea typeface="+mn-ea"/>
                          <a:cs typeface="+mn-cs"/>
                        </a:rPr>
                        <a:t>Method</a:t>
                      </a:r>
                      <a:r>
                        <a:rPr lang="ru-RU" dirty="0">
                          <a:effectLst/>
                        </a:rPr>
                        <a:t> </a:t>
                      </a:r>
                      <a:endParaRPr lang="ru-RU" dirty="0"/>
                    </a:p>
                  </a:txBody>
                  <a:tcPr/>
                </a:tc>
                <a:extLst>
                  <a:ext uri="{0D108BD9-81ED-4DB2-BD59-A6C34878D82A}">
                    <a16:rowId xmlns:a16="http://schemas.microsoft.com/office/drawing/2014/main" val="2438282549"/>
                  </a:ext>
                </a:extLst>
              </a:tr>
              <a:tr h="370840">
                <a:tc>
                  <a:txBody>
                    <a:bodyPr/>
                    <a:lstStyle/>
                    <a:p>
                      <a:r>
                        <a:rPr lang="en-GB" sz="1800" kern="1200" dirty="0">
                          <a:solidFill>
                            <a:schemeClr val="dk1"/>
                          </a:solidFill>
                          <a:effectLst/>
                          <a:latin typeface="+mn-lt"/>
                          <a:ea typeface="+mn-ea"/>
                          <a:cs typeface="+mn-cs"/>
                        </a:rPr>
                        <a:t>The survey conduction</a:t>
                      </a:r>
                      <a:r>
                        <a:rPr lang="ru-RU" dirty="0">
                          <a:effectLst/>
                        </a:rPr>
                        <a:t> </a:t>
                      </a:r>
                      <a:endParaRPr lang="ru-RU" dirty="0"/>
                    </a:p>
                  </a:txBody>
                  <a:tcPr/>
                </a:tc>
                <a:tc>
                  <a:txBody>
                    <a:bodyPr/>
                    <a:lstStyle/>
                    <a:p>
                      <a:r>
                        <a:rPr lang="en-GB" sz="1800" kern="1200" dirty="0">
                          <a:solidFill>
                            <a:schemeClr val="dk1"/>
                          </a:solidFill>
                          <a:effectLst/>
                          <a:latin typeface="+mn-lt"/>
                          <a:ea typeface="+mn-ea"/>
                          <a:cs typeface="+mn-cs"/>
                        </a:rPr>
                        <a:t>Quantitative data – online questionnaire</a:t>
                      </a:r>
                      <a:r>
                        <a:rPr lang="ru-RU" dirty="0">
                          <a:effectLst/>
                        </a:rPr>
                        <a:t> </a:t>
                      </a:r>
                      <a:endParaRPr lang="ru-RU" dirty="0"/>
                    </a:p>
                  </a:txBody>
                  <a:tcPr/>
                </a:tc>
                <a:extLst>
                  <a:ext uri="{0D108BD9-81ED-4DB2-BD59-A6C34878D82A}">
                    <a16:rowId xmlns:a16="http://schemas.microsoft.com/office/drawing/2014/main" val="588721707"/>
                  </a:ext>
                </a:extLst>
              </a:tr>
              <a:tr h="370840">
                <a:tc>
                  <a:txBody>
                    <a:bodyPr/>
                    <a:lstStyle/>
                    <a:p>
                      <a:r>
                        <a:rPr lang="en-GB" sz="1800" kern="1200" dirty="0">
                          <a:solidFill>
                            <a:schemeClr val="dk1"/>
                          </a:solidFill>
                          <a:effectLst/>
                          <a:latin typeface="+mn-lt"/>
                          <a:ea typeface="+mn-ea"/>
                          <a:cs typeface="+mn-cs"/>
                        </a:rPr>
                        <a:t>Analysis of empirical data</a:t>
                      </a:r>
                      <a:r>
                        <a:rPr lang="ru-RU" dirty="0">
                          <a:effectLst/>
                        </a:rPr>
                        <a:t> </a:t>
                      </a:r>
                      <a:endParaRPr lang="ru-RU" dirty="0"/>
                    </a:p>
                  </a:txBody>
                  <a:tcPr/>
                </a:tc>
                <a:tc>
                  <a:txBody>
                    <a:bodyPr/>
                    <a:lstStyle/>
                    <a:p>
                      <a:r>
                        <a:rPr lang="en-GB" sz="1800" kern="1200" dirty="0">
                          <a:solidFill>
                            <a:schemeClr val="dk1"/>
                          </a:solidFill>
                          <a:effectLst/>
                          <a:latin typeface="+mn-lt"/>
                          <a:ea typeface="+mn-ea"/>
                          <a:cs typeface="+mn-cs"/>
                        </a:rPr>
                        <a:t>Factor and regression analysis with SPSS, statistical tests</a:t>
                      </a:r>
                      <a:r>
                        <a:rPr lang="ru-RU" dirty="0">
                          <a:effectLst/>
                        </a:rPr>
                        <a:t> </a:t>
                      </a:r>
                      <a:endParaRPr lang="ru-RU" dirty="0"/>
                    </a:p>
                  </a:txBody>
                  <a:tcPr/>
                </a:tc>
                <a:extLst>
                  <a:ext uri="{0D108BD9-81ED-4DB2-BD59-A6C34878D82A}">
                    <a16:rowId xmlns:a16="http://schemas.microsoft.com/office/drawing/2014/main" val="3279282776"/>
                  </a:ext>
                </a:extLst>
              </a:tr>
              <a:tr h="370840">
                <a:tc>
                  <a:txBody>
                    <a:bodyPr/>
                    <a:lstStyle/>
                    <a:p>
                      <a:r>
                        <a:rPr lang="en-GB" sz="1800" kern="1200" dirty="0">
                          <a:solidFill>
                            <a:schemeClr val="dk1"/>
                          </a:solidFill>
                          <a:effectLst/>
                          <a:latin typeface="+mn-lt"/>
                          <a:ea typeface="+mn-ea"/>
                          <a:cs typeface="+mn-cs"/>
                        </a:rPr>
                        <a:t>Interpretation of the outcomes</a:t>
                      </a:r>
                      <a:r>
                        <a:rPr lang="ru-RU" dirty="0">
                          <a:effectLst/>
                        </a:rPr>
                        <a:t> </a:t>
                      </a:r>
                      <a:endParaRPr lang="ru-RU" dirty="0"/>
                    </a:p>
                  </a:txBody>
                  <a:tcPr/>
                </a:tc>
                <a:tc>
                  <a:txBody>
                    <a:bodyPr/>
                    <a:lstStyle/>
                    <a:p>
                      <a:r>
                        <a:rPr lang="en-GB" sz="1800" kern="1200">
                          <a:solidFill>
                            <a:schemeClr val="dk1"/>
                          </a:solidFill>
                          <a:effectLst/>
                          <a:latin typeface="+mn-lt"/>
                          <a:ea typeface="+mn-ea"/>
                          <a:cs typeface="+mn-cs"/>
                        </a:rPr>
                        <a:t>Summary drawing of results</a:t>
                      </a:r>
                      <a:r>
                        <a:rPr lang="ru-RU">
                          <a:effectLst/>
                        </a:rPr>
                        <a:t> </a:t>
                      </a:r>
                      <a:endParaRPr lang="ru-RU" dirty="0"/>
                    </a:p>
                  </a:txBody>
                  <a:tcPr/>
                </a:tc>
                <a:extLst>
                  <a:ext uri="{0D108BD9-81ED-4DB2-BD59-A6C34878D82A}">
                    <a16:rowId xmlns:a16="http://schemas.microsoft.com/office/drawing/2014/main" val="1155750131"/>
                  </a:ext>
                </a:extLst>
              </a:tr>
            </a:tbl>
          </a:graphicData>
        </a:graphic>
      </p:graphicFrame>
      <p:pic>
        <p:nvPicPr>
          <p:cNvPr id="4" name="Рисунок 3">
            <a:extLst>
              <a:ext uri="{FF2B5EF4-FFF2-40B4-BE49-F238E27FC236}">
                <a16:creationId xmlns:a16="http://schemas.microsoft.com/office/drawing/2014/main" id="{446F88A5-2B22-133F-A99A-55F0FFB58A82}"/>
              </a:ext>
            </a:extLst>
          </p:cNvPr>
          <p:cNvPicPr>
            <a:picLocks noChangeAspect="1"/>
          </p:cNvPicPr>
          <p:nvPr/>
        </p:nvPicPr>
        <p:blipFill>
          <a:blip r:embed="rId3"/>
          <a:stretch>
            <a:fillRect/>
          </a:stretch>
        </p:blipFill>
        <p:spPr>
          <a:xfrm>
            <a:off x="11189675" y="194438"/>
            <a:ext cx="809286" cy="809286"/>
          </a:xfrm>
          <a:prstGeom prst="rect">
            <a:avLst/>
          </a:prstGeom>
        </p:spPr>
      </p:pic>
      <p:sp>
        <p:nvSpPr>
          <p:cNvPr id="9" name="TextBox 8">
            <a:extLst>
              <a:ext uri="{FF2B5EF4-FFF2-40B4-BE49-F238E27FC236}">
                <a16:creationId xmlns:a16="http://schemas.microsoft.com/office/drawing/2014/main" id="{BF057D5D-F4AC-4B2B-44AC-B9A8A311F593}"/>
              </a:ext>
            </a:extLst>
          </p:cNvPr>
          <p:cNvSpPr txBox="1"/>
          <p:nvPr/>
        </p:nvSpPr>
        <p:spPr>
          <a:xfrm>
            <a:off x="726608" y="3646406"/>
            <a:ext cx="8965646" cy="1569660"/>
          </a:xfrm>
          <a:prstGeom prst="rect">
            <a:avLst/>
          </a:prstGeom>
          <a:noFill/>
        </p:spPr>
        <p:txBody>
          <a:bodyPr wrap="square">
            <a:spAutoFit/>
          </a:bodyPr>
          <a:lstStyle/>
          <a:p>
            <a:pPr marL="285750" indent="-285750">
              <a:buFont typeface="Arial" panose="020B0604020202020204" pitchFamily="34" charset="0"/>
              <a:buChar char="•"/>
            </a:pPr>
            <a:r>
              <a:rPr lang="en-GB" sz="1600" dirty="0">
                <a:solidFill>
                  <a:srgbClr val="002060"/>
                </a:solidFill>
              </a:rPr>
              <a:t>A quantitative report was directed in view of a formalized web-based study of future and current purchasers of luxury brands. (the investigation of purchaser discernment in many works like Dubois, Duquesne, 1993; </a:t>
            </a:r>
            <a:r>
              <a:rPr lang="en-GB" sz="1600" dirty="0" err="1">
                <a:solidFill>
                  <a:srgbClr val="002060"/>
                </a:solidFill>
              </a:rPr>
              <a:t>Koronaki</a:t>
            </a:r>
            <a:r>
              <a:rPr lang="en-GB" sz="1600" dirty="0">
                <a:solidFill>
                  <a:srgbClr val="002060"/>
                </a:solidFill>
              </a:rPr>
              <a:t> et al., 2017</a:t>
            </a:r>
            <a:r>
              <a:rPr lang="ru-RU" sz="1600" dirty="0">
                <a:solidFill>
                  <a:srgbClr val="002060"/>
                </a:solidFill>
              </a:rPr>
              <a:t> </a:t>
            </a:r>
            <a:r>
              <a:rPr lang="en-GB" sz="1600" dirty="0">
                <a:solidFill>
                  <a:srgbClr val="002060"/>
                </a:solidFill>
              </a:rPr>
              <a:t>)</a:t>
            </a:r>
          </a:p>
          <a:p>
            <a:pPr marL="285750" indent="-285750">
              <a:buFont typeface="Arial" panose="020B0604020202020204" pitchFamily="34" charset="0"/>
              <a:buChar char="•"/>
            </a:pPr>
            <a:endParaRPr lang="en-GB" sz="1600" dirty="0">
              <a:solidFill>
                <a:srgbClr val="002060"/>
              </a:solidFill>
            </a:endParaRPr>
          </a:p>
          <a:p>
            <a:pPr marL="285750" indent="-285750">
              <a:buFont typeface="Arial" panose="020B0604020202020204" pitchFamily="34" charset="0"/>
              <a:buChar char="•"/>
            </a:pPr>
            <a:r>
              <a:rPr lang="en-GB" sz="1600" dirty="0">
                <a:solidFill>
                  <a:srgbClr val="002060"/>
                </a:solidFill>
              </a:rPr>
              <a:t>Subjective exploration procedures are helpful in figuring out a subject's points of view and give bits of knowledge into perspectives and discernments (</a:t>
            </a:r>
            <a:r>
              <a:rPr lang="en-GB" sz="1600" dirty="0" err="1">
                <a:solidFill>
                  <a:srgbClr val="002060"/>
                </a:solidFill>
              </a:rPr>
              <a:t>Neelankavil</a:t>
            </a:r>
            <a:r>
              <a:rPr lang="en-GB" sz="1600" dirty="0">
                <a:solidFill>
                  <a:srgbClr val="002060"/>
                </a:solidFill>
              </a:rPr>
              <a:t>, 2015). </a:t>
            </a:r>
            <a:endParaRPr lang="en" sz="1600" dirty="0">
              <a:solidFill>
                <a:srgbClr val="002060"/>
              </a:solidFill>
            </a:endParaRPr>
          </a:p>
        </p:txBody>
      </p:sp>
    </p:spTree>
    <p:extLst>
      <p:ext uri="{BB962C8B-B14F-4D97-AF65-F5344CB8AC3E}">
        <p14:creationId xmlns:p14="http://schemas.microsoft.com/office/powerpoint/2010/main" val="376243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7"/>
          <p:cNvSpPr txBox="1">
            <a:spLocks noGrp="1"/>
          </p:cNvSpPr>
          <p:nvPr>
            <p:ph type="title"/>
          </p:nvPr>
        </p:nvSpPr>
        <p:spPr>
          <a:xfrm>
            <a:off x="97332" y="452532"/>
            <a:ext cx="6298560" cy="988823"/>
          </a:xfrm>
          <a:prstGeom prst="rect">
            <a:avLst/>
          </a:prstGeom>
        </p:spPr>
        <p:txBody>
          <a:bodyPr spcFirstLastPara="1" vert="horz" wrap="square" lIns="121900" tIns="121900" rIns="121900" bIns="121900" rtlCol="0" anchor="t" anchorCtr="0">
            <a:noAutofit/>
          </a:bodyPr>
          <a:lstStyle/>
          <a:p>
            <a:pPr marL="514350" algn="just">
              <a:lnSpc>
                <a:spcPct val="150000"/>
              </a:lnSpc>
            </a:pPr>
            <a:r>
              <a:rPr lang="en-GB" dirty="0">
                <a:solidFill>
                  <a:srgbClr val="002060"/>
                </a:solidFill>
              </a:rPr>
              <a:t>Data and measurements</a:t>
            </a:r>
            <a:endParaRPr lang="ru-RU" dirty="0">
              <a:solidFill>
                <a:srgbClr val="002060"/>
              </a:solidFill>
            </a:endParaRPr>
          </a:p>
        </p:txBody>
      </p:sp>
      <p:sp>
        <p:nvSpPr>
          <p:cNvPr id="5" name="Прямоугольник 4"/>
          <p:cNvSpPr/>
          <p:nvPr/>
        </p:nvSpPr>
        <p:spPr>
          <a:xfrm>
            <a:off x="0" y="6741458"/>
            <a:ext cx="12192000" cy="116543"/>
          </a:xfrm>
          <a:prstGeom prst="rect">
            <a:avLst/>
          </a:prstGeom>
          <a:solidFill>
            <a:srgbClr val="01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sp>
        <p:nvSpPr>
          <p:cNvPr id="6" name="Прямоугольник 5"/>
          <p:cNvSpPr/>
          <p:nvPr/>
        </p:nvSpPr>
        <p:spPr>
          <a:xfrm>
            <a:off x="0" y="1"/>
            <a:ext cx="12192000" cy="116543"/>
          </a:xfrm>
          <a:prstGeom prst="rect">
            <a:avLst/>
          </a:prstGeom>
          <a:solidFill>
            <a:srgbClr val="01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sp>
        <p:nvSpPr>
          <p:cNvPr id="2" name="TextBox 1">
            <a:extLst>
              <a:ext uri="{FF2B5EF4-FFF2-40B4-BE49-F238E27FC236}">
                <a16:creationId xmlns:a16="http://schemas.microsoft.com/office/drawing/2014/main" id="{A8F88767-09B2-1F46-AA3B-ADA1496E7D70}"/>
              </a:ext>
            </a:extLst>
          </p:cNvPr>
          <p:cNvSpPr txBox="1"/>
          <p:nvPr/>
        </p:nvSpPr>
        <p:spPr>
          <a:xfrm>
            <a:off x="3980330" y="2282913"/>
            <a:ext cx="184731" cy="461665"/>
          </a:xfrm>
          <a:prstGeom prst="rect">
            <a:avLst/>
          </a:prstGeom>
          <a:noFill/>
        </p:spPr>
        <p:txBody>
          <a:bodyPr wrap="none" rtlCol="0">
            <a:spAutoFit/>
          </a:bodyPr>
          <a:lstStyle/>
          <a:p>
            <a:endParaRPr lang="ru-RU" sz="2400" dirty="0"/>
          </a:p>
        </p:txBody>
      </p:sp>
      <p:pic>
        <p:nvPicPr>
          <p:cNvPr id="4" name="Рисунок 3">
            <a:extLst>
              <a:ext uri="{FF2B5EF4-FFF2-40B4-BE49-F238E27FC236}">
                <a16:creationId xmlns:a16="http://schemas.microsoft.com/office/drawing/2014/main" id="{446F88A5-2B22-133F-A99A-55F0FFB58A82}"/>
              </a:ext>
            </a:extLst>
          </p:cNvPr>
          <p:cNvPicPr>
            <a:picLocks noChangeAspect="1"/>
          </p:cNvPicPr>
          <p:nvPr/>
        </p:nvPicPr>
        <p:blipFill>
          <a:blip r:embed="rId3"/>
          <a:stretch>
            <a:fillRect/>
          </a:stretch>
        </p:blipFill>
        <p:spPr>
          <a:xfrm>
            <a:off x="11189675" y="194438"/>
            <a:ext cx="809286" cy="809286"/>
          </a:xfrm>
          <a:prstGeom prst="rect">
            <a:avLst/>
          </a:prstGeom>
        </p:spPr>
      </p:pic>
      <p:sp>
        <p:nvSpPr>
          <p:cNvPr id="7" name="Скругленный прямоугольник 6">
            <a:extLst>
              <a:ext uri="{FF2B5EF4-FFF2-40B4-BE49-F238E27FC236}">
                <a16:creationId xmlns:a16="http://schemas.microsoft.com/office/drawing/2014/main" id="{D3A3731B-9B72-2F86-677F-CE76404B4121}"/>
              </a:ext>
            </a:extLst>
          </p:cNvPr>
          <p:cNvSpPr/>
          <p:nvPr/>
        </p:nvSpPr>
        <p:spPr>
          <a:xfrm>
            <a:off x="3577590" y="2368450"/>
            <a:ext cx="4137660" cy="605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kern="1200" dirty="0">
                <a:solidFill>
                  <a:schemeClr val="lt1"/>
                </a:solidFill>
                <a:effectLst/>
                <a:latin typeface="+mn-lt"/>
                <a:ea typeface="+mn-ea"/>
                <a:cs typeface="+mn-cs"/>
              </a:rPr>
              <a:t>Research analyses two groups of people</a:t>
            </a:r>
            <a:r>
              <a:rPr lang="ru-RU" dirty="0">
                <a:effectLst/>
              </a:rPr>
              <a:t> </a:t>
            </a:r>
            <a:endParaRPr lang="ru-RU" dirty="0"/>
          </a:p>
        </p:txBody>
      </p:sp>
      <p:sp>
        <p:nvSpPr>
          <p:cNvPr id="8" name="Скругленный прямоугольник 7">
            <a:extLst>
              <a:ext uri="{FF2B5EF4-FFF2-40B4-BE49-F238E27FC236}">
                <a16:creationId xmlns:a16="http://schemas.microsoft.com/office/drawing/2014/main" id="{20C20C34-2E7D-A75D-ED14-0DE42AD77311}"/>
              </a:ext>
            </a:extLst>
          </p:cNvPr>
          <p:cNvSpPr/>
          <p:nvPr/>
        </p:nvSpPr>
        <p:spPr>
          <a:xfrm>
            <a:off x="1177782" y="3429000"/>
            <a:ext cx="4137660" cy="60579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effectLst/>
                <a:latin typeface="Times New Roman" panose="02020603050405020304" pitchFamily="18" charset="0"/>
                <a:ea typeface="Times New Roman" panose="02020603050405020304" pitchFamily="18" charset="0"/>
              </a:rPr>
              <a:t>people who would like to buy in luxury segment </a:t>
            </a:r>
            <a:endParaRPr lang="ru-RU" dirty="0"/>
          </a:p>
        </p:txBody>
      </p:sp>
      <p:sp>
        <p:nvSpPr>
          <p:cNvPr id="9" name="Скругленный прямоугольник 8">
            <a:extLst>
              <a:ext uri="{FF2B5EF4-FFF2-40B4-BE49-F238E27FC236}">
                <a16:creationId xmlns:a16="http://schemas.microsoft.com/office/drawing/2014/main" id="{E3D0DFD7-986A-3790-CFC1-AB530F23F9FE}"/>
              </a:ext>
            </a:extLst>
          </p:cNvPr>
          <p:cNvSpPr/>
          <p:nvPr/>
        </p:nvSpPr>
        <p:spPr>
          <a:xfrm>
            <a:off x="6096000" y="3429000"/>
            <a:ext cx="4137660" cy="60579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effectLst/>
                <a:latin typeface="Times New Roman" panose="02020603050405020304" pitchFamily="18" charset="0"/>
                <a:ea typeface="Times New Roman" panose="02020603050405020304" pitchFamily="18" charset="0"/>
              </a:rPr>
              <a:t>people who are already customers of luxury brands </a:t>
            </a:r>
            <a:endParaRPr lang="ru-RU" dirty="0"/>
          </a:p>
        </p:txBody>
      </p:sp>
      <p:cxnSp>
        <p:nvCxnSpPr>
          <p:cNvPr id="11" name="Прямая со стрелкой 10">
            <a:extLst>
              <a:ext uri="{FF2B5EF4-FFF2-40B4-BE49-F238E27FC236}">
                <a16:creationId xmlns:a16="http://schemas.microsoft.com/office/drawing/2014/main" id="{D7034BF8-DB07-7956-1CBB-1563003FA422}"/>
              </a:ext>
            </a:extLst>
          </p:cNvPr>
          <p:cNvCxnSpPr>
            <a:cxnSpLocks/>
            <a:stCxn id="7" idx="2"/>
            <a:endCxn id="8" idx="0"/>
          </p:cNvCxnSpPr>
          <p:nvPr/>
        </p:nvCxnSpPr>
        <p:spPr>
          <a:xfrm flipH="1">
            <a:off x="3246612" y="2974240"/>
            <a:ext cx="2399808" cy="4547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a:extLst>
              <a:ext uri="{FF2B5EF4-FFF2-40B4-BE49-F238E27FC236}">
                <a16:creationId xmlns:a16="http://schemas.microsoft.com/office/drawing/2014/main" id="{C44BA13A-EFD9-CB55-7BAB-AB18F9089E36}"/>
              </a:ext>
            </a:extLst>
          </p:cNvPr>
          <p:cNvCxnSpPr>
            <a:stCxn id="7" idx="2"/>
            <a:endCxn id="9" idx="0"/>
          </p:cNvCxnSpPr>
          <p:nvPr/>
        </p:nvCxnSpPr>
        <p:spPr>
          <a:xfrm>
            <a:off x="5646420" y="2974240"/>
            <a:ext cx="2518410" cy="4547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4243341B-4CAA-DF4F-8D74-1DC0D0341610}"/>
              </a:ext>
            </a:extLst>
          </p:cNvPr>
          <p:cNvSpPr txBox="1"/>
          <p:nvPr/>
        </p:nvSpPr>
        <p:spPr>
          <a:xfrm>
            <a:off x="1518909" y="4678944"/>
            <a:ext cx="8255022" cy="830997"/>
          </a:xfrm>
          <a:prstGeom prst="rect">
            <a:avLst/>
          </a:prstGeom>
          <a:noFill/>
        </p:spPr>
        <p:txBody>
          <a:bodyPr wrap="square">
            <a:spAutoFit/>
          </a:bodyPr>
          <a:lstStyle/>
          <a:p>
            <a:pPr algn="ctr"/>
            <a:r>
              <a:rPr lang="en-GB" sz="1600" dirty="0">
                <a:solidFill>
                  <a:srgbClr val="002060"/>
                </a:solidFill>
              </a:rPr>
              <a:t>“Are you a consumer of luxury goods?” </a:t>
            </a:r>
          </a:p>
          <a:p>
            <a:pPr algn="ctr"/>
            <a:r>
              <a:rPr lang="en-GB" sz="1600" dirty="0">
                <a:solidFill>
                  <a:srgbClr val="002060"/>
                </a:solidFill>
              </a:rPr>
              <a:t>Respondents chose one of the following statements: 1) I buy / have luxury goods (jewellery, clothes, shoes, accessories); 2) I am not, but I would like / plan to.</a:t>
            </a:r>
            <a:r>
              <a:rPr lang="ru-RU" sz="1600" dirty="0">
                <a:solidFill>
                  <a:srgbClr val="002060"/>
                </a:solidFill>
              </a:rPr>
              <a:t> </a:t>
            </a:r>
          </a:p>
        </p:txBody>
      </p:sp>
      <p:sp>
        <p:nvSpPr>
          <p:cNvPr id="18" name="TextBox 17">
            <a:extLst>
              <a:ext uri="{FF2B5EF4-FFF2-40B4-BE49-F238E27FC236}">
                <a16:creationId xmlns:a16="http://schemas.microsoft.com/office/drawing/2014/main" id="{A5950F41-FB4F-A723-3301-307E8D551907}"/>
              </a:ext>
            </a:extLst>
          </p:cNvPr>
          <p:cNvSpPr txBox="1"/>
          <p:nvPr/>
        </p:nvSpPr>
        <p:spPr>
          <a:xfrm>
            <a:off x="1236977" y="3082500"/>
            <a:ext cx="1229431" cy="307777"/>
          </a:xfrm>
          <a:prstGeom prst="rect">
            <a:avLst/>
          </a:prstGeom>
          <a:noFill/>
        </p:spPr>
        <p:txBody>
          <a:bodyPr wrap="square">
            <a:spAutoFit/>
          </a:bodyPr>
          <a:lstStyle/>
          <a:p>
            <a:r>
              <a:rPr lang="en-GB" sz="1400" b="1" i="1" dirty="0">
                <a:solidFill>
                  <a:schemeClr val="accent1">
                    <a:lumMod val="60000"/>
                    <a:lumOff val="40000"/>
                  </a:schemeClr>
                </a:solidFill>
                <a:effectLst/>
                <a:latin typeface="Times New Roman" panose="02020603050405020304" pitchFamily="18" charset="0"/>
                <a:ea typeface="Times New Roman" panose="02020603050405020304" pitchFamily="18" charset="0"/>
              </a:rPr>
              <a:t>Subsample 0</a:t>
            </a:r>
            <a:endParaRPr lang="ru-RU" sz="1400" dirty="0">
              <a:solidFill>
                <a:schemeClr val="accent1">
                  <a:lumMod val="60000"/>
                  <a:lumOff val="40000"/>
                </a:schemeClr>
              </a:solidFill>
            </a:endParaRPr>
          </a:p>
        </p:txBody>
      </p:sp>
      <p:sp>
        <p:nvSpPr>
          <p:cNvPr id="19" name="TextBox 18">
            <a:extLst>
              <a:ext uri="{FF2B5EF4-FFF2-40B4-BE49-F238E27FC236}">
                <a16:creationId xmlns:a16="http://schemas.microsoft.com/office/drawing/2014/main" id="{DE8D6A41-669B-94FD-FDBB-6B8CC9A23A88}"/>
              </a:ext>
            </a:extLst>
          </p:cNvPr>
          <p:cNvSpPr txBox="1"/>
          <p:nvPr/>
        </p:nvSpPr>
        <p:spPr>
          <a:xfrm>
            <a:off x="9004229" y="3082500"/>
            <a:ext cx="1229431" cy="307777"/>
          </a:xfrm>
          <a:prstGeom prst="rect">
            <a:avLst/>
          </a:prstGeom>
          <a:noFill/>
        </p:spPr>
        <p:txBody>
          <a:bodyPr wrap="square">
            <a:spAutoFit/>
          </a:bodyPr>
          <a:lstStyle/>
          <a:p>
            <a:r>
              <a:rPr lang="en-GB" sz="1400" b="1" i="1" dirty="0">
                <a:solidFill>
                  <a:schemeClr val="accent1">
                    <a:lumMod val="60000"/>
                    <a:lumOff val="40000"/>
                  </a:schemeClr>
                </a:solidFill>
                <a:effectLst/>
                <a:latin typeface="Times New Roman" panose="02020603050405020304" pitchFamily="18" charset="0"/>
                <a:ea typeface="Times New Roman" panose="02020603050405020304" pitchFamily="18" charset="0"/>
              </a:rPr>
              <a:t>Subsample 1</a:t>
            </a:r>
            <a:endParaRPr lang="ru-RU" sz="1400" dirty="0">
              <a:solidFill>
                <a:schemeClr val="accent1">
                  <a:lumMod val="60000"/>
                  <a:lumOff val="40000"/>
                </a:schemeClr>
              </a:solidFill>
            </a:endParaRPr>
          </a:p>
        </p:txBody>
      </p:sp>
    </p:spTree>
    <p:extLst>
      <p:ext uri="{BB962C8B-B14F-4D97-AF65-F5344CB8AC3E}">
        <p14:creationId xmlns:p14="http://schemas.microsoft.com/office/powerpoint/2010/main" val="22690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7"/>
          <p:cNvSpPr txBox="1">
            <a:spLocks noGrp="1"/>
          </p:cNvSpPr>
          <p:nvPr>
            <p:ph type="title"/>
          </p:nvPr>
        </p:nvSpPr>
        <p:spPr>
          <a:xfrm>
            <a:off x="97332" y="452532"/>
            <a:ext cx="6298560" cy="988823"/>
          </a:xfrm>
          <a:prstGeom prst="rect">
            <a:avLst/>
          </a:prstGeom>
        </p:spPr>
        <p:txBody>
          <a:bodyPr spcFirstLastPara="1" vert="horz" wrap="square" lIns="121900" tIns="121900" rIns="121900" bIns="121900" rtlCol="0" anchor="t" anchorCtr="0">
            <a:noAutofit/>
          </a:bodyPr>
          <a:lstStyle/>
          <a:p>
            <a:pPr marL="514350" algn="just">
              <a:lnSpc>
                <a:spcPct val="150000"/>
              </a:lnSpc>
            </a:pPr>
            <a:r>
              <a:rPr lang="en-GB" dirty="0">
                <a:solidFill>
                  <a:srgbClr val="002060"/>
                </a:solidFill>
              </a:rPr>
              <a:t>Data and measurements</a:t>
            </a:r>
            <a:endParaRPr lang="ru-RU" dirty="0">
              <a:solidFill>
                <a:srgbClr val="002060"/>
              </a:solidFill>
            </a:endParaRPr>
          </a:p>
        </p:txBody>
      </p:sp>
      <p:sp>
        <p:nvSpPr>
          <p:cNvPr id="5" name="Прямоугольник 4"/>
          <p:cNvSpPr/>
          <p:nvPr/>
        </p:nvSpPr>
        <p:spPr>
          <a:xfrm>
            <a:off x="0" y="6741458"/>
            <a:ext cx="12192000" cy="116543"/>
          </a:xfrm>
          <a:prstGeom prst="rect">
            <a:avLst/>
          </a:prstGeom>
          <a:solidFill>
            <a:srgbClr val="01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sp>
        <p:nvSpPr>
          <p:cNvPr id="6" name="Прямоугольник 5"/>
          <p:cNvSpPr/>
          <p:nvPr/>
        </p:nvSpPr>
        <p:spPr>
          <a:xfrm>
            <a:off x="0" y="1"/>
            <a:ext cx="12192000" cy="116543"/>
          </a:xfrm>
          <a:prstGeom prst="rect">
            <a:avLst/>
          </a:prstGeom>
          <a:solidFill>
            <a:srgbClr val="01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pic>
        <p:nvPicPr>
          <p:cNvPr id="4" name="Рисунок 3">
            <a:extLst>
              <a:ext uri="{FF2B5EF4-FFF2-40B4-BE49-F238E27FC236}">
                <a16:creationId xmlns:a16="http://schemas.microsoft.com/office/drawing/2014/main" id="{446F88A5-2B22-133F-A99A-55F0FFB58A82}"/>
              </a:ext>
            </a:extLst>
          </p:cNvPr>
          <p:cNvPicPr>
            <a:picLocks noChangeAspect="1"/>
          </p:cNvPicPr>
          <p:nvPr/>
        </p:nvPicPr>
        <p:blipFill>
          <a:blip r:embed="rId3"/>
          <a:stretch>
            <a:fillRect/>
          </a:stretch>
        </p:blipFill>
        <p:spPr>
          <a:xfrm>
            <a:off x="11189675" y="194438"/>
            <a:ext cx="809286" cy="809286"/>
          </a:xfrm>
          <a:prstGeom prst="rect">
            <a:avLst/>
          </a:prstGeom>
        </p:spPr>
      </p:pic>
      <p:pic>
        <p:nvPicPr>
          <p:cNvPr id="13" name="Рисунок 12">
            <a:extLst>
              <a:ext uri="{FF2B5EF4-FFF2-40B4-BE49-F238E27FC236}">
                <a16:creationId xmlns:a16="http://schemas.microsoft.com/office/drawing/2014/main" id="{90ADCDF9-0717-111F-CCF4-107A3E5CA7BF}"/>
              </a:ext>
            </a:extLst>
          </p:cNvPr>
          <p:cNvPicPr>
            <a:picLocks noChangeAspect="1"/>
          </p:cNvPicPr>
          <p:nvPr/>
        </p:nvPicPr>
        <p:blipFill>
          <a:blip r:embed="rId4"/>
          <a:stretch>
            <a:fillRect/>
          </a:stretch>
        </p:blipFill>
        <p:spPr>
          <a:xfrm>
            <a:off x="684530" y="2745318"/>
            <a:ext cx="2092960" cy="2092960"/>
          </a:xfrm>
          <a:prstGeom prst="rect">
            <a:avLst/>
          </a:prstGeom>
        </p:spPr>
      </p:pic>
      <p:cxnSp>
        <p:nvCxnSpPr>
          <p:cNvPr id="17" name="Прямая со стрелкой 16">
            <a:extLst>
              <a:ext uri="{FF2B5EF4-FFF2-40B4-BE49-F238E27FC236}">
                <a16:creationId xmlns:a16="http://schemas.microsoft.com/office/drawing/2014/main" id="{569B2053-F6C1-201F-6D4B-075BAC8FEB9A}"/>
              </a:ext>
            </a:extLst>
          </p:cNvPr>
          <p:cNvCxnSpPr>
            <a:cxnSpLocks/>
          </p:cNvCxnSpPr>
          <p:nvPr/>
        </p:nvCxnSpPr>
        <p:spPr>
          <a:xfrm flipV="1">
            <a:off x="2548890" y="2939970"/>
            <a:ext cx="1780042" cy="489031"/>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A8A60DC8-B6D2-2950-2A9D-E19A015A3A12}"/>
              </a:ext>
            </a:extLst>
          </p:cNvPr>
          <p:cNvSpPr txBox="1"/>
          <p:nvPr/>
        </p:nvSpPr>
        <p:spPr>
          <a:xfrm>
            <a:off x="4511742" y="2450631"/>
            <a:ext cx="6438198" cy="954107"/>
          </a:xfrm>
          <a:prstGeom prst="rect">
            <a:avLst/>
          </a:prstGeom>
          <a:noFill/>
        </p:spPr>
        <p:txBody>
          <a:bodyPr wrap="square">
            <a:spAutoFit/>
          </a:bodyPr>
          <a:lstStyle/>
          <a:p>
            <a:pPr marL="285750" indent="-285750">
              <a:buFont typeface="Arial" panose="020B0604020202020204" pitchFamily="34" charset="0"/>
              <a:buChar char="•"/>
            </a:pPr>
            <a:r>
              <a:rPr lang="en-GB" sz="2000" b="1" dirty="0">
                <a:solidFill>
                  <a:srgbClr val="002060"/>
                </a:solidFill>
              </a:rPr>
              <a:t>214</a:t>
            </a:r>
            <a:r>
              <a:rPr lang="en-GB" sz="1600" dirty="0">
                <a:solidFill>
                  <a:srgbClr val="002060"/>
                </a:solidFill>
              </a:rPr>
              <a:t> survey questionnaires were collected;</a:t>
            </a:r>
          </a:p>
          <a:p>
            <a:pPr marL="285750" indent="-285750">
              <a:buFont typeface="Arial" panose="020B0604020202020204" pitchFamily="34" charset="0"/>
              <a:buChar char="•"/>
            </a:pPr>
            <a:r>
              <a:rPr lang="en-GB" sz="1600" dirty="0">
                <a:solidFill>
                  <a:srgbClr val="002060"/>
                </a:solidFill>
              </a:rPr>
              <a:t>People aged </a:t>
            </a:r>
            <a:r>
              <a:rPr lang="en-GB" sz="2000" b="1" dirty="0">
                <a:solidFill>
                  <a:srgbClr val="002060"/>
                </a:solidFill>
              </a:rPr>
              <a:t>18 to 25</a:t>
            </a:r>
            <a:r>
              <a:rPr lang="en-US" sz="1600" dirty="0">
                <a:solidFill>
                  <a:srgbClr val="002060"/>
                </a:solidFill>
              </a:rPr>
              <a:t>;</a:t>
            </a:r>
          </a:p>
          <a:p>
            <a:pPr marL="285750" indent="-285750">
              <a:buFont typeface="Arial" panose="020B0604020202020204" pitchFamily="34" charset="0"/>
              <a:buChar char="•"/>
            </a:pPr>
            <a:r>
              <a:rPr lang="en-GB" sz="1600" dirty="0">
                <a:solidFill>
                  <a:srgbClr val="002060"/>
                </a:solidFill>
              </a:rPr>
              <a:t>Male and female from </a:t>
            </a:r>
            <a:r>
              <a:rPr lang="en-GB" sz="1600" i="1" dirty="0">
                <a:solidFill>
                  <a:srgbClr val="002060"/>
                </a:solidFill>
              </a:rPr>
              <a:t>Saint-Petersburg and Moscow (approx. 50/50%)</a:t>
            </a:r>
            <a:r>
              <a:rPr lang="en-GB" sz="1600" dirty="0">
                <a:solidFill>
                  <a:srgbClr val="002060"/>
                </a:solidFill>
              </a:rPr>
              <a:t>.</a:t>
            </a:r>
            <a:r>
              <a:rPr lang="ru-RU" sz="1600" dirty="0">
                <a:solidFill>
                  <a:srgbClr val="002060"/>
                </a:solidFill>
              </a:rPr>
              <a:t>  </a:t>
            </a:r>
            <a:endParaRPr lang="en" sz="1600" dirty="0">
              <a:solidFill>
                <a:srgbClr val="002060"/>
              </a:solidFill>
            </a:endParaRPr>
          </a:p>
        </p:txBody>
      </p:sp>
      <p:sp>
        <p:nvSpPr>
          <p:cNvPr id="19" name="TextBox 18">
            <a:extLst>
              <a:ext uri="{FF2B5EF4-FFF2-40B4-BE49-F238E27FC236}">
                <a16:creationId xmlns:a16="http://schemas.microsoft.com/office/drawing/2014/main" id="{37334371-1AE6-F838-9F10-6B913010BD86}"/>
              </a:ext>
            </a:extLst>
          </p:cNvPr>
          <p:cNvSpPr txBox="1"/>
          <p:nvPr/>
        </p:nvSpPr>
        <p:spPr>
          <a:xfrm>
            <a:off x="4511742" y="3833566"/>
            <a:ext cx="6838248" cy="584775"/>
          </a:xfrm>
          <a:prstGeom prst="rect">
            <a:avLst/>
          </a:prstGeom>
          <a:noFill/>
        </p:spPr>
        <p:txBody>
          <a:bodyPr wrap="square">
            <a:spAutoFit/>
          </a:bodyPr>
          <a:lstStyle/>
          <a:p>
            <a:pPr marL="285750" indent="-285750">
              <a:buFont typeface="Arial" panose="020B0604020202020204" pitchFamily="34" charset="0"/>
              <a:buChar char="•"/>
            </a:pPr>
            <a:r>
              <a:rPr lang="en-GB" sz="1600" b="1" dirty="0">
                <a:solidFill>
                  <a:srgbClr val="002060"/>
                </a:solidFill>
              </a:rPr>
              <a:t>Sample 0 </a:t>
            </a:r>
            <a:r>
              <a:rPr lang="en-GB" sz="1600" dirty="0">
                <a:solidFill>
                  <a:srgbClr val="002060"/>
                </a:solidFill>
              </a:rPr>
              <a:t>(would like to buy in luxury segment ) –  106 responses</a:t>
            </a:r>
          </a:p>
          <a:p>
            <a:pPr marL="285750" indent="-285750">
              <a:buFont typeface="Arial" panose="020B0604020202020204" pitchFamily="34" charset="0"/>
              <a:buChar char="•"/>
            </a:pPr>
            <a:r>
              <a:rPr lang="en-GB" sz="1600" b="1" dirty="0">
                <a:solidFill>
                  <a:srgbClr val="002060"/>
                </a:solidFill>
              </a:rPr>
              <a:t>Sample 1 </a:t>
            </a:r>
            <a:r>
              <a:rPr lang="en-GB" sz="1600" dirty="0">
                <a:solidFill>
                  <a:srgbClr val="002060"/>
                </a:solidFill>
              </a:rPr>
              <a:t>(who are already customers of luxury brands ) – 108 responses </a:t>
            </a:r>
            <a:endParaRPr lang="en" sz="1600" dirty="0">
              <a:solidFill>
                <a:srgbClr val="002060"/>
              </a:solidFill>
            </a:endParaRPr>
          </a:p>
        </p:txBody>
      </p:sp>
      <p:cxnSp>
        <p:nvCxnSpPr>
          <p:cNvPr id="22" name="Прямая со стрелкой 21">
            <a:extLst>
              <a:ext uri="{FF2B5EF4-FFF2-40B4-BE49-F238E27FC236}">
                <a16:creationId xmlns:a16="http://schemas.microsoft.com/office/drawing/2014/main" id="{A4FF60E2-407E-C948-28CA-0AFB4D998935}"/>
              </a:ext>
            </a:extLst>
          </p:cNvPr>
          <p:cNvCxnSpPr>
            <a:cxnSpLocks/>
          </p:cNvCxnSpPr>
          <p:nvPr/>
        </p:nvCxnSpPr>
        <p:spPr>
          <a:xfrm>
            <a:off x="2525778" y="3833566"/>
            <a:ext cx="1803154" cy="250639"/>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1894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7"/>
          <p:cNvSpPr txBox="1">
            <a:spLocks noGrp="1"/>
          </p:cNvSpPr>
          <p:nvPr>
            <p:ph type="title"/>
          </p:nvPr>
        </p:nvSpPr>
        <p:spPr>
          <a:xfrm>
            <a:off x="97332" y="452532"/>
            <a:ext cx="6298560" cy="988823"/>
          </a:xfrm>
          <a:prstGeom prst="rect">
            <a:avLst/>
          </a:prstGeom>
        </p:spPr>
        <p:txBody>
          <a:bodyPr spcFirstLastPara="1" vert="horz" wrap="square" lIns="121900" tIns="121900" rIns="121900" bIns="121900" rtlCol="0" anchor="t" anchorCtr="0">
            <a:noAutofit/>
          </a:bodyPr>
          <a:lstStyle/>
          <a:p>
            <a:pPr marL="514350" algn="just">
              <a:lnSpc>
                <a:spcPct val="150000"/>
              </a:lnSpc>
            </a:pPr>
            <a:r>
              <a:rPr lang="en-GB" dirty="0">
                <a:solidFill>
                  <a:srgbClr val="002060"/>
                </a:solidFill>
              </a:rPr>
              <a:t>Data and measurements</a:t>
            </a:r>
            <a:endParaRPr lang="ru-RU" dirty="0">
              <a:solidFill>
                <a:srgbClr val="002060"/>
              </a:solidFill>
            </a:endParaRPr>
          </a:p>
        </p:txBody>
      </p:sp>
      <p:sp>
        <p:nvSpPr>
          <p:cNvPr id="5" name="Прямоугольник 4"/>
          <p:cNvSpPr/>
          <p:nvPr/>
        </p:nvSpPr>
        <p:spPr>
          <a:xfrm>
            <a:off x="0" y="6741458"/>
            <a:ext cx="12192000" cy="116543"/>
          </a:xfrm>
          <a:prstGeom prst="rect">
            <a:avLst/>
          </a:prstGeom>
          <a:solidFill>
            <a:srgbClr val="01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sp>
        <p:nvSpPr>
          <p:cNvPr id="6" name="Прямоугольник 5"/>
          <p:cNvSpPr/>
          <p:nvPr/>
        </p:nvSpPr>
        <p:spPr>
          <a:xfrm>
            <a:off x="0" y="1"/>
            <a:ext cx="12192000" cy="116543"/>
          </a:xfrm>
          <a:prstGeom prst="rect">
            <a:avLst/>
          </a:prstGeom>
          <a:solidFill>
            <a:srgbClr val="01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pic>
        <p:nvPicPr>
          <p:cNvPr id="4" name="Рисунок 3">
            <a:extLst>
              <a:ext uri="{FF2B5EF4-FFF2-40B4-BE49-F238E27FC236}">
                <a16:creationId xmlns:a16="http://schemas.microsoft.com/office/drawing/2014/main" id="{446F88A5-2B22-133F-A99A-55F0FFB58A82}"/>
              </a:ext>
            </a:extLst>
          </p:cNvPr>
          <p:cNvPicPr>
            <a:picLocks noChangeAspect="1"/>
          </p:cNvPicPr>
          <p:nvPr/>
        </p:nvPicPr>
        <p:blipFill>
          <a:blip r:embed="rId3"/>
          <a:stretch>
            <a:fillRect/>
          </a:stretch>
        </p:blipFill>
        <p:spPr>
          <a:xfrm>
            <a:off x="11189675" y="194438"/>
            <a:ext cx="809286" cy="809286"/>
          </a:xfrm>
          <a:prstGeom prst="rect">
            <a:avLst/>
          </a:prstGeom>
        </p:spPr>
      </p:pic>
      <p:pic>
        <p:nvPicPr>
          <p:cNvPr id="13" name="Рисунок 12">
            <a:extLst>
              <a:ext uri="{FF2B5EF4-FFF2-40B4-BE49-F238E27FC236}">
                <a16:creationId xmlns:a16="http://schemas.microsoft.com/office/drawing/2014/main" id="{90ADCDF9-0717-111F-CCF4-107A3E5CA7BF}"/>
              </a:ext>
            </a:extLst>
          </p:cNvPr>
          <p:cNvPicPr>
            <a:picLocks noChangeAspect="1"/>
          </p:cNvPicPr>
          <p:nvPr/>
        </p:nvPicPr>
        <p:blipFill>
          <a:blip r:embed="rId4"/>
          <a:stretch>
            <a:fillRect/>
          </a:stretch>
        </p:blipFill>
        <p:spPr>
          <a:xfrm>
            <a:off x="606225" y="2444697"/>
            <a:ext cx="2092960" cy="2092960"/>
          </a:xfrm>
          <a:prstGeom prst="rect">
            <a:avLst/>
          </a:prstGeom>
        </p:spPr>
      </p:pic>
      <p:cxnSp>
        <p:nvCxnSpPr>
          <p:cNvPr id="17" name="Прямая со стрелкой 16">
            <a:extLst>
              <a:ext uri="{FF2B5EF4-FFF2-40B4-BE49-F238E27FC236}">
                <a16:creationId xmlns:a16="http://schemas.microsoft.com/office/drawing/2014/main" id="{569B2053-F6C1-201F-6D4B-075BAC8FEB9A}"/>
              </a:ext>
            </a:extLst>
          </p:cNvPr>
          <p:cNvCxnSpPr>
            <a:cxnSpLocks/>
          </p:cNvCxnSpPr>
          <p:nvPr/>
        </p:nvCxnSpPr>
        <p:spPr>
          <a:xfrm flipV="1">
            <a:off x="2540556" y="3429000"/>
            <a:ext cx="1412112" cy="1"/>
          </a:xfrm>
          <a:prstGeom prst="straightConnector1">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A8A60DC8-B6D2-2950-2A9D-E19A015A3A12}"/>
              </a:ext>
            </a:extLst>
          </p:cNvPr>
          <p:cNvSpPr txBox="1"/>
          <p:nvPr/>
        </p:nvSpPr>
        <p:spPr>
          <a:xfrm>
            <a:off x="4372846" y="1987432"/>
            <a:ext cx="6995728" cy="3747436"/>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US" sz="1600" dirty="0">
                <a:solidFill>
                  <a:srgbClr val="002060"/>
                </a:solidFill>
              </a:rPr>
              <a:t>Only </a:t>
            </a:r>
            <a:r>
              <a:rPr lang="en-US" sz="1600" b="1" dirty="0">
                <a:solidFill>
                  <a:srgbClr val="002060"/>
                </a:solidFill>
              </a:rPr>
              <a:t>30%</a:t>
            </a:r>
            <a:r>
              <a:rPr lang="en-US" sz="1600" dirty="0">
                <a:solidFill>
                  <a:srgbClr val="002060"/>
                </a:solidFill>
              </a:rPr>
              <a:t> have a brand </a:t>
            </a:r>
            <a:r>
              <a:rPr lang="en-GB" sz="1600" dirty="0">
                <a:solidFill>
                  <a:srgbClr val="002060"/>
                </a:solidFill>
              </a:rPr>
              <a:t>that they are only loyal for</a:t>
            </a:r>
            <a:r>
              <a:rPr lang="ru-RU" sz="1600" dirty="0">
                <a:solidFill>
                  <a:srgbClr val="002060"/>
                </a:solidFill>
              </a:rPr>
              <a:t> </a:t>
            </a:r>
            <a:endParaRPr lang="en-US" sz="1600" dirty="0">
              <a:solidFill>
                <a:srgbClr val="002060"/>
              </a:solidFill>
            </a:endParaRPr>
          </a:p>
          <a:p>
            <a:pPr marL="285750" indent="-285750">
              <a:lnSpc>
                <a:spcPct val="150000"/>
              </a:lnSpc>
              <a:buFont typeface="Arial" panose="020B0604020202020204" pitchFamily="34" charset="0"/>
              <a:buChar char="•"/>
            </a:pPr>
            <a:r>
              <a:rPr lang="en-GB" sz="1600" b="1" dirty="0">
                <a:solidFill>
                  <a:srgbClr val="002060"/>
                </a:solidFill>
              </a:rPr>
              <a:t>Purchasing various types</a:t>
            </a:r>
            <a:r>
              <a:rPr lang="en-GB" sz="1600" dirty="0">
                <a:solidFill>
                  <a:srgbClr val="002060"/>
                </a:solidFill>
              </a:rPr>
              <a:t>: clothes (</a:t>
            </a:r>
            <a:r>
              <a:rPr lang="en-GB" sz="1600" b="1" dirty="0">
                <a:solidFill>
                  <a:srgbClr val="002060"/>
                </a:solidFill>
              </a:rPr>
              <a:t>34%</a:t>
            </a:r>
            <a:r>
              <a:rPr lang="en-GB" sz="1600" dirty="0">
                <a:solidFill>
                  <a:srgbClr val="002060"/>
                </a:solidFill>
              </a:rPr>
              <a:t>), then accessories (</a:t>
            </a:r>
            <a:r>
              <a:rPr lang="en-GB" sz="1600" b="1" dirty="0">
                <a:solidFill>
                  <a:srgbClr val="002060"/>
                </a:solidFill>
              </a:rPr>
              <a:t>22%</a:t>
            </a:r>
            <a:r>
              <a:rPr lang="en-GB" sz="1600" dirty="0">
                <a:solidFill>
                  <a:srgbClr val="002060"/>
                </a:solidFill>
              </a:rPr>
              <a:t>) and others from 10-18% - perfumes, jewellery, shoes.</a:t>
            </a:r>
            <a:r>
              <a:rPr lang="ru-RU" sz="1600" dirty="0">
                <a:solidFill>
                  <a:srgbClr val="002060"/>
                </a:solidFill>
              </a:rPr>
              <a:t> </a:t>
            </a:r>
            <a:endParaRPr lang="en-GB" sz="1600" dirty="0">
              <a:solidFill>
                <a:srgbClr val="002060"/>
              </a:solidFill>
            </a:endParaRPr>
          </a:p>
          <a:p>
            <a:pPr marL="285750" indent="-285750">
              <a:lnSpc>
                <a:spcPct val="150000"/>
              </a:lnSpc>
              <a:buFont typeface="Arial" panose="020B0604020202020204" pitchFamily="34" charset="0"/>
              <a:buChar char="•"/>
            </a:pPr>
            <a:r>
              <a:rPr lang="en-GB" sz="1600" b="1" dirty="0">
                <a:solidFill>
                  <a:srgbClr val="002060"/>
                </a:solidFill>
              </a:rPr>
              <a:t>66% online </a:t>
            </a:r>
            <a:r>
              <a:rPr lang="en-GB" sz="1600" dirty="0">
                <a:solidFill>
                  <a:srgbClr val="002060"/>
                </a:solidFill>
              </a:rPr>
              <a:t>shopping</a:t>
            </a:r>
          </a:p>
          <a:p>
            <a:pPr marL="285750" indent="-285750">
              <a:lnSpc>
                <a:spcPct val="150000"/>
              </a:lnSpc>
              <a:buFont typeface="Arial" panose="020B0604020202020204" pitchFamily="34" charset="0"/>
              <a:buChar char="•"/>
            </a:pPr>
            <a:r>
              <a:rPr lang="en-GB" sz="1600" dirty="0">
                <a:solidFill>
                  <a:srgbClr val="002060"/>
                </a:solidFill>
              </a:rPr>
              <a:t>Considering </a:t>
            </a:r>
            <a:r>
              <a:rPr lang="en-GB" sz="1600" b="1" dirty="0">
                <a:solidFill>
                  <a:srgbClr val="002060"/>
                </a:solidFill>
              </a:rPr>
              <a:t>purchasing</a:t>
            </a:r>
            <a:r>
              <a:rPr lang="en-GB" sz="1600" dirty="0">
                <a:solidFill>
                  <a:srgbClr val="002060"/>
                </a:solidFill>
              </a:rPr>
              <a:t> luxury brands for major events in personal life and holidays as the most appropriate time</a:t>
            </a:r>
          </a:p>
          <a:p>
            <a:pPr marL="285750" indent="-285750">
              <a:lnSpc>
                <a:spcPct val="150000"/>
              </a:lnSpc>
              <a:buFont typeface="Arial" panose="020B0604020202020204" pitchFamily="34" charset="0"/>
              <a:buChar char="•"/>
            </a:pPr>
            <a:r>
              <a:rPr lang="en-GB" sz="1600" dirty="0">
                <a:solidFill>
                  <a:srgbClr val="002060"/>
                </a:solidFill>
              </a:rPr>
              <a:t>Important </a:t>
            </a:r>
            <a:r>
              <a:rPr lang="en-GB" sz="1600" b="1" dirty="0">
                <a:solidFill>
                  <a:srgbClr val="002060"/>
                </a:solidFill>
              </a:rPr>
              <a:t>factors</a:t>
            </a:r>
            <a:r>
              <a:rPr lang="en-GB" sz="1600" dirty="0">
                <a:solidFill>
                  <a:srgbClr val="002060"/>
                </a:solidFill>
              </a:rPr>
              <a:t> of lux products: Product quality, Exclusiveness,  Brand history/legend/ awareness, Brand “faces” (from 151 to 174 answers per factor), leisure activity is shopping (200 answers), visiting cultural institutions (theatres, museums, exhibitions, etc.) - 161 answers. </a:t>
            </a:r>
            <a:r>
              <a:rPr lang="ru-RU" sz="1600" dirty="0">
                <a:solidFill>
                  <a:srgbClr val="002060"/>
                </a:solidFill>
              </a:rPr>
              <a:t>  </a:t>
            </a:r>
            <a:endParaRPr lang="en" sz="1600" dirty="0">
              <a:solidFill>
                <a:srgbClr val="002060"/>
              </a:solidFill>
            </a:endParaRPr>
          </a:p>
        </p:txBody>
      </p:sp>
      <p:sp>
        <p:nvSpPr>
          <p:cNvPr id="3" name="TextBox 2">
            <a:extLst>
              <a:ext uri="{FF2B5EF4-FFF2-40B4-BE49-F238E27FC236}">
                <a16:creationId xmlns:a16="http://schemas.microsoft.com/office/drawing/2014/main" id="{4015A283-2434-FB2C-3936-640A895FF552}"/>
              </a:ext>
            </a:extLst>
          </p:cNvPr>
          <p:cNvSpPr txBox="1"/>
          <p:nvPr/>
        </p:nvSpPr>
        <p:spPr>
          <a:xfrm>
            <a:off x="947592" y="4684727"/>
            <a:ext cx="3005076" cy="830997"/>
          </a:xfrm>
          <a:prstGeom prst="rect">
            <a:avLst/>
          </a:prstGeom>
          <a:noFill/>
        </p:spPr>
        <p:txBody>
          <a:bodyPr wrap="square">
            <a:spAutoFit/>
          </a:bodyPr>
          <a:lstStyle/>
          <a:p>
            <a:r>
              <a:rPr lang="en-GB" sz="1200" dirty="0">
                <a:solidFill>
                  <a:srgbClr val="002060"/>
                </a:solidFill>
              </a:rPr>
              <a:t>The individuals </a:t>
            </a:r>
            <a:r>
              <a:rPr lang="en-GB" sz="1200" dirty="0" err="1">
                <a:solidFill>
                  <a:srgbClr val="002060"/>
                </a:solidFill>
              </a:rPr>
              <a:t>analyzed</a:t>
            </a:r>
            <a:r>
              <a:rPr lang="en-GB" sz="1200" dirty="0">
                <a:solidFill>
                  <a:srgbClr val="002060"/>
                </a:solidFill>
              </a:rPr>
              <a:t> in this study vary in terms of regularity of returning to the same brand, type of luxury item, method of purchase, occasion of luxury purchase.</a:t>
            </a:r>
            <a:r>
              <a:rPr lang="ru-RU" sz="1200" dirty="0">
                <a:solidFill>
                  <a:srgbClr val="002060"/>
                </a:solidFill>
              </a:rPr>
              <a:t> </a:t>
            </a:r>
          </a:p>
        </p:txBody>
      </p:sp>
    </p:spTree>
    <p:extLst>
      <p:ext uri="{BB962C8B-B14F-4D97-AF65-F5344CB8AC3E}">
        <p14:creationId xmlns:p14="http://schemas.microsoft.com/office/powerpoint/2010/main" val="3013291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5" name="Прямоугольник 4"/>
          <p:cNvSpPr/>
          <p:nvPr/>
        </p:nvSpPr>
        <p:spPr>
          <a:xfrm>
            <a:off x="0" y="6741458"/>
            <a:ext cx="12192000" cy="116543"/>
          </a:xfrm>
          <a:prstGeom prst="rect">
            <a:avLst/>
          </a:prstGeom>
          <a:solidFill>
            <a:srgbClr val="01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sp>
        <p:nvSpPr>
          <p:cNvPr id="6" name="Прямоугольник 5"/>
          <p:cNvSpPr/>
          <p:nvPr/>
        </p:nvSpPr>
        <p:spPr>
          <a:xfrm>
            <a:off x="0" y="1"/>
            <a:ext cx="12192000" cy="116543"/>
          </a:xfrm>
          <a:prstGeom prst="rect">
            <a:avLst/>
          </a:prstGeom>
          <a:solidFill>
            <a:srgbClr val="01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sp>
        <p:nvSpPr>
          <p:cNvPr id="2" name="TextBox 1">
            <a:extLst>
              <a:ext uri="{FF2B5EF4-FFF2-40B4-BE49-F238E27FC236}">
                <a16:creationId xmlns:a16="http://schemas.microsoft.com/office/drawing/2014/main" id="{A8F88767-09B2-1F46-AA3B-ADA1496E7D70}"/>
              </a:ext>
            </a:extLst>
          </p:cNvPr>
          <p:cNvSpPr txBox="1"/>
          <p:nvPr/>
        </p:nvSpPr>
        <p:spPr>
          <a:xfrm>
            <a:off x="3980330" y="4315013"/>
            <a:ext cx="184731" cy="461665"/>
          </a:xfrm>
          <a:prstGeom prst="rect">
            <a:avLst/>
          </a:prstGeom>
          <a:noFill/>
        </p:spPr>
        <p:txBody>
          <a:bodyPr wrap="none" rtlCol="0">
            <a:spAutoFit/>
          </a:bodyPr>
          <a:lstStyle/>
          <a:p>
            <a:endParaRPr lang="ru-RU" sz="2400" dirty="0"/>
          </a:p>
        </p:txBody>
      </p:sp>
      <p:pic>
        <p:nvPicPr>
          <p:cNvPr id="3" name="Рисунок 2">
            <a:extLst>
              <a:ext uri="{FF2B5EF4-FFF2-40B4-BE49-F238E27FC236}">
                <a16:creationId xmlns:a16="http://schemas.microsoft.com/office/drawing/2014/main" id="{2724F3EA-B611-3C89-1F42-48C6D50E3773}"/>
              </a:ext>
            </a:extLst>
          </p:cNvPr>
          <p:cNvPicPr>
            <a:picLocks noChangeAspect="1"/>
          </p:cNvPicPr>
          <p:nvPr/>
        </p:nvPicPr>
        <p:blipFill>
          <a:blip r:embed="rId3"/>
          <a:stretch>
            <a:fillRect/>
          </a:stretch>
        </p:blipFill>
        <p:spPr>
          <a:xfrm>
            <a:off x="11189675" y="194438"/>
            <a:ext cx="809286" cy="809286"/>
          </a:xfrm>
          <a:prstGeom prst="rect">
            <a:avLst/>
          </a:prstGeom>
        </p:spPr>
      </p:pic>
      <p:pic>
        <p:nvPicPr>
          <p:cNvPr id="8" name="Рисунок 7">
            <a:extLst>
              <a:ext uri="{FF2B5EF4-FFF2-40B4-BE49-F238E27FC236}">
                <a16:creationId xmlns:a16="http://schemas.microsoft.com/office/drawing/2014/main" id="{4F70FA2D-C48F-86EA-B338-4319B0C3DEB5}"/>
              </a:ext>
            </a:extLst>
          </p:cNvPr>
          <p:cNvPicPr>
            <a:picLocks noChangeAspect="1"/>
          </p:cNvPicPr>
          <p:nvPr/>
        </p:nvPicPr>
        <p:blipFill>
          <a:blip r:embed="rId4"/>
          <a:stretch>
            <a:fillRect/>
          </a:stretch>
        </p:blipFill>
        <p:spPr>
          <a:xfrm>
            <a:off x="6170324" y="1103610"/>
            <a:ext cx="5630252" cy="5150896"/>
          </a:xfrm>
          <a:prstGeom prst="rect">
            <a:avLst/>
          </a:prstGeom>
        </p:spPr>
      </p:pic>
      <p:sp>
        <p:nvSpPr>
          <p:cNvPr id="13" name="Google Shape;82;p17">
            <a:extLst>
              <a:ext uri="{FF2B5EF4-FFF2-40B4-BE49-F238E27FC236}">
                <a16:creationId xmlns:a16="http://schemas.microsoft.com/office/drawing/2014/main" id="{97D1D221-7E01-F0CD-4246-47C0EA017D41}"/>
              </a:ext>
            </a:extLst>
          </p:cNvPr>
          <p:cNvSpPr txBox="1">
            <a:spLocks noGrp="1"/>
          </p:cNvSpPr>
          <p:nvPr>
            <p:ph type="title"/>
          </p:nvPr>
        </p:nvSpPr>
        <p:spPr>
          <a:xfrm>
            <a:off x="0" y="139082"/>
            <a:ext cx="6298560" cy="988823"/>
          </a:xfrm>
          <a:prstGeom prst="rect">
            <a:avLst/>
          </a:prstGeom>
        </p:spPr>
        <p:txBody>
          <a:bodyPr spcFirstLastPara="1" vert="horz" wrap="square" lIns="121900" tIns="121900" rIns="121900" bIns="121900" rtlCol="0" anchor="t" anchorCtr="0">
            <a:noAutofit/>
          </a:bodyPr>
          <a:lstStyle/>
          <a:p>
            <a:pPr marL="514350" algn="just">
              <a:lnSpc>
                <a:spcPct val="150000"/>
              </a:lnSpc>
            </a:pPr>
            <a:r>
              <a:rPr lang="en-GB" dirty="0">
                <a:solidFill>
                  <a:srgbClr val="002060"/>
                </a:solidFill>
              </a:rPr>
              <a:t>Data and measurements</a:t>
            </a:r>
            <a:endParaRPr lang="ru-RU" dirty="0">
              <a:solidFill>
                <a:srgbClr val="002060"/>
              </a:solidFill>
            </a:endParaRPr>
          </a:p>
        </p:txBody>
      </p:sp>
      <p:sp>
        <p:nvSpPr>
          <p:cNvPr id="14" name="TextBox 13">
            <a:extLst>
              <a:ext uri="{FF2B5EF4-FFF2-40B4-BE49-F238E27FC236}">
                <a16:creationId xmlns:a16="http://schemas.microsoft.com/office/drawing/2014/main" id="{C11AFE95-3E4B-91D5-6E89-4F332C4D7742}"/>
              </a:ext>
            </a:extLst>
          </p:cNvPr>
          <p:cNvSpPr txBox="1"/>
          <p:nvPr/>
        </p:nvSpPr>
        <p:spPr>
          <a:xfrm>
            <a:off x="645798" y="1623659"/>
            <a:ext cx="5375880" cy="1877437"/>
          </a:xfrm>
          <a:prstGeom prst="rect">
            <a:avLst/>
          </a:prstGeom>
          <a:noFill/>
        </p:spPr>
        <p:txBody>
          <a:bodyPr wrap="square">
            <a:spAutoFit/>
          </a:bodyPr>
          <a:lstStyle/>
          <a:p>
            <a:pPr marL="285750" indent="-285750">
              <a:buFont typeface="Arial" panose="020B0604020202020204" pitchFamily="34" charset="0"/>
              <a:buChar char="•"/>
            </a:pPr>
            <a:r>
              <a:rPr lang="en-GB" sz="1600" dirty="0">
                <a:solidFill>
                  <a:srgbClr val="002060"/>
                </a:solidFill>
              </a:rPr>
              <a:t>The questionnaire comprises </a:t>
            </a:r>
            <a:r>
              <a:rPr lang="en-GB" sz="2000" b="1" dirty="0">
                <a:solidFill>
                  <a:srgbClr val="002060"/>
                </a:solidFill>
              </a:rPr>
              <a:t>23</a:t>
            </a:r>
            <a:r>
              <a:rPr lang="en-GB" sz="1600" dirty="0">
                <a:solidFill>
                  <a:srgbClr val="002060"/>
                </a:solidFill>
              </a:rPr>
              <a:t> items and socio-demographic variables. </a:t>
            </a:r>
          </a:p>
          <a:p>
            <a:pPr marL="285750" indent="-285750">
              <a:buFont typeface="Arial" panose="020B0604020202020204" pitchFamily="34" charset="0"/>
              <a:buChar char="•"/>
            </a:pPr>
            <a:endParaRPr lang="en-GB" sz="1600" dirty="0">
              <a:solidFill>
                <a:srgbClr val="002060"/>
              </a:solidFill>
            </a:endParaRPr>
          </a:p>
          <a:p>
            <a:pPr marL="285750" indent="-285750">
              <a:buFont typeface="Arial" panose="020B0604020202020204" pitchFamily="34" charset="0"/>
              <a:buChar char="•"/>
            </a:pPr>
            <a:r>
              <a:rPr lang="en-GB" sz="1600" b="1" i="1" dirty="0">
                <a:solidFill>
                  <a:srgbClr val="002060"/>
                </a:solidFill>
              </a:rPr>
              <a:t>Five-point Likert scales </a:t>
            </a:r>
            <a:r>
              <a:rPr lang="en-GB" sz="1600" dirty="0">
                <a:solidFill>
                  <a:srgbClr val="002060"/>
                </a:solidFill>
              </a:rPr>
              <a:t>(Strongly Disagree=1 and Strongly Agree=20) were used to measure the constructs, in a way this format better conforms to linear models, thus providing higher criterion validity (</a:t>
            </a:r>
            <a:r>
              <a:rPr lang="en-GB" sz="1600" dirty="0" err="1">
                <a:solidFill>
                  <a:srgbClr val="002060"/>
                </a:solidFill>
              </a:rPr>
              <a:t>Weijters</a:t>
            </a:r>
            <a:r>
              <a:rPr lang="en-GB" sz="1600" dirty="0">
                <a:solidFill>
                  <a:srgbClr val="002060"/>
                </a:solidFill>
              </a:rPr>
              <a:t> et al., 2010). </a:t>
            </a:r>
            <a:endParaRPr lang="en" sz="1600" dirty="0">
              <a:solidFill>
                <a:srgbClr val="002060"/>
              </a:solidFill>
            </a:endParaRPr>
          </a:p>
        </p:txBody>
      </p:sp>
      <p:pic>
        <p:nvPicPr>
          <p:cNvPr id="7" name="Рисунок 6">
            <a:extLst>
              <a:ext uri="{FF2B5EF4-FFF2-40B4-BE49-F238E27FC236}">
                <a16:creationId xmlns:a16="http://schemas.microsoft.com/office/drawing/2014/main" id="{7B04280D-890A-2833-2787-56A71CC8A5AE}"/>
              </a:ext>
            </a:extLst>
          </p:cNvPr>
          <p:cNvPicPr>
            <a:picLocks noChangeAspect="1"/>
          </p:cNvPicPr>
          <p:nvPr/>
        </p:nvPicPr>
        <p:blipFill>
          <a:blip r:embed="rId5"/>
          <a:stretch>
            <a:fillRect/>
          </a:stretch>
        </p:blipFill>
        <p:spPr>
          <a:xfrm>
            <a:off x="863601" y="3911100"/>
            <a:ext cx="5144770" cy="1269489"/>
          </a:xfrm>
          <a:prstGeom prst="rect">
            <a:avLst/>
          </a:prstGeom>
        </p:spPr>
      </p:pic>
    </p:spTree>
    <p:extLst>
      <p:ext uri="{BB962C8B-B14F-4D97-AF65-F5344CB8AC3E}">
        <p14:creationId xmlns:p14="http://schemas.microsoft.com/office/powerpoint/2010/main" val="2564686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7"/>
          <p:cNvSpPr txBox="1">
            <a:spLocks noGrp="1"/>
          </p:cNvSpPr>
          <p:nvPr>
            <p:ph type="title"/>
          </p:nvPr>
        </p:nvSpPr>
        <p:spPr>
          <a:xfrm>
            <a:off x="-1" y="295956"/>
            <a:ext cx="8501449" cy="763600"/>
          </a:xfrm>
          <a:prstGeom prst="rect">
            <a:avLst/>
          </a:prstGeom>
        </p:spPr>
        <p:txBody>
          <a:bodyPr spcFirstLastPara="1" vert="horz" wrap="square" lIns="121900" tIns="121900" rIns="121900" bIns="121900" rtlCol="0" anchor="t" anchorCtr="0">
            <a:noAutofit/>
          </a:bodyPr>
          <a:lstStyle/>
          <a:p>
            <a:pPr marL="514350" algn="just">
              <a:lnSpc>
                <a:spcPct val="150000"/>
              </a:lnSpc>
            </a:pPr>
            <a:r>
              <a:rPr lang="en-US" dirty="0">
                <a:solidFill>
                  <a:srgbClr val="002060"/>
                </a:solidFill>
              </a:rPr>
              <a:t>Findings and discussion</a:t>
            </a:r>
            <a:endParaRPr lang="ru-RU" dirty="0">
              <a:solidFill>
                <a:srgbClr val="002060"/>
              </a:solidFill>
            </a:endParaRPr>
          </a:p>
        </p:txBody>
      </p:sp>
      <p:sp>
        <p:nvSpPr>
          <p:cNvPr id="5" name="Прямоугольник 4"/>
          <p:cNvSpPr/>
          <p:nvPr/>
        </p:nvSpPr>
        <p:spPr>
          <a:xfrm>
            <a:off x="0" y="6741458"/>
            <a:ext cx="12192000" cy="116543"/>
          </a:xfrm>
          <a:prstGeom prst="rect">
            <a:avLst/>
          </a:prstGeom>
          <a:solidFill>
            <a:srgbClr val="01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sp>
        <p:nvSpPr>
          <p:cNvPr id="6" name="Прямоугольник 5"/>
          <p:cNvSpPr/>
          <p:nvPr/>
        </p:nvSpPr>
        <p:spPr>
          <a:xfrm>
            <a:off x="0" y="1"/>
            <a:ext cx="12192000" cy="116543"/>
          </a:xfrm>
          <a:prstGeom prst="rect">
            <a:avLst/>
          </a:prstGeom>
          <a:solidFill>
            <a:srgbClr val="01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sp>
        <p:nvSpPr>
          <p:cNvPr id="2" name="TextBox 1">
            <a:extLst>
              <a:ext uri="{FF2B5EF4-FFF2-40B4-BE49-F238E27FC236}">
                <a16:creationId xmlns:a16="http://schemas.microsoft.com/office/drawing/2014/main" id="{A8F88767-09B2-1F46-AA3B-ADA1496E7D70}"/>
              </a:ext>
            </a:extLst>
          </p:cNvPr>
          <p:cNvSpPr txBox="1"/>
          <p:nvPr/>
        </p:nvSpPr>
        <p:spPr>
          <a:xfrm>
            <a:off x="3980330" y="4315013"/>
            <a:ext cx="184731" cy="461665"/>
          </a:xfrm>
          <a:prstGeom prst="rect">
            <a:avLst/>
          </a:prstGeom>
          <a:noFill/>
        </p:spPr>
        <p:txBody>
          <a:bodyPr wrap="none" rtlCol="0">
            <a:spAutoFit/>
          </a:bodyPr>
          <a:lstStyle/>
          <a:p>
            <a:endParaRPr lang="ru-RU" sz="2400" dirty="0"/>
          </a:p>
        </p:txBody>
      </p:sp>
      <p:pic>
        <p:nvPicPr>
          <p:cNvPr id="3" name="Рисунок 2">
            <a:extLst>
              <a:ext uri="{FF2B5EF4-FFF2-40B4-BE49-F238E27FC236}">
                <a16:creationId xmlns:a16="http://schemas.microsoft.com/office/drawing/2014/main" id="{2724F3EA-B611-3C89-1F42-48C6D50E3773}"/>
              </a:ext>
            </a:extLst>
          </p:cNvPr>
          <p:cNvPicPr>
            <a:picLocks noChangeAspect="1"/>
          </p:cNvPicPr>
          <p:nvPr/>
        </p:nvPicPr>
        <p:blipFill>
          <a:blip r:embed="rId3"/>
          <a:stretch>
            <a:fillRect/>
          </a:stretch>
        </p:blipFill>
        <p:spPr>
          <a:xfrm>
            <a:off x="11189675" y="194438"/>
            <a:ext cx="809286" cy="809286"/>
          </a:xfrm>
          <a:prstGeom prst="rect">
            <a:avLst/>
          </a:prstGeom>
        </p:spPr>
      </p:pic>
      <p:pic>
        <p:nvPicPr>
          <p:cNvPr id="7" name="Рисунок 6">
            <a:extLst>
              <a:ext uri="{FF2B5EF4-FFF2-40B4-BE49-F238E27FC236}">
                <a16:creationId xmlns:a16="http://schemas.microsoft.com/office/drawing/2014/main" id="{8D580FC1-1D66-00C8-9EB6-577D5DD57816}"/>
              </a:ext>
            </a:extLst>
          </p:cNvPr>
          <p:cNvPicPr>
            <a:picLocks noChangeAspect="1"/>
          </p:cNvPicPr>
          <p:nvPr/>
        </p:nvPicPr>
        <p:blipFill>
          <a:blip r:embed="rId4"/>
          <a:stretch>
            <a:fillRect/>
          </a:stretch>
        </p:blipFill>
        <p:spPr>
          <a:xfrm>
            <a:off x="630333" y="1791346"/>
            <a:ext cx="5762576" cy="2700644"/>
          </a:xfrm>
          <a:prstGeom prst="rect">
            <a:avLst/>
          </a:prstGeom>
        </p:spPr>
      </p:pic>
      <p:sp>
        <p:nvSpPr>
          <p:cNvPr id="9" name="TextBox 8">
            <a:extLst>
              <a:ext uri="{FF2B5EF4-FFF2-40B4-BE49-F238E27FC236}">
                <a16:creationId xmlns:a16="http://schemas.microsoft.com/office/drawing/2014/main" id="{44638E04-0122-4196-4677-E3CDAF652FA5}"/>
              </a:ext>
            </a:extLst>
          </p:cNvPr>
          <p:cNvSpPr txBox="1"/>
          <p:nvPr/>
        </p:nvSpPr>
        <p:spPr>
          <a:xfrm>
            <a:off x="557212" y="1227538"/>
            <a:ext cx="7649527" cy="338554"/>
          </a:xfrm>
          <a:prstGeom prst="rect">
            <a:avLst/>
          </a:prstGeom>
          <a:noFill/>
        </p:spPr>
        <p:txBody>
          <a:bodyPr wrap="square">
            <a:spAutoFit/>
          </a:bodyPr>
          <a:lstStyle/>
          <a:p>
            <a:r>
              <a:rPr lang="en-GB" sz="1600" i="1" dirty="0">
                <a:solidFill>
                  <a:srgbClr val="002060"/>
                </a:solidFill>
              </a:rPr>
              <a:t>people who are already customers of luxury brands (Subsample 1)</a:t>
            </a:r>
            <a:r>
              <a:rPr lang="ru-RU" sz="1600" i="1" dirty="0">
                <a:solidFill>
                  <a:srgbClr val="002060"/>
                </a:solidFill>
              </a:rPr>
              <a:t> </a:t>
            </a:r>
          </a:p>
        </p:txBody>
      </p:sp>
      <p:sp>
        <p:nvSpPr>
          <p:cNvPr id="12" name="TextBox 11">
            <a:extLst>
              <a:ext uri="{FF2B5EF4-FFF2-40B4-BE49-F238E27FC236}">
                <a16:creationId xmlns:a16="http://schemas.microsoft.com/office/drawing/2014/main" id="{151E7264-3472-0AC8-8DC6-05DD4A19907E}"/>
              </a:ext>
            </a:extLst>
          </p:cNvPr>
          <p:cNvSpPr txBox="1"/>
          <p:nvPr/>
        </p:nvSpPr>
        <p:spPr>
          <a:xfrm>
            <a:off x="680594" y="4752756"/>
            <a:ext cx="5375880" cy="1384995"/>
          </a:xfrm>
          <a:prstGeom prst="rect">
            <a:avLst/>
          </a:prstGeom>
          <a:noFill/>
        </p:spPr>
        <p:txBody>
          <a:bodyPr wrap="square">
            <a:spAutoFit/>
          </a:bodyPr>
          <a:lstStyle/>
          <a:p>
            <a:r>
              <a:rPr lang="en-GB" sz="1400" dirty="0">
                <a:solidFill>
                  <a:srgbClr val="002060"/>
                </a:solidFill>
              </a:rPr>
              <a:t>Firstly factor analysis was implemented:</a:t>
            </a:r>
          </a:p>
          <a:p>
            <a:pPr marL="285750" indent="-285750">
              <a:buFont typeface="Arial" panose="020B0604020202020204" pitchFamily="34" charset="0"/>
              <a:buChar char="•"/>
            </a:pPr>
            <a:r>
              <a:rPr lang="en-GB" sz="1400" dirty="0">
                <a:solidFill>
                  <a:srgbClr val="002060"/>
                </a:solidFill>
              </a:rPr>
              <a:t>Repurchase (from 3 items to 1)</a:t>
            </a:r>
          </a:p>
          <a:p>
            <a:pPr marL="285750" indent="-285750">
              <a:buFont typeface="Arial" panose="020B0604020202020204" pitchFamily="34" charset="0"/>
              <a:buChar char="•"/>
            </a:pPr>
            <a:r>
              <a:rPr lang="en-GB" sz="1400" dirty="0">
                <a:solidFill>
                  <a:srgbClr val="002060"/>
                </a:solidFill>
              </a:rPr>
              <a:t>Satisfaction (from 3 items to 1)</a:t>
            </a:r>
          </a:p>
          <a:p>
            <a:pPr marL="285750" indent="-285750">
              <a:buFont typeface="Arial" panose="020B0604020202020204" pitchFamily="34" charset="0"/>
              <a:buChar char="•"/>
            </a:pPr>
            <a:r>
              <a:rPr lang="en-GB" sz="1400" dirty="0">
                <a:solidFill>
                  <a:srgbClr val="002060"/>
                </a:solidFill>
              </a:rPr>
              <a:t>Personality (from 12 items to 1)</a:t>
            </a:r>
          </a:p>
          <a:p>
            <a:pPr marL="285750" indent="-285750">
              <a:buFont typeface="Arial" panose="020B0604020202020204" pitchFamily="34" charset="0"/>
              <a:buChar char="•"/>
            </a:pPr>
            <a:r>
              <a:rPr lang="en-GB" sz="1400" dirty="0">
                <a:solidFill>
                  <a:srgbClr val="002060"/>
                </a:solidFill>
              </a:rPr>
              <a:t>Culture (from 4 items to 1)</a:t>
            </a:r>
          </a:p>
          <a:p>
            <a:pPr marL="285750" indent="-285750">
              <a:buFont typeface="Arial" panose="020B0604020202020204" pitchFamily="34" charset="0"/>
              <a:buChar char="•"/>
            </a:pPr>
            <a:r>
              <a:rPr lang="en-GB" sz="1400" dirty="0">
                <a:solidFill>
                  <a:srgbClr val="002060"/>
                </a:solidFill>
              </a:rPr>
              <a:t>* Relationship (measured with 1 item)</a:t>
            </a:r>
          </a:p>
        </p:txBody>
      </p:sp>
    </p:spTree>
    <p:extLst>
      <p:ext uri="{BB962C8B-B14F-4D97-AF65-F5344CB8AC3E}">
        <p14:creationId xmlns:p14="http://schemas.microsoft.com/office/powerpoint/2010/main" val="4060598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7"/>
          <p:cNvSpPr txBox="1">
            <a:spLocks noGrp="1"/>
          </p:cNvSpPr>
          <p:nvPr>
            <p:ph type="title"/>
          </p:nvPr>
        </p:nvSpPr>
        <p:spPr>
          <a:xfrm>
            <a:off x="-1" y="295956"/>
            <a:ext cx="8501449" cy="763600"/>
          </a:xfrm>
          <a:prstGeom prst="rect">
            <a:avLst/>
          </a:prstGeom>
        </p:spPr>
        <p:txBody>
          <a:bodyPr spcFirstLastPara="1" vert="horz" wrap="square" lIns="121900" tIns="121900" rIns="121900" bIns="121900" rtlCol="0" anchor="t" anchorCtr="0">
            <a:noAutofit/>
          </a:bodyPr>
          <a:lstStyle/>
          <a:p>
            <a:pPr marL="514350" algn="just">
              <a:lnSpc>
                <a:spcPct val="150000"/>
              </a:lnSpc>
            </a:pPr>
            <a:r>
              <a:rPr lang="en-US" dirty="0">
                <a:solidFill>
                  <a:srgbClr val="002060"/>
                </a:solidFill>
              </a:rPr>
              <a:t>Findings and discussion</a:t>
            </a:r>
            <a:endParaRPr lang="ru-RU" dirty="0">
              <a:solidFill>
                <a:srgbClr val="002060"/>
              </a:solidFill>
            </a:endParaRPr>
          </a:p>
        </p:txBody>
      </p:sp>
      <p:sp>
        <p:nvSpPr>
          <p:cNvPr id="5" name="Прямоугольник 4"/>
          <p:cNvSpPr/>
          <p:nvPr/>
        </p:nvSpPr>
        <p:spPr>
          <a:xfrm>
            <a:off x="0" y="6741458"/>
            <a:ext cx="12192000" cy="116543"/>
          </a:xfrm>
          <a:prstGeom prst="rect">
            <a:avLst/>
          </a:prstGeom>
          <a:solidFill>
            <a:srgbClr val="01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sp>
        <p:nvSpPr>
          <p:cNvPr id="6" name="Прямоугольник 5"/>
          <p:cNvSpPr/>
          <p:nvPr/>
        </p:nvSpPr>
        <p:spPr>
          <a:xfrm>
            <a:off x="0" y="1"/>
            <a:ext cx="12192000" cy="116543"/>
          </a:xfrm>
          <a:prstGeom prst="rect">
            <a:avLst/>
          </a:prstGeom>
          <a:solidFill>
            <a:srgbClr val="01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sp>
        <p:nvSpPr>
          <p:cNvPr id="2" name="TextBox 1">
            <a:extLst>
              <a:ext uri="{FF2B5EF4-FFF2-40B4-BE49-F238E27FC236}">
                <a16:creationId xmlns:a16="http://schemas.microsoft.com/office/drawing/2014/main" id="{A8F88767-09B2-1F46-AA3B-ADA1496E7D70}"/>
              </a:ext>
            </a:extLst>
          </p:cNvPr>
          <p:cNvSpPr txBox="1"/>
          <p:nvPr/>
        </p:nvSpPr>
        <p:spPr>
          <a:xfrm>
            <a:off x="3980330" y="4315013"/>
            <a:ext cx="184731" cy="461665"/>
          </a:xfrm>
          <a:prstGeom prst="rect">
            <a:avLst/>
          </a:prstGeom>
          <a:noFill/>
        </p:spPr>
        <p:txBody>
          <a:bodyPr wrap="none" rtlCol="0">
            <a:spAutoFit/>
          </a:bodyPr>
          <a:lstStyle/>
          <a:p>
            <a:endParaRPr lang="ru-RU" sz="2400" dirty="0"/>
          </a:p>
        </p:txBody>
      </p:sp>
      <p:pic>
        <p:nvPicPr>
          <p:cNvPr id="3" name="Рисунок 2">
            <a:extLst>
              <a:ext uri="{FF2B5EF4-FFF2-40B4-BE49-F238E27FC236}">
                <a16:creationId xmlns:a16="http://schemas.microsoft.com/office/drawing/2014/main" id="{2724F3EA-B611-3C89-1F42-48C6D50E3773}"/>
              </a:ext>
            </a:extLst>
          </p:cNvPr>
          <p:cNvPicPr>
            <a:picLocks noChangeAspect="1"/>
          </p:cNvPicPr>
          <p:nvPr/>
        </p:nvPicPr>
        <p:blipFill>
          <a:blip r:embed="rId3"/>
          <a:stretch>
            <a:fillRect/>
          </a:stretch>
        </p:blipFill>
        <p:spPr>
          <a:xfrm>
            <a:off x="11189675" y="194438"/>
            <a:ext cx="809286" cy="809286"/>
          </a:xfrm>
          <a:prstGeom prst="rect">
            <a:avLst/>
          </a:prstGeom>
        </p:spPr>
      </p:pic>
      <p:sp>
        <p:nvSpPr>
          <p:cNvPr id="9" name="TextBox 8">
            <a:extLst>
              <a:ext uri="{FF2B5EF4-FFF2-40B4-BE49-F238E27FC236}">
                <a16:creationId xmlns:a16="http://schemas.microsoft.com/office/drawing/2014/main" id="{44638E04-0122-4196-4677-E3CDAF652FA5}"/>
              </a:ext>
            </a:extLst>
          </p:cNvPr>
          <p:cNvSpPr txBox="1"/>
          <p:nvPr/>
        </p:nvSpPr>
        <p:spPr>
          <a:xfrm>
            <a:off x="557212" y="1227538"/>
            <a:ext cx="7649527" cy="338554"/>
          </a:xfrm>
          <a:prstGeom prst="rect">
            <a:avLst/>
          </a:prstGeom>
          <a:noFill/>
        </p:spPr>
        <p:txBody>
          <a:bodyPr wrap="square">
            <a:spAutoFit/>
          </a:bodyPr>
          <a:lstStyle/>
          <a:p>
            <a:r>
              <a:rPr lang="en-GB" sz="1600" i="1" dirty="0">
                <a:solidFill>
                  <a:srgbClr val="002060"/>
                </a:solidFill>
              </a:rPr>
              <a:t>people who would like to buy in luxury segment (Subsample 0)</a:t>
            </a:r>
            <a:r>
              <a:rPr lang="ru-RU" sz="1600" i="1" dirty="0">
                <a:solidFill>
                  <a:srgbClr val="002060"/>
                </a:solidFill>
              </a:rPr>
              <a:t> </a:t>
            </a:r>
          </a:p>
        </p:txBody>
      </p:sp>
      <p:pic>
        <p:nvPicPr>
          <p:cNvPr id="8" name="Рисунок 7">
            <a:extLst>
              <a:ext uri="{FF2B5EF4-FFF2-40B4-BE49-F238E27FC236}">
                <a16:creationId xmlns:a16="http://schemas.microsoft.com/office/drawing/2014/main" id="{F73400A8-01B8-1ACA-5E33-68317680F99A}"/>
              </a:ext>
            </a:extLst>
          </p:cNvPr>
          <p:cNvPicPr>
            <a:picLocks noChangeAspect="1"/>
          </p:cNvPicPr>
          <p:nvPr/>
        </p:nvPicPr>
        <p:blipFill>
          <a:blip r:embed="rId4"/>
          <a:stretch>
            <a:fillRect/>
          </a:stretch>
        </p:blipFill>
        <p:spPr>
          <a:xfrm>
            <a:off x="557213" y="1734074"/>
            <a:ext cx="5900738" cy="2822092"/>
          </a:xfrm>
          <a:prstGeom prst="rect">
            <a:avLst/>
          </a:prstGeom>
        </p:spPr>
      </p:pic>
      <p:sp>
        <p:nvSpPr>
          <p:cNvPr id="11" name="TextBox 10">
            <a:extLst>
              <a:ext uri="{FF2B5EF4-FFF2-40B4-BE49-F238E27FC236}">
                <a16:creationId xmlns:a16="http://schemas.microsoft.com/office/drawing/2014/main" id="{91745D48-79C0-8D18-BAB5-EAE921528410}"/>
              </a:ext>
            </a:extLst>
          </p:cNvPr>
          <p:cNvSpPr txBox="1"/>
          <p:nvPr/>
        </p:nvSpPr>
        <p:spPr>
          <a:xfrm>
            <a:off x="557212" y="4625235"/>
            <a:ext cx="6097904" cy="1384995"/>
          </a:xfrm>
          <a:prstGeom prst="rect">
            <a:avLst/>
          </a:prstGeom>
          <a:noFill/>
        </p:spPr>
        <p:txBody>
          <a:bodyPr wrap="square">
            <a:spAutoFit/>
          </a:bodyPr>
          <a:lstStyle/>
          <a:p>
            <a:r>
              <a:rPr lang="en-GB" sz="1400" dirty="0">
                <a:solidFill>
                  <a:srgbClr val="002060"/>
                </a:solidFill>
              </a:rPr>
              <a:t>Firstly factor analysis was implemented:</a:t>
            </a:r>
          </a:p>
          <a:p>
            <a:pPr marL="285750" indent="-285750">
              <a:buFont typeface="Arial" panose="020B0604020202020204" pitchFamily="34" charset="0"/>
              <a:buChar char="•"/>
            </a:pPr>
            <a:r>
              <a:rPr lang="en-GB" sz="1400" dirty="0">
                <a:solidFill>
                  <a:srgbClr val="002060"/>
                </a:solidFill>
              </a:rPr>
              <a:t>Repurchase (from 3 items to 1)</a:t>
            </a:r>
          </a:p>
          <a:p>
            <a:pPr marL="285750" indent="-285750">
              <a:buFont typeface="Arial" panose="020B0604020202020204" pitchFamily="34" charset="0"/>
              <a:buChar char="•"/>
            </a:pPr>
            <a:r>
              <a:rPr lang="en-GB" sz="1400" dirty="0">
                <a:solidFill>
                  <a:srgbClr val="002060"/>
                </a:solidFill>
              </a:rPr>
              <a:t>Satisfaction (from 3 items to 1)</a:t>
            </a:r>
          </a:p>
          <a:p>
            <a:pPr marL="285750" indent="-285750">
              <a:buFont typeface="Arial" panose="020B0604020202020204" pitchFamily="34" charset="0"/>
              <a:buChar char="•"/>
            </a:pPr>
            <a:r>
              <a:rPr lang="en-GB" sz="1400" dirty="0">
                <a:solidFill>
                  <a:srgbClr val="002060"/>
                </a:solidFill>
              </a:rPr>
              <a:t>Personality (from 12 items to 1)</a:t>
            </a:r>
          </a:p>
          <a:p>
            <a:pPr marL="285750" indent="-285750">
              <a:buFont typeface="Arial" panose="020B0604020202020204" pitchFamily="34" charset="0"/>
              <a:buChar char="•"/>
            </a:pPr>
            <a:r>
              <a:rPr lang="en-GB" sz="1400" dirty="0">
                <a:solidFill>
                  <a:srgbClr val="002060"/>
                </a:solidFill>
              </a:rPr>
              <a:t>Culture (from 4 items to 1)</a:t>
            </a:r>
          </a:p>
          <a:p>
            <a:pPr marL="285750" indent="-285750">
              <a:buFont typeface="Arial" panose="020B0604020202020204" pitchFamily="34" charset="0"/>
              <a:buChar char="•"/>
            </a:pPr>
            <a:r>
              <a:rPr lang="en-GB" sz="1400" dirty="0">
                <a:solidFill>
                  <a:srgbClr val="002060"/>
                </a:solidFill>
              </a:rPr>
              <a:t>* Relationship (measured with 1 item)</a:t>
            </a:r>
          </a:p>
        </p:txBody>
      </p:sp>
    </p:spTree>
    <p:extLst>
      <p:ext uri="{BB962C8B-B14F-4D97-AF65-F5344CB8AC3E}">
        <p14:creationId xmlns:p14="http://schemas.microsoft.com/office/powerpoint/2010/main" val="3166778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7"/>
          <p:cNvSpPr txBox="1">
            <a:spLocks noGrp="1"/>
          </p:cNvSpPr>
          <p:nvPr>
            <p:ph type="title"/>
          </p:nvPr>
        </p:nvSpPr>
        <p:spPr>
          <a:xfrm>
            <a:off x="0" y="-160418"/>
            <a:ext cx="8501449" cy="763600"/>
          </a:xfrm>
          <a:prstGeom prst="rect">
            <a:avLst/>
          </a:prstGeom>
        </p:spPr>
        <p:txBody>
          <a:bodyPr spcFirstLastPara="1" vert="horz" wrap="square" lIns="121900" tIns="121900" rIns="121900" bIns="121900" rtlCol="0" anchor="t" anchorCtr="0">
            <a:noAutofit/>
          </a:bodyPr>
          <a:lstStyle/>
          <a:p>
            <a:pPr marL="514350" algn="just">
              <a:lnSpc>
                <a:spcPct val="150000"/>
              </a:lnSpc>
            </a:pPr>
            <a:r>
              <a:rPr lang="en-US" dirty="0">
                <a:solidFill>
                  <a:srgbClr val="002060"/>
                </a:solidFill>
              </a:rPr>
              <a:t>Findings and discussion</a:t>
            </a:r>
            <a:endParaRPr lang="ru-RU" dirty="0">
              <a:solidFill>
                <a:srgbClr val="002060"/>
              </a:solidFill>
            </a:endParaRPr>
          </a:p>
        </p:txBody>
      </p:sp>
      <p:sp>
        <p:nvSpPr>
          <p:cNvPr id="5" name="Прямоугольник 4"/>
          <p:cNvSpPr/>
          <p:nvPr/>
        </p:nvSpPr>
        <p:spPr>
          <a:xfrm>
            <a:off x="0" y="6741458"/>
            <a:ext cx="12192000" cy="116543"/>
          </a:xfrm>
          <a:prstGeom prst="rect">
            <a:avLst/>
          </a:prstGeom>
          <a:solidFill>
            <a:srgbClr val="01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sp>
        <p:nvSpPr>
          <p:cNvPr id="6" name="Прямоугольник 5"/>
          <p:cNvSpPr/>
          <p:nvPr/>
        </p:nvSpPr>
        <p:spPr>
          <a:xfrm>
            <a:off x="0" y="1"/>
            <a:ext cx="12192000" cy="116543"/>
          </a:xfrm>
          <a:prstGeom prst="rect">
            <a:avLst/>
          </a:prstGeom>
          <a:solidFill>
            <a:srgbClr val="01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sp>
        <p:nvSpPr>
          <p:cNvPr id="2" name="TextBox 1">
            <a:extLst>
              <a:ext uri="{FF2B5EF4-FFF2-40B4-BE49-F238E27FC236}">
                <a16:creationId xmlns:a16="http://schemas.microsoft.com/office/drawing/2014/main" id="{A8F88767-09B2-1F46-AA3B-ADA1496E7D70}"/>
              </a:ext>
            </a:extLst>
          </p:cNvPr>
          <p:cNvSpPr txBox="1"/>
          <p:nvPr/>
        </p:nvSpPr>
        <p:spPr>
          <a:xfrm>
            <a:off x="3980331" y="3858639"/>
            <a:ext cx="184731" cy="461665"/>
          </a:xfrm>
          <a:prstGeom prst="rect">
            <a:avLst/>
          </a:prstGeom>
          <a:noFill/>
        </p:spPr>
        <p:txBody>
          <a:bodyPr wrap="none" rtlCol="0">
            <a:spAutoFit/>
          </a:bodyPr>
          <a:lstStyle/>
          <a:p>
            <a:endParaRPr lang="ru-RU" sz="2400" dirty="0"/>
          </a:p>
        </p:txBody>
      </p:sp>
      <p:pic>
        <p:nvPicPr>
          <p:cNvPr id="3" name="Рисунок 2">
            <a:extLst>
              <a:ext uri="{FF2B5EF4-FFF2-40B4-BE49-F238E27FC236}">
                <a16:creationId xmlns:a16="http://schemas.microsoft.com/office/drawing/2014/main" id="{2724F3EA-B611-3C89-1F42-48C6D50E3773}"/>
              </a:ext>
            </a:extLst>
          </p:cNvPr>
          <p:cNvPicPr>
            <a:picLocks noChangeAspect="1"/>
          </p:cNvPicPr>
          <p:nvPr/>
        </p:nvPicPr>
        <p:blipFill>
          <a:blip r:embed="rId3"/>
          <a:stretch>
            <a:fillRect/>
          </a:stretch>
        </p:blipFill>
        <p:spPr>
          <a:xfrm>
            <a:off x="11189675" y="194438"/>
            <a:ext cx="809286" cy="809286"/>
          </a:xfrm>
          <a:prstGeom prst="rect">
            <a:avLst/>
          </a:prstGeom>
        </p:spPr>
      </p:pic>
      <p:sp>
        <p:nvSpPr>
          <p:cNvPr id="9" name="TextBox 8">
            <a:extLst>
              <a:ext uri="{FF2B5EF4-FFF2-40B4-BE49-F238E27FC236}">
                <a16:creationId xmlns:a16="http://schemas.microsoft.com/office/drawing/2014/main" id="{44638E04-0122-4196-4677-E3CDAF652FA5}"/>
              </a:ext>
            </a:extLst>
          </p:cNvPr>
          <p:cNvSpPr txBox="1"/>
          <p:nvPr/>
        </p:nvSpPr>
        <p:spPr>
          <a:xfrm>
            <a:off x="557213" y="771164"/>
            <a:ext cx="7649527" cy="338554"/>
          </a:xfrm>
          <a:prstGeom prst="rect">
            <a:avLst/>
          </a:prstGeom>
          <a:noFill/>
        </p:spPr>
        <p:txBody>
          <a:bodyPr wrap="square">
            <a:spAutoFit/>
          </a:bodyPr>
          <a:lstStyle/>
          <a:p>
            <a:r>
              <a:rPr lang="en-GB" sz="1600" i="1" dirty="0">
                <a:solidFill>
                  <a:srgbClr val="002060"/>
                </a:solidFill>
              </a:rPr>
              <a:t>people who are already customers of luxury brands (Subsample 1)</a:t>
            </a:r>
            <a:r>
              <a:rPr lang="ru-RU" sz="1600" i="1" dirty="0">
                <a:solidFill>
                  <a:srgbClr val="002060"/>
                </a:solidFill>
              </a:rPr>
              <a:t> </a:t>
            </a:r>
          </a:p>
        </p:txBody>
      </p:sp>
      <p:sp>
        <p:nvSpPr>
          <p:cNvPr id="12" name="TextBox 11">
            <a:extLst>
              <a:ext uri="{FF2B5EF4-FFF2-40B4-BE49-F238E27FC236}">
                <a16:creationId xmlns:a16="http://schemas.microsoft.com/office/drawing/2014/main" id="{151E7264-3472-0AC8-8DC6-05DD4A19907E}"/>
              </a:ext>
            </a:extLst>
          </p:cNvPr>
          <p:cNvSpPr txBox="1"/>
          <p:nvPr/>
        </p:nvSpPr>
        <p:spPr>
          <a:xfrm>
            <a:off x="557213" y="1223419"/>
            <a:ext cx="9823576" cy="584775"/>
          </a:xfrm>
          <a:prstGeom prst="rect">
            <a:avLst/>
          </a:prstGeom>
          <a:noFill/>
        </p:spPr>
        <p:txBody>
          <a:bodyPr wrap="square">
            <a:spAutoFit/>
          </a:bodyPr>
          <a:lstStyle/>
          <a:p>
            <a:r>
              <a:rPr lang="en-GB" sz="1600" dirty="0">
                <a:solidFill>
                  <a:srgbClr val="002060"/>
                </a:solidFill>
              </a:rPr>
              <a:t>After carrying out factor analysis for both samples, a new bases with variables was created to build the regression models. </a:t>
            </a:r>
          </a:p>
        </p:txBody>
      </p:sp>
      <p:sp>
        <p:nvSpPr>
          <p:cNvPr id="4" name="TextBox 3">
            <a:extLst>
              <a:ext uri="{FF2B5EF4-FFF2-40B4-BE49-F238E27FC236}">
                <a16:creationId xmlns:a16="http://schemas.microsoft.com/office/drawing/2014/main" id="{41A6EBD6-6BF6-B796-4C2E-C769D4454F39}"/>
              </a:ext>
            </a:extLst>
          </p:cNvPr>
          <p:cNvSpPr txBox="1"/>
          <p:nvPr/>
        </p:nvSpPr>
        <p:spPr>
          <a:xfrm>
            <a:off x="1263652" y="2216593"/>
            <a:ext cx="4712013" cy="4955203"/>
          </a:xfrm>
          <a:prstGeom prst="rect">
            <a:avLst/>
          </a:prstGeom>
          <a:noFill/>
        </p:spPr>
        <p:txBody>
          <a:bodyPr wrap="square">
            <a:spAutoFit/>
          </a:bodyPr>
          <a:lstStyle/>
          <a:p>
            <a:pPr marL="342900" indent="-342900">
              <a:buFont typeface="+mj-lt"/>
              <a:buAutoNum type="arabicPeriod"/>
            </a:pPr>
            <a:r>
              <a:rPr lang="en-GB" sz="1200" dirty="0">
                <a:solidFill>
                  <a:srgbClr val="002060"/>
                </a:solidFill>
              </a:rPr>
              <a:t>Curve fitting analysis – the dependent variables “Repurchase” and “Satisfaction'' have a linear dependence with all parameters</a:t>
            </a:r>
          </a:p>
          <a:p>
            <a:pPr marL="342900" indent="-342900">
              <a:buFont typeface="+mj-lt"/>
              <a:buAutoNum type="arabicPeriod"/>
            </a:pPr>
            <a:endParaRPr lang="ru-RU" sz="1200" dirty="0">
              <a:solidFill>
                <a:srgbClr val="002060"/>
              </a:solidFill>
            </a:endParaRPr>
          </a:p>
          <a:p>
            <a:pPr marL="342900" indent="-342900">
              <a:buFont typeface="+mj-lt"/>
              <a:buAutoNum type="arabicPeriod"/>
            </a:pPr>
            <a:endParaRPr lang="ru-RU" sz="1200" dirty="0">
              <a:solidFill>
                <a:srgbClr val="002060"/>
              </a:solidFill>
            </a:endParaRPr>
          </a:p>
          <a:p>
            <a:r>
              <a:rPr lang="en-GB" sz="1400" dirty="0">
                <a:solidFill>
                  <a:srgbClr val="002060"/>
                </a:solidFill>
              </a:rPr>
              <a:t>“Satisfaction”</a:t>
            </a:r>
          </a:p>
          <a:p>
            <a:pPr marL="800100" lvl="1" indent="-342900">
              <a:buFont typeface="Arial" panose="020B0604020202020204" pitchFamily="34" charset="0"/>
              <a:buChar char="•"/>
            </a:pPr>
            <a:r>
              <a:rPr lang="en-GB" sz="1400" dirty="0">
                <a:solidFill>
                  <a:srgbClr val="002060"/>
                </a:solidFill>
              </a:rPr>
              <a:t>R-square</a:t>
            </a:r>
            <a:r>
              <a:rPr lang="ru-RU" sz="1400" dirty="0">
                <a:solidFill>
                  <a:srgbClr val="002060"/>
                </a:solidFill>
              </a:rPr>
              <a:t> – </a:t>
            </a:r>
            <a:r>
              <a:rPr lang="ru-RU" sz="1400" b="1" dirty="0">
                <a:solidFill>
                  <a:srgbClr val="002060"/>
                </a:solidFill>
              </a:rPr>
              <a:t>34</a:t>
            </a:r>
            <a:r>
              <a:rPr lang="en-US" sz="1400" b="1" dirty="0">
                <a:solidFill>
                  <a:srgbClr val="002060"/>
                </a:solidFill>
              </a:rPr>
              <a:t>,5%</a:t>
            </a:r>
          </a:p>
          <a:p>
            <a:pPr marL="800100" lvl="1" indent="-342900">
              <a:buFont typeface="Arial" panose="020B0604020202020204" pitchFamily="34" charset="0"/>
              <a:buChar char="•"/>
            </a:pPr>
            <a:r>
              <a:rPr lang="en-GB" sz="1400" dirty="0">
                <a:solidFill>
                  <a:srgbClr val="002060"/>
                </a:solidFill>
              </a:rPr>
              <a:t>Durbin-Watson criterion – </a:t>
            </a:r>
            <a:r>
              <a:rPr lang="en-GB" sz="1400" b="1" dirty="0">
                <a:solidFill>
                  <a:srgbClr val="002060"/>
                </a:solidFill>
              </a:rPr>
              <a:t>1.990</a:t>
            </a:r>
          </a:p>
          <a:p>
            <a:pPr marL="800100" lvl="1" indent="-342900">
              <a:buFont typeface="Arial" panose="020B0604020202020204" pitchFamily="34" charset="0"/>
              <a:buChar char="•"/>
            </a:pPr>
            <a:r>
              <a:rPr lang="en-GB" sz="1400" dirty="0">
                <a:solidFill>
                  <a:srgbClr val="002060"/>
                </a:solidFill>
              </a:rPr>
              <a:t>ANOVA model is </a:t>
            </a:r>
            <a:r>
              <a:rPr lang="en-GB" sz="1400" b="1" dirty="0">
                <a:solidFill>
                  <a:srgbClr val="002060"/>
                </a:solidFill>
              </a:rPr>
              <a:t>significant</a:t>
            </a:r>
          </a:p>
          <a:p>
            <a:pPr marL="800100" lvl="1" indent="-342900">
              <a:buFont typeface="Arial" panose="020B0604020202020204" pitchFamily="34" charset="0"/>
              <a:buChar char="•"/>
            </a:pPr>
            <a:r>
              <a:rPr lang="en-GB" sz="1400" dirty="0">
                <a:solidFill>
                  <a:srgbClr val="002060"/>
                </a:solidFill>
              </a:rPr>
              <a:t>The beta coefficient - </a:t>
            </a:r>
            <a:r>
              <a:rPr lang="en-GB" sz="1400" b="1" dirty="0">
                <a:solidFill>
                  <a:srgbClr val="002060"/>
                </a:solidFill>
              </a:rPr>
              <a:t>positive affect</a:t>
            </a:r>
          </a:p>
          <a:p>
            <a:pPr marL="800100" lvl="1" indent="-342900">
              <a:buFont typeface="Arial" panose="020B0604020202020204" pitchFamily="34" charset="0"/>
              <a:buChar char="•"/>
            </a:pPr>
            <a:r>
              <a:rPr lang="en-GB" sz="1400" dirty="0">
                <a:solidFill>
                  <a:srgbClr val="002060"/>
                </a:solidFill>
              </a:rPr>
              <a:t>No multicollinearity </a:t>
            </a:r>
          </a:p>
          <a:p>
            <a:pPr marL="800100" lvl="1" indent="-342900">
              <a:buFont typeface="Arial" panose="020B0604020202020204" pitchFamily="34" charset="0"/>
              <a:buChar char="•"/>
            </a:pPr>
            <a:r>
              <a:rPr lang="en-GB" sz="1400" dirty="0">
                <a:solidFill>
                  <a:srgbClr val="002060"/>
                </a:solidFill>
              </a:rPr>
              <a:t>VIF is less than 10</a:t>
            </a:r>
          </a:p>
          <a:p>
            <a:r>
              <a:rPr lang="en-GB" sz="1400" dirty="0">
                <a:solidFill>
                  <a:srgbClr val="002060"/>
                </a:solidFill>
              </a:rPr>
              <a:t>“Repurchase”</a:t>
            </a:r>
          </a:p>
          <a:p>
            <a:pPr marL="800100" lvl="1" indent="-342900">
              <a:buFont typeface="Arial" panose="020B0604020202020204" pitchFamily="34" charset="0"/>
              <a:buChar char="•"/>
            </a:pPr>
            <a:r>
              <a:rPr lang="en-GB" sz="1400" dirty="0">
                <a:solidFill>
                  <a:srgbClr val="002060"/>
                </a:solidFill>
              </a:rPr>
              <a:t>R-square</a:t>
            </a:r>
            <a:r>
              <a:rPr lang="ru-RU" sz="1400" dirty="0">
                <a:solidFill>
                  <a:srgbClr val="002060"/>
                </a:solidFill>
              </a:rPr>
              <a:t> – </a:t>
            </a:r>
            <a:r>
              <a:rPr lang="en-US" sz="1400" b="1" dirty="0">
                <a:solidFill>
                  <a:srgbClr val="002060"/>
                </a:solidFill>
              </a:rPr>
              <a:t>28,1%</a:t>
            </a:r>
          </a:p>
          <a:p>
            <a:pPr marL="800100" lvl="1" indent="-342900">
              <a:buFont typeface="Arial" panose="020B0604020202020204" pitchFamily="34" charset="0"/>
              <a:buChar char="•"/>
            </a:pPr>
            <a:r>
              <a:rPr lang="en-GB" sz="1400" dirty="0">
                <a:solidFill>
                  <a:srgbClr val="002060"/>
                </a:solidFill>
              </a:rPr>
              <a:t>Durbin-Watson criterion – </a:t>
            </a:r>
            <a:r>
              <a:rPr lang="en-GB" sz="1400" b="1" dirty="0">
                <a:solidFill>
                  <a:srgbClr val="002060"/>
                </a:solidFill>
              </a:rPr>
              <a:t>1.560</a:t>
            </a:r>
          </a:p>
          <a:p>
            <a:pPr marL="800100" lvl="1" indent="-342900">
              <a:buFont typeface="Arial" panose="020B0604020202020204" pitchFamily="34" charset="0"/>
              <a:buChar char="•"/>
            </a:pPr>
            <a:r>
              <a:rPr lang="en-GB" sz="1400" dirty="0">
                <a:solidFill>
                  <a:srgbClr val="002060"/>
                </a:solidFill>
              </a:rPr>
              <a:t>ANOVA model is </a:t>
            </a:r>
            <a:r>
              <a:rPr lang="en-GB" sz="1400" b="1" dirty="0">
                <a:solidFill>
                  <a:srgbClr val="002060"/>
                </a:solidFill>
              </a:rPr>
              <a:t>significant</a:t>
            </a:r>
          </a:p>
          <a:p>
            <a:pPr marL="800100" lvl="1" indent="-342900">
              <a:buFont typeface="Arial" panose="020B0604020202020204" pitchFamily="34" charset="0"/>
              <a:buChar char="•"/>
            </a:pPr>
            <a:r>
              <a:rPr lang="en-GB" sz="1400" dirty="0">
                <a:solidFill>
                  <a:srgbClr val="002060"/>
                </a:solidFill>
              </a:rPr>
              <a:t>The beta coefficient- positive affect</a:t>
            </a:r>
          </a:p>
          <a:p>
            <a:pPr marL="800100" lvl="1" indent="-342900">
              <a:buFont typeface="Arial" panose="020B0604020202020204" pitchFamily="34" charset="0"/>
              <a:buChar char="•"/>
            </a:pPr>
            <a:r>
              <a:rPr lang="en-GB" sz="1400" dirty="0">
                <a:solidFill>
                  <a:srgbClr val="002060"/>
                </a:solidFill>
              </a:rPr>
              <a:t>No multicollinearity </a:t>
            </a:r>
          </a:p>
          <a:p>
            <a:pPr marL="800100" lvl="1" indent="-342900">
              <a:buFont typeface="Arial" panose="020B0604020202020204" pitchFamily="34" charset="0"/>
              <a:buChar char="•"/>
            </a:pPr>
            <a:r>
              <a:rPr lang="en-GB" sz="1400" dirty="0">
                <a:solidFill>
                  <a:srgbClr val="002060"/>
                </a:solidFill>
              </a:rPr>
              <a:t>VIF is less than 10</a:t>
            </a:r>
          </a:p>
          <a:p>
            <a:pPr marL="800100" lvl="1" indent="-342900">
              <a:buFont typeface="Arial" panose="020B0604020202020204" pitchFamily="34" charset="0"/>
              <a:buChar char="•"/>
            </a:pPr>
            <a:endParaRPr lang="en-US" sz="1200" dirty="0">
              <a:solidFill>
                <a:srgbClr val="002060"/>
              </a:solidFill>
            </a:endParaRPr>
          </a:p>
          <a:p>
            <a:pPr marL="342900" indent="-342900">
              <a:buFont typeface="+mj-lt"/>
              <a:buAutoNum type="arabicPeriod"/>
            </a:pPr>
            <a:endParaRPr lang="ru-RU" sz="1200" dirty="0">
              <a:solidFill>
                <a:srgbClr val="002060"/>
              </a:solidFill>
            </a:endParaRPr>
          </a:p>
          <a:p>
            <a:pPr marL="342900" indent="-342900">
              <a:buFont typeface="+mj-lt"/>
              <a:buAutoNum type="arabicPeriod"/>
            </a:pPr>
            <a:endParaRPr lang="ru-RU" sz="1200" dirty="0">
              <a:solidFill>
                <a:srgbClr val="002060"/>
              </a:solidFill>
            </a:endParaRPr>
          </a:p>
          <a:p>
            <a:pPr marL="342900" indent="-342900">
              <a:buFont typeface="+mj-lt"/>
              <a:buAutoNum type="arabicPeriod"/>
            </a:pPr>
            <a:endParaRPr lang="ru-RU" sz="1200" dirty="0">
              <a:solidFill>
                <a:srgbClr val="002060"/>
              </a:solidFill>
            </a:endParaRPr>
          </a:p>
          <a:p>
            <a:pPr marL="342900" indent="-342900">
              <a:buFont typeface="+mj-lt"/>
              <a:buAutoNum type="arabicPeriod"/>
            </a:pPr>
            <a:endParaRPr lang="en-GB" sz="1200" dirty="0">
              <a:solidFill>
                <a:srgbClr val="002060"/>
              </a:solidFill>
            </a:endParaRPr>
          </a:p>
          <a:p>
            <a:pPr marL="342900" indent="-342900">
              <a:buFont typeface="+mj-lt"/>
              <a:buAutoNum type="arabicPeriod"/>
            </a:pPr>
            <a:endParaRPr lang="en-GB" sz="1200" dirty="0">
              <a:solidFill>
                <a:srgbClr val="002060"/>
              </a:solidFill>
            </a:endParaRPr>
          </a:p>
        </p:txBody>
      </p:sp>
      <p:cxnSp>
        <p:nvCxnSpPr>
          <p:cNvPr id="8" name="Прямая соединительная линия 7">
            <a:extLst>
              <a:ext uri="{FF2B5EF4-FFF2-40B4-BE49-F238E27FC236}">
                <a16:creationId xmlns:a16="http://schemas.microsoft.com/office/drawing/2014/main" id="{98F409BA-9C91-0128-C5EC-FE5ED99162A6}"/>
              </a:ext>
            </a:extLst>
          </p:cNvPr>
          <p:cNvCxnSpPr>
            <a:cxnSpLocks/>
          </p:cNvCxnSpPr>
          <p:nvPr/>
        </p:nvCxnSpPr>
        <p:spPr>
          <a:xfrm>
            <a:off x="6096000" y="1817581"/>
            <a:ext cx="0" cy="2413250"/>
          </a:xfrm>
          <a:prstGeom prst="line">
            <a:avLst/>
          </a:prstGeom>
          <a:ln>
            <a:solidFill>
              <a:srgbClr val="013882"/>
            </a:solidFill>
          </a:ln>
        </p:spPr>
        <p:style>
          <a:lnRef idx="1">
            <a:schemeClr val="accent2"/>
          </a:lnRef>
          <a:fillRef idx="0">
            <a:schemeClr val="accent2"/>
          </a:fillRef>
          <a:effectRef idx="0">
            <a:schemeClr val="accent2"/>
          </a:effectRef>
          <a:fontRef idx="minor">
            <a:schemeClr val="tx1"/>
          </a:fontRef>
        </p:style>
      </p:cxnSp>
      <p:sp>
        <p:nvSpPr>
          <p:cNvPr id="10" name="TextBox 9">
            <a:extLst>
              <a:ext uri="{FF2B5EF4-FFF2-40B4-BE49-F238E27FC236}">
                <a16:creationId xmlns:a16="http://schemas.microsoft.com/office/drawing/2014/main" id="{21078510-6AB8-3F4D-3E19-C66C534F1D5B}"/>
              </a:ext>
            </a:extLst>
          </p:cNvPr>
          <p:cNvSpPr txBox="1"/>
          <p:nvPr/>
        </p:nvSpPr>
        <p:spPr>
          <a:xfrm>
            <a:off x="1263652" y="1816584"/>
            <a:ext cx="4026217" cy="307777"/>
          </a:xfrm>
          <a:prstGeom prst="rect">
            <a:avLst/>
          </a:prstGeom>
          <a:noFill/>
        </p:spPr>
        <p:txBody>
          <a:bodyPr wrap="square">
            <a:spAutoFit/>
          </a:bodyPr>
          <a:lstStyle/>
          <a:p>
            <a:r>
              <a:rPr lang="en-GB" sz="1400" b="1" i="1" dirty="0">
                <a:solidFill>
                  <a:schemeClr val="accent1">
                    <a:lumMod val="60000"/>
                    <a:lumOff val="40000"/>
                  </a:schemeClr>
                </a:solidFill>
                <a:effectLst/>
                <a:latin typeface="Times New Roman" panose="02020603050405020304" pitchFamily="18" charset="0"/>
                <a:ea typeface="Times New Roman" panose="02020603050405020304" pitchFamily="18" charset="0"/>
              </a:rPr>
              <a:t>Regression model for Subsample 0</a:t>
            </a:r>
            <a:endParaRPr lang="ru-RU" sz="1400" dirty="0">
              <a:solidFill>
                <a:schemeClr val="accent1">
                  <a:lumMod val="60000"/>
                  <a:lumOff val="40000"/>
                </a:schemeClr>
              </a:solidFill>
            </a:endParaRPr>
          </a:p>
        </p:txBody>
      </p:sp>
      <p:sp>
        <p:nvSpPr>
          <p:cNvPr id="11" name="TextBox 10">
            <a:extLst>
              <a:ext uri="{FF2B5EF4-FFF2-40B4-BE49-F238E27FC236}">
                <a16:creationId xmlns:a16="http://schemas.microsoft.com/office/drawing/2014/main" id="{8B2112FA-77AC-953E-832B-21DC90322145}"/>
              </a:ext>
            </a:extLst>
          </p:cNvPr>
          <p:cNvSpPr txBox="1"/>
          <p:nvPr/>
        </p:nvSpPr>
        <p:spPr>
          <a:xfrm>
            <a:off x="6216336" y="1817581"/>
            <a:ext cx="3819201" cy="307777"/>
          </a:xfrm>
          <a:prstGeom prst="rect">
            <a:avLst/>
          </a:prstGeom>
          <a:noFill/>
        </p:spPr>
        <p:txBody>
          <a:bodyPr wrap="square">
            <a:spAutoFit/>
          </a:bodyPr>
          <a:lstStyle/>
          <a:p>
            <a:r>
              <a:rPr lang="en-GB" sz="1400" b="1" i="1" dirty="0">
                <a:solidFill>
                  <a:schemeClr val="accent1">
                    <a:lumMod val="60000"/>
                    <a:lumOff val="40000"/>
                  </a:schemeClr>
                </a:solidFill>
                <a:effectLst/>
                <a:latin typeface="Times New Roman" panose="02020603050405020304" pitchFamily="18" charset="0"/>
                <a:ea typeface="Times New Roman" panose="02020603050405020304" pitchFamily="18" charset="0"/>
              </a:rPr>
              <a:t>Regression model Subsample 1</a:t>
            </a:r>
            <a:endParaRPr lang="ru-RU" sz="1400" dirty="0">
              <a:solidFill>
                <a:schemeClr val="accent1">
                  <a:lumMod val="60000"/>
                  <a:lumOff val="40000"/>
                </a:schemeClr>
              </a:solidFill>
            </a:endParaRPr>
          </a:p>
        </p:txBody>
      </p:sp>
      <p:sp>
        <p:nvSpPr>
          <p:cNvPr id="13" name="TextBox 12">
            <a:extLst>
              <a:ext uri="{FF2B5EF4-FFF2-40B4-BE49-F238E27FC236}">
                <a16:creationId xmlns:a16="http://schemas.microsoft.com/office/drawing/2014/main" id="{C2B5891F-4F99-59B3-49F9-D4AB5B05F111}"/>
              </a:ext>
            </a:extLst>
          </p:cNvPr>
          <p:cNvSpPr txBox="1"/>
          <p:nvPr/>
        </p:nvSpPr>
        <p:spPr>
          <a:xfrm>
            <a:off x="6096001" y="2220381"/>
            <a:ext cx="4712013" cy="4093428"/>
          </a:xfrm>
          <a:prstGeom prst="rect">
            <a:avLst/>
          </a:prstGeom>
          <a:noFill/>
        </p:spPr>
        <p:txBody>
          <a:bodyPr wrap="square">
            <a:spAutoFit/>
          </a:bodyPr>
          <a:lstStyle/>
          <a:p>
            <a:pPr marL="342900" indent="-342900">
              <a:buFont typeface="+mj-lt"/>
              <a:buAutoNum type="arabicPeriod"/>
            </a:pPr>
            <a:r>
              <a:rPr lang="en-GB" sz="1200" dirty="0">
                <a:solidFill>
                  <a:srgbClr val="002060"/>
                </a:solidFill>
              </a:rPr>
              <a:t>Curve fitting analysis – the dependent variables “Repurchase” and “Satisfaction'' have a linear dependence with all “Culture” and “Personality”, but with  “Relationship” – a quadratic one</a:t>
            </a:r>
            <a:r>
              <a:rPr lang="en-US" sz="1200" dirty="0">
                <a:solidFill>
                  <a:srgbClr val="002060"/>
                </a:solidFill>
              </a:rPr>
              <a:t>.</a:t>
            </a:r>
          </a:p>
          <a:p>
            <a:pPr marL="342900" indent="-342900">
              <a:buFont typeface="+mj-lt"/>
              <a:buAutoNum type="arabicPeriod"/>
            </a:pPr>
            <a:endParaRPr lang="en-US" sz="1400" dirty="0">
              <a:solidFill>
                <a:srgbClr val="002060"/>
              </a:solidFill>
            </a:endParaRPr>
          </a:p>
          <a:p>
            <a:r>
              <a:rPr lang="ru-RU" sz="1400" dirty="0">
                <a:solidFill>
                  <a:srgbClr val="002060"/>
                </a:solidFill>
              </a:rPr>
              <a:t> </a:t>
            </a:r>
            <a:r>
              <a:rPr lang="en-GB" sz="1400" dirty="0">
                <a:solidFill>
                  <a:srgbClr val="002060"/>
                </a:solidFill>
              </a:rPr>
              <a:t>“Satisfaction”</a:t>
            </a:r>
          </a:p>
          <a:p>
            <a:pPr marL="800100" lvl="1" indent="-342900">
              <a:buFont typeface="Arial" panose="020B0604020202020204" pitchFamily="34" charset="0"/>
              <a:buChar char="•"/>
            </a:pPr>
            <a:r>
              <a:rPr lang="en-GB" sz="1400" dirty="0">
                <a:solidFill>
                  <a:srgbClr val="002060"/>
                </a:solidFill>
              </a:rPr>
              <a:t>R-square</a:t>
            </a:r>
            <a:r>
              <a:rPr lang="ru-RU" sz="1400" dirty="0">
                <a:solidFill>
                  <a:srgbClr val="002060"/>
                </a:solidFill>
              </a:rPr>
              <a:t> – </a:t>
            </a:r>
            <a:r>
              <a:rPr lang="en-US" sz="1400" b="1" dirty="0">
                <a:solidFill>
                  <a:srgbClr val="002060"/>
                </a:solidFill>
              </a:rPr>
              <a:t>5%</a:t>
            </a:r>
          </a:p>
          <a:p>
            <a:pPr marL="800100" lvl="1" indent="-342900">
              <a:buFont typeface="Arial" panose="020B0604020202020204" pitchFamily="34" charset="0"/>
              <a:buChar char="•"/>
            </a:pPr>
            <a:r>
              <a:rPr lang="en-GB" sz="1400" dirty="0">
                <a:solidFill>
                  <a:srgbClr val="002060"/>
                </a:solidFill>
              </a:rPr>
              <a:t>Durbin-Watson criterion – </a:t>
            </a:r>
            <a:r>
              <a:rPr lang="en-GB" sz="1400" b="1" dirty="0">
                <a:solidFill>
                  <a:srgbClr val="002060"/>
                </a:solidFill>
              </a:rPr>
              <a:t>1.974</a:t>
            </a:r>
          </a:p>
          <a:p>
            <a:pPr marL="800100" lvl="1" indent="-342900">
              <a:buFont typeface="Arial" panose="020B0604020202020204" pitchFamily="34" charset="0"/>
              <a:buChar char="•"/>
            </a:pPr>
            <a:r>
              <a:rPr lang="en-GB" sz="1400" dirty="0">
                <a:solidFill>
                  <a:srgbClr val="002060"/>
                </a:solidFill>
              </a:rPr>
              <a:t>ANOVA model is </a:t>
            </a:r>
            <a:r>
              <a:rPr lang="en-GB" sz="1400" b="1" dirty="0">
                <a:solidFill>
                  <a:srgbClr val="002060"/>
                </a:solidFill>
              </a:rPr>
              <a:t>significant</a:t>
            </a:r>
          </a:p>
          <a:p>
            <a:pPr marL="800100" lvl="1" indent="-342900">
              <a:buFont typeface="Arial" panose="020B0604020202020204" pitchFamily="34" charset="0"/>
              <a:buChar char="•"/>
            </a:pPr>
            <a:r>
              <a:rPr lang="en-GB" sz="1400" dirty="0">
                <a:solidFill>
                  <a:srgbClr val="002060"/>
                </a:solidFill>
              </a:rPr>
              <a:t>The beta coefficient - </a:t>
            </a:r>
            <a:r>
              <a:rPr lang="en-GB" sz="1400" b="1" dirty="0">
                <a:solidFill>
                  <a:srgbClr val="002060"/>
                </a:solidFill>
              </a:rPr>
              <a:t>positive affect</a:t>
            </a:r>
          </a:p>
          <a:p>
            <a:pPr marL="800100" lvl="1" indent="-342900">
              <a:buFont typeface="Arial" panose="020B0604020202020204" pitchFamily="34" charset="0"/>
              <a:buChar char="•"/>
            </a:pPr>
            <a:r>
              <a:rPr lang="en-GB" sz="1400" dirty="0">
                <a:solidFill>
                  <a:srgbClr val="002060"/>
                </a:solidFill>
              </a:rPr>
              <a:t>No multicollinearity </a:t>
            </a:r>
          </a:p>
          <a:p>
            <a:pPr marL="800100" lvl="1" indent="-342900">
              <a:buFont typeface="Arial" panose="020B0604020202020204" pitchFamily="34" charset="0"/>
              <a:buChar char="•"/>
            </a:pPr>
            <a:r>
              <a:rPr lang="en-GB" sz="1400" dirty="0">
                <a:solidFill>
                  <a:srgbClr val="002060"/>
                </a:solidFill>
              </a:rPr>
              <a:t>VIF is less than 10</a:t>
            </a:r>
          </a:p>
          <a:p>
            <a:r>
              <a:rPr lang="en-GB" sz="1400" dirty="0">
                <a:solidFill>
                  <a:srgbClr val="002060"/>
                </a:solidFill>
              </a:rPr>
              <a:t>“Repurchase”</a:t>
            </a:r>
          </a:p>
          <a:p>
            <a:pPr marL="800100" lvl="1" indent="-342900">
              <a:buFont typeface="Arial" panose="020B0604020202020204" pitchFamily="34" charset="0"/>
              <a:buChar char="•"/>
            </a:pPr>
            <a:r>
              <a:rPr lang="en-GB" sz="1400" dirty="0">
                <a:solidFill>
                  <a:srgbClr val="002060"/>
                </a:solidFill>
              </a:rPr>
              <a:t>R-square</a:t>
            </a:r>
            <a:r>
              <a:rPr lang="ru-RU" sz="1400" dirty="0">
                <a:solidFill>
                  <a:srgbClr val="002060"/>
                </a:solidFill>
              </a:rPr>
              <a:t> – </a:t>
            </a:r>
            <a:r>
              <a:rPr lang="en-US" sz="1400" b="1" dirty="0">
                <a:solidFill>
                  <a:srgbClr val="002060"/>
                </a:solidFill>
              </a:rPr>
              <a:t>6%</a:t>
            </a:r>
          </a:p>
          <a:p>
            <a:pPr marL="800100" lvl="1" indent="-342900">
              <a:buFont typeface="Arial" panose="020B0604020202020204" pitchFamily="34" charset="0"/>
              <a:buChar char="•"/>
            </a:pPr>
            <a:r>
              <a:rPr lang="en-GB" sz="1400" dirty="0">
                <a:solidFill>
                  <a:srgbClr val="002060"/>
                </a:solidFill>
              </a:rPr>
              <a:t>Durbin-Watson criterion – </a:t>
            </a:r>
            <a:r>
              <a:rPr lang="en-GB" sz="1400" b="1" dirty="0">
                <a:solidFill>
                  <a:srgbClr val="002060"/>
                </a:solidFill>
              </a:rPr>
              <a:t>1.723</a:t>
            </a:r>
          </a:p>
          <a:p>
            <a:pPr marL="800100" lvl="1" indent="-342900">
              <a:buFont typeface="Arial" panose="020B0604020202020204" pitchFamily="34" charset="0"/>
              <a:buChar char="•"/>
            </a:pPr>
            <a:r>
              <a:rPr lang="en-GB" sz="1400" dirty="0">
                <a:solidFill>
                  <a:srgbClr val="002060"/>
                </a:solidFill>
              </a:rPr>
              <a:t>ANOVA model is </a:t>
            </a:r>
            <a:r>
              <a:rPr lang="en-GB" sz="1400" b="1" dirty="0">
                <a:solidFill>
                  <a:srgbClr val="002060"/>
                </a:solidFill>
              </a:rPr>
              <a:t>significant</a:t>
            </a:r>
          </a:p>
          <a:p>
            <a:pPr marL="800100" lvl="1" indent="-342900">
              <a:buFont typeface="Arial" panose="020B0604020202020204" pitchFamily="34" charset="0"/>
              <a:buChar char="•"/>
            </a:pPr>
            <a:r>
              <a:rPr lang="en-GB" sz="1400" dirty="0">
                <a:solidFill>
                  <a:srgbClr val="002060"/>
                </a:solidFill>
              </a:rPr>
              <a:t>The beta coefficient- positive affect</a:t>
            </a:r>
          </a:p>
          <a:p>
            <a:pPr marL="800100" lvl="1" indent="-342900">
              <a:buFont typeface="Arial" panose="020B0604020202020204" pitchFamily="34" charset="0"/>
              <a:buChar char="•"/>
            </a:pPr>
            <a:r>
              <a:rPr lang="en-GB" sz="1400" dirty="0">
                <a:solidFill>
                  <a:srgbClr val="002060"/>
                </a:solidFill>
              </a:rPr>
              <a:t>No multicollinearity </a:t>
            </a:r>
          </a:p>
          <a:p>
            <a:pPr marL="800100" lvl="1" indent="-342900">
              <a:buFont typeface="Arial" panose="020B0604020202020204" pitchFamily="34" charset="0"/>
              <a:buChar char="•"/>
            </a:pPr>
            <a:r>
              <a:rPr lang="en-GB" sz="1400" dirty="0">
                <a:solidFill>
                  <a:srgbClr val="002060"/>
                </a:solidFill>
              </a:rPr>
              <a:t>VIF is less than 10</a:t>
            </a:r>
          </a:p>
          <a:p>
            <a:pPr marL="342900" indent="-342900">
              <a:buFont typeface="+mj-lt"/>
              <a:buAutoNum type="arabicPeriod"/>
            </a:pPr>
            <a:endParaRPr lang="en-GB" sz="1400" dirty="0">
              <a:solidFill>
                <a:srgbClr val="002060"/>
              </a:solidFill>
            </a:endParaRPr>
          </a:p>
        </p:txBody>
      </p:sp>
    </p:spTree>
    <p:extLst>
      <p:ext uri="{BB962C8B-B14F-4D97-AF65-F5344CB8AC3E}">
        <p14:creationId xmlns:p14="http://schemas.microsoft.com/office/powerpoint/2010/main" val="2652600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42CEDF3-504F-5F4B-871F-4A9AA645A042}"/>
              </a:ext>
            </a:extLst>
          </p:cNvPr>
          <p:cNvSpPr>
            <a:spLocks noGrp="1"/>
          </p:cNvSpPr>
          <p:nvPr>
            <p:ph type="title"/>
          </p:nvPr>
        </p:nvSpPr>
        <p:spPr>
          <a:xfrm>
            <a:off x="507999" y="442524"/>
            <a:ext cx="11360800" cy="1122400"/>
          </a:xfrm>
        </p:spPr>
        <p:txBody>
          <a:bodyPr/>
          <a:lstStyle/>
          <a:p>
            <a:pPr algn="l"/>
            <a:r>
              <a:rPr lang="en-US" sz="4400" dirty="0">
                <a:solidFill>
                  <a:srgbClr val="002060"/>
                </a:solidFill>
              </a:rPr>
              <a:t>Introduction</a:t>
            </a:r>
            <a:endParaRPr lang="ru-RU" sz="4400" dirty="0">
              <a:solidFill>
                <a:srgbClr val="002060"/>
              </a:solidFill>
            </a:endParaRPr>
          </a:p>
        </p:txBody>
      </p:sp>
      <p:sp>
        <p:nvSpPr>
          <p:cNvPr id="5" name="Прямоугольник 4">
            <a:extLst>
              <a:ext uri="{FF2B5EF4-FFF2-40B4-BE49-F238E27FC236}">
                <a16:creationId xmlns:a16="http://schemas.microsoft.com/office/drawing/2014/main" id="{67EB84A3-1989-774E-A684-25B8D2251C79}"/>
              </a:ext>
            </a:extLst>
          </p:cNvPr>
          <p:cNvSpPr/>
          <p:nvPr/>
        </p:nvSpPr>
        <p:spPr>
          <a:xfrm>
            <a:off x="0" y="6741458"/>
            <a:ext cx="12192000" cy="116543"/>
          </a:xfrm>
          <a:prstGeom prst="rect">
            <a:avLst/>
          </a:prstGeom>
          <a:solidFill>
            <a:srgbClr val="01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sp>
        <p:nvSpPr>
          <p:cNvPr id="7" name="Прямоугольник 6">
            <a:extLst>
              <a:ext uri="{FF2B5EF4-FFF2-40B4-BE49-F238E27FC236}">
                <a16:creationId xmlns:a16="http://schemas.microsoft.com/office/drawing/2014/main" id="{0C8C67A7-6E11-A44B-AC94-CD16AA153C61}"/>
              </a:ext>
            </a:extLst>
          </p:cNvPr>
          <p:cNvSpPr/>
          <p:nvPr/>
        </p:nvSpPr>
        <p:spPr>
          <a:xfrm>
            <a:off x="0" y="1"/>
            <a:ext cx="12192000" cy="116543"/>
          </a:xfrm>
          <a:prstGeom prst="rect">
            <a:avLst/>
          </a:prstGeom>
          <a:solidFill>
            <a:srgbClr val="01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pic>
        <p:nvPicPr>
          <p:cNvPr id="3" name="Рисунок 2">
            <a:extLst>
              <a:ext uri="{FF2B5EF4-FFF2-40B4-BE49-F238E27FC236}">
                <a16:creationId xmlns:a16="http://schemas.microsoft.com/office/drawing/2014/main" id="{CBD85CB7-76A0-7688-8CE4-C14D573F3659}"/>
              </a:ext>
            </a:extLst>
          </p:cNvPr>
          <p:cNvPicPr>
            <a:picLocks noChangeAspect="1"/>
          </p:cNvPicPr>
          <p:nvPr/>
        </p:nvPicPr>
        <p:blipFill>
          <a:blip r:embed="rId2"/>
          <a:stretch>
            <a:fillRect/>
          </a:stretch>
        </p:blipFill>
        <p:spPr>
          <a:xfrm>
            <a:off x="11189675" y="194438"/>
            <a:ext cx="809286" cy="809286"/>
          </a:xfrm>
          <a:prstGeom prst="rect">
            <a:avLst/>
          </a:prstGeom>
        </p:spPr>
      </p:pic>
      <p:cxnSp>
        <p:nvCxnSpPr>
          <p:cNvPr id="18" name="Прямая соединительная линия 17">
            <a:extLst>
              <a:ext uri="{FF2B5EF4-FFF2-40B4-BE49-F238E27FC236}">
                <a16:creationId xmlns:a16="http://schemas.microsoft.com/office/drawing/2014/main" id="{5E7E569B-7C3D-A35E-3661-E1491DA4FA6A}"/>
              </a:ext>
            </a:extLst>
          </p:cNvPr>
          <p:cNvCxnSpPr>
            <a:cxnSpLocks/>
          </p:cNvCxnSpPr>
          <p:nvPr/>
        </p:nvCxnSpPr>
        <p:spPr>
          <a:xfrm>
            <a:off x="3969868" y="1804894"/>
            <a:ext cx="0" cy="2618516"/>
          </a:xfrm>
          <a:prstGeom prst="line">
            <a:avLst/>
          </a:prstGeom>
          <a:ln>
            <a:solidFill>
              <a:srgbClr val="013882"/>
            </a:solidFill>
          </a:ln>
        </p:spPr>
        <p:style>
          <a:lnRef idx="1">
            <a:schemeClr val="accent2"/>
          </a:lnRef>
          <a:fillRef idx="0">
            <a:schemeClr val="accent2"/>
          </a:fillRef>
          <a:effectRef idx="0">
            <a:schemeClr val="accent2"/>
          </a:effectRef>
          <a:fontRef idx="minor">
            <a:schemeClr val="tx1"/>
          </a:fontRef>
        </p:style>
      </p:cxnSp>
      <p:sp>
        <p:nvSpPr>
          <p:cNvPr id="21" name="Google Shape;82;p17">
            <a:extLst>
              <a:ext uri="{FF2B5EF4-FFF2-40B4-BE49-F238E27FC236}">
                <a16:creationId xmlns:a16="http://schemas.microsoft.com/office/drawing/2014/main" id="{9D5D15AB-2F27-1E42-4EC8-08B9F53AE4D0}"/>
              </a:ext>
            </a:extLst>
          </p:cNvPr>
          <p:cNvSpPr txBox="1">
            <a:spLocks/>
          </p:cNvSpPr>
          <p:nvPr/>
        </p:nvSpPr>
        <p:spPr>
          <a:xfrm>
            <a:off x="366366" y="1836101"/>
            <a:ext cx="1592732" cy="444415"/>
          </a:xfrm>
          <a:prstGeom prst="rect">
            <a:avLst/>
          </a:prstGeom>
        </p:spPr>
        <p:txBody>
          <a:bodyPr spcFirstLastPara="1" vert="horz" wrap="square" lIns="121900" tIns="121900" rIns="121900" bIns="121900" rtlCol="0" anchor="t" anchorCtr="0">
            <a:noAutofit/>
          </a:bodyPr>
          <a:lstStyle>
            <a:lvl1pPr lvl="0" algn="ctr" defTabSz="914400" rtl="0" eaLnBrk="1" latinLnBrk="0" hangingPunct="1">
              <a:lnSpc>
                <a:spcPct val="90000"/>
              </a:lnSpc>
              <a:spcBef>
                <a:spcPts val="0"/>
              </a:spcBef>
              <a:spcAft>
                <a:spcPts val="0"/>
              </a:spcAft>
              <a:buSzPts val="3600"/>
              <a:buNone/>
              <a:defRPr sz="4800" kern="1200">
                <a:solidFill>
                  <a:schemeClr val="tx1"/>
                </a:solidFill>
                <a:latin typeface="+mj-lt"/>
                <a:ea typeface="+mj-ea"/>
                <a:cs typeface="+mj-cs"/>
              </a:defRPr>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r>
              <a:rPr lang="en" sz="2000" b="1" dirty="0">
                <a:solidFill>
                  <a:srgbClr val="002060"/>
                </a:solidFill>
              </a:rPr>
              <a:t>Purpose</a:t>
            </a:r>
          </a:p>
        </p:txBody>
      </p:sp>
      <p:sp>
        <p:nvSpPr>
          <p:cNvPr id="23" name="Google Shape;82;p17">
            <a:extLst>
              <a:ext uri="{FF2B5EF4-FFF2-40B4-BE49-F238E27FC236}">
                <a16:creationId xmlns:a16="http://schemas.microsoft.com/office/drawing/2014/main" id="{1B1F8428-46D6-5426-E2A2-57DB1236A418}"/>
              </a:ext>
            </a:extLst>
          </p:cNvPr>
          <p:cNvSpPr txBox="1">
            <a:spLocks/>
          </p:cNvSpPr>
          <p:nvPr/>
        </p:nvSpPr>
        <p:spPr>
          <a:xfrm>
            <a:off x="4241606" y="1836101"/>
            <a:ext cx="4167064" cy="444415"/>
          </a:xfrm>
          <a:prstGeom prst="rect">
            <a:avLst/>
          </a:prstGeom>
        </p:spPr>
        <p:txBody>
          <a:bodyPr spcFirstLastPara="1" vert="horz" wrap="square" lIns="121900" tIns="121900" rIns="121900" bIns="121900" rtlCol="0" anchor="t" anchorCtr="0">
            <a:noAutofit/>
          </a:bodyPr>
          <a:lstStyle>
            <a:lvl1pPr lvl="0" algn="ctr" defTabSz="914400" rtl="0" eaLnBrk="1" latinLnBrk="0" hangingPunct="1">
              <a:lnSpc>
                <a:spcPct val="90000"/>
              </a:lnSpc>
              <a:spcBef>
                <a:spcPts val="0"/>
              </a:spcBef>
              <a:spcAft>
                <a:spcPts val="0"/>
              </a:spcAft>
              <a:buSzPts val="3600"/>
              <a:buNone/>
              <a:defRPr sz="4800" kern="1200">
                <a:solidFill>
                  <a:schemeClr val="tx1"/>
                </a:solidFill>
                <a:latin typeface="+mj-lt"/>
                <a:ea typeface="+mj-ea"/>
                <a:cs typeface="+mj-cs"/>
              </a:defRPr>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r>
              <a:rPr lang="en" sz="2000" b="1" dirty="0">
                <a:solidFill>
                  <a:srgbClr val="002060"/>
                </a:solidFill>
              </a:rPr>
              <a:t>Research gap and practical relevance</a:t>
            </a:r>
          </a:p>
        </p:txBody>
      </p:sp>
      <p:sp>
        <p:nvSpPr>
          <p:cNvPr id="4" name="TextBox 3">
            <a:extLst>
              <a:ext uri="{FF2B5EF4-FFF2-40B4-BE49-F238E27FC236}">
                <a16:creationId xmlns:a16="http://schemas.microsoft.com/office/drawing/2014/main" id="{1CB34D0D-55B5-0715-4054-BCFEDE775CD4}"/>
              </a:ext>
            </a:extLst>
          </p:cNvPr>
          <p:cNvSpPr txBox="1"/>
          <p:nvPr/>
        </p:nvSpPr>
        <p:spPr>
          <a:xfrm>
            <a:off x="642085" y="2266229"/>
            <a:ext cx="2812972" cy="1992597"/>
          </a:xfrm>
          <a:prstGeom prst="rect">
            <a:avLst/>
          </a:prstGeom>
          <a:noFill/>
        </p:spPr>
        <p:txBody>
          <a:bodyPr wrap="square" rtlCol="0">
            <a:spAutoFit/>
          </a:bodyPr>
          <a:lstStyle/>
          <a:p>
            <a:pPr>
              <a:lnSpc>
                <a:spcPct val="150000"/>
              </a:lnSpc>
            </a:pPr>
            <a:r>
              <a:rPr lang="en-GB" sz="1400" dirty="0">
                <a:solidFill>
                  <a:srgbClr val="002060"/>
                </a:solidFill>
                <a:latin typeface="Times New Roman" panose="02020603050405020304" pitchFamily="18" charset="0"/>
              </a:rPr>
              <a:t>…. to examine and clarify the relationship between dimensions of brand identity and decision-making process  and investigate repurchase intention for Russian market consumers in the luxury context. </a:t>
            </a:r>
          </a:p>
        </p:txBody>
      </p:sp>
      <p:sp>
        <p:nvSpPr>
          <p:cNvPr id="9" name="TextBox 8">
            <a:extLst>
              <a:ext uri="{FF2B5EF4-FFF2-40B4-BE49-F238E27FC236}">
                <a16:creationId xmlns:a16="http://schemas.microsoft.com/office/drawing/2014/main" id="{3E9BADC8-439C-E1E5-E1D1-E73879E8A4A0}"/>
              </a:ext>
            </a:extLst>
          </p:cNvPr>
          <p:cNvSpPr txBox="1"/>
          <p:nvPr/>
        </p:nvSpPr>
        <p:spPr>
          <a:xfrm>
            <a:off x="4359667" y="2260282"/>
            <a:ext cx="5938755" cy="1996765"/>
          </a:xfrm>
          <a:prstGeom prst="rect">
            <a:avLst/>
          </a:prstGeom>
          <a:noFill/>
        </p:spPr>
        <p:txBody>
          <a:bodyPr wrap="square" rtlCol="0">
            <a:spAutoFit/>
          </a:bodyPr>
          <a:lstStyle/>
          <a:p>
            <a:pPr>
              <a:lnSpc>
                <a:spcPct val="150000"/>
              </a:lnSpc>
            </a:pPr>
            <a:r>
              <a:rPr lang="en-GB" sz="1400" dirty="0">
                <a:solidFill>
                  <a:srgbClr val="002060"/>
                </a:solidFill>
                <a:latin typeface="Times New Roman" panose="02020603050405020304" pitchFamily="18" charset="0"/>
              </a:rPr>
              <a:t>…. </a:t>
            </a:r>
            <a:r>
              <a:rPr lang="en" sz="1400" dirty="0">
                <a:solidFill>
                  <a:srgbClr val="002060"/>
                </a:solidFill>
                <a:latin typeface="Times New Roman" panose="02020603050405020304" pitchFamily="18" charset="0"/>
              </a:rPr>
              <a:t>d</a:t>
            </a:r>
            <a:r>
              <a:rPr lang="en" sz="1400" i="0" u="none" strike="noStrike" dirty="0">
                <a:solidFill>
                  <a:srgbClr val="002060"/>
                </a:solidFill>
                <a:effectLst/>
              </a:rPr>
              <a:t>espite the impact of brand identity factors on understanding customer behavior, there are no empirical studies that examine the impact of luxury brand identity and attractiveness, especially from the perspective of younger customers in Russia. Moreover, despite significant growth in the luxury jewelry sector, there is relatively little performance of the company that researched in this industry.</a:t>
            </a:r>
            <a:endParaRPr lang="en-GB" sz="1400" dirty="0">
              <a:solidFill>
                <a:srgbClr val="002060"/>
              </a:solidFill>
              <a:latin typeface="Times New Roman" panose="02020603050405020304" pitchFamily="18" charset="0"/>
            </a:endParaRPr>
          </a:p>
        </p:txBody>
      </p:sp>
    </p:spTree>
    <p:extLst>
      <p:ext uri="{BB962C8B-B14F-4D97-AF65-F5344CB8AC3E}">
        <p14:creationId xmlns:p14="http://schemas.microsoft.com/office/powerpoint/2010/main" val="1947121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7"/>
          <p:cNvSpPr txBox="1">
            <a:spLocks noGrp="1"/>
          </p:cNvSpPr>
          <p:nvPr>
            <p:ph type="title"/>
          </p:nvPr>
        </p:nvSpPr>
        <p:spPr>
          <a:xfrm>
            <a:off x="-1" y="295956"/>
            <a:ext cx="8501449" cy="763600"/>
          </a:xfrm>
          <a:prstGeom prst="rect">
            <a:avLst/>
          </a:prstGeom>
        </p:spPr>
        <p:txBody>
          <a:bodyPr spcFirstLastPara="1" vert="horz" wrap="square" lIns="121900" tIns="121900" rIns="121900" bIns="121900" rtlCol="0" anchor="t" anchorCtr="0">
            <a:noAutofit/>
          </a:bodyPr>
          <a:lstStyle/>
          <a:p>
            <a:pPr marL="514350" algn="just">
              <a:lnSpc>
                <a:spcPct val="150000"/>
              </a:lnSpc>
            </a:pPr>
            <a:r>
              <a:rPr lang="en-US" dirty="0">
                <a:solidFill>
                  <a:srgbClr val="002060"/>
                </a:solidFill>
              </a:rPr>
              <a:t>Conclusion</a:t>
            </a:r>
            <a:endParaRPr lang="ru-RU" dirty="0">
              <a:solidFill>
                <a:srgbClr val="002060"/>
              </a:solidFill>
            </a:endParaRPr>
          </a:p>
        </p:txBody>
      </p:sp>
      <p:sp>
        <p:nvSpPr>
          <p:cNvPr id="5" name="Прямоугольник 4"/>
          <p:cNvSpPr/>
          <p:nvPr/>
        </p:nvSpPr>
        <p:spPr>
          <a:xfrm>
            <a:off x="0" y="6741458"/>
            <a:ext cx="12192000" cy="116543"/>
          </a:xfrm>
          <a:prstGeom prst="rect">
            <a:avLst/>
          </a:prstGeom>
          <a:solidFill>
            <a:srgbClr val="01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sp>
        <p:nvSpPr>
          <p:cNvPr id="6" name="Прямоугольник 5"/>
          <p:cNvSpPr/>
          <p:nvPr/>
        </p:nvSpPr>
        <p:spPr>
          <a:xfrm>
            <a:off x="0" y="1"/>
            <a:ext cx="12192000" cy="116543"/>
          </a:xfrm>
          <a:prstGeom prst="rect">
            <a:avLst/>
          </a:prstGeom>
          <a:solidFill>
            <a:srgbClr val="01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sp>
        <p:nvSpPr>
          <p:cNvPr id="2" name="TextBox 1">
            <a:extLst>
              <a:ext uri="{FF2B5EF4-FFF2-40B4-BE49-F238E27FC236}">
                <a16:creationId xmlns:a16="http://schemas.microsoft.com/office/drawing/2014/main" id="{A8F88767-09B2-1F46-AA3B-ADA1496E7D70}"/>
              </a:ext>
            </a:extLst>
          </p:cNvPr>
          <p:cNvSpPr txBox="1"/>
          <p:nvPr/>
        </p:nvSpPr>
        <p:spPr>
          <a:xfrm>
            <a:off x="3980330" y="4315013"/>
            <a:ext cx="184731" cy="461665"/>
          </a:xfrm>
          <a:prstGeom prst="rect">
            <a:avLst/>
          </a:prstGeom>
          <a:noFill/>
        </p:spPr>
        <p:txBody>
          <a:bodyPr wrap="none" rtlCol="0">
            <a:spAutoFit/>
          </a:bodyPr>
          <a:lstStyle/>
          <a:p>
            <a:endParaRPr lang="ru-RU" sz="2400" dirty="0"/>
          </a:p>
        </p:txBody>
      </p:sp>
      <p:pic>
        <p:nvPicPr>
          <p:cNvPr id="3" name="Рисунок 2">
            <a:extLst>
              <a:ext uri="{FF2B5EF4-FFF2-40B4-BE49-F238E27FC236}">
                <a16:creationId xmlns:a16="http://schemas.microsoft.com/office/drawing/2014/main" id="{2724F3EA-B611-3C89-1F42-48C6D50E3773}"/>
              </a:ext>
            </a:extLst>
          </p:cNvPr>
          <p:cNvPicPr>
            <a:picLocks noChangeAspect="1"/>
          </p:cNvPicPr>
          <p:nvPr/>
        </p:nvPicPr>
        <p:blipFill>
          <a:blip r:embed="rId3"/>
          <a:stretch>
            <a:fillRect/>
          </a:stretch>
        </p:blipFill>
        <p:spPr>
          <a:xfrm>
            <a:off x="11189675" y="194438"/>
            <a:ext cx="809286" cy="809286"/>
          </a:xfrm>
          <a:prstGeom prst="rect">
            <a:avLst/>
          </a:prstGeom>
        </p:spPr>
      </p:pic>
      <p:sp>
        <p:nvSpPr>
          <p:cNvPr id="12" name="TextBox 11">
            <a:extLst>
              <a:ext uri="{FF2B5EF4-FFF2-40B4-BE49-F238E27FC236}">
                <a16:creationId xmlns:a16="http://schemas.microsoft.com/office/drawing/2014/main" id="{151E7264-3472-0AC8-8DC6-05DD4A19907E}"/>
              </a:ext>
            </a:extLst>
          </p:cNvPr>
          <p:cNvSpPr txBox="1"/>
          <p:nvPr/>
        </p:nvSpPr>
        <p:spPr>
          <a:xfrm>
            <a:off x="582960" y="1519236"/>
            <a:ext cx="9464010" cy="584775"/>
          </a:xfrm>
          <a:prstGeom prst="rect">
            <a:avLst/>
          </a:prstGeom>
          <a:noFill/>
        </p:spPr>
        <p:txBody>
          <a:bodyPr wrap="square">
            <a:spAutoFit/>
          </a:bodyPr>
          <a:lstStyle/>
          <a:p>
            <a:r>
              <a:rPr lang="en-GB" sz="1600" dirty="0">
                <a:solidFill>
                  <a:srgbClr val="002060"/>
                </a:solidFill>
              </a:rPr>
              <a:t>The following conclusions can be drawn about the difference between the groups of respondents and their behaviour towards the luxury segment.</a:t>
            </a:r>
            <a:endParaRPr lang="en" sz="1600" dirty="0">
              <a:solidFill>
                <a:srgbClr val="002060"/>
              </a:solidFill>
            </a:endParaRPr>
          </a:p>
        </p:txBody>
      </p:sp>
      <p:cxnSp>
        <p:nvCxnSpPr>
          <p:cNvPr id="4" name="Прямая соединительная линия 3">
            <a:extLst>
              <a:ext uri="{FF2B5EF4-FFF2-40B4-BE49-F238E27FC236}">
                <a16:creationId xmlns:a16="http://schemas.microsoft.com/office/drawing/2014/main" id="{58664594-AC6C-7145-F259-E5C984D18F43}"/>
              </a:ext>
            </a:extLst>
          </p:cNvPr>
          <p:cNvCxnSpPr>
            <a:cxnSpLocks/>
          </p:cNvCxnSpPr>
          <p:nvPr/>
        </p:nvCxnSpPr>
        <p:spPr>
          <a:xfrm>
            <a:off x="5878678" y="2530887"/>
            <a:ext cx="0" cy="2245791"/>
          </a:xfrm>
          <a:prstGeom prst="line">
            <a:avLst/>
          </a:prstGeom>
          <a:ln>
            <a:solidFill>
              <a:srgbClr val="013882"/>
            </a:solidFill>
          </a:ln>
        </p:spPr>
        <p:style>
          <a:lnRef idx="1">
            <a:schemeClr val="accent2"/>
          </a:lnRef>
          <a:fillRef idx="0">
            <a:schemeClr val="accent2"/>
          </a:fillRef>
          <a:effectRef idx="0">
            <a:schemeClr val="accent2"/>
          </a:effectRef>
          <a:fontRef idx="minor">
            <a:schemeClr val="tx1"/>
          </a:fontRef>
        </p:style>
      </p:cxnSp>
      <p:sp>
        <p:nvSpPr>
          <p:cNvPr id="10" name="Скругленный прямоугольник 9">
            <a:extLst>
              <a:ext uri="{FF2B5EF4-FFF2-40B4-BE49-F238E27FC236}">
                <a16:creationId xmlns:a16="http://schemas.microsoft.com/office/drawing/2014/main" id="{1E56BA3B-30E9-A049-9859-D84A9DF72084}"/>
              </a:ext>
            </a:extLst>
          </p:cNvPr>
          <p:cNvSpPr/>
          <p:nvPr/>
        </p:nvSpPr>
        <p:spPr>
          <a:xfrm>
            <a:off x="1303512" y="2649961"/>
            <a:ext cx="4137660" cy="342063"/>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effectLst/>
                <a:latin typeface="Times New Roman" panose="02020603050405020304" pitchFamily="18" charset="0"/>
                <a:ea typeface="Times New Roman" panose="02020603050405020304" pitchFamily="18" charset="0"/>
              </a:rPr>
              <a:t>people who would like to buy in luxury segment </a:t>
            </a:r>
            <a:endParaRPr lang="ru-RU" sz="1400" dirty="0"/>
          </a:p>
        </p:txBody>
      </p:sp>
      <p:sp>
        <p:nvSpPr>
          <p:cNvPr id="11" name="Скругленный прямоугольник 10">
            <a:extLst>
              <a:ext uri="{FF2B5EF4-FFF2-40B4-BE49-F238E27FC236}">
                <a16:creationId xmlns:a16="http://schemas.microsoft.com/office/drawing/2014/main" id="{8F500BF4-7F62-88DF-F603-6590DFE2DB16}"/>
              </a:ext>
            </a:extLst>
          </p:cNvPr>
          <p:cNvSpPr/>
          <p:nvPr/>
        </p:nvSpPr>
        <p:spPr>
          <a:xfrm>
            <a:off x="6221730" y="2649961"/>
            <a:ext cx="4137660" cy="342063"/>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effectLst/>
                <a:latin typeface="Times New Roman" panose="02020603050405020304" pitchFamily="18" charset="0"/>
                <a:ea typeface="Times New Roman" panose="02020603050405020304" pitchFamily="18" charset="0"/>
              </a:rPr>
              <a:t>people who are already customers of luxury brands </a:t>
            </a:r>
            <a:endParaRPr lang="ru-RU" sz="1400" dirty="0"/>
          </a:p>
        </p:txBody>
      </p:sp>
      <p:sp>
        <p:nvSpPr>
          <p:cNvPr id="13" name="TextBox 12">
            <a:extLst>
              <a:ext uri="{FF2B5EF4-FFF2-40B4-BE49-F238E27FC236}">
                <a16:creationId xmlns:a16="http://schemas.microsoft.com/office/drawing/2014/main" id="{EB7BA9B6-8946-F88D-2484-6BEA065982E0}"/>
              </a:ext>
            </a:extLst>
          </p:cNvPr>
          <p:cNvSpPr txBox="1"/>
          <p:nvPr/>
        </p:nvSpPr>
        <p:spPr>
          <a:xfrm>
            <a:off x="1362707" y="2303461"/>
            <a:ext cx="1229431" cy="307777"/>
          </a:xfrm>
          <a:prstGeom prst="rect">
            <a:avLst/>
          </a:prstGeom>
          <a:noFill/>
        </p:spPr>
        <p:txBody>
          <a:bodyPr wrap="square">
            <a:spAutoFit/>
          </a:bodyPr>
          <a:lstStyle/>
          <a:p>
            <a:r>
              <a:rPr lang="en-GB" sz="1400" b="1" i="1" dirty="0">
                <a:solidFill>
                  <a:schemeClr val="accent1">
                    <a:lumMod val="60000"/>
                    <a:lumOff val="40000"/>
                  </a:schemeClr>
                </a:solidFill>
                <a:effectLst/>
                <a:latin typeface="Times New Roman" panose="02020603050405020304" pitchFamily="18" charset="0"/>
                <a:ea typeface="Times New Roman" panose="02020603050405020304" pitchFamily="18" charset="0"/>
              </a:rPr>
              <a:t>Subsample 0</a:t>
            </a:r>
            <a:endParaRPr lang="ru-RU" sz="1400" dirty="0">
              <a:solidFill>
                <a:schemeClr val="accent1">
                  <a:lumMod val="60000"/>
                  <a:lumOff val="40000"/>
                </a:schemeClr>
              </a:solidFill>
            </a:endParaRPr>
          </a:p>
        </p:txBody>
      </p:sp>
      <p:sp>
        <p:nvSpPr>
          <p:cNvPr id="14" name="TextBox 13">
            <a:extLst>
              <a:ext uri="{FF2B5EF4-FFF2-40B4-BE49-F238E27FC236}">
                <a16:creationId xmlns:a16="http://schemas.microsoft.com/office/drawing/2014/main" id="{02C5E4E3-3BE1-B47D-1411-47419D6B2619}"/>
              </a:ext>
            </a:extLst>
          </p:cNvPr>
          <p:cNvSpPr txBox="1"/>
          <p:nvPr/>
        </p:nvSpPr>
        <p:spPr>
          <a:xfrm>
            <a:off x="6221730" y="2336785"/>
            <a:ext cx="1229431" cy="307777"/>
          </a:xfrm>
          <a:prstGeom prst="rect">
            <a:avLst/>
          </a:prstGeom>
          <a:noFill/>
        </p:spPr>
        <p:txBody>
          <a:bodyPr wrap="square">
            <a:spAutoFit/>
          </a:bodyPr>
          <a:lstStyle/>
          <a:p>
            <a:r>
              <a:rPr lang="en-GB" sz="1400" b="1" i="1" dirty="0">
                <a:solidFill>
                  <a:schemeClr val="accent1">
                    <a:lumMod val="60000"/>
                    <a:lumOff val="40000"/>
                  </a:schemeClr>
                </a:solidFill>
                <a:effectLst/>
                <a:latin typeface="Times New Roman" panose="02020603050405020304" pitchFamily="18" charset="0"/>
                <a:ea typeface="Times New Roman" panose="02020603050405020304" pitchFamily="18" charset="0"/>
              </a:rPr>
              <a:t>Subsample 1</a:t>
            </a:r>
            <a:endParaRPr lang="ru-RU" sz="1400" dirty="0">
              <a:solidFill>
                <a:schemeClr val="accent1">
                  <a:lumMod val="60000"/>
                  <a:lumOff val="40000"/>
                </a:schemeClr>
              </a:solidFill>
            </a:endParaRPr>
          </a:p>
        </p:txBody>
      </p:sp>
      <p:sp>
        <p:nvSpPr>
          <p:cNvPr id="15" name="TextBox 14">
            <a:extLst>
              <a:ext uri="{FF2B5EF4-FFF2-40B4-BE49-F238E27FC236}">
                <a16:creationId xmlns:a16="http://schemas.microsoft.com/office/drawing/2014/main" id="{AA1A8564-A7FC-FA15-4587-1D2C063E6A5A}"/>
              </a:ext>
            </a:extLst>
          </p:cNvPr>
          <p:cNvSpPr txBox="1"/>
          <p:nvPr/>
        </p:nvSpPr>
        <p:spPr>
          <a:xfrm>
            <a:off x="1245676" y="3099295"/>
            <a:ext cx="4289951" cy="2246769"/>
          </a:xfrm>
          <a:prstGeom prst="rect">
            <a:avLst/>
          </a:prstGeom>
          <a:noFill/>
        </p:spPr>
        <p:txBody>
          <a:bodyPr wrap="square">
            <a:spAutoFit/>
          </a:bodyPr>
          <a:lstStyle/>
          <a:p>
            <a:pPr marL="285750" indent="-285750">
              <a:buFont typeface="Arial" panose="020B0604020202020204" pitchFamily="34" charset="0"/>
              <a:buChar char="•"/>
            </a:pPr>
            <a:r>
              <a:rPr lang="en-GB" sz="1400" dirty="0">
                <a:solidFill>
                  <a:srgbClr val="002060"/>
                </a:solidFill>
              </a:rPr>
              <a:t>Both satisfaction and intention to repurchase are affected by </a:t>
            </a:r>
            <a:r>
              <a:rPr lang="en-GB" sz="1400" b="1" dirty="0">
                <a:solidFill>
                  <a:srgbClr val="002060"/>
                </a:solidFill>
              </a:rPr>
              <a:t>the cultural factor</a:t>
            </a:r>
            <a:r>
              <a:rPr lang="en-GB" sz="1400" dirty="0">
                <a:solidFill>
                  <a:srgbClr val="002060"/>
                </a:solidFill>
              </a:rPr>
              <a:t>. Its influence is small, but still present, and this may be the impulse for further research to test the influence on large samples.</a:t>
            </a:r>
            <a:r>
              <a:rPr lang="ru-RU" sz="1400" dirty="0">
                <a:solidFill>
                  <a:srgbClr val="002060"/>
                </a:solidFill>
              </a:rPr>
              <a:t> </a:t>
            </a:r>
            <a:endParaRPr lang="en-US" sz="1400" dirty="0">
              <a:solidFill>
                <a:srgbClr val="002060"/>
              </a:solidFill>
            </a:endParaRPr>
          </a:p>
          <a:p>
            <a:pPr marL="285750" indent="-285750">
              <a:buFont typeface="Arial" panose="020B0604020202020204" pitchFamily="34" charset="0"/>
              <a:buChar char="•"/>
            </a:pPr>
            <a:r>
              <a:rPr lang="en-GB" sz="1400" dirty="0">
                <a:solidFill>
                  <a:srgbClr val="002060"/>
                </a:solidFill>
              </a:rPr>
              <a:t>PER3_0 and PER2_0 are completely insignificant, therefore they were excluded from the regression model.</a:t>
            </a:r>
          </a:p>
          <a:p>
            <a:pPr marL="285750" indent="-285750">
              <a:buFont typeface="Arial" panose="020B0604020202020204" pitchFamily="34" charset="0"/>
              <a:buChar char="•"/>
            </a:pPr>
            <a:r>
              <a:rPr lang="en-GB" sz="1400" dirty="0">
                <a:solidFill>
                  <a:srgbClr val="002060"/>
                </a:solidFill>
              </a:rPr>
              <a:t>Based on the outcome relation between satisfaction, repurchase and relationship is absents.</a:t>
            </a:r>
            <a:endParaRPr lang="ru-RU" sz="1400" dirty="0">
              <a:solidFill>
                <a:srgbClr val="002060"/>
              </a:solidFill>
            </a:endParaRPr>
          </a:p>
        </p:txBody>
      </p:sp>
      <p:sp>
        <p:nvSpPr>
          <p:cNvPr id="16" name="TextBox 15">
            <a:extLst>
              <a:ext uri="{FF2B5EF4-FFF2-40B4-BE49-F238E27FC236}">
                <a16:creationId xmlns:a16="http://schemas.microsoft.com/office/drawing/2014/main" id="{8DE673C3-EE3D-9309-E828-858CA0505951}"/>
              </a:ext>
            </a:extLst>
          </p:cNvPr>
          <p:cNvSpPr txBox="1"/>
          <p:nvPr/>
        </p:nvSpPr>
        <p:spPr>
          <a:xfrm>
            <a:off x="6145584" y="3099295"/>
            <a:ext cx="5455866" cy="954107"/>
          </a:xfrm>
          <a:prstGeom prst="rect">
            <a:avLst/>
          </a:prstGeom>
          <a:noFill/>
        </p:spPr>
        <p:txBody>
          <a:bodyPr wrap="square">
            <a:spAutoFit/>
          </a:bodyPr>
          <a:lstStyle/>
          <a:p>
            <a:pPr marL="171450" indent="-171450">
              <a:buFont typeface="Arial" panose="020B0604020202020204" pitchFamily="34" charset="0"/>
              <a:buChar char="•"/>
            </a:pPr>
            <a:r>
              <a:rPr lang="en-GB" sz="1400" dirty="0">
                <a:solidFill>
                  <a:srgbClr val="002060"/>
                </a:solidFill>
              </a:rPr>
              <a:t>The influence on dependent variables was different</a:t>
            </a:r>
            <a:r>
              <a:rPr lang="en-US" sz="1400" dirty="0">
                <a:solidFill>
                  <a:srgbClr val="002060"/>
                </a:solidFill>
              </a:rPr>
              <a:t>:</a:t>
            </a:r>
          </a:p>
          <a:p>
            <a:pPr marL="742950" lvl="1" indent="-285750">
              <a:buFont typeface="Wingdings" pitchFamily="2" charset="2"/>
              <a:buChar char="Ø"/>
            </a:pPr>
            <a:r>
              <a:rPr lang="en-GB" sz="1400" dirty="0">
                <a:solidFill>
                  <a:srgbClr val="002060"/>
                </a:solidFill>
              </a:rPr>
              <a:t> “Culture” and “personality” has an impact on Satisfaction + Personality impact consists of PER1_0 and PER2_0</a:t>
            </a:r>
            <a:r>
              <a:rPr lang="ru-RU" sz="1400" dirty="0">
                <a:solidFill>
                  <a:srgbClr val="002060"/>
                </a:solidFill>
              </a:rPr>
              <a:t> </a:t>
            </a:r>
            <a:endParaRPr lang="en-US" sz="1400" dirty="0">
              <a:solidFill>
                <a:srgbClr val="002060"/>
              </a:solidFill>
            </a:endParaRPr>
          </a:p>
          <a:p>
            <a:pPr marL="742950" lvl="1" indent="-285750">
              <a:buFont typeface="Wingdings" pitchFamily="2" charset="2"/>
              <a:buChar char="Ø"/>
            </a:pPr>
            <a:r>
              <a:rPr lang="en-GB" sz="1400" dirty="0">
                <a:solidFill>
                  <a:srgbClr val="002060"/>
                </a:solidFill>
              </a:rPr>
              <a:t>Only “culture” </a:t>
            </a:r>
            <a:r>
              <a:rPr lang="en-US" sz="1400" dirty="0">
                <a:solidFill>
                  <a:srgbClr val="002060"/>
                </a:solidFill>
              </a:rPr>
              <a:t>has an impact on Repurchase intention</a:t>
            </a:r>
          </a:p>
        </p:txBody>
      </p:sp>
    </p:spTree>
    <p:extLst>
      <p:ext uri="{BB962C8B-B14F-4D97-AF65-F5344CB8AC3E}">
        <p14:creationId xmlns:p14="http://schemas.microsoft.com/office/powerpoint/2010/main" val="3532943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7"/>
          <p:cNvSpPr txBox="1">
            <a:spLocks noGrp="1"/>
          </p:cNvSpPr>
          <p:nvPr>
            <p:ph type="title"/>
          </p:nvPr>
        </p:nvSpPr>
        <p:spPr>
          <a:xfrm>
            <a:off x="-1" y="295956"/>
            <a:ext cx="8501449" cy="763600"/>
          </a:xfrm>
          <a:prstGeom prst="rect">
            <a:avLst/>
          </a:prstGeom>
        </p:spPr>
        <p:txBody>
          <a:bodyPr spcFirstLastPara="1" vert="horz" wrap="square" lIns="121900" tIns="121900" rIns="121900" bIns="121900" rtlCol="0" anchor="t" anchorCtr="0">
            <a:noAutofit/>
          </a:bodyPr>
          <a:lstStyle/>
          <a:p>
            <a:pPr marL="514350" algn="just">
              <a:lnSpc>
                <a:spcPct val="150000"/>
              </a:lnSpc>
            </a:pPr>
            <a:r>
              <a:rPr lang="en-US" dirty="0">
                <a:solidFill>
                  <a:srgbClr val="002060"/>
                </a:solidFill>
              </a:rPr>
              <a:t>Conclusion</a:t>
            </a:r>
            <a:endParaRPr lang="ru-RU" dirty="0">
              <a:solidFill>
                <a:srgbClr val="002060"/>
              </a:solidFill>
            </a:endParaRPr>
          </a:p>
        </p:txBody>
      </p:sp>
      <p:sp>
        <p:nvSpPr>
          <p:cNvPr id="5" name="Прямоугольник 4"/>
          <p:cNvSpPr/>
          <p:nvPr/>
        </p:nvSpPr>
        <p:spPr>
          <a:xfrm>
            <a:off x="0" y="6741458"/>
            <a:ext cx="12192000" cy="116543"/>
          </a:xfrm>
          <a:prstGeom prst="rect">
            <a:avLst/>
          </a:prstGeom>
          <a:solidFill>
            <a:srgbClr val="01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sp>
        <p:nvSpPr>
          <p:cNvPr id="6" name="Прямоугольник 5"/>
          <p:cNvSpPr/>
          <p:nvPr/>
        </p:nvSpPr>
        <p:spPr>
          <a:xfrm>
            <a:off x="0" y="1"/>
            <a:ext cx="12192000" cy="116543"/>
          </a:xfrm>
          <a:prstGeom prst="rect">
            <a:avLst/>
          </a:prstGeom>
          <a:solidFill>
            <a:srgbClr val="01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pic>
        <p:nvPicPr>
          <p:cNvPr id="3" name="Рисунок 2">
            <a:extLst>
              <a:ext uri="{FF2B5EF4-FFF2-40B4-BE49-F238E27FC236}">
                <a16:creationId xmlns:a16="http://schemas.microsoft.com/office/drawing/2014/main" id="{2724F3EA-B611-3C89-1F42-48C6D50E3773}"/>
              </a:ext>
            </a:extLst>
          </p:cNvPr>
          <p:cNvPicPr>
            <a:picLocks noChangeAspect="1"/>
          </p:cNvPicPr>
          <p:nvPr/>
        </p:nvPicPr>
        <p:blipFill>
          <a:blip r:embed="rId3"/>
          <a:stretch>
            <a:fillRect/>
          </a:stretch>
        </p:blipFill>
        <p:spPr>
          <a:xfrm>
            <a:off x="11189675" y="194438"/>
            <a:ext cx="809286" cy="809286"/>
          </a:xfrm>
          <a:prstGeom prst="rect">
            <a:avLst/>
          </a:prstGeom>
        </p:spPr>
      </p:pic>
      <p:sp>
        <p:nvSpPr>
          <p:cNvPr id="8" name="TextBox 7">
            <a:extLst>
              <a:ext uri="{FF2B5EF4-FFF2-40B4-BE49-F238E27FC236}">
                <a16:creationId xmlns:a16="http://schemas.microsoft.com/office/drawing/2014/main" id="{97F1738B-9EF6-5C63-6C30-989124A10302}"/>
              </a:ext>
            </a:extLst>
          </p:cNvPr>
          <p:cNvSpPr txBox="1"/>
          <p:nvPr/>
        </p:nvSpPr>
        <p:spPr>
          <a:xfrm>
            <a:off x="586740" y="1526691"/>
            <a:ext cx="10900410" cy="3378104"/>
          </a:xfrm>
          <a:prstGeom prst="rect">
            <a:avLst/>
          </a:prstGeom>
          <a:noFill/>
        </p:spPr>
        <p:txBody>
          <a:bodyPr wrap="square">
            <a:spAutoFit/>
          </a:bodyPr>
          <a:lstStyle/>
          <a:p>
            <a:pPr marL="171450" indent="-171450">
              <a:lnSpc>
                <a:spcPct val="150000"/>
              </a:lnSpc>
              <a:buFont typeface="Arial" panose="020B0604020202020204" pitchFamily="34" charset="0"/>
              <a:buChar char="•"/>
            </a:pPr>
            <a:r>
              <a:rPr lang="en-GB" sz="1600" dirty="0">
                <a:solidFill>
                  <a:srgbClr val="002060"/>
                </a:solidFill>
              </a:rPr>
              <a:t>The brand influences consumer decision making and there is a connection between brand identity and decision making process (repurchase intention)</a:t>
            </a:r>
          </a:p>
          <a:p>
            <a:pPr marL="171450" indent="-171450">
              <a:lnSpc>
                <a:spcPct val="150000"/>
              </a:lnSpc>
              <a:buFont typeface="Arial" panose="020B0604020202020204" pitchFamily="34" charset="0"/>
              <a:buChar char="•"/>
            </a:pPr>
            <a:r>
              <a:rPr lang="en-GB" sz="1600" dirty="0">
                <a:solidFill>
                  <a:srgbClr val="002060"/>
                </a:solidFill>
              </a:rPr>
              <a:t>Cultural aspect is very important for both subsamples. Marketers in the luxury goods sector will benefit from this study's findings by gaining a better "understanding of their customer's expectations and intentions, which will lead to more effective strategies for maintaining a competitive advantage."</a:t>
            </a:r>
            <a:endParaRPr lang="ru-RU" sz="1600" dirty="0">
              <a:solidFill>
                <a:srgbClr val="002060"/>
              </a:solidFill>
            </a:endParaRPr>
          </a:p>
          <a:p>
            <a:pPr marL="171450" indent="-171450">
              <a:lnSpc>
                <a:spcPct val="150000"/>
              </a:lnSpc>
              <a:buFont typeface="Arial" panose="020B0604020202020204" pitchFamily="34" charset="0"/>
              <a:buChar char="•"/>
            </a:pPr>
            <a:r>
              <a:rPr lang="en-GB" sz="1600" dirty="0">
                <a:solidFill>
                  <a:srgbClr val="002060"/>
                </a:solidFill>
              </a:rPr>
              <a:t>Young respondents pay attention to collaborations with art of luxury brands, on their product designs and on luxury brands who reflect freedom and aren't afraid to be an artist, to be in creation mode every day</a:t>
            </a:r>
            <a:endParaRPr lang="en-US" sz="1600" dirty="0">
              <a:solidFill>
                <a:srgbClr val="002060"/>
              </a:solidFill>
            </a:endParaRPr>
          </a:p>
          <a:p>
            <a:pPr marL="171450" indent="-171450">
              <a:lnSpc>
                <a:spcPct val="150000"/>
              </a:lnSpc>
              <a:buFont typeface="Arial" panose="020B0604020202020204" pitchFamily="34" charset="0"/>
              <a:buChar char="•"/>
            </a:pPr>
            <a:endParaRPr lang="en-US" sz="1600" dirty="0">
              <a:solidFill>
                <a:srgbClr val="002060"/>
              </a:solidFill>
            </a:endParaRPr>
          </a:p>
          <a:p>
            <a:pPr marL="171450" indent="-171450">
              <a:lnSpc>
                <a:spcPct val="150000"/>
              </a:lnSpc>
              <a:buFont typeface="Arial" panose="020B0604020202020204" pitchFamily="34" charset="0"/>
              <a:buChar char="•"/>
            </a:pPr>
            <a:endParaRPr lang="en-US" sz="1600" dirty="0">
              <a:solidFill>
                <a:srgbClr val="002060"/>
              </a:solidFill>
            </a:endParaRPr>
          </a:p>
        </p:txBody>
      </p:sp>
    </p:spTree>
    <p:extLst>
      <p:ext uri="{BB962C8B-B14F-4D97-AF65-F5344CB8AC3E}">
        <p14:creationId xmlns:p14="http://schemas.microsoft.com/office/powerpoint/2010/main" val="4244795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7"/>
          <p:cNvSpPr txBox="1">
            <a:spLocks noGrp="1"/>
          </p:cNvSpPr>
          <p:nvPr>
            <p:ph type="title"/>
          </p:nvPr>
        </p:nvSpPr>
        <p:spPr>
          <a:xfrm>
            <a:off x="-1" y="295956"/>
            <a:ext cx="8501449" cy="763600"/>
          </a:xfrm>
          <a:prstGeom prst="rect">
            <a:avLst/>
          </a:prstGeom>
        </p:spPr>
        <p:txBody>
          <a:bodyPr spcFirstLastPara="1" vert="horz" wrap="square" lIns="121900" tIns="121900" rIns="121900" bIns="121900" rtlCol="0" anchor="t" anchorCtr="0">
            <a:noAutofit/>
          </a:bodyPr>
          <a:lstStyle/>
          <a:p>
            <a:pPr marL="514350" algn="just">
              <a:lnSpc>
                <a:spcPct val="150000"/>
              </a:lnSpc>
            </a:pPr>
            <a:r>
              <a:rPr lang="en-US" dirty="0">
                <a:solidFill>
                  <a:srgbClr val="002060"/>
                </a:solidFill>
              </a:rPr>
              <a:t>Conclusion</a:t>
            </a:r>
            <a:endParaRPr lang="ru-RU" dirty="0">
              <a:solidFill>
                <a:srgbClr val="002060"/>
              </a:solidFill>
            </a:endParaRPr>
          </a:p>
        </p:txBody>
      </p:sp>
      <p:sp>
        <p:nvSpPr>
          <p:cNvPr id="5" name="Прямоугольник 4"/>
          <p:cNvSpPr/>
          <p:nvPr/>
        </p:nvSpPr>
        <p:spPr>
          <a:xfrm>
            <a:off x="0" y="6741458"/>
            <a:ext cx="12192000" cy="116543"/>
          </a:xfrm>
          <a:prstGeom prst="rect">
            <a:avLst/>
          </a:prstGeom>
          <a:solidFill>
            <a:srgbClr val="01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sp>
        <p:nvSpPr>
          <p:cNvPr id="6" name="Прямоугольник 5"/>
          <p:cNvSpPr/>
          <p:nvPr/>
        </p:nvSpPr>
        <p:spPr>
          <a:xfrm>
            <a:off x="0" y="1"/>
            <a:ext cx="12192000" cy="116543"/>
          </a:xfrm>
          <a:prstGeom prst="rect">
            <a:avLst/>
          </a:prstGeom>
          <a:solidFill>
            <a:srgbClr val="01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sp>
        <p:nvSpPr>
          <p:cNvPr id="2" name="TextBox 1">
            <a:extLst>
              <a:ext uri="{FF2B5EF4-FFF2-40B4-BE49-F238E27FC236}">
                <a16:creationId xmlns:a16="http://schemas.microsoft.com/office/drawing/2014/main" id="{A8F88767-09B2-1F46-AA3B-ADA1496E7D70}"/>
              </a:ext>
            </a:extLst>
          </p:cNvPr>
          <p:cNvSpPr txBox="1"/>
          <p:nvPr/>
        </p:nvSpPr>
        <p:spPr>
          <a:xfrm>
            <a:off x="3980330" y="4315013"/>
            <a:ext cx="184731" cy="461665"/>
          </a:xfrm>
          <a:prstGeom prst="rect">
            <a:avLst/>
          </a:prstGeom>
          <a:noFill/>
        </p:spPr>
        <p:txBody>
          <a:bodyPr wrap="none" rtlCol="0">
            <a:spAutoFit/>
          </a:bodyPr>
          <a:lstStyle/>
          <a:p>
            <a:endParaRPr lang="ru-RU" sz="2400" dirty="0"/>
          </a:p>
        </p:txBody>
      </p:sp>
      <p:pic>
        <p:nvPicPr>
          <p:cNvPr id="3" name="Рисунок 2">
            <a:extLst>
              <a:ext uri="{FF2B5EF4-FFF2-40B4-BE49-F238E27FC236}">
                <a16:creationId xmlns:a16="http://schemas.microsoft.com/office/drawing/2014/main" id="{2724F3EA-B611-3C89-1F42-48C6D50E3773}"/>
              </a:ext>
            </a:extLst>
          </p:cNvPr>
          <p:cNvPicPr>
            <a:picLocks noChangeAspect="1"/>
          </p:cNvPicPr>
          <p:nvPr/>
        </p:nvPicPr>
        <p:blipFill>
          <a:blip r:embed="rId3"/>
          <a:stretch>
            <a:fillRect/>
          </a:stretch>
        </p:blipFill>
        <p:spPr>
          <a:xfrm>
            <a:off x="11189675" y="194438"/>
            <a:ext cx="809286" cy="809286"/>
          </a:xfrm>
          <a:prstGeom prst="rect">
            <a:avLst/>
          </a:prstGeom>
        </p:spPr>
      </p:pic>
      <p:sp>
        <p:nvSpPr>
          <p:cNvPr id="8" name="TextBox 7">
            <a:extLst>
              <a:ext uri="{FF2B5EF4-FFF2-40B4-BE49-F238E27FC236}">
                <a16:creationId xmlns:a16="http://schemas.microsoft.com/office/drawing/2014/main" id="{5B70F3E8-963A-454E-07FC-5F35D2B71A6D}"/>
              </a:ext>
            </a:extLst>
          </p:cNvPr>
          <p:cNvSpPr txBox="1"/>
          <p:nvPr/>
        </p:nvSpPr>
        <p:spPr>
          <a:xfrm>
            <a:off x="582960" y="2563691"/>
            <a:ext cx="9464010" cy="338554"/>
          </a:xfrm>
          <a:prstGeom prst="rect">
            <a:avLst/>
          </a:prstGeom>
          <a:noFill/>
        </p:spPr>
        <p:txBody>
          <a:bodyPr wrap="square">
            <a:spAutoFit/>
          </a:bodyPr>
          <a:lstStyle/>
          <a:p>
            <a:pPr marL="285750" indent="-285750">
              <a:buFont typeface="Arial" panose="020B0604020202020204" pitchFamily="34" charset="0"/>
              <a:buChar char="•"/>
            </a:pPr>
            <a:endParaRPr lang="en" sz="1600" dirty="0">
              <a:solidFill>
                <a:srgbClr val="002060"/>
              </a:solidFill>
            </a:endParaRPr>
          </a:p>
        </p:txBody>
      </p:sp>
      <p:graphicFrame>
        <p:nvGraphicFramePr>
          <p:cNvPr id="7" name="Таблица 8">
            <a:extLst>
              <a:ext uri="{FF2B5EF4-FFF2-40B4-BE49-F238E27FC236}">
                <a16:creationId xmlns:a16="http://schemas.microsoft.com/office/drawing/2014/main" id="{9DDD8D39-79EC-EE66-9838-2FAD8048DD39}"/>
              </a:ext>
            </a:extLst>
          </p:cNvPr>
          <p:cNvGraphicFramePr>
            <a:graphicFrameLocks noGrp="1"/>
          </p:cNvGraphicFramePr>
          <p:nvPr>
            <p:extLst>
              <p:ext uri="{D42A27DB-BD31-4B8C-83A1-F6EECF244321}">
                <p14:modId xmlns:p14="http://schemas.microsoft.com/office/powerpoint/2010/main" val="1765383540"/>
              </p:ext>
            </p:extLst>
          </p:nvPr>
        </p:nvGraphicFramePr>
        <p:xfrm>
          <a:off x="582960" y="1610023"/>
          <a:ext cx="8127999" cy="3925570"/>
        </p:xfrm>
        <a:graphic>
          <a:graphicData uri="http://schemas.openxmlformats.org/drawingml/2006/table">
            <a:tbl>
              <a:tblPr firstRow="1" bandRow="1">
                <a:tableStyleId>{5C22544A-7EE6-4342-B048-85BDC9FD1C3A}</a:tableStyleId>
              </a:tblPr>
              <a:tblGrid>
                <a:gridCol w="448310">
                  <a:extLst>
                    <a:ext uri="{9D8B030D-6E8A-4147-A177-3AD203B41FA5}">
                      <a16:colId xmlns:a16="http://schemas.microsoft.com/office/drawing/2014/main" val="3606374593"/>
                    </a:ext>
                  </a:extLst>
                </a:gridCol>
                <a:gridCol w="4970356">
                  <a:extLst>
                    <a:ext uri="{9D8B030D-6E8A-4147-A177-3AD203B41FA5}">
                      <a16:colId xmlns:a16="http://schemas.microsoft.com/office/drawing/2014/main" val="2864686146"/>
                    </a:ext>
                  </a:extLst>
                </a:gridCol>
                <a:gridCol w="2709333">
                  <a:extLst>
                    <a:ext uri="{9D8B030D-6E8A-4147-A177-3AD203B41FA5}">
                      <a16:colId xmlns:a16="http://schemas.microsoft.com/office/drawing/2014/main" val="231519514"/>
                    </a:ext>
                  </a:extLst>
                </a:gridCol>
              </a:tblGrid>
              <a:tr h="370840">
                <a:tc>
                  <a:txBody>
                    <a:bodyPr/>
                    <a:lstStyle/>
                    <a:p>
                      <a:pPr>
                        <a:lnSpc>
                          <a:spcPct val="150000"/>
                        </a:lnSpc>
                      </a:pPr>
                      <a:r>
                        <a:rPr lang="en-US" sz="1600" dirty="0"/>
                        <a:t>H1</a:t>
                      </a:r>
                    </a:p>
                  </a:txBody>
                  <a:tcPr/>
                </a:tc>
                <a:tc>
                  <a:txBody>
                    <a:bodyPr/>
                    <a:lstStyle/>
                    <a:p>
                      <a:pPr>
                        <a:lnSpc>
                          <a:spcPct val="150000"/>
                        </a:lnSpc>
                      </a:pPr>
                      <a:r>
                        <a:rPr lang="en-GB" sz="1600" b="1" kern="1200" dirty="0">
                          <a:solidFill>
                            <a:schemeClr val="lt1"/>
                          </a:solidFill>
                          <a:effectLst/>
                          <a:latin typeface="+mn-lt"/>
                          <a:ea typeface="+mn-ea"/>
                          <a:cs typeface="+mn-cs"/>
                        </a:rPr>
                        <a:t>Brand identity is positively related to brand satisfaction in the luxury segment</a:t>
                      </a:r>
                      <a:r>
                        <a:rPr lang="ru-RU" sz="1600" dirty="0">
                          <a:effectLst/>
                        </a:rPr>
                        <a:t> </a:t>
                      </a:r>
                      <a:endParaRPr lang="ru-RU" sz="1600" dirty="0"/>
                    </a:p>
                  </a:txBody>
                  <a:tcPr/>
                </a:tc>
                <a:tc>
                  <a:txBody>
                    <a:bodyPr/>
                    <a:lstStyle/>
                    <a:p>
                      <a:pPr algn="ctr">
                        <a:lnSpc>
                          <a:spcPct val="150000"/>
                        </a:lnSpc>
                      </a:pPr>
                      <a:r>
                        <a:rPr lang="en-GB" sz="1600" b="1" i="1" kern="1200" dirty="0">
                          <a:solidFill>
                            <a:schemeClr val="lt1"/>
                          </a:solidFill>
                          <a:effectLst/>
                          <a:latin typeface="+mn-lt"/>
                          <a:ea typeface="+mn-ea"/>
                          <a:cs typeface="+mn-cs"/>
                        </a:rPr>
                        <a:t>Confirmed</a:t>
                      </a:r>
                      <a:r>
                        <a:rPr lang="ru-RU" sz="1600" dirty="0">
                          <a:effectLst/>
                        </a:rPr>
                        <a:t> </a:t>
                      </a:r>
                      <a:endParaRPr lang="ru-RU" sz="1600" dirty="0"/>
                    </a:p>
                  </a:txBody>
                  <a:tcPr/>
                </a:tc>
                <a:extLst>
                  <a:ext uri="{0D108BD9-81ED-4DB2-BD59-A6C34878D82A}">
                    <a16:rowId xmlns:a16="http://schemas.microsoft.com/office/drawing/2014/main" val="937418239"/>
                  </a:ext>
                </a:extLst>
              </a:tr>
              <a:tr h="370840">
                <a:tc>
                  <a:txBody>
                    <a:bodyPr/>
                    <a:lstStyle/>
                    <a:p>
                      <a:pPr>
                        <a:lnSpc>
                          <a:spcPct val="150000"/>
                        </a:lnSpc>
                      </a:pPr>
                      <a:r>
                        <a:rPr lang="en-US" sz="1600" dirty="0"/>
                        <a:t>H2</a:t>
                      </a:r>
                      <a:endParaRPr lang="ru-RU" sz="1600" dirty="0"/>
                    </a:p>
                  </a:txBody>
                  <a:tcPr/>
                </a:tc>
                <a:tc>
                  <a:txBody>
                    <a:bodyPr/>
                    <a:lstStyle/>
                    <a:p>
                      <a:pPr>
                        <a:lnSpc>
                          <a:spcPct val="150000"/>
                        </a:lnSpc>
                      </a:pPr>
                      <a:r>
                        <a:rPr lang="en-GB" sz="1600" kern="1200" dirty="0">
                          <a:solidFill>
                            <a:schemeClr val="dk1"/>
                          </a:solidFill>
                          <a:effectLst/>
                          <a:latin typeface="+mn-lt"/>
                          <a:ea typeface="+mn-ea"/>
                          <a:cs typeface="+mn-cs"/>
                        </a:rPr>
                        <a:t>Brand identity  is positively related to repurchase intention in the luxury segment</a:t>
                      </a:r>
                      <a:r>
                        <a:rPr lang="ru-RU" sz="1600" dirty="0">
                          <a:effectLst/>
                        </a:rPr>
                        <a:t> </a:t>
                      </a:r>
                      <a:endParaRPr lang="ru-RU" sz="1600" dirty="0"/>
                    </a:p>
                  </a:txBody>
                  <a:tcPr/>
                </a:tc>
                <a:tc>
                  <a:txBody>
                    <a:bodyPr/>
                    <a:lstStyle/>
                    <a:p>
                      <a:pPr algn="ctr">
                        <a:lnSpc>
                          <a:spcPct val="150000"/>
                        </a:lnSpc>
                      </a:pPr>
                      <a:r>
                        <a:rPr lang="en-GB" sz="1600" i="1" kern="1200" dirty="0">
                          <a:solidFill>
                            <a:schemeClr val="dk1"/>
                          </a:solidFill>
                          <a:effectLst/>
                          <a:latin typeface="+mn-lt"/>
                          <a:ea typeface="+mn-ea"/>
                          <a:cs typeface="+mn-cs"/>
                        </a:rPr>
                        <a:t>Confirmed</a:t>
                      </a:r>
                      <a:r>
                        <a:rPr lang="ru-RU" sz="1600" dirty="0">
                          <a:effectLst/>
                        </a:rPr>
                        <a:t> </a:t>
                      </a:r>
                      <a:endParaRPr lang="ru-RU" sz="1600" dirty="0"/>
                    </a:p>
                  </a:txBody>
                  <a:tcPr/>
                </a:tc>
                <a:extLst>
                  <a:ext uri="{0D108BD9-81ED-4DB2-BD59-A6C34878D82A}">
                    <a16:rowId xmlns:a16="http://schemas.microsoft.com/office/drawing/2014/main" val="2934332473"/>
                  </a:ext>
                </a:extLst>
              </a:tr>
              <a:tr h="370840">
                <a:tc>
                  <a:txBody>
                    <a:bodyPr/>
                    <a:lstStyle/>
                    <a:p>
                      <a:pPr>
                        <a:lnSpc>
                          <a:spcPct val="150000"/>
                        </a:lnSpc>
                      </a:pPr>
                      <a:r>
                        <a:rPr lang="en-US" sz="1600" dirty="0"/>
                        <a:t>H3</a:t>
                      </a:r>
                      <a:endParaRPr lang="ru-RU" sz="1600" dirty="0"/>
                    </a:p>
                  </a:txBody>
                  <a:tcPr/>
                </a:tc>
                <a:tc>
                  <a:txBody>
                    <a:bodyPr/>
                    <a:lstStyle/>
                    <a:p>
                      <a:pPr>
                        <a:lnSpc>
                          <a:spcPct val="150000"/>
                        </a:lnSpc>
                      </a:pPr>
                      <a:r>
                        <a:rPr lang="en-GB" sz="1600" kern="1200" dirty="0">
                          <a:solidFill>
                            <a:schemeClr val="dk1"/>
                          </a:solidFill>
                          <a:effectLst/>
                          <a:latin typeface="+mn-lt"/>
                          <a:ea typeface="+mn-ea"/>
                          <a:cs typeface="+mn-cs"/>
                        </a:rPr>
                        <a:t>Personality  has an impact on repurchase intention in the luxury segment</a:t>
                      </a:r>
                      <a:r>
                        <a:rPr lang="ru-RU" sz="1600" dirty="0">
                          <a:effectLst/>
                        </a:rPr>
                        <a:t> </a:t>
                      </a:r>
                      <a:endParaRPr lang="ru-RU" sz="1600" dirty="0"/>
                    </a:p>
                  </a:txBody>
                  <a:tcPr/>
                </a:tc>
                <a:tc>
                  <a:txBody>
                    <a:bodyPr/>
                    <a:lstStyle/>
                    <a:p>
                      <a:pPr algn="ctr">
                        <a:lnSpc>
                          <a:spcPct val="150000"/>
                        </a:lnSpc>
                      </a:pPr>
                      <a:r>
                        <a:rPr lang="en-GB" sz="1600" i="1" kern="1200" dirty="0">
                          <a:solidFill>
                            <a:schemeClr val="dk1"/>
                          </a:solidFill>
                          <a:effectLst/>
                          <a:latin typeface="+mn-lt"/>
                          <a:ea typeface="+mn-ea"/>
                          <a:cs typeface="+mn-cs"/>
                        </a:rPr>
                        <a:t>Confirmed</a:t>
                      </a:r>
                      <a:r>
                        <a:rPr lang="ru-RU" sz="1600" dirty="0">
                          <a:effectLst/>
                        </a:rPr>
                        <a:t> </a:t>
                      </a:r>
                      <a:endParaRPr lang="ru-RU" sz="1600" dirty="0"/>
                    </a:p>
                  </a:txBody>
                  <a:tcPr/>
                </a:tc>
                <a:extLst>
                  <a:ext uri="{0D108BD9-81ED-4DB2-BD59-A6C34878D82A}">
                    <a16:rowId xmlns:a16="http://schemas.microsoft.com/office/drawing/2014/main" val="3197310841"/>
                  </a:ext>
                </a:extLst>
              </a:tr>
              <a:tr h="370840">
                <a:tc>
                  <a:txBody>
                    <a:bodyPr/>
                    <a:lstStyle/>
                    <a:p>
                      <a:pPr>
                        <a:lnSpc>
                          <a:spcPct val="150000"/>
                        </a:lnSpc>
                      </a:pPr>
                      <a:r>
                        <a:rPr lang="en-US" sz="1600" dirty="0"/>
                        <a:t>H4</a:t>
                      </a:r>
                      <a:endParaRPr lang="ru-RU" sz="1600" dirty="0"/>
                    </a:p>
                  </a:txBody>
                  <a:tcPr/>
                </a:tc>
                <a:tc>
                  <a:txBody>
                    <a:bodyPr/>
                    <a:lstStyle/>
                    <a:p>
                      <a:pPr>
                        <a:lnSpc>
                          <a:spcPct val="150000"/>
                        </a:lnSpc>
                      </a:pPr>
                      <a:r>
                        <a:rPr lang="en-GB" sz="1600" kern="1200" dirty="0">
                          <a:solidFill>
                            <a:schemeClr val="dk1"/>
                          </a:solidFill>
                          <a:effectLst/>
                          <a:latin typeface="+mn-lt"/>
                          <a:ea typeface="+mn-ea"/>
                          <a:cs typeface="+mn-cs"/>
                        </a:rPr>
                        <a:t>Culture has an impact on repurchase intention in the luxury segment</a:t>
                      </a:r>
                      <a:r>
                        <a:rPr lang="ru-RU" sz="1600" dirty="0">
                          <a:effectLst/>
                        </a:rPr>
                        <a:t> </a:t>
                      </a:r>
                      <a:endParaRPr lang="ru-RU" sz="1600" dirty="0"/>
                    </a:p>
                  </a:txBody>
                  <a:tcPr/>
                </a:tc>
                <a:tc>
                  <a:txBody>
                    <a:bodyPr/>
                    <a:lstStyle/>
                    <a:p>
                      <a:pPr algn="ctr">
                        <a:lnSpc>
                          <a:spcPct val="150000"/>
                        </a:lnSpc>
                      </a:pPr>
                      <a:r>
                        <a:rPr lang="en-GB" sz="1600" i="1" kern="1200" dirty="0">
                          <a:solidFill>
                            <a:schemeClr val="dk1"/>
                          </a:solidFill>
                          <a:effectLst/>
                          <a:latin typeface="+mn-lt"/>
                          <a:ea typeface="+mn-ea"/>
                          <a:cs typeface="+mn-cs"/>
                        </a:rPr>
                        <a:t>Confirmed</a:t>
                      </a:r>
                      <a:r>
                        <a:rPr lang="ru-RU" sz="1600" dirty="0">
                          <a:effectLst/>
                        </a:rPr>
                        <a:t> </a:t>
                      </a:r>
                      <a:endParaRPr lang="ru-RU" sz="1600" dirty="0"/>
                    </a:p>
                  </a:txBody>
                  <a:tcPr/>
                </a:tc>
                <a:extLst>
                  <a:ext uri="{0D108BD9-81ED-4DB2-BD59-A6C34878D82A}">
                    <a16:rowId xmlns:a16="http://schemas.microsoft.com/office/drawing/2014/main" val="3125195175"/>
                  </a:ext>
                </a:extLst>
              </a:tr>
              <a:tr h="370840">
                <a:tc>
                  <a:txBody>
                    <a:bodyPr/>
                    <a:lstStyle/>
                    <a:p>
                      <a:pPr>
                        <a:lnSpc>
                          <a:spcPct val="150000"/>
                        </a:lnSpc>
                      </a:pPr>
                      <a:r>
                        <a:rPr lang="en-US" sz="1600" dirty="0"/>
                        <a:t>H5</a:t>
                      </a:r>
                      <a:endParaRPr lang="ru-RU" sz="1600" dirty="0"/>
                    </a:p>
                  </a:txBody>
                  <a:tcPr/>
                </a:tc>
                <a:tc>
                  <a:txBody>
                    <a:bodyPr/>
                    <a:lstStyle/>
                    <a:p>
                      <a:pPr>
                        <a:lnSpc>
                          <a:spcPct val="150000"/>
                        </a:lnSpc>
                      </a:pPr>
                      <a:r>
                        <a:rPr lang="en-GB" sz="1600" kern="1200" dirty="0">
                          <a:solidFill>
                            <a:schemeClr val="dk1"/>
                          </a:solidFill>
                          <a:effectLst/>
                          <a:latin typeface="+mn-lt"/>
                          <a:ea typeface="+mn-ea"/>
                          <a:cs typeface="+mn-cs"/>
                        </a:rPr>
                        <a:t>Relationship has an impact on repurchase intention in the luxury segment</a:t>
                      </a:r>
                      <a:r>
                        <a:rPr lang="ru-RU" sz="1600" dirty="0">
                          <a:effectLst/>
                        </a:rPr>
                        <a:t> </a:t>
                      </a:r>
                      <a:endParaRPr lang="ru-RU" sz="1600" dirty="0"/>
                    </a:p>
                  </a:txBody>
                  <a:tcPr/>
                </a:tc>
                <a:tc>
                  <a:txBody>
                    <a:bodyPr/>
                    <a:lstStyle/>
                    <a:p>
                      <a:pPr algn="ctr">
                        <a:lnSpc>
                          <a:spcPct val="150000"/>
                        </a:lnSpc>
                      </a:pPr>
                      <a:r>
                        <a:rPr lang="en-GB" sz="1600" i="1" kern="1200" dirty="0">
                          <a:solidFill>
                            <a:schemeClr val="dk1"/>
                          </a:solidFill>
                          <a:effectLst/>
                          <a:latin typeface="+mn-lt"/>
                          <a:ea typeface="+mn-ea"/>
                          <a:cs typeface="+mn-cs"/>
                        </a:rPr>
                        <a:t>Rejected</a:t>
                      </a:r>
                      <a:r>
                        <a:rPr lang="ru-RU" sz="1600" dirty="0">
                          <a:effectLst/>
                        </a:rPr>
                        <a:t> </a:t>
                      </a:r>
                      <a:endParaRPr lang="ru-RU" sz="1600" dirty="0"/>
                    </a:p>
                  </a:txBody>
                  <a:tcPr/>
                </a:tc>
                <a:extLst>
                  <a:ext uri="{0D108BD9-81ED-4DB2-BD59-A6C34878D82A}">
                    <a16:rowId xmlns:a16="http://schemas.microsoft.com/office/drawing/2014/main" val="1888536139"/>
                  </a:ext>
                </a:extLst>
              </a:tr>
            </a:tbl>
          </a:graphicData>
        </a:graphic>
      </p:graphicFrame>
    </p:spTree>
    <p:extLst>
      <p:ext uri="{BB962C8B-B14F-4D97-AF65-F5344CB8AC3E}">
        <p14:creationId xmlns:p14="http://schemas.microsoft.com/office/powerpoint/2010/main" val="1631805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7"/>
          <p:cNvSpPr txBox="1">
            <a:spLocks noGrp="1"/>
          </p:cNvSpPr>
          <p:nvPr>
            <p:ph type="title"/>
          </p:nvPr>
        </p:nvSpPr>
        <p:spPr>
          <a:xfrm>
            <a:off x="-1" y="295956"/>
            <a:ext cx="8501449" cy="763600"/>
          </a:xfrm>
          <a:prstGeom prst="rect">
            <a:avLst/>
          </a:prstGeom>
        </p:spPr>
        <p:txBody>
          <a:bodyPr spcFirstLastPara="1" vert="horz" wrap="square" lIns="121900" tIns="121900" rIns="121900" bIns="121900" rtlCol="0" anchor="t" anchorCtr="0">
            <a:noAutofit/>
          </a:bodyPr>
          <a:lstStyle/>
          <a:p>
            <a:pPr marL="514350" algn="just">
              <a:lnSpc>
                <a:spcPct val="150000"/>
              </a:lnSpc>
            </a:pPr>
            <a:r>
              <a:rPr lang="en-US" dirty="0">
                <a:solidFill>
                  <a:srgbClr val="002060"/>
                </a:solidFill>
              </a:rPr>
              <a:t>Limitations</a:t>
            </a:r>
            <a:endParaRPr lang="ru-RU" dirty="0">
              <a:solidFill>
                <a:srgbClr val="002060"/>
              </a:solidFill>
            </a:endParaRPr>
          </a:p>
        </p:txBody>
      </p:sp>
      <p:sp>
        <p:nvSpPr>
          <p:cNvPr id="5" name="Прямоугольник 4"/>
          <p:cNvSpPr/>
          <p:nvPr/>
        </p:nvSpPr>
        <p:spPr>
          <a:xfrm>
            <a:off x="0" y="6741458"/>
            <a:ext cx="12192000" cy="116543"/>
          </a:xfrm>
          <a:prstGeom prst="rect">
            <a:avLst/>
          </a:prstGeom>
          <a:solidFill>
            <a:srgbClr val="01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sp>
        <p:nvSpPr>
          <p:cNvPr id="6" name="Прямоугольник 5"/>
          <p:cNvSpPr/>
          <p:nvPr/>
        </p:nvSpPr>
        <p:spPr>
          <a:xfrm>
            <a:off x="0" y="1"/>
            <a:ext cx="12192000" cy="116543"/>
          </a:xfrm>
          <a:prstGeom prst="rect">
            <a:avLst/>
          </a:prstGeom>
          <a:solidFill>
            <a:srgbClr val="01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sp>
        <p:nvSpPr>
          <p:cNvPr id="2" name="TextBox 1">
            <a:extLst>
              <a:ext uri="{FF2B5EF4-FFF2-40B4-BE49-F238E27FC236}">
                <a16:creationId xmlns:a16="http://schemas.microsoft.com/office/drawing/2014/main" id="{A8F88767-09B2-1F46-AA3B-ADA1496E7D70}"/>
              </a:ext>
            </a:extLst>
          </p:cNvPr>
          <p:cNvSpPr txBox="1"/>
          <p:nvPr/>
        </p:nvSpPr>
        <p:spPr>
          <a:xfrm>
            <a:off x="3980330" y="4315013"/>
            <a:ext cx="184731" cy="461665"/>
          </a:xfrm>
          <a:prstGeom prst="rect">
            <a:avLst/>
          </a:prstGeom>
          <a:noFill/>
        </p:spPr>
        <p:txBody>
          <a:bodyPr wrap="none" rtlCol="0">
            <a:spAutoFit/>
          </a:bodyPr>
          <a:lstStyle/>
          <a:p>
            <a:endParaRPr lang="ru-RU" sz="2400" dirty="0"/>
          </a:p>
        </p:txBody>
      </p:sp>
      <p:pic>
        <p:nvPicPr>
          <p:cNvPr id="3" name="Рисунок 2">
            <a:extLst>
              <a:ext uri="{FF2B5EF4-FFF2-40B4-BE49-F238E27FC236}">
                <a16:creationId xmlns:a16="http://schemas.microsoft.com/office/drawing/2014/main" id="{2724F3EA-B611-3C89-1F42-48C6D50E3773}"/>
              </a:ext>
            </a:extLst>
          </p:cNvPr>
          <p:cNvPicPr>
            <a:picLocks noChangeAspect="1"/>
          </p:cNvPicPr>
          <p:nvPr/>
        </p:nvPicPr>
        <p:blipFill>
          <a:blip r:embed="rId3"/>
          <a:stretch>
            <a:fillRect/>
          </a:stretch>
        </p:blipFill>
        <p:spPr>
          <a:xfrm>
            <a:off x="11189675" y="194438"/>
            <a:ext cx="809286" cy="809286"/>
          </a:xfrm>
          <a:prstGeom prst="rect">
            <a:avLst/>
          </a:prstGeom>
        </p:spPr>
      </p:pic>
      <p:sp>
        <p:nvSpPr>
          <p:cNvPr id="8" name="TextBox 7">
            <a:extLst>
              <a:ext uri="{FF2B5EF4-FFF2-40B4-BE49-F238E27FC236}">
                <a16:creationId xmlns:a16="http://schemas.microsoft.com/office/drawing/2014/main" id="{5B70F3E8-963A-454E-07FC-5F35D2B71A6D}"/>
              </a:ext>
            </a:extLst>
          </p:cNvPr>
          <p:cNvSpPr txBox="1"/>
          <p:nvPr/>
        </p:nvSpPr>
        <p:spPr>
          <a:xfrm>
            <a:off x="582960" y="2563691"/>
            <a:ext cx="9464010" cy="338554"/>
          </a:xfrm>
          <a:prstGeom prst="rect">
            <a:avLst/>
          </a:prstGeom>
          <a:noFill/>
        </p:spPr>
        <p:txBody>
          <a:bodyPr wrap="square">
            <a:spAutoFit/>
          </a:bodyPr>
          <a:lstStyle/>
          <a:p>
            <a:pPr marL="285750" indent="-285750">
              <a:buFont typeface="Arial" panose="020B0604020202020204" pitchFamily="34" charset="0"/>
              <a:buChar char="•"/>
            </a:pPr>
            <a:endParaRPr lang="en" sz="1600" dirty="0">
              <a:solidFill>
                <a:srgbClr val="002060"/>
              </a:solidFill>
            </a:endParaRPr>
          </a:p>
        </p:txBody>
      </p:sp>
      <p:sp>
        <p:nvSpPr>
          <p:cNvPr id="4" name="TextBox 3">
            <a:extLst>
              <a:ext uri="{FF2B5EF4-FFF2-40B4-BE49-F238E27FC236}">
                <a16:creationId xmlns:a16="http://schemas.microsoft.com/office/drawing/2014/main" id="{E8562F19-5026-B171-1693-3BE806D85649}"/>
              </a:ext>
            </a:extLst>
          </p:cNvPr>
          <p:cNvSpPr txBox="1"/>
          <p:nvPr/>
        </p:nvSpPr>
        <p:spPr>
          <a:xfrm>
            <a:off x="582960" y="1519236"/>
            <a:ext cx="11121360" cy="3373359"/>
          </a:xfrm>
          <a:prstGeom prst="rect">
            <a:avLst/>
          </a:prstGeom>
          <a:noFill/>
        </p:spPr>
        <p:txBody>
          <a:bodyPr wrap="square">
            <a:spAutoFit/>
          </a:bodyPr>
          <a:lstStyle/>
          <a:p>
            <a:pPr marL="285750" indent="-285750" algn="just">
              <a:lnSpc>
                <a:spcPct val="150000"/>
              </a:lnSpc>
              <a:buFont typeface="Arial" panose="020B0604020202020204" pitchFamily="34" charset="0"/>
              <a:buChar char="•"/>
            </a:pPr>
            <a:r>
              <a:rPr lang="en-GB" dirty="0">
                <a:solidFill>
                  <a:srgbClr val="002060"/>
                </a:solidFill>
              </a:rPr>
              <a:t>The sampling frame that does not cover the entire territory of Russia and may for that reason limit the generalisation capability of the research findings;</a:t>
            </a:r>
          </a:p>
          <a:p>
            <a:pPr marL="285750" indent="-285750" algn="just">
              <a:lnSpc>
                <a:spcPct val="150000"/>
              </a:lnSpc>
              <a:buFont typeface="Arial" panose="020B0604020202020204" pitchFamily="34" charset="0"/>
              <a:buChar char="•"/>
            </a:pPr>
            <a:r>
              <a:rPr lang="en-GB" dirty="0">
                <a:solidFill>
                  <a:srgbClr val="002060"/>
                </a:solidFill>
              </a:rPr>
              <a:t>The current review was performed considering just constructs of satisfaction and repurchase intention in a model</a:t>
            </a:r>
          </a:p>
          <a:p>
            <a:pPr marL="285750" indent="-285750" algn="just">
              <a:lnSpc>
                <a:spcPct val="150000"/>
              </a:lnSpc>
              <a:buFont typeface="Arial" panose="020B0604020202020204" pitchFamily="34" charset="0"/>
              <a:buChar char="•"/>
            </a:pPr>
            <a:r>
              <a:rPr lang="en-GB" dirty="0">
                <a:solidFill>
                  <a:srgbClr val="002060"/>
                </a:solidFill>
              </a:rPr>
              <a:t>Current factors of Brand identity is not fully described the whole phenomena</a:t>
            </a:r>
          </a:p>
          <a:p>
            <a:pPr marL="285750" indent="-285750" algn="just">
              <a:lnSpc>
                <a:spcPct val="150000"/>
              </a:lnSpc>
              <a:buFont typeface="Arial" panose="020B0604020202020204" pitchFamily="34" charset="0"/>
              <a:buChar char="•"/>
            </a:pPr>
            <a:endParaRPr lang="en-GB" dirty="0">
              <a:solidFill>
                <a:srgbClr val="002060"/>
              </a:solidFill>
            </a:endParaRPr>
          </a:p>
          <a:p>
            <a:pPr marL="285750" indent="-285750" algn="just">
              <a:lnSpc>
                <a:spcPct val="150000"/>
              </a:lnSpc>
              <a:buFont typeface="Arial" panose="020B0604020202020204" pitchFamily="34" charset="0"/>
              <a:buChar char="•"/>
            </a:pPr>
            <a:endParaRPr lang="en-GB" sz="1800" dirty="0">
              <a:effectLst/>
              <a:latin typeface="Times New Roman" panose="02020603050405020304" pitchFamily="18" charset="0"/>
              <a:ea typeface="Times New Roman" panose="02020603050405020304" pitchFamily="18" charset="0"/>
            </a:endParaRPr>
          </a:p>
          <a:p>
            <a:pPr marL="285750" indent="-285750" algn="just">
              <a:lnSpc>
                <a:spcPct val="150000"/>
              </a:lnSpc>
              <a:buFont typeface="Arial" panose="020B0604020202020204" pitchFamily="34" charset="0"/>
              <a:buChar char="•"/>
            </a:pPr>
            <a:endParaRPr lang="en-GB" sz="1800" dirty="0">
              <a:effectLst/>
              <a:latin typeface="Times New Roman" panose="02020603050405020304" pitchFamily="18" charset="0"/>
              <a:ea typeface="Times New Roman" panose="02020603050405020304" pitchFamily="18" charset="0"/>
            </a:endParaRPr>
          </a:p>
          <a:p>
            <a:pPr marL="285750" indent="-285750" algn="just">
              <a:lnSpc>
                <a:spcPct val="150000"/>
              </a:lnSpc>
              <a:buFont typeface="Arial" panose="020B0604020202020204" pitchFamily="34" charset="0"/>
              <a:buChar char="•"/>
            </a:pPr>
            <a:endParaRPr lang="ru-RU" dirty="0">
              <a:solidFill>
                <a:srgbClr val="002060"/>
              </a:solidFill>
            </a:endParaRPr>
          </a:p>
        </p:txBody>
      </p:sp>
    </p:spTree>
    <p:extLst>
      <p:ext uri="{BB962C8B-B14F-4D97-AF65-F5344CB8AC3E}">
        <p14:creationId xmlns:p14="http://schemas.microsoft.com/office/powerpoint/2010/main" val="2923378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7"/>
          <p:cNvSpPr txBox="1">
            <a:spLocks noGrp="1"/>
          </p:cNvSpPr>
          <p:nvPr>
            <p:ph type="title"/>
          </p:nvPr>
        </p:nvSpPr>
        <p:spPr>
          <a:xfrm>
            <a:off x="-1" y="295956"/>
            <a:ext cx="8501449" cy="763600"/>
          </a:xfrm>
          <a:prstGeom prst="rect">
            <a:avLst/>
          </a:prstGeom>
        </p:spPr>
        <p:txBody>
          <a:bodyPr spcFirstLastPara="1" vert="horz" wrap="square" lIns="121900" tIns="121900" rIns="121900" bIns="121900" rtlCol="0" anchor="t" anchorCtr="0">
            <a:noAutofit/>
          </a:bodyPr>
          <a:lstStyle/>
          <a:p>
            <a:pPr marL="514350" algn="just">
              <a:lnSpc>
                <a:spcPct val="150000"/>
              </a:lnSpc>
            </a:pPr>
            <a:r>
              <a:rPr lang="en-US" dirty="0">
                <a:solidFill>
                  <a:srgbClr val="002060"/>
                </a:solidFill>
              </a:rPr>
              <a:t>Future studies</a:t>
            </a:r>
            <a:endParaRPr lang="ru-RU" dirty="0">
              <a:solidFill>
                <a:srgbClr val="002060"/>
              </a:solidFill>
            </a:endParaRPr>
          </a:p>
        </p:txBody>
      </p:sp>
      <p:sp>
        <p:nvSpPr>
          <p:cNvPr id="5" name="Прямоугольник 4"/>
          <p:cNvSpPr/>
          <p:nvPr/>
        </p:nvSpPr>
        <p:spPr>
          <a:xfrm>
            <a:off x="0" y="6741458"/>
            <a:ext cx="12192000" cy="116543"/>
          </a:xfrm>
          <a:prstGeom prst="rect">
            <a:avLst/>
          </a:prstGeom>
          <a:solidFill>
            <a:srgbClr val="01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sp>
        <p:nvSpPr>
          <p:cNvPr id="6" name="Прямоугольник 5"/>
          <p:cNvSpPr/>
          <p:nvPr/>
        </p:nvSpPr>
        <p:spPr>
          <a:xfrm>
            <a:off x="0" y="1"/>
            <a:ext cx="12192000" cy="116543"/>
          </a:xfrm>
          <a:prstGeom prst="rect">
            <a:avLst/>
          </a:prstGeom>
          <a:solidFill>
            <a:srgbClr val="01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sp>
        <p:nvSpPr>
          <p:cNvPr id="2" name="TextBox 1">
            <a:extLst>
              <a:ext uri="{FF2B5EF4-FFF2-40B4-BE49-F238E27FC236}">
                <a16:creationId xmlns:a16="http://schemas.microsoft.com/office/drawing/2014/main" id="{A8F88767-09B2-1F46-AA3B-ADA1496E7D70}"/>
              </a:ext>
            </a:extLst>
          </p:cNvPr>
          <p:cNvSpPr txBox="1"/>
          <p:nvPr/>
        </p:nvSpPr>
        <p:spPr>
          <a:xfrm>
            <a:off x="3980330" y="4315013"/>
            <a:ext cx="184731" cy="461665"/>
          </a:xfrm>
          <a:prstGeom prst="rect">
            <a:avLst/>
          </a:prstGeom>
          <a:noFill/>
        </p:spPr>
        <p:txBody>
          <a:bodyPr wrap="none" rtlCol="0">
            <a:spAutoFit/>
          </a:bodyPr>
          <a:lstStyle/>
          <a:p>
            <a:endParaRPr lang="ru-RU" sz="2400" dirty="0"/>
          </a:p>
        </p:txBody>
      </p:sp>
      <p:pic>
        <p:nvPicPr>
          <p:cNvPr id="3" name="Рисунок 2">
            <a:extLst>
              <a:ext uri="{FF2B5EF4-FFF2-40B4-BE49-F238E27FC236}">
                <a16:creationId xmlns:a16="http://schemas.microsoft.com/office/drawing/2014/main" id="{2724F3EA-B611-3C89-1F42-48C6D50E3773}"/>
              </a:ext>
            </a:extLst>
          </p:cNvPr>
          <p:cNvPicPr>
            <a:picLocks noChangeAspect="1"/>
          </p:cNvPicPr>
          <p:nvPr/>
        </p:nvPicPr>
        <p:blipFill>
          <a:blip r:embed="rId3"/>
          <a:stretch>
            <a:fillRect/>
          </a:stretch>
        </p:blipFill>
        <p:spPr>
          <a:xfrm>
            <a:off x="11189675" y="194438"/>
            <a:ext cx="809286" cy="809286"/>
          </a:xfrm>
          <a:prstGeom prst="rect">
            <a:avLst/>
          </a:prstGeom>
        </p:spPr>
      </p:pic>
      <p:sp>
        <p:nvSpPr>
          <p:cNvPr id="8" name="TextBox 7">
            <a:extLst>
              <a:ext uri="{FF2B5EF4-FFF2-40B4-BE49-F238E27FC236}">
                <a16:creationId xmlns:a16="http://schemas.microsoft.com/office/drawing/2014/main" id="{5B70F3E8-963A-454E-07FC-5F35D2B71A6D}"/>
              </a:ext>
            </a:extLst>
          </p:cNvPr>
          <p:cNvSpPr txBox="1"/>
          <p:nvPr/>
        </p:nvSpPr>
        <p:spPr>
          <a:xfrm>
            <a:off x="582960" y="2563691"/>
            <a:ext cx="9464010" cy="338554"/>
          </a:xfrm>
          <a:prstGeom prst="rect">
            <a:avLst/>
          </a:prstGeom>
          <a:noFill/>
        </p:spPr>
        <p:txBody>
          <a:bodyPr wrap="square">
            <a:spAutoFit/>
          </a:bodyPr>
          <a:lstStyle/>
          <a:p>
            <a:pPr marL="285750" indent="-285750">
              <a:buFont typeface="Arial" panose="020B0604020202020204" pitchFamily="34" charset="0"/>
              <a:buChar char="•"/>
            </a:pPr>
            <a:endParaRPr lang="en" sz="1600" dirty="0">
              <a:solidFill>
                <a:srgbClr val="002060"/>
              </a:solidFill>
            </a:endParaRPr>
          </a:p>
        </p:txBody>
      </p:sp>
      <p:sp>
        <p:nvSpPr>
          <p:cNvPr id="4" name="TextBox 3">
            <a:extLst>
              <a:ext uri="{FF2B5EF4-FFF2-40B4-BE49-F238E27FC236}">
                <a16:creationId xmlns:a16="http://schemas.microsoft.com/office/drawing/2014/main" id="{4E1F8A01-4616-E7F9-F548-36442277948F}"/>
              </a:ext>
            </a:extLst>
          </p:cNvPr>
          <p:cNvSpPr txBox="1"/>
          <p:nvPr/>
        </p:nvSpPr>
        <p:spPr>
          <a:xfrm>
            <a:off x="582960" y="1519236"/>
            <a:ext cx="9464010" cy="3373359"/>
          </a:xfrm>
          <a:prstGeom prst="rect">
            <a:avLst/>
          </a:prstGeom>
          <a:noFill/>
        </p:spPr>
        <p:txBody>
          <a:bodyPr wrap="square">
            <a:spAutoFit/>
          </a:bodyPr>
          <a:lstStyle/>
          <a:p>
            <a:pPr marL="285750" indent="-285750" algn="just">
              <a:lnSpc>
                <a:spcPct val="150000"/>
              </a:lnSpc>
              <a:buFont typeface="Arial" panose="020B0604020202020204" pitchFamily="34" charset="0"/>
              <a:buChar char="•"/>
            </a:pPr>
            <a:r>
              <a:rPr lang="en-GB" dirty="0">
                <a:solidFill>
                  <a:srgbClr val="002060"/>
                </a:solidFill>
              </a:rPr>
              <a:t>This examination needs product statements, so further exploration ought to underscore specific brands or item groups;</a:t>
            </a:r>
          </a:p>
          <a:p>
            <a:pPr marL="285750" indent="-285750" algn="just">
              <a:lnSpc>
                <a:spcPct val="150000"/>
              </a:lnSpc>
              <a:buFont typeface="Arial" panose="020B0604020202020204" pitchFamily="34" charset="0"/>
              <a:buChar char="•"/>
            </a:pPr>
            <a:r>
              <a:rPr lang="en-GB" dirty="0">
                <a:solidFill>
                  <a:srgbClr val="002060"/>
                </a:solidFill>
              </a:rPr>
              <a:t>The variables (factors) should be taken into account in further studies, for example, family status, race, etc, which might influence customers' buying behaviour for a more unambiguous market division;</a:t>
            </a:r>
          </a:p>
          <a:p>
            <a:pPr marL="285750" indent="-285750" algn="just">
              <a:lnSpc>
                <a:spcPct val="150000"/>
              </a:lnSpc>
              <a:buFont typeface="Arial" panose="020B0604020202020204" pitchFamily="34" charset="0"/>
              <a:buChar char="•"/>
            </a:pPr>
            <a:r>
              <a:rPr lang="en-GB" dirty="0">
                <a:solidFill>
                  <a:srgbClr val="002060"/>
                </a:solidFill>
              </a:rPr>
              <a:t>There are more factors that influence consumers’ repurchase intention towards luxury goods. Further researches should give consideration to independent factors to examine the inquiries under the point, for example, feelings and brand knowledge.</a:t>
            </a:r>
            <a:endParaRPr lang="ru-RU" dirty="0">
              <a:solidFill>
                <a:srgbClr val="002060"/>
              </a:solidFill>
            </a:endParaRPr>
          </a:p>
        </p:txBody>
      </p:sp>
    </p:spTree>
    <p:extLst>
      <p:ext uri="{BB962C8B-B14F-4D97-AF65-F5344CB8AC3E}">
        <p14:creationId xmlns:p14="http://schemas.microsoft.com/office/powerpoint/2010/main" val="3461616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6741458"/>
            <a:ext cx="12192000" cy="116543"/>
          </a:xfrm>
          <a:prstGeom prst="rect">
            <a:avLst/>
          </a:prstGeom>
          <a:solidFill>
            <a:srgbClr val="01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sp>
        <p:nvSpPr>
          <p:cNvPr id="6" name="Прямоугольник 5"/>
          <p:cNvSpPr/>
          <p:nvPr/>
        </p:nvSpPr>
        <p:spPr>
          <a:xfrm>
            <a:off x="0" y="1"/>
            <a:ext cx="12192000" cy="116543"/>
          </a:xfrm>
          <a:prstGeom prst="rect">
            <a:avLst/>
          </a:prstGeom>
          <a:solidFill>
            <a:srgbClr val="01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sp>
        <p:nvSpPr>
          <p:cNvPr id="36" name="Google Shape;82;p17">
            <a:extLst>
              <a:ext uri="{FF2B5EF4-FFF2-40B4-BE49-F238E27FC236}">
                <a16:creationId xmlns:a16="http://schemas.microsoft.com/office/drawing/2014/main" id="{16F6741D-B2B5-E74C-B680-78C49296F087}"/>
              </a:ext>
            </a:extLst>
          </p:cNvPr>
          <p:cNvSpPr txBox="1">
            <a:spLocks noGrp="1"/>
          </p:cNvSpPr>
          <p:nvPr>
            <p:ph type="title"/>
          </p:nvPr>
        </p:nvSpPr>
        <p:spPr>
          <a:xfrm>
            <a:off x="494819" y="414985"/>
            <a:ext cx="6799695" cy="763600"/>
          </a:xfrm>
          <a:prstGeom prst="rect">
            <a:avLst/>
          </a:prstGeom>
        </p:spPr>
        <p:txBody>
          <a:bodyPr spcFirstLastPara="1" vert="horz" wrap="square" lIns="121900" tIns="121900" rIns="121900" bIns="121900" rtlCol="0" anchor="t" anchorCtr="0">
            <a:noAutofit/>
          </a:bodyPr>
          <a:lstStyle/>
          <a:p>
            <a:pPr>
              <a:spcBef>
                <a:spcPts val="0"/>
              </a:spcBef>
            </a:pPr>
            <a:r>
              <a:rPr lang="en-US" dirty="0">
                <a:solidFill>
                  <a:srgbClr val="002060"/>
                </a:solidFill>
              </a:rPr>
              <a:t>References</a:t>
            </a:r>
            <a:endParaRPr dirty="0">
              <a:solidFill>
                <a:srgbClr val="002060"/>
              </a:solidFill>
            </a:endParaRPr>
          </a:p>
        </p:txBody>
      </p:sp>
      <p:sp>
        <p:nvSpPr>
          <p:cNvPr id="2" name="TextBox 1">
            <a:extLst>
              <a:ext uri="{FF2B5EF4-FFF2-40B4-BE49-F238E27FC236}">
                <a16:creationId xmlns:a16="http://schemas.microsoft.com/office/drawing/2014/main" id="{93CF2CD7-5280-E84D-BCAA-D4E73148F7BB}"/>
              </a:ext>
            </a:extLst>
          </p:cNvPr>
          <p:cNvSpPr txBox="1"/>
          <p:nvPr/>
        </p:nvSpPr>
        <p:spPr>
          <a:xfrm>
            <a:off x="514716" y="1098492"/>
            <a:ext cx="11223812" cy="5240730"/>
          </a:xfrm>
          <a:prstGeom prst="rect">
            <a:avLst/>
          </a:prstGeom>
          <a:noFill/>
        </p:spPr>
        <p:txBody>
          <a:bodyPr wrap="square" rtlCol="0">
            <a:spAutoFit/>
          </a:bodyPr>
          <a:lstStyle/>
          <a:p>
            <a:pPr marL="342900" lvl="0" indent="-342900" algn="just">
              <a:lnSpc>
                <a:spcPct val="150000"/>
              </a:lnSpc>
              <a:buFont typeface="Arial" panose="020B0604020202020204" pitchFamily="34" charset="0"/>
              <a:buChar char="●"/>
            </a:pPr>
            <a:r>
              <a:rPr lang="en-GB" sz="800" u="none" strike="noStrike" dirty="0">
                <a:solidFill>
                  <a:srgbClr val="002060"/>
                </a:solidFill>
                <a:effectLst/>
                <a:latin typeface="Times New Roman" panose="02020603050405020304" pitchFamily="18" charset="0"/>
                <a:ea typeface="Times New Roman" panose="02020603050405020304" pitchFamily="18" charset="0"/>
              </a:rPr>
              <a:t>Aaker, J.L., </a:t>
            </a:r>
            <a:r>
              <a:rPr lang="en-GB" sz="800" u="none" strike="noStrike" dirty="0" err="1">
                <a:solidFill>
                  <a:srgbClr val="002060"/>
                </a:solidFill>
                <a:effectLst/>
                <a:latin typeface="Times New Roman" panose="02020603050405020304" pitchFamily="18" charset="0"/>
                <a:ea typeface="Times New Roman" panose="02020603050405020304" pitchFamily="18" charset="0"/>
              </a:rPr>
              <a:t>Garbinsky</a:t>
            </a:r>
            <a:r>
              <a:rPr lang="en-GB" sz="800" u="none" strike="noStrike" dirty="0">
                <a:solidFill>
                  <a:srgbClr val="002060"/>
                </a:solidFill>
                <a:effectLst/>
                <a:latin typeface="Times New Roman" panose="02020603050405020304" pitchFamily="18" charset="0"/>
                <a:ea typeface="Times New Roman" panose="02020603050405020304" pitchFamily="18" charset="0"/>
              </a:rPr>
              <a:t>, E.N. and </a:t>
            </a:r>
            <a:r>
              <a:rPr lang="en-GB" sz="800" u="none" strike="noStrike" dirty="0" err="1">
                <a:solidFill>
                  <a:srgbClr val="002060"/>
                </a:solidFill>
                <a:effectLst/>
                <a:latin typeface="Times New Roman" panose="02020603050405020304" pitchFamily="18" charset="0"/>
                <a:ea typeface="Times New Roman" panose="02020603050405020304" pitchFamily="18" charset="0"/>
              </a:rPr>
              <a:t>Vohs</a:t>
            </a:r>
            <a:r>
              <a:rPr lang="en-GB" sz="800" u="none" strike="noStrike" dirty="0">
                <a:solidFill>
                  <a:srgbClr val="002060"/>
                </a:solidFill>
                <a:effectLst/>
                <a:latin typeface="Times New Roman" panose="02020603050405020304" pitchFamily="18" charset="0"/>
                <a:ea typeface="Times New Roman" panose="02020603050405020304" pitchFamily="18" charset="0"/>
              </a:rPr>
              <a:t>, K. (2011). Cultivating Admiration in Brands: Warmth, Competence, and Landing in the ‘Golden Quadrant’. </a:t>
            </a:r>
            <a:r>
              <a:rPr lang="en-GB" sz="800" i="1" u="none" strike="noStrike" dirty="0">
                <a:solidFill>
                  <a:srgbClr val="002060"/>
                </a:solidFill>
                <a:effectLst/>
                <a:latin typeface="Times New Roman" panose="02020603050405020304" pitchFamily="18" charset="0"/>
                <a:ea typeface="Times New Roman" panose="02020603050405020304" pitchFamily="18" charset="0"/>
              </a:rPr>
              <a:t>SSRN Electronic Journal</a:t>
            </a:r>
            <a:r>
              <a:rPr lang="en-GB" sz="800" u="none" strike="noStrike" dirty="0">
                <a:solidFill>
                  <a:srgbClr val="002060"/>
                </a:solidFill>
                <a:effectLst/>
                <a:latin typeface="Times New Roman" panose="02020603050405020304" pitchFamily="18" charset="0"/>
                <a:ea typeface="Times New Roman" panose="02020603050405020304" pitchFamily="18" charset="0"/>
              </a:rPr>
              <a:t>. doi:10.2139/ssrn.1961808.</a:t>
            </a:r>
            <a:endParaRPr lang="ru-RU" sz="800" u="none" strike="noStrike" dirty="0">
              <a:solidFill>
                <a:srgbClr val="002060"/>
              </a:solidFill>
              <a:effectLst/>
              <a:latin typeface="Arial" panose="020B0604020202020204" pitchFamily="34" charset="0"/>
              <a:ea typeface="Arial" panose="020B0604020202020204" pitchFamily="34" charset="0"/>
            </a:endParaRPr>
          </a:p>
          <a:p>
            <a:pPr marL="342900" lvl="0" indent="-342900" algn="just">
              <a:lnSpc>
                <a:spcPct val="150000"/>
              </a:lnSpc>
              <a:buFont typeface="Arial" panose="020B0604020202020204" pitchFamily="34" charset="0"/>
              <a:buChar char="●"/>
            </a:pPr>
            <a:r>
              <a:rPr lang="en-GB" sz="800" u="none" strike="noStrike" dirty="0">
                <a:solidFill>
                  <a:srgbClr val="002060"/>
                </a:solidFill>
                <a:effectLst/>
                <a:latin typeface="Times New Roman" panose="02020603050405020304" pitchFamily="18" charset="0"/>
                <a:ea typeface="Times New Roman" panose="02020603050405020304" pitchFamily="18" charset="0"/>
              </a:rPr>
              <a:t>Aaker, J.L. (1997). Dimensions of Brand Personality. </a:t>
            </a:r>
            <a:r>
              <a:rPr lang="en-GB" sz="800" i="1" u="none" strike="noStrike" dirty="0">
                <a:solidFill>
                  <a:srgbClr val="002060"/>
                </a:solidFill>
                <a:effectLst/>
                <a:latin typeface="Times New Roman" panose="02020603050405020304" pitchFamily="18" charset="0"/>
                <a:ea typeface="Times New Roman" panose="02020603050405020304" pitchFamily="18" charset="0"/>
              </a:rPr>
              <a:t>Journal of Marketing Research</a:t>
            </a:r>
            <a:r>
              <a:rPr lang="en-GB" sz="800" u="none" strike="noStrike" dirty="0">
                <a:solidFill>
                  <a:srgbClr val="002060"/>
                </a:solidFill>
                <a:effectLst/>
                <a:latin typeface="Times New Roman" panose="02020603050405020304" pitchFamily="18" charset="0"/>
                <a:ea typeface="Times New Roman" panose="02020603050405020304" pitchFamily="18" charset="0"/>
              </a:rPr>
              <a:t>, 34(3), pp.347–356.</a:t>
            </a:r>
            <a:endParaRPr lang="ru-RU" sz="800" u="none" strike="noStrike" dirty="0">
              <a:solidFill>
                <a:srgbClr val="002060"/>
              </a:solidFill>
              <a:effectLst/>
              <a:latin typeface="Arial" panose="020B0604020202020204" pitchFamily="34" charset="0"/>
              <a:ea typeface="Arial" panose="020B0604020202020204" pitchFamily="34" charset="0"/>
            </a:endParaRPr>
          </a:p>
          <a:p>
            <a:pPr marL="342900" lvl="0" indent="-342900" algn="just">
              <a:lnSpc>
                <a:spcPct val="150000"/>
              </a:lnSpc>
              <a:buFont typeface="Arial" panose="020B0604020202020204" pitchFamily="34" charset="0"/>
              <a:buChar char="●"/>
            </a:pPr>
            <a:r>
              <a:rPr lang="en-GB" sz="800" u="none" strike="noStrike" dirty="0">
                <a:solidFill>
                  <a:srgbClr val="002060"/>
                </a:solidFill>
                <a:effectLst/>
                <a:latin typeface="Times New Roman" panose="02020603050405020304" pitchFamily="18" charset="0"/>
                <a:ea typeface="Times New Roman" panose="02020603050405020304" pitchFamily="18" charset="0"/>
              </a:rPr>
              <a:t>Ajzen, I. (1991). The Theory of Planned </a:t>
            </a:r>
            <a:r>
              <a:rPr lang="en-GB" sz="800" u="none" strike="noStrike" dirty="0" err="1">
                <a:solidFill>
                  <a:srgbClr val="002060"/>
                </a:solidFill>
                <a:effectLst/>
                <a:latin typeface="Times New Roman" panose="02020603050405020304" pitchFamily="18" charset="0"/>
                <a:ea typeface="Times New Roman" panose="02020603050405020304" pitchFamily="18" charset="0"/>
              </a:rPr>
              <a:t>Behavior</a:t>
            </a:r>
            <a:r>
              <a:rPr lang="en-GB" sz="800" u="none" strike="noStrike" dirty="0">
                <a:solidFill>
                  <a:srgbClr val="002060"/>
                </a:solidFill>
                <a:effectLst/>
                <a:latin typeface="Times New Roman" panose="02020603050405020304" pitchFamily="18" charset="0"/>
                <a:ea typeface="Times New Roman" panose="02020603050405020304" pitchFamily="18" charset="0"/>
              </a:rPr>
              <a:t>. </a:t>
            </a:r>
            <a:r>
              <a:rPr lang="en-GB" sz="800" i="1" u="none" strike="noStrike" dirty="0">
                <a:solidFill>
                  <a:srgbClr val="002060"/>
                </a:solidFill>
                <a:effectLst/>
                <a:latin typeface="Times New Roman" panose="02020603050405020304" pitchFamily="18" charset="0"/>
                <a:ea typeface="Times New Roman" panose="02020603050405020304" pitchFamily="18" charset="0"/>
              </a:rPr>
              <a:t>Organizational </a:t>
            </a:r>
            <a:r>
              <a:rPr lang="en-GB" sz="800" i="1" u="none" strike="noStrike" dirty="0" err="1">
                <a:solidFill>
                  <a:srgbClr val="002060"/>
                </a:solidFill>
                <a:effectLst/>
                <a:latin typeface="Times New Roman" panose="02020603050405020304" pitchFamily="18" charset="0"/>
                <a:ea typeface="Times New Roman" panose="02020603050405020304" pitchFamily="18" charset="0"/>
              </a:rPr>
              <a:t>Behavior</a:t>
            </a:r>
            <a:r>
              <a:rPr lang="en-GB" sz="800" i="1" u="none" strike="noStrike" dirty="0">
                <a:solidFill>
                  <a:srgbClr val="002060"/>
                </a:solidFill>
                <a:effectLst/>
                <a:latin typeface="Times New Roman" panose="02020603050405020304" pitchFamily="18" charset="0"/>
                <a:ea typeface="Times New Roman" panose="02020603050405020304" pitchFamily="18" charset="0"/>
              </a:rPr>
              <a:t> and Human Decision Processes</a:t>
            </a:r>
            <a:r>
              <a:rPr lang="en-GB" sz="800" u="none" strike="noStrike" dirty="0">
                <a:solidFill>
                  <a:srgbClr val="002060"/>
                </a:solidFill>
                <a:effectLst/>
                <a:latin typeface="Times New Roman" panose="02020603050405020304" pitchFamily="18" charset="0"/>
                <a:ea typeface="Times New Roman" panose="02020603050405020304" pitchFamily="18" charset="0"/>
              </a:rPr>
              <a:t>, 50(2), pp.179–211. doi:10.1016/0749-5978(91)90020-T.</a:t>
            </a:r>
            <a:endParaRPr lang="ru-RU" sz="800" u="none" strike="noStrike" dirty="0">
              <a:solidFill>
                <a:srgbClr val="002060"/>
              </a:solidFill>
              <a:effectLst/>
              <a:latin typeface="Arial" panose="020B0604020202020204" pitchFamily="34" charset="0"/>
              <a:ea typeface="Arial" panose="020B0604020202020204" pitchFamily="34" charset="0"/>
            </a:endParaRPr>
          </a:p>
          <a:p>
            <a:pPr marL="342900" lvl="0" indent="-342900" algn="just">
              <a:lnSpc>
                <a:spcPct val="150000"/>
              </a:lnSpc>
              <a:buFont typeface="Arial" panose="020B0604020202020204" pitchFamily="34" charset="0"/>
              <a:buChar char="●"/>
            </a:pPr>
            <a:r>
              <a:rPr lang="en-GB" sz="800" u="none" strike="noStrike" dirty="0" err="1">
                <a:solidFill>
                  <a:srgbClr val="002060"/>
                </a:solidFill>
                <a:effectLst/>
                <a:latin typeface="Times New Roman" panose="02020603050405020304" pitchFamily="18" charset="0"/>
                <a:ea typeface="Times New Roman" panose="02020603050405020304" pitchFamily="18" charset="0"/>
              </a:rPr>
              <a:t>Chattalas</a:t>
            </a:r>
            <a:r>
              <a:rPr lang="en-GB" sz="800" u="none" strike="noStrike" dirty="0">
                <a:solidFill>
                  <a:srgbClr val="002060"/>
                </a:solidFill>
                <a:effectLst/>
                <a:latin typeface="Times New Roman" panose="02020603050405020304" pitchFamily="18" charset="0"/>
                <a:ea typeface="Times New Roman" panose="02020603050405020304" pitchFamily="18" charset="0"/>
              </a:rPr>
              <a:t>, M. and Shukla, P. (2015). Impact of value perceptions on luxury purchase intentions: a developed market comparison. </a:t>
            </a:r>
            <a:r>
              <a:rPr lang="en-GB" sz="800" i="1" u="none" strike="noStrike" dirty="0">
                <a:solidFill>
                  <a:srgbClr val="002060"/>
                </a:solidFill>
                <a:effectLst/>
                <a:latin typeface="Times New Roman" panose="02020603050405020304" pitchFamily="18" charset="0"/>
                <a:ea typeface="Times New Roman" panose="02020603050405020304" pitchFamily="18" charset="0"/>
              </a:rPr>
              <a:t>Luxury Research J.</a:t>
            </a:r>
            <a:r>
              <a:rPr lang="en-GB" sz="800" u="none" strike="noStrike" dirty="0">
                <a:solidFill>
                  <a:srgbClr val="002060"/>
                </a:solidFill>
                <a:effectLst/>
                <a:latin typeface="Times New Roman" panose="02020603050405020304" pitchFamily="18" charset="0"/>
                <a:ea typeface="Times New Roman" panose="02020603050405020304" pitchFamily="18" charset="0"/>
              </a:rPr>
              <a:t>, 1(1), p.40. doi:10.1504/lrj.2015.069806.</a:t>
            </a:r>
            <a:endParaRPr lang="ru-RU" sz="800" u="none" strike="noStrike" dirty="0">
              <a:solidFill>
                <a:srgbClr val="002060"/>
              </a:solidFill>
              <a:effectLst/>
              <a:latin typeface="Arial" panose="020B0604020202020204" pitchFamily="34" charset="0"/>
              <a:ea typeface="Arial" panose="020B0604020202020204" pitchFamily="34" charset="0"/>
            </a:endParaRPr>
          </a:p>
          <a:p>
            <a:pPr marL="342900" lvl="0" indent="-342900" algn="just">
              <a:lnSpc>
                <a:spcPct val="150000"/>
              </a:lnSpc>
              <a:buFont typeface="Arial" panose="020B0604020202020204" pitchFamily="34" charset="0"/>
              <a:buChar char="●"/>
            </a:pPr>
            <a:r>
              <a:rPr lang="en-GB" sz="800" u="none" strike="noStrike" dirty="0">
                <a:solidFill>
                  <a:srgbClr val="002060"/>
                </a:solidFill>
                <a:effectLst/>
                <a:latin typeface="Times New Roman" panose="02020603050405020304" pitchFamily="18" charset="0"/>
                <a:ea typeface="Times New Roman" panose="02020603050405020304" pitchFamily="18" charset="0"/>
              </a:rPr>
              <a:t>Dubois, B. and Duquesne, P. (1993). The Market for Luxury Goods: Income versus Culture. </a:t>
            </a:r>
            <a:r>
              <a:rPr lang="en-GB" sz="800" i="1" u="none" strike="noStrike" dirty="0">
                <a:solidFill>
                  <a:srgbClr val="002060"/>
                </a:solidFill>
                <a:effectLst/>
                <a:latin typeface="Times New Roman" panose="02020603050405020304" pitchFamily="18" charset="0"/>
                <a:ea typeface="Times New Roman" panose="02020603050405020304" pitchFamily="18" charset="0"/>
              </a:rPr>
              <a:t>European Journal of Marketing</a:t>
            </a:r>
            <a:r>
              <a:rPr lang="en-GB" sz="800" u="none" strike="noStrike" dirty="0">
                <a:solidFill>
                  <a:srgbClr val="002060"/>
                </a:solidFill>
                <a:effectLst/>
                <a:latin typeface="Times New Roman" panose="02020603050405020304" pitchFamily="18" charset="0"/>
                <a:ea typeface="Times New Roman" panose="02020603050405020304" pitchFamily="18" charset="0"/>
              </a:rPr>
              <a:t>, 27(1), pp.35–44. doi:10.1108/03090569310024530.</a:t>
            </a:r>
            <a:endParaRPr lang="ru-RU" sz="800" u="none" strike="noStrike" dirty="0">
              <a:solidFill>
                <a:srgbClr val="002060"/>
              </a:solidFill>
              <a:effectLst/>
              <a:latin typeface="Arial" panose="020B0604020202020204" pitchFamily="34" charset="0"/>
              <a:ea typeface="Arial" panose="020B0604020202020204" pitchFamily="34" charset="0"/>
            </a:endParaRPr>
          </a:p>
          <a:p>
            <a:pPr marL="342900" lvl="0" indent="-342900" algn="just">
              <a:lnSpc>
                <a:spcPct val="150000"/>
              </a:lnSpc>
              <a:buFont typeface="Arial" panose="020B0604020202020204" pitchFamily="34" charset="0"/>
              <a:buChar char="●"/>
            </a:pPr>
            <a:r>
              <a:rPr lang="en-GB" sz="800" u="none" strike="noStrike" dirty="0">
                <a:solidFill>
                  <a:srgbClr val="002060"/>
                </a:solidFill>
                <a:effectLst/>
                <a:latin typeface="Times New Roman" panose="02020603050405020304" pitchFamily="18" charset="0"/>
                <a:ea typeface="Times New Roman" panose="02020603050405020304" pitchFamily="18" charset="0"/>
              </a:rPr>
              <a:t>Dubois, B. and Duquesne, P. (1993). The Market for Luxury Goods: Income versus Culture. </a:t>
            </a:r>
            <a:r>
              <a:rPr lang="en-GB" sz="800" i="1" u="none" strike="noStrike" dirty="0">
                <a:solidFill>
                  <a:srgbClr val="002060"/>
                </a:solidFill>
                <a:effectLst/>
                <a:latin typeface="Times New Roman" panose="02020603050405020304" pitchFamily="18" charset="0"/>
                <a:ea typeface="Times New Roman" panose="02020603050405020304" pitchFamily="18" charset="0"/>
              </a:rPr>
              <a:t>European Journal of Marketing</a:t>
            </a:r>
            <a:r>
              <a:rPr lang="en-GB" sz="800" u="none" strike="noStrike" dirty="0">
                <a:solidFill>
                  <a:srgbClr val="002060"/>
                </a:solidFill>
                <a:effectLst/>
                <a:latin typeface="Times New Roman" panose="02020603050405020304" pitchFamily="18" charset="0"/>
                <a:ea typeface="Times New Roman" panose="02020603050405020304" pitchFamily="18" charset="0"/>
              </a:rPr>
              <a:t>, 27(1), pp.35–44. doi:10.1108/03090569310024530.</a:t>
            </a:r>
            <a:endParaRPr lang="ru-RU" sz="800" u="none" strike="noStrike" dirty="0">
              <a:solidFill>
                <a:srgbClr val="002060"/>
              </a:solidFill>
              <a:effectLst/>
              <a:latin typeface="Arial" panose="020B0604020202020204" pitchFamily="34" charset="0"/>
              <a:ea typeface="Arial" panose="020B0604020202020204" pitchFamily="34" charset="0"/>
            </a:endParaRPr>
          </a:p>
          <a:p>
            <a:pPr marL="342900" lvl="0" indent="-342900" algn="just">
              <a:lnSpc>
                <a:spcPct val="150000"/>
              </a:lnSpc>
              <a:buFont typeface="Arial" panose="020B0604020202020204" pitchFamily="34" charset="0"/>
              <a:buChar char="●"/>
            </a:pPr>
            <a:r>
              <a:rPr lang="en-GB" sz="800" u="none" strike="noStrike" dirty="0" err="1">
                <a:solidFill>
                  <a:srgbClr val="002060"/>
                </a:solidFill>
                <a:effectLst/>
                <a:latin typeface="Times New Roman" panose="02020603050405020304" pitchFamily="18" charset="0"/>
                <a:ea typeface="Times New Roman" panose="02020603050405020304" pitchFamily="18" charset="0"/>
              </a:rPr>
              <a:t>Ghodeswar</a:t>
            </a:r>
            <a:r>
              <a:rPr lang="en-GB" sz="800" u="none" strike="noStrike" dirty="0">
                <a:solidFill>
                  <a:srgbClr val="002060"/>
                </a:solidFill>
                <a:effectLst/>
                <a:latin typeface="Times New Roman" panose="02020603050405020304" pitchFamily="18" charset="0"/>
                <a:ea typeface="Times New Roman" panose="02020603050405020304" pitchFamily="18" charset="0"/>
              </a:rPr>
              <a:t>, B.M. (2008). Building brand identity in competitive markets: a conceptual model. </a:t>
            </a:r>
            <a:r>
              <a:rPr lang="en-GB" sz="800" i="1" u="none" strike="noStrike" dirty="0">
                <a:solidFill>
                  <a:srgbClr val="002060"/>
                </a:solidFill>
                <a:effectLst/>
                <a:latin typeface="Times New Roman" panose="02020603050405020304" pitchFamily="18" charset="0"/>
                <a:ea typeface="Times New Roman" panose="02020603050405020304" pitchFamily="18" charset="0"/>
              </a:rPr>
              <a:t>Journal of Product &amp; Brand Management</a:t>
            </a:r>
            <a:r>
              <a:rPr lang="en-GB" sz="800" u="none" strike="noStrike" dirty="0">
                <a:solidFill>
                  <a:srgbClr val="002060"/>
                </a:solidFill>
                <a:effectLst/>
                <a:latin typeface="Times New Roman" panose="02020603050405020304" pitchFamily="18" charset="0"/>
                <a:ea typeface="Times New Roman" panose="02020603050405020304" pitchFamily="18" charset="0"/>
              </a:rPr>
              <a:t>, 17(1), pp.4–12. doi:10.1108/10610420810856468</a:t>
            </a:r>
            <a:endParaRPr lang="ru-RU" sz="800" u="none" strike="noStrike" dirty="0">
              <a:solidFill>
                <a:srgbClr val="002060"/>
              </a:solidFill>
              <a:effectLst/>
              <a:latin typeface="Arial" panose="020B0604020202020204" pitchFamily="34" charset="0"/>
              <a:ea typeface="Arial" panose="020B0604020202020204" pitchFamily="34" charset="0"/>
            </a:endParaRPr>
          </a:p>
          <a:p>
            <a:pPr marL="342900" lvl="0" indent="-342900" algn="just">
              <a:lnSpc>
                <a:spcPct val="150000"/>
              </a:lnSpc>
              <a:buFont typeface="Arial" panose="020B0604020202020204" pitchFamily="34" charset="0"/>
              <a:buChar char="●"/>
            </a:pPr>
            <a:r>
              <a:rPr lang="en-GB" sz="800" u="none" strike="noStrike" dirty="0">
                <a:solidFill>
                  <a:srgbClr val="002060"/>
                </a:solidFill>
                <a:effectLst/>
                <a:latin typeface="Times New Roman" panose="02020603050405020304" pitchFamily="18" charset="0"/>
                <a:ea typeface="Times New Roman" panose="02020603050405020304" pitchFamily="18" charset="0"/>
              </a:rPr>
              <a:t>Han, Y.J., Nunes, J.C. and </a:t>
            </a:r>
            <a:r>
              <a:rPr lang="en-GB" sz="800" u="none" strike="noStrike" dirty="0" err="1">
                <a:solidFill>
                  <a:srgbClr val="002060"/>
                </a:solidFill>
                <a:effectLst/>
                <a:latin typeface="Times New Roman" panose="02020603050405020304" pitchFamily="18" charset="0"/>
                <a:ea typeface="Times New Roman" panose="02020603050405020304" pitchFamily="18" charset="0"/>
              </a:rPr>
              <a:t>Drèze</a:t>
            </a:r>
            <a:r>
              <a:rPr lang="en-GB" sz="800" u="none" strike="noStrike" dirty="0">
                <a:solidFill>
                  <a:srgbClr val="002060"/>
                </a:solidFill>
                <a:effectLst/>
                <a:latin typeface="Times New Roman" panose="02020603050405020304" pitchFamily="18" charset="0"/>
                <a:ea typeface="Times New Roman" panose="02020603050405020304" pitchFamily="18" charset="0"/>
              </a:rPr>
              <a:t>, X. (2010). Signalling Status with Luxury Goods: The Role of Brand Prominence. </a:t>
            </a:r>
            <a:r>
              <a:rPr lang="en-GB" sz="800" i="1" u="none" strike="noStrike" dirty="0">
                <a:solidFill>
                  <a:srgbClr val="002060"/>
                </a:solidFill>
                <a:effectLst/>
                <a:latin typeface="Times New Roman" panose="02020603050405020304" pitchFamily="18" charset="0"/>
                <a:ea typeface="Times New Roman" panose="02020603050405020304" pitchFamily="18" charset="0"/>
              </a:rPr>
              <a:t>Journal of Marketing</a:t>
            </a:r>
            <a:r>
              <a:rPr lang="en-GB" sz="800" u="none" strike="noStrike" dirty="0">
                <a:solidFill>
                  <a:srgbClr val="002060"/>
                </a:solidFill>
                <a:effectLst/>
                <a:latin typeface="Times New Roman" panose="02020603050405020304" pitchFamily="18" charset="0"/>
                <a:ea typeface="Times New Roman" panose="02020603050405020304" pitchFamily="18" charset="0"/>
              </a:rPr>
              <a:t>, 74(4), pp.15–30. doi:10.1509/jmkg.74.4.15.</a:t>
            </a:r>
            <a:endParaRPr lang="ru-RU" sz="800" u="none" strike="noStrike" dirty="0">
              <a:solidFill>
                <a:srgbClr val="002060"/>
              </a:solidFill>
              <a:effectLst/>
              <a:latin typeface="Arial" panose="020B0604020202020204" pitchFamily="34" charset="0"/>
              <a:ea typeface="Arial" panose="020B0604020202020204" pitchFamily="34" charset="0"/>
            </a:endParaRPr>
          </a:p>
          <a:p>
            <a:pPr marL="342900" lvl="0" indent="-342900" algn="just">
              <a:lnSpc>
                <a:spcPct val="150000"/>
              </a:lnSpc>
              <a:buFont typeface="Arial" panose="020B0604020202020204" pitchFamily="34" charset="0"/>
              <a:buChar char="●"/>
            </a:pPr>
            <a:r>
              <a:rPr lang="en-GB" sz="800" u="none" strike="noStrike" dirty="0">
                <a:solidFill>
                  <a:srgbClr val="002060"/>
                </a:solidFill>
                <a:effectLst/>
                <a:latin typeface="Times New Roman" panose="02020603050405020304" pitchFamily="18" charset="0"/>
                <a:ea typeface="Times New Roman" panose="02020603050405020304" pitchFamily="18" charset="0"/>
              </a:rPr>
              <a:t>Hansen, J., &amp; </a:t>
            </a:r>
            <a:r>
              <a:rPr lang="en-GB" sz="800" u="none" strike="noStrike" dirty="0" err="1">
                <a:solidFill>
                  <a:srgbClr val="002060"/>
                </a:solidFill>
                <a:effectLst/>
                <a:latin typeface="Times New Roman" panose="02020603050405020304" pitchFamily="18" charset="0"/>
                <a:ea typeface="Times New Roman" panose="02020603050405020304" pitchFamily="18" charset="0"/>
              </a:rPr>
              <a:t>Wänke</a:t>
            </a:r>
            <a:r>
              <a:rPr lang="en-GB" sz="800" u="none" strike="noStrike" dirty="0">
                <a:solidFill>
                  <a:srgbClr val="002060"/>
                </a:solidFill>
                <a:effectLst/>
                <a:latin typeface="Times New Roman" panose="02020603050405020304" pitchFamily="18" charset="0"/>
                <a:ea typeface="Times New Roman" panose="02020603050405020304" pitchFamily="18" charset="0"/>
              </a:rPr>
              <a:t>, M. (2011). The abstractness of luxury. </a:t>
            </a:r>
            <a:r>
              <a:rPr lang="en-GB" sz="800" i="1" u="none" strike="noStrike" dirty="0">
                <a:solidFill>
                  <a:srgbClr val="002060"/>
                </a:solidFill>
                <a:effectLst/>
                <a:latin typeface="Times New Roman" panose="02020603050405020304" pitchFamily="18" charset="0"/>
                <a:ea typeface="Times New Roman" panose="02020603050405020304" pitchFamily="18" charset="0"/>
              </a:rPr>
              <a:t>Journal of Economic Psychology</a:t>
            </a:r>
            <a:r>
              <a:rPr lang="en-GB" sz="800" u="none" strike="noStrike" dirty="0">
                <a:solidFill>
                  <a:srgbClr val="002060"/>
                </a:solidFill>
                <a:effectLst/>
                <a:latin typeface="Times New Roman" panose="02020603050405020304" pitchFamily="18" charset="0"/>
                <a:ea typeface="Times New Roman" panose="02020603050405020304" pitchFamily="18" charset="0"/>
              </a:rPr>
              <a:t>, 32(5), 789-796. http://</a:t>
            </a:r>
            <a:r>
              <a:rPr lang="en-GB" sz="800" u="none" strike="noStrike" dirty="0" err="1">
                <a:solidFill>
                  <a:srgbClr val="002060"/>
                </a:solidFill>
                <a:effectLst/>
                <a:latin typeface="Times New Roman" panose="02020603050405020304" pitchFamily="18" charset="0"/>
                <a:ea typeface="Times New Roman" panose="02020603050405020304" pitchFamily="18" charset="0"/>
              </a:rPr>
              <a:t>dx.doi.org</a:t>
            </a:r>
            <a:r>
              <a:rPr lang="en-GB" sz="800" u="none" strike="noStrike" dirty="0">
                <a:solidFill>
                  <a:srgbClr val="002060"/>
                </a:solidFill>
                <a:effectLst/>
                <a:latin typeface="Times New Roman" panose="02020603050405020304" pitchFamily="18" charset="0"/>
                <a:ea typeface="Times New Roman" panose="02020603050405020304" pitchFamily="18" charset="0"/>
              </a:rPr>
              <a:t>/ 10.1016/j.joep.2011.05.005</a:t>
            </a:r>
            <a:endParaRPr lang="ru-RU" sz="800" u="none" strike="noStrike" dirty="0">
              <a:solidFill>
                <a:srgbClr val="002060"/>
              </a:solidFill>
              <a:effectLst/>
              <a:latin typeface="Arial" panose="020B0604020202020204" pitchFamily="34" charset="0"/>
              <a:ea typeface="Arial" panose="020B0604020202020204" pitchFamily="34" charset="0"/>
            </a:endParaRPr>
          </a:p>
          <a:p>
            <a:pPr marL="342900" lvl="0" indent="-342900" algn="just">
              <a:lnSpc>
                <a:spcPct val="150000"/>
              </a:lnSpc>
              <a:buFont typeface="Arial" panose="020B0604020202020204" pitchFamily="34" charset="0"/>
              <a:buChar char="●"/>
            </a:pPr>
            <a:r>
              <a:rPr lang="en-GB" sz="800" u="none" strike="noStrike" dirty="0">
                <a:solidFill>
                  <a:srgbClr val="002060"/>
                </a:solidFill>
                <a:effectLst/>
                <a:latin typeface="Times New Roman" panose="02020603050405020304" pitchFamily="18" charset="0"/>
                <a:ea typeface="Times New Roman" panose="02020603050405020304" pitchFamily="18" charset="0"/>
              </a:rPr>
              <a:t>Huber, F., Herrmann, A., &amp; </a:t>
            </a:r>
            <a:r>
              <a:rPr lang="en-GB" sz="800" u="none" strike="noStrike" dirty="0" err="1">
                <a:solidFill>
                  <a:srgbClr val="002060"/>
                </a:solidFill>
                <a:effectLst/>
                <a:latin typeface="Times New Roman" panose="02020603050405020304" pitchFamily="18" charset="0"/>
                <a:ea typeface="Times New Roman" panose="02020603050405020304" pitchFamily="18" charset="0"/>
              </a:rPr>
              <a:t>Wricke</a:t>
            </a:r>
            <a:r>
              <a:rPr lang="en-GB" sz="800" u="none" strike="noStrike" dirty="0">
                <a:solidFill>
                  <a:srgbClr val="002060"/>
                </a:solidFill>
                <a:effectLst/>
                <a:latin typeface="Times New Roman" panose="02020603050405020304" pitchFamily="18" charset="0"/>
                <a:ea typeface="Times New Roman" panose="02020603050405020304" pitchFamily="18" charset="0"/>
              </a:rPr>
              <a:t>, M. (2001). Customer satisfaction as an antecedent of price acceptance: results of an empirical study. </a:t>
            </a:r>
            <a:r>
              <a:rPr lang="en-GB" sz="800" i="1" u="none" strike="noStrike" dirty="0">
                <a:solidFill>
                  <a:srgbClr val="002060"/>
                </a:solidFill>
                <a:effectLst/>
                <a:latin typeface="Times New Roman" panose="02020603050405020304" pitchFamily="18" charset="0"/>
                <a:ea typeface="Times New Roman" panose="02020603050405020304" pitchFamily="18" charset="0"/>
              </a:rPr>
              <a:t>Journal of Product &amp; Brand Management</a:t>
            </a:r>
            <a:r>
              <a:rPr lang="en-GB" sz="800" u="none" strike="noStrike" dirty="0">
                <a:solidFill>
                  <a:srgbClr val="002060"/>
                </a:solidFill>
                <a:effectLst/>
                <a:latin typeface="Times New Roman" panose="02020603050405020304" pitchFamily="18" charset="0"/>
                <a:ea typeface="Times New Roman" panose="02020603050405020304" pitchFamily="18" charset="0"/>
              </a:rPr>
              <a:t>, 10(3), 160-169.</a:t>
            </a:r>
            <a:endParaRPr lang="ru-RU" sz="800" u="none" strike="noStrike" dirty="0">
              <a:solidFill>
                <a:srgbClr val="002060"/>
              </a:solidFill>
              <a:effectLst/>
              <a:latin typeface="Arial" panose="020B0604020202020204" pitchFamily="34" charset="0"/>
              <a:ea typeface="Arial" panose="020B0604020202020204" pitchFamily="34" charset="0"/>
            </a:endParaRPr>
          </a:p>
          <a:p>
            <a:pPr marL="342900" lvl="0" indent="-342900" algn="just">
              <a:lnSpc>
                <a:spcPct val="150000"/>
              </a:lnSpc>
              <a:buFont typeface="Arial" panose="020B0604020202020204" pitchFamily="34" charset="0"/>
              <a:buChar char="●"/>
            </a:pPr>
            <a:r>
              <a:rPr lang="en-GB" sz="800" u="none" strike="noStrike" dirty="0">
                <a:solidFill>
                  <a:srgbClr val="002060"/>
                </a:solidFill>
                <a:effectLst/>
                <a:latin typeface="Times New Roman" panose="02020603050405020304" pitchFamily="18" charset="0"/>
                <a:ea typeface="Times New Roman" panose="02020603050405020304" pitchFamily="18" charset="0"/>
              </a:rPr>
              <a:t>Jung Choo, H., Moon, H., Kim, H., &amp; Yoon, N. (2012). Luxury customer value. Journal of Fashion Marketing and Management: </a:t>
            </a:r>
            <a:r>
              <a:rPr lang="en-GB" sz="800" i="1" u="none" strike="noStrike" dirty="0">
                <a:solidFill>
                  <a:srgbClr val="002060"/>
                </a:solidFill>
                <a:effectLst/>
                <a:latin typeface="Times New Roman" panose="02020603050405020304" pitchFamily="18" charset="0"/>
                <a:ea typeface="Times New Roman" panose="02020603050405020304" pitchFamily="18" charset="0"/>
              </a:rPr>
              <a:t>An International </a:t>
            </a:r>
            <a:r>
              <a:rPr lang="en-GB" sz="800" i="1" strike="noStrike" dirty="0">
                <a:solidFill>
                  <a:srgbClr val="002060"/>
                </a:solidFill>
                <a:effectLst/>
                <a:latin typeface="Times New Roman" panose="02020603050405020304" pitchFamily="18" charset="0"/>
                <a:ea typeface="Times New Roman" panose="02020603050405020304" pitchFamily="18" charset="0"/>
              </a:rPr>
              <a:t>Journal</a:t>
            </a:r>
            <a:r>
              <a:rPr lang="en-GB" sz="800" strike="noStrike" dirty="0">
                <a:solidFill>
                  <a:srgbClr val="002060"/>
                </a:solidFill>
                <a:effectLst/>
                <a:latin typeface="Times New Roman" panose="02020603050405020304" pitchFamily="18" charset="0"/>
                <a:ea typeface="Times New Roman" panose="02020603050405020304" pitchFamily="18" charset="0"/>
              </a:rPr>
              <a:t>, 16(1), 81-101. http://dx.doi.org/10.1108/13612021211203041</a:t>
            </a:r>
            <a:endParaRPr lang="ru-RU" sz="800" strike="noStrike" dirty="0">
              <a:solidFill>
                <a:srgbClr val="002060"/>
              </a:solidFill>
              <a:effectLst/>
              <a:latin typeface="Arial" panose="020B0604020202020204" pitchFamily="34" charset="0"/>
              <a:ea typeface="Arial" panose="020B0604020202020204" pitchFamily="34" charset="0"/>
            </a:endParaRPr>
          </a:p>
          <a:p>
            <a:pPr marL="342900" lvl="0" indent="-342900" algn="just">
              <a:lnSpc>
                <a:spcPct val="150000"/>
              </a:lnSpc>
              <a:buFont typeface="Arial" panose="020B0604020202020204" pitchFamily="34" charset="0"/>
              <a:buChar char="●"/>
            </a:pPr>
            <a:r>
              <a:rPr lang="en-GB" sz="800" u="none" strike="noStrike" dirty="0" err="1">
                <a:solidFill>
                  <a:srgbClr val="002060"/>
                </a:solidFill>
                <a:effectLst/>
                <a:latin typeface="Times New Roman" panose="02020603050405020304" pitchFamily="18" charset="0"/>
                <a:ea typeface="Times New Roman" panose="02020603050405020304" pitchFamily="18" charset="0"/>
              </a:rPr>
              <a:t>Keller.K.L</a:t>
            </a:r>
            <a:r>
              <a:rPr lang="en-GB" sz="800" u="none" strike="noStrike" dirty="0">
                <a:solidFill>
                  <a:srgbClr val="002060"/>
                </a:solidFill>
                <a:effectLst/>
                <a:latin typeface="Times New Roman" panose="02020603050405020304" pitchFamily="18" charset="0"/>
                <a:ea typeface="Times New Roman" panose="02020603050405020304" pitchFamily="18" charset="0"/>
              </a:rPr>
              <a:t>, 2001. Building customer based brand identity: A blueprint for creating strong brands, </a:t>
            </a:r>
            <a:r>
              <a:rPr lang="en-GB" sz="800" u="none" strike="noStrike" dirty="0" err="1">
                <a:solidFill>
                  <a:srgbClr val="002060"/>
                </a:solidFill>
                <a:effectLst/>
                <a:latin typeface="Times New Roman" panose="02020603050405020304" pitchFamily="18" charset="0"/>
                <a:ea typeface="Times New Roman" panose="02020603050405020304" pitchFamily="18" charset="0"/>
              </a:rPr>
              <a:t>s.l.</a:t>
            </a:r>
            <a:r>
              <a:rPr lang="en-GB" sz="800" u="none" strike="noStrike" dirty="0">
                <a:solidFill>
                  <a:srgbClr val="002060"/>
                </a:solidFill>
                <a:effectLst/>
                <a:latin typeface="Times New Roman" panose="02020603050405020304" pitchFamily="18" charset="0"/>
                <a:ea typeface="Times New Roman" panose="02020603050405020304" pitchFamily="18" charset="0"/>
              </a:rPr>
              <a:t>: </a:t>
            </a:r>
            <a:r>
              <a:rPr lang="en-GB" sz="800" i="1" u="none" strike="noStrike" dirty="0">
                <a:solidFill>
                  <a:srgbClr val="002060"/>
                </a:solidFill>
                <a:effectLst/>
                <a:latin typeface="Times New Roman" panose="02020603050405020304" pitchFamily="18" charset="0"/>
                <a:ea typeface="Times New Roman" panose="02020603050405020304" pitchFamily="18" charset="0"/>
              </a:rPr>
              <a:t>Marketing Science Institute</a:t>
            </a:r>
            <a:r>
              <a:rPr lang="en-GB" sz="800" u="none" strike="noStrike" dirty="0">
                <a:solidFill>
                  <a:srgbClr val="002060"/>
                </a:solidFill>
                <a:effectLst/>
                <a:latin typeface="Times New Roman" panose="02020603050405020304" pitchFamily="18" charset="0"/>
                <a:ea typeface="Times New Roman" panose="02020603050405020304" pitchFamily="18" charset="0"/>
              </a:rPr>
              <a:t>. </a:t>
            </a:r>
            <a:endParaRPr lang="ru-RU" sz="800" u="none" strike="noStrike" dirty="0">
              <a:solidFill>
                <a:srgbClr val="002060"/>
              </a:solidFill>
              <a:effectLst/>
              <a:latin typeface="Arial" panose="020B0604020202020204" pitchFamily="34" charset="0"/>
              <a:ea typeface="Arial" panose="020B0604020202020204" pitchFamily="34" charset="0"/>
            </a:endParaRPr>
          </a:p>
          <a:p>
            <a:pPr marL="342900" lvl="0" indent="-342900" algn="just">
              <a:lnSpc>
                <a:spcPct val="150000"/>
              </a:lnSpc>
              <a:buFont typeface="Arial" panose="020B0604020202020204" pitchFamily="34" charset="0"/>
              <a:buChar char="●"/>
            </a:pPr>
            <a:r>
              <a:rPr lang="en-GB" sz="800" u="none" strike="noStrike" dirty="0" err="1">
                <a:solidFill>
                  <a:srgbClr val="002060"/>
                </a:solidFill>
                <a:effectLst/>
                <a:latin typeface="Times New Roman" panose="02020603050405020304" pitchFamily="18" charset="0"/>
                <a:ea typeface="Times New Roman" panose="02020603050405020304" pitchFamily="18" charset="0"/>
              </a:rPr>
              <a:t>Kapferer</a:t>
            </a:r>
            <a:r>
              <a:rPr lang="en-GB" sz="800" u="none" strike="noStrike" dirty="0">
                <a:solidFill>
                  <a:srgbClr val="002060"/>
                </a:solidFill>
                <a:effectLst/>
                <a:latin typeface="Times New Roman" panose="02020603050405020304" pitchFamily="18" charset="0"/>
                <a:ea typeface="Times New Roman" panose="02020603050405020304" pitchFamily="18" charset="0"/>
              </a:rPr>
              <a:t>, J.-N. and Bastien, V. (2009). The specificity of luxury management: Turning marketing upside down. </a:t>
            </a:r>
            <a:r>
              <a:rPr lang="en-GB" sz="800" i="1" u="none" strike="noStrike" dirty="0">
                <a:solidFill>
                  <a:srgbClr val="002060"/>
                </a:solidFill>
                <a:effectLst/>
                <a:latin typeface="Times New Roman" panose="02020603050405020304" pitchFamily="18" charset="0"/>
                <a:ea typeface="Times New Roman" panose="02020603050405020304" pitchFamily="18" charset="0"/>
              </a:rPr>
              <a:t>Journal of Brand Management</a:t>
            </a:r>
            <a:r>
              <a:rPr lang="en-GB" sz="800" u="none" strike="noStrike" dirty="0">
                <a:solidFill>
                  <a:srgbClr val="002060"/>
                </a:solidFill>
                <a:effectLst/>
                <a:latin typeface="Times New Roman" panose="02020603050405020304" pitchFamily="18" charset="0"/>
                <a:ea typeface="Times New Roman" panose="02020603050405020304" pitchFamily="18" charset="0"/>
              </a:rPr>
              <a:t>, 16(5-6), pp.311–322. doi:10.1057/bm.2008.51.</a:t>
            </a:r>
            <a:endParaRPr lang="ru-RU" sz="800" u="none" strike="noStrike" dirty="0">
              <a:solidFill>
                <a:srgbClr val="002060"/>
              </a:solidFill>
              <a:effectLst/>
              <a:latin typeface="Arial" panose="020B0604020202020204" pitchFamily="34" charset="0"/>
              <a:ea typeface="Arial" panose="020B0604020202020204" pitchFamily="34" charset="0"/>
            </a:endParaRPr>
          </a:p>
          <a:p>
            <a:pPr marL="342900" lvl="0" indent="-342900" algn="just">
              <a:lnSpc>
                <a:spcPct val="150000"/>
              </a:lnSpc>
              <a:buFont typeface="Arial" panose="020B0604020202020204" pitchFamily="34" charset="0"/>
              <a:buChar char="●"/>
            </a:pPr>
            <a:r>
              <a:rPr lang="en-GB" sz="800" u="none" strike="noStrike" dirty="0" err="1">
                <a:solidFill>
                  <a:srgbClr val="002060"/>
                </a:solidFill>
                <a:effectLst/>
                <a:latin typeface="Times New Roman" panose="02020603050405020304" pitchFamily="18" charset="0"/>
                <a:ea typeface="Times New Roman" panose="02020603050405020304" pitchFamily="18" charset="0"/>
              </a:rPr>
              <a:t>Keng</a:t>
            </a:r>
            <a:r>
              <a:rPr lang="en-GB" sz="800" u="none" strike="noStrike" dirty="0">
                <a:solidFill>
                  <a:srgbClr val="002060"/>
                </a:solidFill>
                <a:effectLst/>
                <a:latin typeface="Times New Roman" panose="02020603050405020304" pitchFamily="18" charset="0"/>
                <a:ea typeface="Times New Roman" panose="02020603050405020304" pitchFamily="18" charset="0"/>
              </a:rPr>
              <a:t>, C. J., Huang, T. L., Zheng, L. J., &amp; Hsu, M. K. (2007). </a:t>
            </a:r>
            <a:r>
              <a:rPr lang="en-GB" sz="800" u="none" strike="noStrike" dirty="0" err="1">
                <a:solidFill>
                  <a:srgbClr val="002060"/>
                </a:solidFill>
                <a:effectLst/>
                <a:latin typeface="Times New Roman" panose="02020603050405020304" pitchFamily="18" charset="0"/>
                <a:ea typeface="Times New Roman" panose="02020603050405020304" pitchFamily="18" charset="0"/>
              </a:rPr>
              <a:t>Modeling</a:t>
            </a:r>
            <a:r>
              <a:rPr lang="en-GB" sz="800" u="none" strike="noStrike" dirty="0">
                <a:solidFill>
                  <a:srgbClr val="002060"/>
                </a:solidFill>
                <a:effectLst/>
                <a:latin typeface="Times New Roman" panose="02020603050405020304" pitchFamily="18" charset="0"/>
                <a:ea typeface="Times New Roman" panose="02020603050405020304" pitchFamily="18" charset="0"/>
              </a:rPr>
              <a:t> service encounters and customer experiential value in retailing: An empirical investigation of shopping mall customers in Taiwan. </a:t>
            </a:r>
            <a:r>
              <a:rPr lang="en-GB" sz="800" i="1" u="none" strike="noStrike" dirty="0">
                <a:solidFill>
                  <a:srgbClr val="002060"/>
                </a:solidFill>
                <a:effectLst/>
                <a:latin typeface="Times New Roman" panose="02020603050405020304" pitchFamily="18" charset="0"/>
                <a:ea typeface="Times New Roman" panose="02020603050405020304" pitchFamily="18" charset="0"/>
              </a:rPr>
              <a:t>International Journal of Service Industry Management</a:t>
            </a:r>
            <a:r>
              <a:rPr lang="en-GB" sz="800" u="none" strike="noStrike" dirty="0">
                <a:solidFill>
                  <a:srgbClr val="002060"/>
                </a:solidFill>
                <a:effectLst/>
                <a:latin typeface="Times New Roman" panose="02020603050405020304" pitchFamily="18" charset="0"/>
                <a:ea typeface="Times New Roman" panose="02020603050405020304" pitchFamily="18" charset="0"/>
              </a:rPr>
              <a:t>, 18(4), 349-367.</a:t>
            </a:r>
            <a:endParaRPr lang="ru-RU" sz="800" u="none" strike="noStrike" dirty="0">
              <a:solidFill>
                <a:srgbClr val="002060"/>
              </a:solidFill>
              <a:effectLst/>
              <a:latin typeface="Arial" panose="020B0604020202020204" pitchFamily="34" charset="0"/>
              <a:ea typeface="Arial" panose="020B0604020202020204" pitchFamily="34" charset="0"/>
            </a:endParaRPr>
          </a:p>
          <a:p>
            <a:pPr marL="342900" lvl="0" indent="-342900" algn="just">
              <a:lnSpc>
                <a:spcPct val="150000"/>
              </a:lnSpc>
              <a:buFont typeface="Arial" panose="020B0604020202020204" pitchFamily="34" charset="0"/>
              <a:buChar char="●"/>
            </a:pPr>
            <a:r>
              <a:rPr lang="en-GB" sz="800" u="none" strike="noStrike" dirty="0">
                <a:solidFill>
                  <a:srgbClr val="002060"/>
                </a:solidFill>
                <a:effectLst/>
                <a:latin typeface="Times New Roman" panose="02020603050405020304" pitchFamily="18" charset="0"/>
                <a:ea typeface="Times New Roman" panose="02020603050405020304" pitchFamily="18" charset="0"/>
              </a:rPr>
              <a:t>Kim, W. G., Lee, Y. K., &amp; </a:t>
            </a:r>
            <a:r>
              <a:rPr lang="en-GB" sz="800" u="none" strike="noStrike" dirty="0" err="1">
                <a:solidFill>
                  <a:srgbClr val="002060"/>
                </a:solidFill>
                <a:effectLst/>
                <a:latin typeface="Times New Roman" panose="02020603050405020304" pitchFamily="18" charset="0"/>
                <a:ea typeface="Times New Roman" panose="02020603050405020304" pitchFamily="18" charset="0"/>
              </a:rPr>
              <a:t>Yoo</a:t>
            </a:r>
            <a:r>
              <a:rPr lang="en-GB" sz="800" u="none" strike="noStrike" dirty="0">
                <a:solidFill>
                  <a:srgbClr val="002060"/>
                </a:solidFill>
                <a:effectLst/>
                <a:latin typeface="Times New Roman" panose="02020603050405020304" pitchFamily="18" charset="0"/>
                <a:ea typeface="Times New Roman" panose="02020603050405020304" pitchFamily="18" charset="0"/>
              </a:rPr>
              <a:t>, Y. J. (2006). Predictors of relationship quality and relationship outcomes in luxury restaurants. </a:t>
            </a:r>
            <a:r>
              <a:rPr lang="en-GB" sz="800" i="1" u="none" strike="noStrike" dirty="0">
                <a:solidFill>
                  <a:srgbClr val="002060"/>
                </a:solidFill>
                <a:effectLst/>
                <a:latin typeface="Times New Roman" panose="02020603050405020304" pitchFamily="18" charset="0"/>
                <a:ea typeface="Times New Roman" panose="02020603050405020304" pitchFamily="18" charset="0"/>
              </a:rPr>
              <a:t>Journal of Hospitality &amp; Tourism Research</a:t>
            </a:r>
            <a:r>
              <a:rPr lang="en-GB" sz="800" u="none" strike="noStrike" dirty="0">
                <a:solidFill>
                  <a:srgbClr val="002060"/>
                </a:solidFill>
                <a:effectLst/>
                <a:latin typeface="Times New Roman" panose="02020603050405020304" pitchFamily="18" charset="0"/>
                <a:ea typeface="Times New Roman" panose="02020603050405020304" pitchFamily="18" charset="0"/>
              </a:rPr>
              <a:t>, 30(2), 143-169.</a:t>
            </a:r>
            <a:endParaRPr lang="ru-RU" sz="800" u="none" strike="noStrike" dirty="0">
              <a:solidFill>
                <a:srgbClr val="002060"/>
              </a:solidFill>
              <a:effectLst/>
              <a:latin typeface="Arial" panose="020B0604020202020204" pitchFamily="34" charset="0"/>
              <a:ea typeface="Arial" panose="020B0604020202020204" pitchFamily="34" charset="0"/>
            </a:endParaRPr>
          </a:p>
          <a:p>
            <a:pPr marL="342900" lvl="0" indent="-342900" algn="just">
              <a:lnSpc>
                <a:spcPct val="150000"/>
              </a:lnSpc>
              <a:buFont typeface="Arial" panose="020B0604020202020204" pitchFamily="34" charset="0"/>
              <a:buChar char="●"/>
            </a:pPr>
            <a:r>
              <a:rPr lang="en-GB" sz="800" u="none" strike="noStrike" dirty="0">
                <a:solidFill>
                  <a:srgbClr val="002060"/>
                </a:solidFill>
                <a:effectLst/>
                <a:latin typeface="Times New Roman" panose="02020603050405020304" pitchFamily="18" charset="0"/>
                <a:ea typeface="Times New Roman" panose="02020603050405020304" pitchFamily="18" charset="0"/>
              </a:rPr>
              <a:t>Kim, M.S. and Hunter, J.E. (1993), “Attitude-behaviour relations: a meta-analysis of attitudinal relevance and topic”, </a:t>
            </a:r>
            <a:r>
              <a:rPr lang="en-GB" sz="800" i="1" u="none" strike="noStrike" dirty="0">
                <a:solidFill>
                  <a:srgbClr val="002060"/>
                </a:solidFill>
                <a:effectLst/>
                <a:latin typeface="Times New Roman" panose="02020603050405020304" pitchFamily="18" charset="0"/>
                <a:ea typeface="Times New Roman" panose="02020603050405020304" pitchFamily="18" charset="0"/>
              </a:rPr>
              <a:t>Journal of Communication</a:t>
            </a:r>
            <a:r>
              <a:rPr lang="en-GB" sz="800" u="none" strike="noStrike" dirty="0">
                <a:solidFill>
                  <a:srgbClr val="002060"/>
                </a:solidFill>
                <a:effectLst/>
                <a:latin typeface="Times New Roman" panose="02020603050405020304" pitchFamily="18" charset="0"/>
                <a:ea typeface="Times New Roman" panose="02020603050405020304" pitchFamily="18" charset="0"/>
              </a:rPr>
              <a:t>, Vol. 43 No. 1, pp. 1001-1142.</a:t>
            </a:r>
            <a:endParaRPr lang="ru-RU" sz="800" u="none" strike="noStrike" dirty="0">
              <a:solidFill>
                <a:srgbClr val="002060"/>
              </a:solidFill>
              <a:effectLst/>
              <a:latin typeface="Arial" panose="020B0604020202020204" pitchFamily="34" charset="0"/>
              <a:ea typeface="Arial" panose="020B0604020202020204" pitchFamily="34" charset="0"/>
            </a:endParaRPr>
          </a:p>
          <a:p>
            <a:pPr marL="342900" lvl="0" indent="-342900" algn="just">
              <a:lnSpc>
                <a:spcPct val="150000"/>
              </a:lnSpc>
              <a:buFont typeface="Arial" panose="020B0604020202020204" pitchFamily="34" charset="0"/>
              <a:buChar char="●"/>
            </a:pPr>
            <a:r>
              <a:rPr lang="en-GB" sz="800" u="none" strike="noStrike" dirty="0">
                <a:solidFill>
                  <a:srgbClr val="002060"/>
                </a:solidFill>
                <a:effectLst/>
                <a:latin typeface="Times New Roman" panose="02020603050405020304" pitchFamily="18" charset="0"/>
                <a:ea typeface="Times New Roman" panose="02020603050405020304" pitchFamily="18" charset="0"/>
              </a:rPr>
              <a:t>Knapp, D.E. (2000), The Brand Mindset, McGraw-Hill, New York, NY, pp. 33, 36, 103. </a:t>
            </a:r>
            <a:endParaRPr lang="ru-RU" sz="800" u="none" strike="noStrike" dirty="0">
              <a:solidFill>
                <a:srgbClr val="002060"/>
              </a:solidFill>
              <a:effectLst/>
              <a:latin typeface="Arial" panose="020B0604020202020204" pitchFamily="34" charset="0"/>
              <a:ea typeface="Arial" panose="020B0604020202020204" pitchFamily="34" charset="0"/>
            </a:endParaRPr>
          </a:p>
          <a:p>
            <a:pPr marL="342900" lvl="0" indent="-342900" algn="just">
              <a:lnSpc>
                <a:spcPct val="150000"/>
              </a:lnSpc>
              <a:buFont typeface="Arial" panose="020B0604020202020204" pitchFamily="34" charset="0"/>
              <a:buChar char="●"/>
            </a:pPr>
            <a:r>
              <a:rPr lang="en-GB" sz="800" u="none" strike="noStrike" dirty="0">
                <a:solidFill>
                  <a:srgbClr val="002060"/>
                </a:solidFill>
                <a:effectLst/>
                <a:latin typeface="Times New Roman" panose="02020603050405020304" pitchFamily="18" charset="0"/>
                <a:ea typeface="Times New Roman" panose="02020603050405020304" pitchFamily="18" charset="0"/>
              </a:rPr>
              <a:t>Lee, J. H., &amp; Hwang, J. (2011). Luxury marketing: The influences of psychological and demographic characteristics on attitudes toward luxury restaurants. </a:t>
            </a:r>
            <a:r>
              <a:rPr lang="en-GB" sz="800" i="1" u="none" strike="noStrike" dirty="0">
                <a:solidFill>
                  <a:srgbClr val="002060"/>
                </a:solidFill>
                <a:effectLst/>
                <a:latin typeface="Times New Roman" panose="02020603050405020304" pitchFamily="18" charset="0"/>
                <a:ea typeface="Times New Roman" panose="02020603050405020304" pitchFamily="18" charset="0"/>
              </a:rPr>
              <a:t>International Journal of Hospitality Management</a:t>
            </a:r>
            <a:r>
              <a:rPr lang="en-GB" sz="800" u="none" strike="noStrike" dirty="0">
                <a:solidFill>
                  <a:srgbClr val="002060"/>
                </a:solidFill>
                <a:effectLst/>
                <a:latin typeface="Times New Roman" panose="02020603050405020304" pitchFamily="18" charset="0"/>
                <a:ea typeface="Times New Roman" panose="02020603050405020304" pitchFamily="18" charset="0"/>
              </a:rPr>
              <a:t>, 30(3), 658-669.</a:t>
            </a:r>
            <a:endParaRPr lang="ru-RU" sz="800" u="none" strike="noStrike" dirty="0">
              <a:solidFill>
                <a:srgbClr val="002060"/>
              </a:solidFill>
              <a:effectLst/>
              <a:latin typeface="Arial" panose="020B0604020202020204" pitchFamily="34" charset="0"/>
              <a:ea typeface="Arial" panose="020B0604020202020204" pitchFamily="34" charset="0"/>
            </a:endParaRPr>
          </a:p>
          <a:p>
            <a:pPr marL="342900" lvl="0" indent="-342900" algn="just">
              <a:lnSpc>
                <a:spcPct val="150000"/>
              </a:lnSpc>
              <a:buFont typeface="Arial" panose="020B0604020202020204" pitchFamily="34" charset="0"/>
              <a:buChar char="●"/>
            </a:pPr>
            <a:r>
              <a:rPr lang="en-GB" sz="800" u="none" strike="noStrike" dirty="0">
                <a:solidFill>
                  <a:srgbClr val="002060"/>
                </a:solidFill>
                <a:effectLst/>
                <a:latin typeface="Times New Roman" panose="02020603050405020304" pitchFamily="18" charset="0"/>
                <a:ea typeface="Times New Roman" panose="02020603050405020304" pitchFamily="18" charset="0"/>
              </a:rPr>
              <a:t>Okonkwo, U. (2009). Sustaining the luxury brand on the Internet. </a:t>
            </a:r>
            <a:r>
              <a:rPr lang="en-GB" sz="800" i="1" u="none" strike="noStrike" dirty="0">
                <a:solidFill>
                  <a:srgbClr val="002060"/>
                </a:solidFill>
                <a:effectLst/>
                <a:latin typeface="Times New Roman" panose="02020603050405020304" pitchFamily="18" charset="0"/>
                <a:ea typeface="Times New Roman" panose="02020603050405020304" pitchFamily="18" charset="0"/>
              </a:rPr>
              <a:t>Journal of Brand Management</a:t>
            </a:r>
            <a:r>
              <a:rPr lang="en-GB" sz="800" u="none" strike="noStrike" dirty="0">
                <a:solidFill>
                  <a:srgbClr val="002060"/>
                </a:solidFill>
                <a:effectLst/>
                <a:latin typeface="Times New Roman" panose="02020603050405020304" pitchFamily="18" charset="0"/>
                <a:ea typeface="Times New Roman" panose="02020603050405020304" pitchFamily="18" charset="0"/>
              </a:rPr>
              <a:t>, 16(5-6), pp.302–310. doi:10.1057/bm.2009.2</a:t>
            </a:r>
            <a:endParaRPr lang="ru-RU" sz="800" u="none" strike="noStrike" dirty="0">
              <a:solidFill>
                <a:srgbClr val="002060"/>
              </a:solidFill>
              <a:effectLst/>
              <a:latin typeface="Arial" panose="020B0604020202020204" pitchFamily="34" charset="0"/>
              <a:ea typeface="Arial" panose="020B0604020202020204" pitchFamily="34" charset="0"/>
            </a:endParaRPr>
          </a:p>
          <a:p>
            <a:pPr marL="342900" lvl="0" indent="-342900" algn="just">
              <a:lnSpc>
                <a:spcPct val="150000"/>
              </a:lnSpc>
              <a:buFont typeface="Arial" panose="020B0604020202020204" pitchFamily="34" charset="0"/>
              <a:buChar char="●"/>
            </a:pPr>
            <a:r>
              <a:rPr lang="en-GB" sz="800" u="none" strike="noStrike" dirty="0" err="1">
                <a:solidFill>
                  <a:srgbClr val="002060"/>
                </a:solidFill>
                <a:effectLst/>
                <a:latin typeface="Times New Roman" panose="02020603050405020304" pitchFamily="18" charset="0"/>
                <a:ea typeface="Times New Roman" panose="02020603050405020304" pitchFamily="18" charset="0"/>
              </a:rPr>
              <a:t>Serdari</a:t>
            </a:r>
            <a:r>
              <a:rPr lang="en-GB" sz="800" u="none" strike="noStrike" dirty="0">
                <a:solidFill>
                  <a:srgbClr val="002060"/>
                </a:solidFill>
                <a:effectLst/>
                <a:latin typeface="Times New Roman" panose="02020603050405020304" pitchFamily="18" charset="0"/>
                <a:ea typeface="Times New Roman" panose="02020603050405020304" pitchFamily="18" charset="0"/>
              </a:rPr>
              <a:t>, T. (2015). </a:t>
            </a:r>
            <a:r>
              <a:rPr lang="en-GB" sz="800" u="none" strike="noStrike" dirty="0" err="1">
                <a:solidFill>
                  <a:srgbClr val="002060"/>
                </a:solidFill>
                <a:effectLst/>
                <a:latin typeface="Times New Roman" panose="02020603050405020304" pitchFamily="18" charset="0"/>
                <a:ea typeface="Times New Roman" panose="02020603050405020304" pitchFamily="18" charset="0"/>
              </a:rPr>
              <a:t>Kapferer</a:t>
            </a:r>
            <a:r>
              <a:rPr lang="en-GB" sz="800" u="none" strike="noStrike" dirty="0">
                <a:solidFill>
                  <a:srgbClr val="002060"/>
                </a:solidFill>
                <a:effectLst/>
                <a:latin typeface="Times New Roman" panose="02020603050405020304" pitchFamily="18" charset="0"/>
                <a:ea typeface="Times New Roman" panose="02020603050405020304" pitchFamily="18" charset="0"/>
              </a:rPr>
              <a:t> on Luxury Brands Can Grow Yet Remain Rare. </a:t>
            </a:r>
            <a:r>
              <a:rPr lang="en-GB" sz="800" i="1" u="none" strike="noStrike" dirty="0">
                <a:solidFill>
                  <a:srgbClr val="002060"/>
                </a:solidFill>
                <a:effectLst/>
                <a:latin typeface="Times New Roman" panose="02020603050405020304" pitchFamily="18" charset="0"/>
                <a:ea typeface="Times New Roman" panose="02020603050405020304" pitchFamily="18" charset="0"/>
              </a:rPr>
              <a:t>Luxury</a:t>
            </a:r>
            <a:r>
              <a:rPr lang="en-GB" sz="800" u="none" strike="noStrike" dirty="0">
                <a:solidFill>
                  <a:srgbClr val="002060"/>
                </a:solidFill>
                <a:effectLst/>
                <a:latin typeface="Times New Roman" panose="02020603050405020304" pitchFamily="18" charset="0"/>
                <a:ea typeface="Times New Roman" panose="02020603050405020304" pitchFamily="18" charset="0"/>
              </a:rPr>
              <a:t>, 2(2), pp.127–132. doi:10.1080/20511817.2015.1099351.</a:t>
            </a:r>
            <a:endParaRPr lang="ru-RU" sz="800" u="none" strike="noStrike" dirty="0">
              <a:solidFill>
                <a:srgbClr val="002060"/>
              </a:solidFill>
              <a:effectLst/>
              <a:latin typeface="Arial" panose="020B0604020202020204" pitchFamily="34" charset="0"/>
              <a:ea typeface="Arial" panose="020B0604020202020204" pitchFamily="34" charset="0"/>
            </a:endParaRPr>
          </a:p>
          <a:p>
            <a:pPr marL="342900" lvl="0" indent="-342900" algn="just">
              <a:lnSpc>
                <a:spcPct val="150000"/>
              </a:lnSpc>
              <a:buFont typeface="Arial" panose="020B0604020202020204" pitchFamily="34" charset="0"/>
              <a:buChar char="●"/>
            </a:pPr>
            <a:r>
              <a:rPr lang="en-GB" sz="800" u="none" strike="noStrike" dirty="0">
                <a:solidFill>
                  <a:srgbClr val="002060"/>
                </a:solidFill>
                <a:effectLst/>
                <a:latin typeface="Times New Roman" panose="02020603050405020304" pitchFamily="18" charset="0"/>
                <a:ea typeface="Times New Roman" panose="02020603050405020304" pitchFamily="18" charset="0"/>
              </a:rPr>
              <a:t>Srinivasan, </a:t>
            </a:r>
            <a:r>
              <a:rPr lang="en-GB" sz="800" u="none" strike="noStrike" dirty="0" err="1">
                <a:solidFill>
                  <a:srgbClr val="002060"/>
                </a:solidFill>
                <a:effectLst/>
                <a:latin typeface="Times New Roman" panose="02020603050405020304" pitchFamily="18" charset="0"/>
                <a:ea typeface="Times New Roman" panose="02020603050405020304" pitchFamily="18" charset="0"/>
              </a:rPr>
              <a:t>Dr.R</a:t>
            </a:r>
            <a:r>
              <a:rPr lang="en-GB" sz="800" u="none" strike="noStrike" dirty="0">
                <a:solidFill>
                  <a:srgbClr val="002060"/>
                </a:solidFill>
                <a:effectLst/>
                <a:latin typeface="Times New Roman" panose="02020603050405020304" pitchFamily="18" charset="0"/>
                <a:ea typeface="Times New Roman" panose="02020603050405020304" pitchFamily="18" charset="0"/>
              </a:rPr>
              <a:t>., Srivastava, </a:t>
            </a:r>
            <a:r>
              <a:rPr lang="en-GB" sz="800" u="none" strike="noStrike" dirty="0" err="1">
                <a:solidFill>
                  <a:srgbClr val="002060"/>
                </a:solidFill>
                <a:effectLst/>
                <a:latin typeface="Times New Roman" panose="02020603050405020304" pitchFamily="18" charset="0"/>
                <a:ea typeface="Times New Roman" panose="02020603050405020304" pitchFamily="18" charset="0"/>
              </a:rPr>
              <a:t>Dr.R.K</a:t>
            </a:r>
            <a:r>
              <a:rPr lang="en-GB" sz="800" u="none" strike="noStrike" dirty="0">
                <a:solidFill>
                  <a:srgbClr val="002060"/>
                </a:solidFill>
                <a:effectLst/>
                <a:latin typeface="Times New Roman" panose="02020603050405020304" pitchFamily="18" charset="0"/>
                <a:ea typeface="Times New Roman" panose="02020603050405020304" pitchFamily="18" charset="0"/>
              </a:rPr>
              <a:t>. and </a:t>
            </a:r>
            <a:r>
              <a:rPr lang="en-GB" sz="800" u="none" strike="noStrike" dirty="0" err="1">
                <a:solidFill>
                  <a:srgbClr val="002060"/>
                </a:solidFill>
                <a:effectLst/>
                <a:latin typeface="Times New Roman" panose="02020603050405020304" pitchFamily="18" charset="0"/>
                <a:ea typeface="Times New Roman" panose="02020603050405020304" pitchFamily="18" charset="0"/>
              </a:rPr>
              <a:t>Bhanot</a:t>
            </a:r>
            <a:r>
              <a:rPr lang="en-GB" sz="800" u="none" strike="noStrike" dirty="0">
                <a:solidFill>
                  <a:srgbClr val="002060"/>
                </a:solidFill>
                <a:effectLst/>
                <a:latin typeface="Times New Roman" panose="02020603050405020304" pitchFamily="18" charset="0"/>
                <a:ea typeface="Times New Roman" panose="02020603050405020304" pitchFamily="18" charset="0"/>
              </a:rPr>
              <a:t>, S. (2014). A Study of the antecedents of purchase decisions of luxury brands. </a:t>
            </a:r>
            <a:r>
              <a:rPr lang="en-GB" sz="800" i="1" u="none" strike="noStrike" dirty="0">
                <a:solidFill>
                  <a:srgbClr val="002060"/>
                </a:solidFill>
                <a:effectLst/>
                <a:latin typeface="Times New Roman" panose="02020603050405020304" pitchFamily="18" charset="0"/>
                <a:ea typeface="Times New Roman" panose="02020603050405020304" pitchFamily="18" charset="0"/>
              </a:rPr>
              <a:t>IOSR Journal of Business and Management</a:t>
            </a:r>
            <a:r>
              <a:rPr lang="en-GB" sz="800" u="none" strike="noStrike" dirty="0">
                <a:solidFill>
                  <a:srgbClr val="002060"/>
                </a:solidFill>
                <a:effectLst/>
                <a:latin typeface="Times New Roman" panose="02020603050405020304" pitchFamily="18" charset="0"/>
                <a:ea typeface="Times New Roman" panose="02020603050405020304" pitchFamily="18" charset="0"/>
              </a:rPr>
              <a:t>, 16(5), pp.98–114. doi:10.9790/487x-165298114.</a:t>
            </a:r>
            <a:endParaRPr lang="ru-RU" sz="800" u="none" strike="noStrike" dirty="0">
              <a:solidFill>
                <a:srgbClr val="002060"/>
              </a:solidFill>
              <a:effectLst/>
              <a:latin typeface="Arial" panose="020B0604020202020204" pitchFamily="34" charset="0"/>
              <a:ea typeface="Arial" panose="020B0604020202020204" pitchFamily="34" charset="0"/>
            </a:endParaRPr>
          </a:p>
          <a:p>
            <a:pPr marL="342900" lvl="0" indent="-342900" algn="just">
              <a:lnSpc>
                <a:spcPct val="150000"/>
              </a:lnSpc>
              <a:buFont typeface="Arial" panose="020B0604020202020204" pitchFamily="34" charset="0"/>
              <a:buChar char="●"/>
            </a:pPr>
            <a:r>
              <a:rPr lang="en-GB" sz="800" u="none" strike="noStrike" dirty="0" err="1">
                <a:solidFill>
                  <a:srgbClr val="002060"/>
                </a:solidFill>
                <a:effectLst/>
                <a:latin typeface="Times New Roman" panose="02020603050405020304" pitchFamily="18" charset="0"/>
                <a:ea typeface="Times New Roman" panose="02020603050405020304" pitchFamily="18" charset="0"/>
              </a:rPr>
              <a:t>Tuškej</a:t>
            </a:r>
            <a:r>
              <a:rPr lang="en-GB" sz="800" u="none" strike="noStrike" dirty="0">
                <a:solidFill>
                  <a:srgbClr val="002060"/>
                </a:solidFill>
                <a:effectLst/>
                <a:latin typeface="Times New Roman" panose="02020603050405020304" pitchFamily="18" charset="0"/>
                <a:ea typeface="Times New Roman" panose="02020603050405020304" pitchFamily="18" charset="0"/>
              </a:rPr>
              <a:t>, U., </a:t>
            </a:r>
            <a:r>
              <a:rPr lang="en-GB" sz="800" u="none" strike="noStrike" dirty="0" err="1">
                <a:solidFill>
                  <a:srgbClr val="002060"/>
                </a:solidFill>
                <a:effectLst/>
                <a:latin typeface="Times New Roman" panose="02020603050405020304" pitchFamily="18" charset="0"/>
                <a:ea typeface="Times New Roman" panose="02020603050405020304" pitchFamily="18" charset="0"/>
              </a:rPr>
              <a:t>Golob</a:t>
            </a:r>
            <a:r>
              <a:rPr lang="en-GB" sz="800" u="none" strike="noStrike" dirty="0">
                <a:solidFill>
                  <a:srgbClr val="002060"/>
                </a:solidFill>
                <a:effectLst/>
                <a:latin typeface="Times New Roman" panose="02020603050405020304" pitchFamily="18" charset="0"/>
                <a:ea typeface="Times New Roman" panose="02020603050405020304" pitchFamily="18" charset="0"/>
              </a:rPr>
              <a:t>, U. and </a:t>
            </a:r>
            <a:r>
              <a:rPr lang="en-GB" sz="800" u="none" strike="noStrike" dirty="0" err="1">
                <a:solidFill>
                  <a:srgbClr val="002060"/>
                </a:solidFill>
                <a:effectLst/>
                <a:latin typeface="Times New Roman" panose="02020603050405020304" pitchFamily="18" charset="0"/>
                <a:ea typeface="Times New Roman" panose="02020603050405020304" pitchFamily="18" charset="0"/>
              </a:rPr>
              <a:t>Podnar</a:t>
            </a:r>
            <a:r>
              <a:rPr lang="en-GB" sz="800" u="none" strike="noStrike" dirty="0">
                <a:solidFill>
                  <a:srgbClr val="002060"/>
                </a:solidFill>
                <a:effectLst/>
                <a:latin typeface="Times New Roman" panose="02020603050405020304" pitchFamily="18" charset="0"/>
                <a:ea typeface="Times New Roman" panose="02020603050405020304" pitchFamily="18" charset="0"/>
              </a:rPr>
              <a:t>, K. (2013). The role of consumer–brand identification in building brand relationships. </a:t>
            </a:r>
            <a:r>
              <a:rPr lang="en-GB" sz="800" i="1" u="none" strike="noStrike" dirty="0">
                <a:solidFill>
                  <a:srgbClr val="002060"/>
                </a:solidFill>
                <a:effectLst/>
                <a:latin typeface="Times New Roman" panose="02020603050405020304" pitchFamily="18" charset="0"/>
                <a:ea typeface="Times New Roman" panose="02020603050405020304" pitchFamily="18" charset="0"/>
              </a:rPr>
              <a:t>Journal of Business Research</a:t>
            </a:r>
            <a:r>
              <a:rPr lang="en-GB" sz="800" u="none" strike="noStrike" dirty="0">
                <a:solidFill>
                  <a:srgbClr val="002060"/>
                </a:solidFill>
                <a:effectLst/>
                <a:latin typeface="Times New Roman" panose="02020603050405020304" pitchFamily="18" charset="0"/>
                <a:ea typeface="Times New Roman" panose="02020603050405020304" pitchFamily="18" charset="0"/>
              </a:rPr>
              <a:t>, 66(1), pp.53–59. doi:10.1016/j.jbusres.2011.07.022.</a:t>
            </a:r>
            <a:endParaRPr lang="ru-RU" sz="800" u="none" strike="noStrike" dirty="0">
              <a:solidFill>
                <a:srgbClr val="002060"/>
              </a:solidFill>
              <a:effectLst/>
              <a:latin typeface="Arial" panose="020B0604020202020204" pitchFamily="34" charset="0"/>
              <a:ea typeface="Arial" panose="020B0604020202020204" pitchFamily="34" charset="0"/>
            </a:endParaRPr>
          </a:p>
          <a:p>
            <a:pPr marL="342900" lvl="0" indent="-342900" algn="just">
              <a:lnSpc>
                <a:spcPct val="150000"/>
              </a:lnSpc>
              <a:buFont typeface="Arial" panose="020B0604020202020204" pitchFamily="34" charset="0"/>
              <a:buChar char="●"/>
            </a:pPr>
            <a:r>
              <a:rPr lang="en-GB" sz="800" u="none" strike="noStrike" dirty="0">
                <a:solidFill>
                  <a:srgbClr val="002060"/>
                </a:solidFill>
                <a:effectLst/>
                <a:latin typeface="Times New Roman" panose="02020603050405020304" pitchFamily="18" charset="0"/>
                <a:ea typeface="Times New Roman" panose="02020603050405020304" pitchFamily="18" charset="0"/>
              </a:rPr>
              <a:t>Veblen, T.B. and Howells, W.D. (1965). </a:t>
            </a:r>
            <a:r>
              <a:rPr lang="en-GB" sz="800" i="1" u="none" strike="noStrike" dirty="0">
                <a:solidFill>
                  <a:srgbClr val="002060"/>
                </a:solidFill>
                <a:effectLst/>
                <a:latin typeface="Times New Roman" panose="02020603050405020304" pitchFamily="18" charset="0"/>
                <a:ea typeface="Times New Roman" panose="02020603050405020304" pitchFamily="18" charset="0"/>
              </a:rPr>
              <a:t>The theory of the leisure class</a:t>
            </a:r>
            <a:r>
              <a:rPr lang="en-GB" sz="800" u="none" strike="noStrike" dirty="0">
                <a:solidFill>
                  <a:srgbClr val="002060"/>
                </a:solidFill>
                <a:effectLst/>
                <a:latin typeface="Times New Roman" panose="02020603050405020304" pitchFamily="18" charset="0"/>
                <a:ea typeface="Times New Roman" panose="02020603050405020304" pitchFamily="18" charset="0"/>
              </a:rPr>
              <a:t>. N.Y.: Kelley.</a:t>
            </a:r>
            <a:endParaRPr lang="ru-RU" sz="800" u="none" strike="noStrike" dirty="0">
              <a:solidFill>
                <a:srgbClr val="002060"/>
              </a:solidFill>
              <a:effectLst/>
              <a:latin typeface="Arial" panose="020B0604020202020204" pitchFamily="34" charset="0"/>
              <a:ea typeface="Arial" panose="020B0604020202020204" pitchFamily="34" charset="0"/>
            </a:endParaRPr>
          </a:p>
          <a:p>
            <a:pPr marL="342900" lvl="0" indent="-342900" algn="just">
              <a:lnSpc>
                <a:spcPct val="150000"/>
              </a:lnSpc>
              <a:buFont typeface="Arial" panose="020B0604020202020204" pitchFamily="34" charset="0"/>
              <a:buChar char="●"/>
            </a:pPr>
            <a:r>
              <a:rPr lang="en-GB" sz="800" u="none" strike="noStrike" dirty="0">
                <a:solidFill>
                  <a:srgbClr val="002060"/>
                </a:solidFill>
                <a:effectLst/>
                <a:latin typeface="Times New Roman" panose="02020603050405020304" pitchFamily="18" charset="0"/>
                <a:ea typeface="Times New Roman" panose="02020603050405020304" pitchFamily="18" charset="0"/>
              </a:rPr>
              <a:t>Vigneron, F., &amp; Johnson, L. W. (1999). A review and a conceptual framework of prestige-seeking customer behaviour. </a:t>
            </a:r>
            <a:r>
              <a:rPr lang="en-GB" sz="800" i="1" u="none" strike="noStrike" dirty="0">
                <a:solidFill>
                  <a:srgbClr val="002060"/>
                </a:solidFill>
                <a:effectLst/>
                <a:latin typeface="Times New Roman" panose="02020603050405020304" pitchFamily="18" charset="0"/>
                <a:ea typeface="Times New Roman" panose="02020603050405020304" pitchFamily="18" charset="0"/>
              </a:rPr>
              <a:t>Academy of Marketing Science Review</a:t>
            </a:r>
            <a:r>
              <a:rPr lang="en-GB" sz="800" u="none" strike="noStrike" dirty="0">
                <a:solidFill>
                  <a:srgbClr val="002060"/>
                </a:solidFill>
                <a:effectLst/>
                <a:latin typeface="Times New Roman" panose="02020603050405020304" pitchFamily="18" charset="0"/>
                <a:ea typeface="Times New Roman" panose="02020603050405020304" pitchFamily="18" charset="0"/>
              </a:rPr>
              <a:t>, 1(1), 1-15.</a:t>
            </a:r>
            <a:endParaRPr lang="ru-RU" sz="800" u="none" strike="noStrike" dirty="0">
              <a:solidFill>
                <a:srgbClr val="002060"/>
              </a:solidFill>
              <a:effectLst/>
              <a:latin typeface="Arial" panose="020B0604020202020204" pitchFamily="34" charset="0"/>
              <a:ea typeface="Arial" panose="020B0604020202020204" pitchFamily="34" charset="0"/>
            </a:endParaRPr>
          </a:p>
          <a:p>
            <a:pPr marL="342900" lvl="0" indent="-342900" algn="just">
              <a:lnSpc>
                <a:spcPct val="150000"/>
              </a:lnSpc>
              <a:buFont typeface="Arial" panose="020B0604020202020204" pitchFamily="34" charset="0"/>
              <a:buChar char="●"/>
            </a:pPr>
            <a:r>
              <a:rPr lang="en-GB" sz="800" u="none" strike="noStrike" dirty="0">
                <a:solidFill>
                  <a:srgbClr val="002060"/>
                </a:solidFill>
                <a:effectLst/>
                <a:latin typeface="Times New Roman" panose="02020603050405020304" pitchFamily="18" charset="0"/>
                <a:ea typeface="Times New Roman" panose="02020603050405020304" pitchFamily="18" charset="0"/>
              </a:rPr>
              <a:t>Vigneron, F., &amp; Johnson, L. W. (2004). Measuring perceptions of brand luxury. </a:t>
            </a:r>
            <a:r>
              <a:rPr lang="en-GB" sz="800" i="1" u="none" strike="noStrike" dirty="0">
                <a:solidFill>
                  <a:srgbClr val="002060"/>
                </a:solidFill>
                <a:effectLst/>
                <a:latin typeface="Times New Roman" panose="02020603050405020304" pitchFamily="18" charset="0"/>
                <a:ea typeface="Times New Roman" panose="02020603050405020304" pitchFamily="18" charset="0"/>
              </a:rPr>
              <a:t>The Journal of Brand Management</a:t>
            </a:r>
            <a:r>
              <a:rPr lang="en-GB" sz="800" u="none" strike="noStrike" dirty="0">
                <a:solidFill>
                  <a:srgbClr val="002060"/>
                </a:solidFill>
                <a:effectLst/>
                <a:latin typeface="Times New Roman" panose="02020603050405020304" pitchFamily="18" charset="0"/>
                <a:ea typeface="Times New Roman" panose="02020603050405020304" pitchFamily="18" charset="0"/>
              </a:rPr>
              <a:t>, 11(6), 484-506.</a:t>
            </a:r>
            <a:endParaRPr lang="ru-RU" sz="800" u="none" strike="noStrike" dirty="0">
              <a:solidFill>
                <a:srgbClr val="002060"/>
              </a:solidFill>
              <a:effectLst/>
              <a:latin typeface="Arial" panose="020B0604020202020204" pitchFamily="34" charset="0"/>
              <a:ea typeface="Arial" panose="020B0604020202020204" pitchFamily="34" charset="0"/>
            </a:endParaRPr>
          </a:p>
          <a:p>
            <a:pPr marL="342900" lvl="0" indent="-342900" algn="just">
              <a:lnSpc>
                <a:spcPct val="150000"/>
              </a:lnSpc>
              <a:buFont typeface="Arial" panose="020B0604020202020204" pitchFamily="34" charset="0"/>
              <a:buChar char="●"/>
            </a:pPr>
            <a:r>
              <a:rPr lang="en-GB" sz="800" u="none" strike="noStrike" dirty="0" err="1">
                <a:solidFill>
                  <a:srgbClr val="002060"/>
                </a:solidFill>
                <a:effectLst/>
                <a:latin typeface="Times New Roman" panose="02020603050405020304" pitchFamily="18" charset="0"/>
                <a:ea typeface="Times New Roman" panose="02020603050405020304" pitchFamily="18" charset="0"/>
              </a:rPr>
              <a:t>Wiedmann</a:t>
            </a:r>
            <a:r>
              <a:rPr lang="en-GB" sz="800" u="none" strike="noStrike" dirty="0">
                <a:solidFill>
                  <a:srgbClr val="002060"/>
                </a:solidFill>
                <a:effectLst/>
                <a:latin typeface="Times New Roman" panose="02020603050405020304" pitchFamily="18" charset="0"/>
                <a:ea typeface="Times New Roman" panose="02020603050405020304" pitchFamily="18" charset="0"/>
              </a:rPr>
              <a:t>, K. P., </a:t>
            </a:r>
            <a:r>
              <a:rPr lang="en-GB" sz="800" u="none" strike="noStrike" dirty="0" err="1">
                <a:solidFill>
                  <a:srgbClr val="002060"/>
                </a:solidFill>
                <a:effectLst/>
                <a:latin typeface="Times New Roman" panose="02020603050405020304" pitchFamily="18" charset="0"/>
                <a:ea typeface="Times New Roman" panose="02020603050405020304" pitchFamily="18" charset="0"/>
              </a:rPr>
              <a:t>Hennigs</a:t>
            </a:r>
            <a:r>
              <a:rPr lang="en-GB" sz="800" u="none" strike="noStrike" dirty="0">
                <a:solidFill>
                  <a:srgbClr val="002060"/>
                </a:solidFill>
                <a:effectLst/>
                <a:latin typeface="Times New Roman" panose="02020603050405020304" pitchFamily="18" charset="0"/>
                <a:ea typeface="Times New Roman" panose="02020603050405020304" pitchFamily="18" charset="0"/>
              </a:rPr>
              <a:t>, N., &amp; </a:t>
            </a:r>
            <a:r>
              <a:rPr lang="en-GB" sz="800" u="none" strike="noStrike" dirty="0" err="1">
                <a:solidFill>
                  <a:srgbClr val="002060"/>
                </a:solidFill>
                <a:effectLst/>
                <a:latin typeface="Times New Roman" panose="02020603050405020304" pitchFamily="18" charset="0"/>
                <a:ea typeface="Times New Roman" panose="02020603050405020304" pitchFamily="18" charset="0"/>
              </a:rPr>
              <a:t>Siebels</a:t>
            </a:r>
            <a:r>
              <a:rPr lang="en-GB" sz="800" u="none" strike="noStrike" dirty="0">
                <a:solidFill>
                  <a:srgbClr val="002060"/>
                </a:solidFill>
                <a:effectLst/>
                <a:latin typeface="Times New Roman" panose="02020603050405020304" pitchFamily="18" charset="0"/>
                <a:ea typeface="Times New Roman" panose="02020603050405020304" pitchFamily="18" charset="0"/>
              </a:rPr>
              <a:t>, A. (2007). Measuring consumers' luxury value perception: A cross-cultural framework. </a:t>
            </a:r>
            <a:r>
              <a:rPr lang="en-GB" sz="800" i="1" u="none" strike="noStrike" dirty="0">
                <a:solidFill>
                  <a:srgbClr val="002060"/>
                </a:solidFill>
                <a:effectLst/>
                <a:latin typeface="Times New Roman" panose="02020603050405020304" pitchFamily="18" charset="0"/>
                <a:ea typeface="Times New Roman" panose="02020603050405020304" pitchFamily="18" charset="0"/>
              </a:rPr>
              <a:t>Academy of Marketing Science Review</a:t>
            </a:r>
            <a:r>
              <a:rPr lang="en-GB" sz="800" u="none" strike="noStrike" dirty="0">
                <a:solidFill>
                  <a:srgbClr val="002060"/>
                </a:solidFill>
                <a:effectLst/>
                <a:latin typeface="Times New Roman" panose="02020603050405020304" pitchFamily="18" charset="0"/>
                <a:ea typeface="Times New Roman" panose="02020603050405020304" pitchFamily="18" charset="0"/>
              </a:rPr>
              <a:t>, 7(7), 333-361.</a:t>
            </a:r>
            <a:endParaRPr lang="ru-RU" sz="800" u="none" strike="noStrike" dirty="0">
              <a:solidFill>
                <a:srgbClr val="002060"/>
              </a:solidFill>
              <a:effectLst/>
              <a:latin typeface="Arial" panose="020B0604020202020204" pitchFamily="34" charset="0"/>
              <a:ea typeface="Arial" panose="020B0604020202020204" pitchFamily="34" charset="0"/>
            </a:endParaRPr>
          </a:p>
          <a:p>
            <a:pPr marL="342900" lvl="0" indent="-342900" algn="just">
              <a:lnSpc>
                <a:spcPct val="150000"/>
              </a:lnSpc>
              <a:buFont typeface="Arial" panose="020B0604020202020204" pitchFamily="34" charset="0"/>
              <a:buChar char="●"/>
            </a:pPr>
            <a:r>
              <a:rPr lang="en-GB" sz="800" u="none" strike="noStrike" dirty="0" err="1">
                <a:solidFill>
                  <a:srgbClr val="002060"/>
                </a:solidFill>
                <a:effectLst/>
                <a:latin typeface="Times New Roman" panose="02020603050405020304" pitchFamily="18" charset="0"/>
                <a:ea typeface="Times New Roman" panose="02020603050405020304" pitchFamily="18" charset="0"/>
              </a:rPr>
              <a:t>Wiedmann</a:t>
            </a:r>
            <a:r>
              <a:rPr lang="en-GB" sz="800" u="none" strike="noStrike" dirty="0">
                <a:solidFill>
                  <a:srgbClr val="002060"/>
                </a:solidFill>
                <a:effectLst/>
                <a:latin typeface="Times New Roman" panose="02020603050405020304" pitchFamily="18" charset="0"/>
                <a:ea typeface="Times New Roman" panose="02020603050405020304" pitchFamily="18" charset="0"/>
              </a:rPr>
              <a:t>, K. P., </a:t>
            </a:r>
            <a:r>
              <a:rPr lang="en-GB" sz="800" u="none" strike="noStrike" dirty="0" err="1">
                <a:solidFill>
                  <a:srgbClr val="002060"/>
                </a:solidFill>
                <a:effectLst/>
                <a:latin typeface="Times New Roman" panose="02020603050405020304" pitchFamily="18" charset="0"/>
                <a:ea typeface="Times New Roman" panose="02020603050405020304" pitchFamily="18" charset="0"/>
              </a:rPr>
              <a:t>Hennigs</a:t>
            </a:r>
            <a:r>
              <a:rPr lang="en-GB" sz="800" u="none" strike="noStrike" dirty="0">
                <a:solidFill>
                  <a:srgbClr val="002060"/>
                </a:solidFill>
                <a:effectLst/>
                <a:latin typeface="Times New Roman" panose="02020603050405020304" pitchFamily="18" charset="0"/>
                <a:ea typeface="Times New Roman" panose="02020603050405020304" pitchFamily="18" charset="0"/>
              </a:rPr>
              <a:t>, N., &amp; </a:t>
            </a:r>
            <a:r>
              <a:rPr lang="en-GB" sz="800" u="none" strike="noStrike" dirty="0" err="1">
                <a:solidFill>
                  <a:srgbClr val="002060"/>
                </a:solidFill>
                <a:effectLst/>
                <a:latin typeface="Times New Roman" panose="02020603050405020304" pitchFamily="18" charset="0"/>
                <a:ea typeface="Times New Roman" panose="02020603050405020304" pitchFamily="18" charset="0"/>
              </a:rPr>
              <a:t>Siebels</a:t>
            </a:r>
            <a:r>
              <a:rPr lang="en-GB" sz="800" u="none" strike="noStrike" dirty="0">
                <a:solidFill>
                  <a:srgbClr val="002060"/>
                </a:solidFill>
                <a:effectLst/>
                <a:latin typeface="Times New Roman" panose="02020603050405020304" pitchFamily="18" charset="0"/>
                <a:ea typeface="Times New Roman" panose="02020603050405020304" pitchFamily="18" charset="0"/>
              </a:rPr>
              <a:t>, A. (2009).Value ‐ based segmentation of luxury consumption behaviour. </a:t>
            </a:r>
            <a:r>
              <a:rPr lang="en-GB" sz="800" i="1" u="none" strike="noStrike" dirty="0">
                <a:solidFill>
                  <a:srgbClr val="002060"/>
                </a:solidFill>
                <a:effectLst/>
                <a:latin typeface="Times New Roman" panose="02020603050405020304" pitchFamily="18" charset="0"/>
                <a:ea typeface="Times New Roman" panose="02020603050405020304" pitchFamily="18" charset="0"/>
              </a:rPr>
              <a:t>Psychology &amp; Marketing</a:t>
            </a:r>
            <a:r>
              <a:rPr lang="en-GB" sz="800" u="none" strike="noStrike" dirty="0">
                <a:solidFill>
                  <a:srgbClr val="002060"/>
                </a:solidFill>
                <a:effectLst/>
                <a:latin typeface="Times New Roman" panose="02020603050405020304" pitchFamily="18" charset="0"/>
                <a:ea typeface="Times New Roman" panose="02020603050405020304" pitchFamily="18" charset="0"/>
              </a:rPr>
              <a:t>, 26(7), 625-651.</a:t>
            </a:r>
            <a:endParaRPr lang="ru-RU" sz="800" u="none" strike="noStrike" dirty="0">
              <a:solidFill>
                <a:srgbClr val="002060"/>
              </a:solidFill>
              <a:effectLst/>
              <a:latin typeface="Arial" panose="020B0604020202020204" pitchFamily="34" charset="0"/>
              <a:ea typeface="Arial" panose="020B0604020202020204" pitchFamily="34" charset="0"/>
            </a:endParaRPr>
          </a:p>
        </p:txBody>
      </p:sp>
      <p:pic>
        <p:nvPicPr>
          <p:cNvPr id="2049" name="Picture 1" descr="page7image3169503472">
            <a:extLst>
              <a:ext uri="{FF2B5EF4-FFF2-40B4-BE49-F238E27FC236}">
                <a16:creationId xmlns:a16="http://schemas.microsoft.com/office/drawing/2014/main" id="{79962E57-B8E4-8C49-BD33-845F2723EC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894667" cy="406400"/>
          </a:xfrm>
          <a:prstGeom prst="rect">
            <a:avLst/>
          </a:prstGeom>
          <a:noFill/>
          <a:extLst>
            <a:ext uri="{909E8E84-426E-40DD-AFC4-6F175D3DCCD1}">
              <a14:hiddenFill xmlns:a14="http://schemas.microsoft.com/office/drawing/2010/main">
                <a:solidFill>
                  <a:srgbClr val="FFFFFF"/>
                </a:solidFill>
              </a14:hiddenFill>
            </a:ext>
          </a:extLst>
        </p:spPr>
      </p:pic>
      <p:pic>
        <p:nvPicPr>
          <p:cNvPr id="3" name="Рисунок 2">
            <a:extLst>
              <a:ext uri="{FF2B5EF4-FFF2-40B4-BE49-F238E27FC236}">
                <a16:creationId xmlns:a16="http://schemas.microsoft.com/office/drawing/2014/main" id="{03D14ADA-574C-CF83-B7BD-221A734F6989}"/>
              </a:ext>
            </a:extLst>
          </p:cNvPr>
          <p:cNvPicPr>
            <a:picLocks noChangeAspect="1"/>
          </p:cNvPicPr>
          <p:nvPr/>
        </p:nvPicPr>
        <p:blipFill>
          <a:blip r:embed="rId3"/>
          <a:stretch>
            <a:fillRect/>
          </a:stretch>
        </p:blipFill>
        <p:spPr>
          <a:xfrm>
            <a:off x="11189675" y="194438"/>
            <a:ext cx="809286" cy="809286"/>
          </a:xfrm>
          <a:prstGeom prst="rect">
            <a:avLst/>
          </a:prstGeom>
        </p:spPr>
      </p:pic>
    </p:spTree>
    <p:extLst>
      <p:ext uri="{BB962C8B-B14F-4D97-AF65-F5344CB8AC3E}">
        <p14:creationId xmlns:p14="http://schemas.microsoft.com/office/powerpoint/2010/main" val="2083304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6741458"/>
            <a:ext cx="12192000" cy="116543"/>
          </a:xfrm>
          <a:prstGeom prst="rect">
            <a:avLst/>
          </a:prstGeom>
          <a:solidFill>
            <a:srgbClr val="01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sp>
        <p:nvSpPr>
          <p:cNvPr id="6" name="Прямоугольник 5"/>
          <p:cNvSpPr/>
          <p:nvPr/>
        </p:nvSpPr>
        <p:spPr>
          <a:xfrm>
            <a:off x="0" y="1"/>
            <a:ext cx="12192000" cy="116543"/>
          </a:xfrm>
          <a:prstGeom prst="rect">
            <a:avLst/>
          </a:prstGeom>
          <a:solidFill>
            <a:srgbClr val="01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sp>
        <p:nvSpPr>
          <p:cNvPr id="36" name="Google Shape;82;p17">
            <a:extLst>
              <a:ext uri="{FF2B5EF4-FFF2-40B4-BE49-F238E27FC236}">
                <a16:creationId xmlns:a16="http://schemas.microsoft.com/office/drawing/2014/main" id="{16F6741D-B2B5-E74C-B680-78C49296F087}"/>
              </a:ext>
            </a:extLst>
          </p:cNvPr>
          <p:cNvSpPr txBox="1">
            <a:spLocks noGrp="1"/>
          </p:cNvSpPr>
          <p:nvPr>
            <p:ph type="title"/>
          </p:nvPr>
        </p:nvSpPr>
        <p:spPr>
          <a:xfrm>
            <a:off x="494819" y="414985"/>
            <a:ext cx="6799695" cy="763600"/>
          </a:xfrm>
          <a:prstGeom prst="rect">
            <a:avLst/>
          </a:prstGeom>
        </p:spPr>
        <p:txBody>
          <a:bodyPr spcFirstLastPara="1" vert="horz" wrap="square" lIns="121900" tIns="121900" rIns="121900" bIns="121900" rtlCol="0" anchor="t" anchorCtr="0">
            <a:noAutofit/>
          </a:bodyPr>
          <a:lstStyle/>
          <a:p>
            <a:pPr>
              <a:spcBef>
                <a:spcPts val="0"/>
              </a:spcBef>
            </a:pPr>
            <a:r>
              <a:rPr lang="en-US" dirty="0">
                <a:solidFill>
                  <a:srgbClr val="002060"/>
                </a:solidFill>
              </a:rPr>
              <a:t>Appendix</a:t>
            </a:r>
            <a:endParaRPr dirty="0">
              <a:solidFill>
                <a:srgbClr val="002060"/>
              </a:solidFill>
            </a:endParaRPr>
          </a:p>
        </p:txBody>
      </p:sp>
      <p:pic>
        <p:nvPicPr>
          <p:cNvPr id="2049" name="Picture 1" descr="page7image3169503472">
            <a:extLst>
              <a:ext uri="{FF2B5EF4-FFF2-40B4-BE49-F238E27FC236}">
                <a16:creationId xmlns:a16="http://schemas.microsoft.com/office/drawing/2014/main" id="{79962E57-B8E4-8C49-BD33-845F2723EC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894667" cy="406400"/>
          </a:xfrm>
          <a:prstGeom prst="rect">
            <a:avLst/>
          </a:prstGeom>
          <a:noFill/>
          <a:extLst>
            <a:ext uri="{909E8E84-426E-40DD-AFC4-6F175D3DCCD1}">
              <a14:hiddenFill xmlns:a14="http://schemas.microsoft.com/office/drawing/2010/main">
                <a:solidFill>
                  <a:srgbClr val="FFFFFF"/>
                </a:solidFill>
              </a14:hiddenFill>
            </a:ext>
          </a:extLst>
        </p:spPr>
      </p:pic>
      <p:pic>
        <p:nvPicPr>
          <p:cNvPr id="3" name="Рисунок 2">
            <a:extLst>
              <a:ext uri="{FF2B5EF4-FFF2-40B4-BE49-F238E27FC236}">
                <a16:creationId xmlns:a16="http://schemas.microsoft.com/office/drawing/2014/main" id="{03D14ADA-574C-CF83-B7BD-221A734F6989}"/>
              </a:ext>
            </a:extLst>
          </p:cNvPr>
          <p:cNvPicPr>
            <a:picLocks noChangeAspect="1"/>
          </p:cNvPicPr>
          <p:nvPr/>
        </p:nvPicPr>
        <p:blipFill>
          <a:blip r:embed="rId3"/>
          <a:stretch>
            <a:fillRect/>
          </a:stretch>
        </p:blipFill>
        <p:spPr>
          <a:xfrm>
            <a:off x="11189675" y="194438"/>
            <a:ext cx="809286" cy="809286"/>
          </a:xfrm>
          <a:prstGeom prst="rect">
            <a:avLst/>
          </a:prstGeom>
        </p:spPr>
      </p:pic>
      <p:pic>
        <p:nvPicPr>
          <p:cNvPr id="7" name="Рисунок 6">
            <a:extLst>
              <a:ext uri="{FF2B5EF4-FFF2-40B4-BE49-F238E27FC236}">
                <a16:creationId xmlns:a16="http://schemas.microsoft.com/office/drawing/2014/main" id="{6AEA55A9-2128-ACB0-7BC1-472E5A82BA05}"/>
              </a:ext>
            </a:extLst>
          </p:cNvPr>
          <p:cNvPicPr>
            <a:picLocks noChangeAspect="1"/>
          </p:cNvPicPr>
          <p:nvPr/>
        </p:nvPicPr>
        <p:blipFill>
          <a:blip r:embed="rId4"/>
          <a:stretch>
            <a:fillRect/>
          </a:stretch>
        </p:blipFill>
        <p:spPr>
          <a:xfrm>
            <a:off x="680720" y="1303737"/>
            <a:ext cx="7772400" cy="4830239"/>
          </a:xfrm>
          <a:prstGeom prst="rect">
            <a:avLst/>
          </a:prstGeom>
        </p:spPr>
      </p:pic>
    </p:spTree>
    <p:extLst>
      <p:ext uri="{BB962C8B-B14F-4D97-AF65-F5344CB8AC3E}">
        <p14:creationId xmlns:p14="http://schemas.microsoft.com/office/powerpoint/2010/main" val="1306684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6741458"/>
            <a:ext cx="12192000" cy="116543"/>
          </a:xfrm>
          <a:prstGeom prst="rect">
            <a:avLst/>
          </a:prstGeom>
          <a:solidFill>
            <a:srgbClr val="01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sp>
        <p:nvSpPr>
          <p:cNvPr id="6" name="Прямоугольник 5"/>
          <p:cNvSpPr/>
          <p:nvPr/>
        </p:nvSpPr>
        <p:spPr>
          <a:xfrm>
            <a:off x="0" y="1"/>
            <a:ext cx="12192000" cy="116543"/>
          </a:xfrm>
          <a:prstGeom prst="rect">
            <a:avLst/>
          </a:prstGeom>
          <a:solidFill>
            <a:srgbClr val="01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sp>
        <p:nvSpPr>
          <p:cNvPr id="36" name="Google Shape;82;p17">
            <a:extLst>
              <a:ext uri="{FF2B5EF4-FFF2-40B4-BE49-F238E27FC236}">
                <a16:creationId xmlns:a16="http://schemas.microsoft.com/office/drawing/2014/main" id="{16F6741D-B2B5-E74C-B680-78C49296F087}"/>
              </a:ext>
            </a:extLst>
          </p:cNvPr>
          <p:cNvSpPr txBox="1">
            <a:spLocks noGrp="1"/>
          </p:cNvSpPr>
          <p:nvPr>
            <p:ph type="title"/>
          </p:nvPr>
        </p:nvSpPr>
        <p:spPr>
          <a:xfrm>
            <a:off x="494819" y="414985"/>
            <a:ext cx="6799695" cy="763600"/>
          </a:xfrm>
          <a:prstGeom prst="rect">
            <a:avLst/>
          </a:prstGeom>
        </p:spPr>
        <p:txBody>
          <a:bodyPr spcFirstLastPara="1" vert="horz" wrap="square" lIns="121900" tIns="121900" rIns="121900" bIns="121900" rtlCol="0" anchor="t" anchorCtr="0">
            <a:noAutofit/>
          </a:bodyPr>
          <a:lstStyle/>
          <a:p>
            <a:pPr>
              <a:spcBef>
                <a:spcPts val="0"/>
              </a:spcBef>
            </a:pPr>
            <a:r>
              <a:rPr lang="en-US" dirty="0">
                <a:solidFill>
                  <a:srgbClr val="002060"/>
                </a:solidFill>
              </a:rPr>
              <a:t>Appendix</a:t>
            </a:r>
            <a:endParaRPr dirty="0">
              <a:solidFill>
                <a:srgbClr val="002060"/>
              </a:solidFill>
            </a:endParaRPr>
          </a:p>
        </p:txBody>
      </p:sp>
      <p:pic>
        <p:nvPicPr>
          <p:cNvPr id="2049" name="Picture 1" descr="page7image3169503472">
            <a:extLst>
              <a:ext uri="{FF2B5EF4-FFF2-40B4-BE49-F238E27FC236}">
                <a16:creationId xmlns:a16="http://schemas.microsoft.com/office/drawing/2014/main" id="{79962E57-B8E4-8C49-BD33-845F2723EC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894667" cy="406400"/>
          </a:xfrm>
          <a:prstGeom prst="rect">
            <a:avLst/>
          </a:prstGeom>
          <a:noFill/>
          <a:extLst>
            <a:ext uri="{909E8E84-426E-40DD-AFC4-6F175D3DCCD1}">
              <a14:hiddenFill xmlns:a14="http://schemas.microsoft.com/office/drawing/2010/main">
                <a:solidFill>
                  <a:srgbClr val="FFFFFF"/>
                </a:solidFill>
              </a14:hiddenFill>
            </a:ext>
          </a:extLst>
        </p:spPr>
      </p:pic>
      <p:pic>
        <p:nvPicPr>
          <p:cNvPr id="3" name="Рисунок 2">
            <a:extLst>
              <a:ext uri="{FF2B5EF4-FFF2-40B4-BE49-F238E27FC236}">
                <a16:creationId xmlns:a16="http://schemas.microsoft.com/office/drawing/2014/main" id="{03D14ADA-574C-CF83-B7BD-221A734F6989}"/>
              </a:ext>
            </a:extLst>
          </p:cNvPr>
          <p:cNvPicPr>
            <a:picLocks noChangeAspect="1"/>
          </p:cNvPicPr>
          <p:nvPr/>
        </p:nvPicPr>
        <p:blipFill>
          <a:blip r:embed="rId3"/>
          <a:stretch>
            <a:fillRect/>
          </a:stretch>
        </p:blipFill>
        <p:spPr>
          <a:xfrm>
            <a:off x="11189675" y="194438"/>
            <a:ext cx="809286" cy="809286"/>
          </a:xfrm>
          <a:prstGeom prst="rect">
            <a:avLst/>
          </a:prstGeom>
        </p:spPr>
      </p:pic>
      <p:pic>
        <p:nvPicPr>
          <p:cNvPr id="4" name="Рисунок 3">
            <a:extLst>
              <a:ext uri="{FF2B5EF4-FFF2-40B4-BE49-F238E27FC236}">
                <a16:creationId xmlns:a16="http://schemas.microsoft.com/office/drawing/2014/main" id="{1BE8D6BE-4B80-806F-A564-A15EC6BF96FA}"/>
              </a:ext>
            </a:extLst>
          </p:cNvPr>
          <p:cNvPicPr>
            <a:picLocks noChangeAspect="1"/>
          </p:cNvPicPr>
          <p:nvPr/>
        </p:nvPicPr>
        <p:blipFill>
          <a:blip r:embed="rId4"/>
          <a:stretch>
            <a:fillRect/>
          </a:stretch>
        </p:blipFill>
        <p:spPr>
          <a:xfrm>
            <a:off x="510059" y="1187170"/>
            <a:ext cx="7429500" cy="4864100"/>
          </a:xfrm>
          <a:prstGeom prst="rect">
            <a:avLst/>
          </a:prstGeom>
        </p:spPr>
      </p:pic>
    </p:spTree>
    <p:extLst>
      <p:ext uri="{BB962C8B-B14F-4D97-AF65-F5344CB8AC3E}">
        <p14:creationId xmlns:p14="http://schemas.microsoft.com/office/powerpoint/2010/main" val="570647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6741458"/>
            <a:ext cx="12192000" cy="116543"/>
          </a:xfrm>
          <a:prstGeom prst="rect">
            <a:avLst/>
          </a:prstGeom>
          <a:solidFill>
            <a:srgbClr val="01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sp>
        <p:nvSpPr>
          <p:cNvPr id="6" name="Прямоугольник 5"/>
          <p:cNvSpPr/>
          <p:nvPr/>
        </p:nvSpPr>
        <p:spPr>
          <a:xfrm>
            <a:off x="0" y="1"/>
            <a:ext cx="12192000" cy="116543"/>
          </a:xfrm>
          <a:prstGeom prst="rect">
            <a:avLst/>
          </a:prstGeom>
          <a:solidFill>
            <a:srgbClr val="01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sp>
        <p:nvSpPr>
          <p:cNvPr id="36" name="Google Shape;82;p17">
            <a:extLst>
              <a:ext uri="{FF2B5EF4-FFF2-40B4-BE49-F238E27FC236}">
                <a16:creationId xmlns:a16="http://schemas.microsoft.com/office/drawing/2014/main" id="{16F6741D-B2B5-E74C-B680-78C49296F087}"/>
              </a:ext>
            </a:extLst>
          </p:cNvPr>
          <p:cNvSpPr txBox="1">
            <a:spLocks noGrp="1"/>
          </p:cNvSpPr>
          <p:nvPr>
            <p:ph type="title"/>
          </p:nvPr>
        </p:nvSpPr>
        <p:spPr>
          <a:xfrm>
            <a:off x="494819" y="414985"/>
            <a:ext cx="6799695" cy="763600"/>
          </a:xfrm>
          <a:prstGeom prst="rect">
            <a:avLst/>
          </a:prstGeom>
        </p:spPr>
        <p:txBody>
          <a:bodyPr spcFirstLastPara="1" vert="horz" wrap="square" lIns="121900" tIns="121900" rIns="121900" bIns="121900" rtlCol="0" anchor="t" anchorCtr="0">
            <a:noAutofit/>
          </a:bodyPr>
          <a:lstStyle/>
          <a:p>
            <a:pPr>
              <a:spcBef>
                <a:spcPts val="0"/>
              </a:spcBef>
            </a:pPr>
            <a:r>
              <a:rPr lang="en-US" dirty="0">
                <a:solidFill>
                  <a:srgbClr val="002060"/>
                </a:solidFill>
              </a:rPr>
              <a:t>Appendix</a:t>
            </a:r>
            <a:endParaRPr dirty="0">
              <a:solidFill>
                <a:srgbClr val="002060"/>
              </a:solidFill>
            </a:endParaRPr>
          </a:p>
        </p:txBody>
      </p:sp>
      <p:pic>
        <p:nvPicPr>
          <p:cNvPr id="2049" name="Picture 1" descr="page7image3169503472">
            <a:extLst>
              <a:ext uri="{FF2B5EF4-FFF2-40B4-BE49-F238E27FC236}">
                <a16:creationId xmlns:a16="http://schemas.microsoft.com/office/drawing/2014/main" id="{79962E57-B8E4-8C49-BD33-845F2723EC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894667" cy="406400"/>
          </a:xfrm>
          <a:prstGeom prst="rect">
            <a:avLst/>
          </a:prstGeom>
          <a:noFill/>
          <a:extLst>
            <a:ext uri="{909E8E84-426E-40DD-AFC4-6F175D3DCCD1}">
              <a14:hiddenFill xmlns:a14="http://schemas.microsoft.com/office/drawing/2010/main">
                <a:solidFill>
                  <a:srgbClr val="FFFFFF"/>
                </a:solidFill>
              </a14:hiddenFill>
            </a:ext>
          </a:extLst>
        </p:spPr>
      </p:pic>
      <p:pic>
        <p:nvPicPr>
          <p:cNvPr id="3" name="Рисунок 2">
            <a:extLst>
              <a:ext uri="{FF2B5EF4-FFF2-40B4-BE49-F238E27FC236}">
                <a16:creationId xmlns:a16="http://schemas.microsoft.com/office/drawing/2014/main" id="{03D14ADA-574C-CF83-B7BD-221A734F6989}"/>
              </a:ext>
            </a:extLst>
          </p:cNvPr>
          <p:cNvPicPr>
            <a:picLocks noChangeAspect="1"/>
          </p:cNvPicPr>
          <p:nvPr/>
        </p:nvPicPr>
        <p:blipFill>
          <a:blip r:embed="rId3"/>
          <a:stretch>
            <a:fillRect/>
          </a:stretch>
        </p:blipFill>
        <p:spPr>
          <a:xfrm>
            <a:off x="11189675" y="194438"/>
            <a:ext cx="809286" cy="809286"/>
          </a:xfrm>
          <a:prstGeom prst="rect">
            <a:avLst/>
          </a:prstGeom>
        </p:spPr>
      </p:pic>
      <p:pic>
        <p:nvPicPr>
          <p:cNvPr id="4" name="Рисунок 3">
            <a:extLst>
              <a:ext uri="{FF2B5EF4-FFF2-40B4-BE49-F238E27FC236}">
                <a16:creationId xmlns:a16="http://schemas.microsoft.com/office/drawing/2014/main" id="{7937E886-399D-B312-7522-7A47183F2D60}"/>
              </a:ext>
            </a:extLst>
          </p:cNvPr>
          <p:cNvPicPr>
            <a:picLocks noChangeAspect="1"/>
          </p:cNvPicPr>
          <p:nvPr/>
        </p:nvPicPr>
        <p:blipFill>
          <a:blip r:embed="rId4"/>
          <a:stretch>
            <a:fillRect/>
          </a:stretch>
        </p:blipFill>
        <p:spPr>
          <a:xfrm>
            <a:off x="494819" y="1365580"/>
            <a:ext cx="7772400" cy="4706553"/>
          </a:xfrm>
          <a:prstGeom prst="rect">
            <a:avLst/>
          </a:prstGeom>
        </p:spPr>
      </p:pic>
    </p:spTree>
    <p:extLst>
      <p:ext uri="{BB962C8B-B14F-4D97-AF65-F5344CB8AC3E}">
        <p14:creationId xmlns:p14="http://schemas.microsoft.com/office/powerpoint/2010/main" val="1482703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6741458"/>
            <a:ext cx="12192000" cy="116543"/>
          </a:xfrm>
          <a:prstGeom prst="rect">
            <a:avLst/>
          </a:prstGeom>
          <a:solidFill>
            <a:srgbClr val="01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sp>
        <p:nvSpPr>
          <p:cNvPr id="6" name="Прямоугольник 5"/>
          <p:cNvSpPr/>
          <p:nvPr/>
        </p:nvSpPr>
        <p:spPr>
          <a:xfrm>
            <a:off x="0" y="1"/>
            <a:ext cx="12192000" cy="116543"/>
          </a:xfrm>
          <a:prstGeom prst="rect">
            <a:avLst/>
          </a:prstGeom>
          <a:solidFill>
            <a:srgbClr val="01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sp>
        <p:nvSpPr>
          <p:cNvPr id="36" name="Google Shape;82;p17">
            <a:extLst>
              <a:ext uri="{FF2B5EF4-FFF2-40B4-BE49-F238E27FC236}">
                <a16:creationId xmlns:a16="http://schemas.microsoft.com/office/drawing/2014/main" id="{16F6741D-B2B5-E74C-B680-78C49296F087}"/>
              </a:ext>
            </a:extLst>
          </p:cNvPr>
          <p:cNvSpPr txBox="1">
            <a:spLocks noGrp="1"/>
          </p:cNvSpPr>
          <p:nvPr>
            <p:ph type="title"/>
          </p:nvPr>
        </p:nvSpPr>
        <p:spPr>
          <a:xfrm>
            <a:off x="494819" y="414985"/>
            <a:ext cx="6799695" cy="763600"/>
          </a:xfrm>
          <a:prstGeom prst="rect">
            <a:avLst/>
          </a:prstGeom>
        </p:spPr>
        <p:txBody>
          <a:bodyPr spcFirstLastPara="1" vert="horz" wrap="square" lIns="121900" tIns="121900" rIns="121900" bIns="121900" rtlCol="0" anchor="t" anchorCtr="0">
            <a:noAutofit/>
          </a:bodyPr>
          <a:lstStyle/>
          <a:p>
            <a:pPr>
              <a:spcBef>
                <a:spcPts val="0"/>
              </a:spcBef>
            </a:pPr>
            <a:r>
              <a:rPr lang="en-US" dirty="0">
                <a:solidFill>
                  <a:srgbClr val="002060"/>
                </a:solidFill>
              </a:rPr>
              <a:t>Appendix</a:t>
            </a:r>
            <a:endParaRPr dirty="0">
              <a:solidFill>
                <a:srgbClr val="002060"/>
              </a:solidFill>
            </a:endParaRPr>
          </a:p>
        </p:txBody>
      </p:sp>
      <p:pic>
        <p:nvPicPr>
          <p:cNvPr id="2049" name="Picture 1" descr="page7image3169503472">
            <a:extLst>
              <a:ext uri="{FF2B5EF4-FFF2-40B4-BE49-F238E27FC236}">
                <a16:creationId xmlns:a16="http://schemas.microsoft.com/office/drawing/2014/main" id="{79962E57-B8E4-8C49-BD33-845F2723EC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894667" cy="406400"/>
          </a:xfrm>
          <a:prstGeom prst="rect">
            <a:avLst/>
          </a:prstGeom>
          <a:noFill/>
          <a:extLst>
            <a:ext uri="{909E8E84-426E-40DD-AFC4-6F175D3DCCD1}">
              <a14:hiddenFill xmlns:a14="http://schemas.microsoft.com/office/drawing/2010/main">
                <a:solidFill>
                  <a:srgbClr val="FFFFFF"/>
                </a:solidFill>
              </a14:hiddenFill>
            </a:ext>
          </a:extLst>
        </p:spPr>
      </p:pic>
      <p:pic>
        <p:nvPicPr>
          <p:cNvPr id="3" name="Рисунок 2">
            <a:extLst>
              <a:ext uri="{FF2B5EF4-FFF2-40B4-BE49-F238E27FC236}">
                <a16:creationId xmlns:a16="http://schemas.microsoft.com/office/drawing/2014/main" id="{03D14ADA-574C-CF83-B7BD-221A734F6989}"/>
              </a:ext>
            </a:extLst>
          </p:cNvPr>
          <p:cNvPicPr>
            <a:picLocks noChangeAspect="1"/>
          </p:cNvPicPr>
          <p:nvPr/>
        </p:nvPicPr>
        <p:blipFill>
          <a:blip r:embed="rId3"/>
          <a:stretch>
            <a:fillRect/>
          </a:stretch>
        </p:blipFill>
        <p:spPr>
          <a:xfrm>
            <a:off x="11189675" y="194438"/>
            <a:ext cx="809286" cy="809286"/>
          </a:xfrm>
          <a:prstGeom prst="rect">
            <a:avLst/>
          </a:prstGeom>
        </p:spPr>
      </p:pic>
      <p:pic>
        <p:nvPicPr>
          <p:cNvPr id="4" name="Рисунок 3">
            <a:extLst>
              <a:ext uri="{FF2B5EF4-FFF2-40B4-BE49-F238E27FC236}">
                <a16:creationId xmlns:a16="http://schemas.microsoft.com/office/drawing/2014/main" id="{C8A12ED5-3851-87F2-C642-ED767AADF52C}"/>
              </a:ext>
            </a:extLst>
          </p:cNvPr>
          <p:cNvPicPr>
            <a:picLocks noChangeAspect="1"/>
          </p:cNvPicPr>
          <p:nvPr/>
        </p:nvPicPr>
        <p:blipFill>
          <a:blip r:embed="rId4"/>
          <a:stretch>
            <a:fillRect/>
          </a:stretch>
        </p:blipFill>
        <p:spPr>
          <a:xfrm>
            <a:off x="598170" y="1248961"/>
            <a:ext cx="7772400" cy="4939792"/>
          </a:xfrm>
          <a:prstGeom prst="rect">
            <a:avLst/>
          </a:prstGeom>
        </p:spPr>
      </p:pic>
    </p:spTree>
    <p:extLst>
      <p:ext uri="{BB962C8B-B14F-4D97-AF65-F5344CB8AC3E}">
        <p14:creationId xmlns:p14="http://schemas.microsoft.com/office/powerpoint/2010/main" val="440581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42CEDF3-504F-5F4B-871F-4A9AA645A042}"/>
              </a:ext>
            </a:extLst>
          </p:cNvPr>
          <p:cNvSpPr>
            <a:spLocks noGrp="1"/>
          </p:cNvSpPr>
          <p:nvPr>
            <p:ph type="title"/>
          </p:nvPr>
        </p:nvSpPr>
        <p:spPr>
          <a:xfrm>
            <a:off x="507999" y="442524"/>
            <a:ext cx="11360800" cy="1122400"/>
          </a:xfrm>
        </p:spPr>
        <p:txBody>
          <a:bodyPr/>
          <a:lstStyle/>
          <a:p>
            <a:pPr algn="l"/>
            <a:r>
              <a:rPr lang="en-US" sz="4400" dirty="0">
                <a:solidFill>
                  <a:srgbClr val="002060"/>
                </a:solidFill>
              </a:rPr>
              <a:t>Research question and tasks</a:t>
            </a:r>
            <a:endParaRPr lang="ru-RU" sz="4400" dirty="0">
              <a:solidFill>
                <a:srgbClr val="002060"/>
              </a:solidFill>
            </a:endParaRPr>
          </a:p>
        </p:txBody>
      </p:sp>
      <p:sp>
        <p:nvSpPr>
          <p:cNvPr id="4" name="TextBox 3">
            <a:extLst>
              <a:ext uri="{FF2B5EF4-FFF2-40B4-BE49-F238E27FC236}">
                <a16:creationId xmlns:a16="http://schemas.microsoft.com/office/drawing/2014/main" id="{5AF1DABE-FEC9-1740-94BC-E0F550022B6A}"/>
              </a:ext>
            </a:extLst>
          </p:cNvPr>
          <p:cNvSpPr txBox="1"/>
          <p:nvPr/>
        </p:nvSpPr>
        <p:spPr>
          <a:xfrm>
            <a:off x="641946" y="2525198"/>
            <a:ext cx="10008652" cy="1900777"/>
          </a:xfrm>
          <a:prstGeom prst="rect">
            <a:avLst/>
          </a:prstGeom>
          <a:noFill/>
        </p:spPr>
        <p:txBody>
          <a:bodyPr wrap="square">
            <a:spAutoFit/>
          </a:bodyPr>
          <a:lstStyle/>
          <a:p>
            <a:pPr marL="342900" lvl="0" indent="-342900" algn="just">
              <a:lnSpc>
                <a:spcPct val="150000"/>
              </a:lnSpc>
              <a:buFont typeface="+mj-lt"/>
              <a:buAutoNum type="arabicPeriod"/>
            </a:pPr>
            <a:r>
              <a:rPr lang="en-GB" sz="1600" dirty="0">
                <a:solidFill>
                  <a:srgbClr val="002060"/>
                </a:solidFill>
              </a:rPr>
              <a:t>Identify features of the luxury market, especially in Russia</a:t>
            </a:r>
            <a:endParaRPr lang="ru-RU" sz="1600" dirty="0">
              <a:solidFill>
                <a:srgbClr val="002060"/>
              </a:solidFill>
            </a:endParaRPr>
          </a:p>
          <a:p>
            <a:pPr marL="342900" lvl="0" indent="-342900" algn="just">
              <a:lnSpc>
                <a:spcPct val="150000"/>
              </a:lnSpc>
              <a:buFont typeface="+mj-lt"/>
              <a:buAutoNum type="arabicPeriod"/>
            </a:pPr>
            <a:r>
              <a:rPr lang="en-GB" sz="1600" dirty="0">
                <a:solidFill>
                  <a:srgbClr val="002060"/>
                </a:solidFill>
              </a:rPr>
              <a:t>Build a relationship model of perception, satisfaction and marketing performance in the luxury context </a:t>
            </a:r>
            <a:endParaRPr lang="ru-RU" sz="1600" dirty="0">
              <a:solidFill>
                <a:srgbClr val="002060"/>
              </a:solidFill>
            </a:endParaRPr>
          </a:p>
          <a:p>
            <a:pPr marL="342900" lvl="0" indent="-342900" algn="just">
              <a:lnSpc>
                <a:spcPct val="150000"/>
              </a:lnSpc>
              <a:buFont typeface="+mj-lt"/>
              <a:buAutoNum type="arabicPeriod"/>
            </a:pPr>
            <a:r>
              <a:rPr lang="en-GB" sz="1600" dirty="0">
                <a:solidFill>
                  <a:srgbClr val="002060"/>
                </a:solidFill>
              </a:rPr>
              <a:t>Identify key factors in of brand identity and the luxury market</a:t>
            </a:r>
            <a:endParaRPr lang="ru-RU" sz="1600" dirty="0">
              <a:solidFill>
                <a:srgbClr val="002060"/>
              </a:solidFill>
            </a:endParaRPr>
          </a:p>
          <a:p>
            <a:pPr marL="342900" lvl="0" indent="-342900" algn="just">
              <a:lnSpc>
                <a:spcPct val="150000"/>
              </a:lnSpc>
              <a:spcAft>
                <a:spcPts val="800"/>
              </a:spcAft>
              <a:buFont typeface="+mj-lt"/>
              <a:buAutoNum type="arabicPeriod"/>
            </a:pPr>
            <a:r>
              <a:rPr lang="en-GB" sz="1600" dirty="0">
                <a:solidFill>
                  <a:srgbClr val="002060"/>
                </a:solidFill>
              </a:rPr>
              <a:t>Identify the relationship between Brand Identity factors, customer engagement and intent to purchase a luxury product</a:t>
            </a:r>
            <a:endParaRPr lang="ru-RU" sz="1600" dirty="0">
              <a:solidFill>
                <a:srgbClr val="002060"/>
              </a:solidFill>
            </a:endParaRPr>
          </a:p>
        </p:txBody>
      </p:sp>
      <p:sp>
        <p:nvSpPr>
          <p:cNvPr id="5" name="Прямоугольник 4">
            <a:extLst>
              <a:ext uri="{FF2B5EF4-FFF2-40B4-BE49-F238E27FC236}">
                <a16:creationId xmlns:a16="http://schemas.microsoft.com/office/drawing/2014/main" id="{67EB84A3-1989-774E-A684-25B8D2251C79}"/>
              </a:ext>
            </a:extLst>
          </p:cNvPr>
          <p:cNvSpPr/>
          <p:nvPr/>
        </p:nvSpPr>
        <p:spPr>
          <a:xfrm>
            <a:off x="0" y="6741458"/>
            <a:ext cx="12192000" cy="116543"/>
          </a:xfrm>
          <a:prstGeom prst="rect">
            <a:avLst/>
          </a:prstGeom>
          <a:solidFill>
            <a:srgbClr val="01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sp>
        <p:nvSpPr>
          <p:cNvPr id="7" name="Прямоугольник 6">
            <a:extLst>
              <a:ext uri="{FF2B5EF4-FFF2-40B4-BE49-F238E27FC236}">
                <a16:creationId xmlns:a16="http://schemas.microsoft.com/office/drawing/2014/main" id="{0C8C67A7-6E11-A44B-AC94-CD16AA153C61}"/>
              </a:ext>
            </a:extLst>
          </p:cNvPr>
          <p:cNvSpPr/>
          <p:nvPr/>
        </p:nvSpPr>
        <p:spPr>
          <a:xfrm>
            <a:off x="0" y="1"/>
            <a:ext cx="12192000" cy="116543"/>
          </a:xfrm>
          <a:prstGeom prst="rect">
            <a:avLst/>
          </a:prstGeom>
          <a:solidFill>
            <a:srgbClr val="01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pic>
        <p:nvPicPr>
          <p:cNvPr id="3" name="Рисунок 2">
            <a:extLst>
              <a:ext uri="{FF2B5EF4-FFF2-40B4-BE49-F238E27FC236}">
                <a16:creationId xmlns:a16="http://schemas.microsoft.com/office/drawing/2014/main" id="{91FF0112-3655-13B9-8ADE-4C8F026FFE0D}"/>
              </a:ext>
            </a:extLst>
          </p:cNvPr>
          <p:cNvPicPr>
            <a:picLocks noChangeAspect="1"/>
          </p:cNvPicPr>
          <p:nvPr/>
        </p:nvPicPr>
        <p:blipFill>
          <a:blip r:embed="rId2"/>
          <a:stretch>
            <a:fillRect/>
          </a:stretch>
        </p:blipFill>
        <p:spPr>
          <a:xfrm>
            <a:off x="11189675" y="194438"/>
            <a:ext cx="809286" cy="809286"/>
          </a:xfrm>
          <a:prstGeom prst="rect">
            <a:avLst/>
          </a:prstGeom>
        </p:spPr>
      </p:pic>
      <p:sp>
        <p:nvSpPr>
          <p:cNvPr id="8" name="TextBox 7">
            <a:extLst>
              <a:ext uri="{FF2B5EF4-FFF2-40B4-BE49-F238E27FC236}">
                <a16:creationId xmlns:a16="http://schemas.microsoft.com/office/drawing/2014/main" id="{AAC89264-16A5-61AC-F048-E71EB628C583}"/>
              </a:ext>
            </a:extLst>
          </p:cNvPr>
          <p:cNvSpPr txBox="1"/>
          <p:nvPr/>
        </p:nvSpPr>
        <p:spPr>
          <a:xfrm>
            <a:off x="641946" y="1813010"/>
            <a:ext cx="7226617" cy="400110"/>
          </a:xfrm>
          <a:prstGeom prst="rect">
            <a:avLst/>
          </a:prstGeom>
          <a:noFill/>
          <a:ln w="6350">
            <a:solidFill>
              <a:srgbClr val="002060"/>
            </a:solidFill>
            <a:prstDash val="sysDash"/>
            <a:extLst>
              <a:ext uri="{C807C97D-BFC1-408E-A445-0C87EB9F89A2}">
                <ask:lineSketchStyleProps xmlns:ask="http://schemas.microsoft.com/office/drawing/2018/sketchyshapes" xmlns="">
                  <ask:type>
                    <ask:lineSketchNone/>
                  </ask:type>
                </ask:lineSketchStyleProps>
              </a:ext>
            </a:extLst>
          </a:ln>
        </p:spPr>
        <p:txBody>
          <a:bodyPr wrap="square">
            <a:spAutoFit/>
          </a:bodyPr>
          <a:lstStyle/>
          <a:p>
            <a:r>
              <a:rPr lang="en" sz="2000" b="0" i="0" u="none" strike="noStrike" dirty="0">
                <a:solidFill>
                  <a:srgbClr val="002060"/>
                </a:solidFill>
                <a:effectLst/>
              </a:rPr>
              <a:t>  How does a brand influence on a consumer decision-making?</a:t>
            </a:r>
            <a:endParaRPr lang="ru-RU" sz="2000" dirty="0">
              <a:solidFill>
                <a:srgbClr val="002060"/>
              </a:solidFill>
            </a:endParaRPr>
          </a:p>
        </p:txBody>
      </p:sp>
    </p:spTree>
    <p:extLst>
      <p:ext uri="{BB962C8B-B14F-4D97-AF65-F5344CB8AC3E}">
        <p14:creationId xmlns:p14="http://schemas.microsoft.com/office/powerpoint/2010/main" val="986256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9B07106-A28B-674B-EB88-C5B9A77C0CA7}"/>
              </a:ext>
            </a:extLst>
          </p:cNvPr>
          <p:cNvSpPr txBox="1"/>
          <p:nvPr/>
        </p:nvSpPr>
        <p:spPr>
          <a:xfrm>
            <a:off x="519068" y="768894"/>
            <a:ext cx="9083040" cy="3771353"/>
          </a:xfrm>
          <a:prstGeom prst="rect">
            <a:avLst/>
          </a:prstGeom>
          <a:noFill/>
        </p:spPr>
        <p:txBody>
          <a:bodyPr wrap="square">
            <a:spAutoFit/>
          </a:bodyPr>
          <a:lstStyle/>
          <a:p>
            <a:pPr>
              <a:lnSpc>
                <a:spcPct val="150000"/>
              </a:lnSpc>
              <a:spcAft>
                <a:spcPts val="800"/>
              </a:spcAft>
            </a:pPr>
            <a:r>
              <a:rPr lang="en-GB" sz="1600" b="1" dirty="0">
                <a:effectLst/>
                <a:latin typeface="Times New Roman" panose="02020603050405020304" pitchFamily="18" charset="0"/>
                <a:ea typeface="Times New Roman" panose="02020603050405020304" pitchFamily="18" charset="0"/>
              </a:rPr>
              <a:t> </a:t>
            </a:r>
            <a:r>
              <a:rPr lang="en-US" sz="1400" b="1" dirty="0">
                <a:latin typeface="Arial" panose="020B0604020202020204" pitchFamily="34" charset="0"/>
                <a:ea typeface="Times New Roman" panose="02020603050405020304" pitchFamily="18" charset="0"/>
              </a:rPr>
              <a:t>Journals</a:t>
            </a:r>
          </a:p>
          <a:p>
            <a:pPr>
              <a:lnSpc>
                <a:spcPct val="150000"/>
              </a:lnSpc>
              <a:spcAft>
                <a:spcPts val="800"/>
              </a:spcAft>
            </a:pPr>
            <a:endParaRPr lang="en-US" sz="1400" b="1" dirty="0">
              <a:effectLst/>
              <a:latin typeface="Arial" panose="020B0604020202020204" pitchFamily="34" charset="0"/>
              <a:ea typeface="Arial" panose="020B0604020202020204" pitchFamily="34" charset="0"/>
            </a:endParaRPr>
          </a:p>
          <a:p>
            <a:pPr marL="285750" indent="-285750">
              <a:lnSpc>
                <a:spcPct val="150000"/>
              </a:lnSpc>
              <a:spcAft>
                <a:spcPts val="800"/>
              </a:spcAft>
              <a:buFont typeface="Arial" panose="020B0604020202020204" pitchFamily="34" charset="0"/>
              <a:buChar char="•"/>
            </a:pPr>
            <a:r>
              <a:rPr lang="en" dirty="0">
                <a:effectLst/>
                <a:latin typeface="Times New Roman" panose="02020603050405020304" pitchFamily="18" charset="0"/>
                <a:cs typeface="Times New Roman" panose="02020603050405020304" pitchFamily="18" charset="0"/>
              </a:rPr>
              <a:t>International Journal of Culture, Tourism and Hospitality Research</a:t>
            </a:r>
          </a:p>
          <a:p>
            <a:pPr marL="285750" indent="-285750">
              <a:lnSpc>
                <a:spcPct val="150000"/>
              </a:lnSpc>
              <a:spcAft>
                <a:spcPts val="800"/>
              </a:spcAft>
              <a:buFont typeface="Arial" panose="020B0604020202020204" pitchFamily="34" charset="0"/>
              <a:buChar char="•"/>
            </a:pPr>
            <a:r>
              <a:rPr lang="en" dirty="0">
                <a:effectLst/>
                <a:latin typeface="Times New Roman" panose="02020603050405020304" pitchFamily="18" charset="0"/>
                <a:cs typeface="Times New Roman" panose="02020603050405020304" pitchFamily="18" charset="0"/>
              </a:rPr>
              <a:t>Journal of Cultural Economics</a:t>
            </a:r>
          </a:p>
          <a:p>
            <a:pPr marL="285750" indent="-285750">
              <a:lnSpc>
                <a:spcPct val="150000"/>
              </a:lnSpc>
              <a:spcAft>
                <a:spcPts val="800"/>
              </a:spcAft>
              <a:buFont typeface="Arial" panose="020B0604020202020204" pitchFamily="34" charset="0"/>
              <a:buChar char="•"/>
            </a:pPr>
            <a:r>
              <a:rPr lang="en" dirty="0">
                <a:effectLst/>
                <a:latin typeface="Times New Roman" panose="02020603050405020304" pitchFamily="18" charset="0"/>
                <a:cs typeface="Times New Roman" panose="02020603050405020304" pitchFamily="18" charset="0"/>
              </a:rPr>
              <a:t>Journal of Services Marketing</a:t>
            </a:r>
          </a:p>
          <a:p>
            <a:pPr marL="285750" indent="-285750">
              <a:lnSpc>
                <a:spcPct val="150000"/>
              </a:lnSpc>
              <a:spcAft>
                <a:spcPts val="800"/>
              </a:spcAft>
              <a:buFont typeface="Arial" panose="020B0604020202020204" pitchFamily="34" charset="0"/>
              <a:buChar char="•"/>
            </a:pPr>
            <a:r>
              <a:rPr lang="en-GB"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Consumer Behaviour in Tourism and Hospitality</a:t>
            </a:r>
            <a:endParaRPr lang="en" dirty="0">
              <a:effectLst/>
              <a:latin typeface="Times New Roman" panose="02020603050405020304" pitchFamily="18" charset="0"/>
              <a:cs typeface="Times New Roman" panose="02020603050405020304" pitchFamily="18" charset="0"/>
            </a:endParaRPr>
          </a:p>
          <a:p>
            <a:pPr marL="285750" indent="-285750">
              <a:lnSpc>
                <a:spcPct val="150000"/>
              </a:lnSpc>
              <a:spcAft>
                <a:spcPts val="800"/>
              </a:spcAft>
              <a:buFont typeface="Arial" panose="020B0604020202020204" pitchFamily="34" charset="0"/>
              <a:buChar char="•"/>
            </a:pPr>
            <a:endParaRPr lang="en" sz="1400" dirty="0">
              <a:effectLst/>
              <a:latin typeface="Helvetica Neue" panose="02000503000000020004" pitchFamily="2" charset="0"/>
            </a:endParaRPr>
          </a:p>
          <a:p>
            <a:pPr marL="285750" indent="-285750">
              <a:lnSpc>
                <a:spcPct val="150000"/>
              </a:lnSpc>
              <a:spcAft>
                <a:spcPts val="800"/>
              </a:spcAft>
              <a:buFont typeface="Arial" panose="020B0604020202020204" pitchFamily="34" charset="0"/>
              <a:buChar char="•"/>
            </a:pPr>
            <a:endParaRPr lang="ru-RU" sz="1400" b="1"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26438334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9B07106-A28B-674B-EB88-C5B9A77C0CA7}"/>
              </a:ext>
            </a:extLst>
          </p:cNvPr>
          <p:cNvSpPr txBox="1"/>
          <p:nvPr/>
        </p:nvSpPr>
        <p:spPr>
          <a:xfrm>
            <a:off x="461011" y="754380"/>
            <a:ext cx="9083040" cy="4520853"/>
          </a:xfrm>
          <a:prstGeom prst="rect">
            <a:avLst/>
          </a:prstGeom>
          <a:noFill/>
        </p:spPr>
        <p:txBody>
          <a:bodyPr wrap="square">
            <a:spAutoFit/>
          </a:bodyPr>
          <a:lstStyle/>
          <a:p>
            <a:pPr algn="ctr">
              <a:lnSpc>
                <a:spcPct val="150000"/>
              </a:lnSpc>
              <a:spcAft>
                <a:spcPts val="800"/>
              </a:spcAft>
            </a:pPr>
            <a:r>
              <a:rPr lang="en-GB" sz="1600" dirty="0">
                <a:effectLst/>
                <a:latin typeface="Times New Roman" panose="02020603050405020304" pitchFamily="18" charset="0"/>
                <a:ea typeface="Times New Roman" panose="02020603050405020304" pitchFamily="18" charset="0"/>
              </a:rPr>
              <a:t> </a:t>
            </a:r>
            <a:endParaRPr lang="ru-RU" sz="1400" dirty="0">
              <a:effectLst/>
              <a:latin typeface="Arial" panose="020B0604020202020204" pitchFamily="34" charset="0"/>
              <a:ea typeface="Arial" panose="020B0604020202020204" pitchFamily="34" charset="0"/>
            </a:endParaRPr>
          </a:p>
          <a:p>
            <a:pPr algn="just">
              <a:lnSpc>
                <a:spcPct val="150000"/>
              </a:lnSpc>
              <a:spcAft>
                <a:spcPts val="800"/>
              </a:spcAft>
            </a:pPr>
            <a:r>
              <a:rPr lang="en-GB" sz="1600" dirty="0">
                <a:effectLst/>
                <a:latin typeface="Times New Roman" panose="02020603050405020304" pitchFamily="18" charset="0"/>
                <a:ea typeface="Times New Roman" panose="02020603050405020304" pitchFamily="18" charset="0"/>
              </a:rPr>
              <a:t>	The paper developed in conformity with publication rules in “Consumer </a:t>
            </a:r>
            <a:r>
              <a:rPr lang="en-GB" sz="1600" dirty="0" err="1">
                <a:effectLst/>
                <a:latin typeface="Times New Roman" panose="02020603050405020304" pitchFamily="18" charset="0"/>
                <a:ea typeface="Times New Roman" panose="02020603050405020304" pitchFamily="18" charset="0"/>
              </a:rPr>
              <a:t>Behavior</a:t>
            </a:r>
            <a:r>
              <a:rPr lang="en-GB" sz="1600" dirty="0">
                <a:effectLst/>
                <a:latin typeface="Times New Roman" panose="02020603050405020304" pitchFamily="18" charset="0"/>
                <a:ea typeface="Times New Roman" panose="02020603050405020304" pitchFamily="18" charset="0"/>
              </a:rPr>
              <a:t> in Tourism and Hospitality” journal. “</a:t>
            </a:r>
            <a:r>
              <a:rPr lang="en-GB" sz="1600" dirty="0">
                <a:effectLst/>
                <a:highlight>
                  <a:srgbClr val="FFFFFF"/>
                </a:highlight>
                <a:latin typeface="Times New Roman" panose="02020603050405020304" pitchFamily="18" charset="0"/>
                <a:ea typeface="Times New Roman" panose="02020603050405020304" pitchFamily="18" charset="0"/>
              </a:rPr>
              <a:t>Consumer Behaviour in Tourism and Hospitality (CBTH) is an international, double-blind peer reviewed journal, that fosters multidisciplinary and interdisciplinary research in consumer behaviour in tourism and hospitality” (official website). The journal especially seeks to nurture collaborative work among researchers in marketing and consumer behaviour. There were some studies in this journal regarding processes, biases, and behaviours related to decision-making process. Research paper uploaded to the journal and waiting for confirmation.</a:t>
            </a:r>
            <a:endParaRPr lang="ru-RU" sz="1400" dirty="0">
              <a:effectLst/>
              <a:latin typeface="Arial" panose="020B0604020202020204" pitchFamily="34" charset="0"/>
              <a:ea typeface="Arial" panose="020B0604020202020204" pitchFamily="34" charset="0"/>
            </a:endParaRPr>
          </a:p>
          <a:p>
            <a:pPr algn="just">
              <a:lnSpc>
                <a:spcPct val="150000"/>
              </a:lnSpc>
              <a:spcAft>
                <a:spcPts val="800"/>
              </a:spcAft>
            </a:pPr>
            <a:r>
              <a:rPr lang="en-GB" sz="1600" dirty="0">
                <a:effectLst/>
                <a:latin typeface="Times New Roman" panose="02020603050405020304" pitchFamily="18" charset="0"/>
                <a:ea typeface="Times New Roman" panose="02020603050405020304" pitchFamily="18" charset="0"/>
              </a:rPr>
              <a:t> </a:t>
            </a:r>
            <a:endParaRPr lang="ru-RU" sz="1400" dirty="0">
              <a:effectLst/>
              <a:latin typeface="Arial" panose="020B0604020202020204" pitchFamily="34" charset="0"/>
              <a:ea typeface="Arial" panose="020B0604020202020204" pitchFamily="34" charset="0"/>
            </a:endParaRPr>
          </a:p>
          <a:p>
            <a:pPr algn="just">
              <a:lnSpc>
                <a:spcPct val="150000"/>
              </a:lnSpc>
              <a:spcAft>
                <a:spcPts val="800"/>
              </a:spcAft>
            </a:pPr>
            <a:r>
              <a:rPr lang="en-GB" sz="1600" dirty="0">
                <a:effectLst/>
                <a:latin typeface="Times New Roman" panose="02020603050405020304" pitchFamily="18" charset="0"/>
                <a:ea typeface="Times New Roman" panose="02020603050405020304" pitchFamily="18" charset="0"/>
              </a:rPr>
              <a:t>Journal website: </a:t>
            </a:r>
            <a:r>
              <a:rPr lang="en-GB" sz="1600" dirty="0">
                <a:solidFill>
                  <a:srgbClr val="1155CC"/>
                </a:solidFill>
                <a:effectLst/>
                <a:latin typeface="Times New Roman" panose="02020603050405020304" pitchFamily="18" charset="0"/>
                <a:ea typeface="Times New Roman" panose="02020603050405020304" pitchFamily="18" charset="0"/>
                <a:hlinkClick r:id="rId2"/>
              </a:rPr>
              <a:t>https://www.emeraldgrouppublishing.com/journal/cbth</a:t>
            </a:r>
            <a:r>
              <a:rPr lang="en-GB" sz="1600" dirty="0">
                <a:effectLst/>
                <a:latin typeface="Times New Roman" panose="02020603050405020304" pitchFamily="18" charset="0"/>
                <a:ea typeface="Times New Roman" panose="02020603050405020304" pitchFamily="18" charset="0"/>
              </a:rPr>
              <a:t> </a:t>
            </a:r>
            <a:endParaRPr lang="ru-RU" sz="1400" dirty="0">
              <a:effectLst/>
              <a:latin typeface="Arial" panose="020B0604020202020204" pitchFamily="34" charset="0"/>
              <a:ea typeface="Arial" panose="020B0604020202020204" pitchFamily="34" charset="0"/>
            </a:endParaRPr>
          </a:p>
          <a:p>
            <a:pPr algn="just">
              <a:lnSpc>
                <a:spcPct val="150000"/>
              </a:lnSpc>
              <a:spcAft>
                <a:spcPts val="800"/>
              </a:spcAft>
            </a:pPr>
            <a:r>
              <a:rPr lang="en-GB" sz="1600" dirty="0">
                <a:effectLst/>
                <a:latin typeface="Times New Roman" panose="02020603050405020304" pitchFamily="18" charset="0"/>
                <a:ea typeface="Times New Roman" panose="02020603050405020304" pitchFamily="18" charset="0"/>
              </a:rPr>
              <a:t>Requirements: </a:t>
            </a:r>
            <a:r>
              <a:rPr lang="en-GB" sz="1600" dirty="0">
                <a:solidFill>
                  <a:srgbClr val="1155CC"/>
                </a:solidFill>
                <a:effectLst/>
                <a:latin typeface="Times New Roman" panose="02020603050405020304" pitchFamily="18" charset="0"/>
                <a:ea typeface="Times New Roman" panose="02020603050405020304" pitchFamily="18" charset="0"/>
                <a:hlinkClick r:id="rId3"/>
              </a:rPr>
              <a:t> Author guidelines</a:t>
            </a:r>
            <a:r>
              <a:rPr lang="en-GB" sz="1600" dirty="0">
                <a:effectLst/>
                <a:latin typeface="Times New Roman" panose="02020603050405020304" pitchFamily="18" charset="0"/>
                <a:ea typeface="Times New Roman" panose="02020603050405020304" pitchFamily="18" charset="0"/>
              </a:rPr>
              <a:t> </a:t>
            </a:r>
            <a:endParaRPr lang="ru-RU" sz="14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3903827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42CEDF3-504F-5F4B-871F-4A9AA645A042}"/>
              </a:ext>
            </a:extLst>
          </p:cNvPr>
          <p:cNvSpPr>
            <a:spLocks noGrp="1"/>
          </p:cNvSpPr>
          <p:nvPr>
            <p:ph type="title"/>
          </p:nvPr>
        </p:nvSpPr>
        <p:spPr>
          <a:xfrm>
            <a:off x="507999" y="442524"/>
            <a:ext cx="11360800" cy="1122400"/>
          </a:xfrm>
        </p:spPr>
        <p:txBody>
          <a:bodyPr/>
          <a:lstStyle/>
          <a:p>
            <a:pPr algn="l"/>
            <a:r>
              <a:rPr lang="en-US" sz="4400" dirty="0">
                <a:solidFill>
                  <a:srgbClr val="002060"/>
                </a:solidFill>
              </a:rPr>
              <a:t>Literature review</a:t>
            </a:r>
            <a:endParaRPr lang="ru-RU" sz="4400" dirty="0">
              <a:solidFill>
                <a:srgbClr val="002060"/>
              </a:solidFill>
            </a:endParaRPr>
          </a:p>
        </p:txBody>
      </p:sp>
      <p:sp>
        <p:nvSpPr>
          <p:cNvPr id="5" name="Прямоугольник 4">
            <a:extLst>
              <a:ext uri="{FF2B5EF4-FFF2-40B4-BE49-F238E27FC236}">
                <a16:creationId xmlns:a16="http://schemas.microsoft.com/office/drawing/2014/main" id="{67EB84A3-1989-774E-A684-25B8D2251C79}"/>
              </a:ext>
            </a:extLst>
          </p:cNvPr>
          <p:cNvSpPr/>
          <p:nvPr/>
        </p:nvSpPr>
        <p:spPr>
          <a:xfrm>
            <a:off x="0" y="6741458"/>
            <a:ext cx="12192000" cy="116543"/>
          </a:xfrm>
          <a:prstGeom prst="rect">
            <a:avLst/>
          </a:prstGeom>
          <a:solidFill>
            <a:srgbClr val="01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sp>
        <p:nvSpPr>
          <p:cNvPr id="7" name="Прямоугольник 6">
            <a:extLst>
              <a:ext uri="{FF2B5EF4-FFF2-40B4-BE49-F238E27FC236}">
                <a16:creationId xmlns:a16="http://schemas.microsoft.com/office/drawing/2014/main" id="{0C8C67A7-6E11-A44B-AC94-CD16AA153C61}"/>
              </a:ext>
            </a:extLst>
          </p:cNvPr>
          <p:cNvSpPr/>
          <p:nvPr/>
        </p:nvSpPr>
        <p:spPr>
          <a:xfrm>
            <a:off x="0" y="1"/>
            <a:ext cx="12192000" cy="116543"/>
          </a:xfrm>
          <a:prstGeom prst="rect">
            <a:avLst/>
          </a:prstGeom>
          <a:solidFill>
            <a:srgbClr val="01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pic>
        <p:nvPicPr>
          <p:cNvPr id="3" name="Рисунок 2">
            <a:extLst>
              <a:ext uri="{FF2B5EF4-FFF2-40B4-BE49-F238E27FC236}">
                <a16:creationId xmlns:a16="http://schemas.microsoft.com/office/drawing/2014/main" id="{91FF0112-3655-13B9-8ADE-4C8F026FFE0D}"/>
              </a:ext>
            </a:extLst>
          </p:cNvPr>
          <p:cNvPicPr>
            <a:picLocks noChangeAspect="1"/>
          </p:cNvPicPr>
          <p:nvPr/>
        </p:nvPicPr>
        <p:blipFill>
          <a:blip r:embed="rId2"/>
          <a:stretch>
            <a:fillRect/>
          </a:stretch>
        </p:blipFill>
        <p:spPr>
          <a:xfrm>
            <a:off x="11189675" y="194438"/>
            <a:ext cx="809286" cy="809286"/>
          </a:xfrm>
          <a:prstGeom prst="rect">
            <a:avLst/>
          </a:prstGeom>
        </p:spPr>
      </p:pic>
      <p:pic>
        <p:nvPicPr>
          <p:cNvPr id="9" name="Рисунок 8">
            <a:extLst>
              <a:ext uri="{FF2B5EF4-FFF2-40B4-BE49-F238E27FC236}">
                <a16:creationId xmlns:a16="http://schemas.microsoft.com/office/drawing/2014/main" id="{278A0134-567D-4EA1-FCC4-9A1C8BB863FF}"/>
              </a:ext>
            </a:extLst>
          </p:cNvPr>
          <p:cNvPicPr>
            <a:picLocks noChangeAspect="1"/>
          </p:cNvPicPr>
          <p:nvPr/>
        </p:nvPicPr>
        <p:blipFill rotWithShape="1">
          <a:blip r:embed="rId3"/>
          <a:srcRect t="19671"/>
          <a:stretch/>
        </p:blipFill>
        <p:spPr>
          <a:xfrm>
            <a:off x="605840" y="1564924"/>
            <a:ext cx="11165118" cy="5044989"/>
          </a:xfrm>
          <a:prstGeom prst="rect">
            <a:avLst/>
          </a:prstGeom>
        </p:spPr>
      </p:pic>
    </p:spTree>
    <p:extLst>
      <p:ext uri="{BB962C8B-B14F-4D97-AF65-F5344CB8AC3E}">
        <p14:creationId xmlns:p14="http://schemas.microsoft.com/office/powerpoint/2010/main" val="2663761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42CEDF3-504F-5F4B-871F-4A9AA645A042}"/>
              </a:ext>
            </a:extLst>
          </p:cNvPr>
          <p:cNvSpPr>
            <a:spLocks noGrp="1"/>
          </p:cNvSpPr>
          <p:nvPr>
            <p:ph type="title"/>
          </p:nvPr>
        </p:nvSpPr>
        <p:spPr>
          <a:xfrm>
            <a:off x="507999" y="442524"/>
            <a:ext cx="11360800" cy="1122400"/>
          </a:xfrm>
        </p:spPr>
        <p:txBody>
          <a:bodyPr/>
          <a:lstStyle/>
          <a:p>
            <a:pPr algn="l"/>
            <a:r>
              <a:rPr lang="en-US" sz="4400" dirty="0">
                <a:solidFill>
                  <a:srgbClr val="002060"/>
                </a:solidFill>
              </a:rPr>
              <a:t>Literature review</a:t>
            </a:r>
            <a:endParaRPr lang="ru-RU" sz="4400" dirty="0">
              <a:solidFill>
                <a:srgbClr val="002060"/>
              </a:solidFill>
            </a:endParaRPr>
          </a:p>
        </p:txBody>
      </p:sp>
      <p:sp>
        <p:nvSpPr>
          <p:cNvPr id="4" name="TextBox 3">
            <a:extLst>
              <a:ext uri="{FF2B5EF4-FFF2-40B4-BE49-F238E27FC236}">
                <a16:creationId xmlns:a16="http://schemas.microsoft.com/office/drawing/2014/main" id="{5AF1DABE-FEC9-1740-94BC-E0F550022B6A}"/>
              </a:ext>
            </a:extLst>
          </p:cNvPr>
          <p:cNvSpPr txBox="1"/>
          <p:nvPr/>
        </p:nvSpPr>
        <p:spPr>
          <a:xfrm>
            <a:off x="507998" y="1719862"/>
            <a:ext cx="10008652" cy="463075"/>
          </a:xfrm>
          <a:prstGeom prst="rect">
            <a:avLst/>
          </a:prstGeom>
          <a:noFill/>
        </p:spPr>
        <p:txBody>
          <a:bodyPr wrap="square">
            <a:spAutoFit/>
          </a:bodyPr>
          <a:lstStyle/>
          <a:p>
            <a:pPr lvl="0" algn="just">
              <a:lnSpc>
                <a:spcPct val="150000"/>
              </a:lnSpc>
            </a:pPr>
            <a:r>
              <a:rPr lang="en" b="0" i="1" u="sng" strike="noStrike" dirty="0">
                <a:solidFill>
                  <a:srgbClr val="002060"/>
                </a:solidFill>
                <a:effectLst/>
              </a:rPr>
              <a:t>Consumer </a:t>
            </a:r>
            <a:r>
              <a:rPr lang="en" b="0" i="1" u="sng" strike="noStrike" dirty="0" err="1">
                <a:solidFill>
                  <a:srgbClr val="002060"/>
                </a:solidFill>
                <a:effectLst/>
              </a:rPr>
              <a:t>behaviour</a:t>
            </a:r>
            <a:endParaRPr lang="ru-RU" sz="1800" i="1" u="sng" strike="noStrike" dirty="0">
              <a:solidFill>
                <a:srgbClr val="002060"/>
              </a:solidFill>
              <a:effectLst/>
              <a:latin typeface="Arial" panose="020B0604020202020204" pitchFamily="34" charset="0"/>
              <a:ea typeface="Arial" panose="020B0604020202020204" pitchFamily="34" charset="0"/>
            </a:endParaRPr>
          </a:p>
        </p:txBody>
      </p:sp>
      <p:sp>
        <p:nvSpPr>
          <p:cNvPr id="5" name="Прямоугольник 4">
            <a:extLst>
              <a:ext uri="{FF2B5EF4-FFF2-40B4-BE49-F238E27FC236}">
                <a16:creationId xmlns:a16="http://schemas.microsoft.com/office/drawing/2014/main" id="{67EB84A3-1989-774E-A684-25B8D2251C79}"/>
              </a:ext>
            </a:extLst>
          </p:cNvPr>
          <p:cNvSpPr/>
          <p:nvPr/>
        </p:nvSpPr>
        <p:spPr>
          <a:xfrm>
            <a:off x="0" y="6741458"/>
            <a:ext cx="12192000" cy="116543"/>
          </a:xfrm>
          <a:prstGeom prst="rect">
            <a:avLst/>
          </a:prstGeom>
          <a:solidFill>
            <a:srgbClr val="01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sp>
        <p:nvSpPr>
          <p:cNvPr id="7" name="Прямоугольник 6">
            <a:extLst>
              <a:ext uri="{FF2B5EF4-FFF2-40B4-BE49-F238E27FC236}">
                <a16:creationId xmlns:a16="http://schemas.microsoft.com/office/drawing/2014/main" id="{0C8C67A7-6E11-A44B-AC94-CD16AA153C61}"/>
              </a:ext>
            </a:extLst>
          </p:cNvPr>
          <p:cNvSpPr/>
          <p:nvPr/>
        </p:nvSpPr>
        <p:spPr>
          <a:xfrm>
            <a:off x="0" y="1"/>
            <a:ext cx="12192000" cy="116543"/>
          </a:xfrm>
          <a:prstGeom prst="rect">
            <a:avLst/>
          </a:prstGeom>
          <a:solidFill>
            <a:srgbClr val="01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pic>
        <p:nvPicPr>
          <p:cNvPr id="3" name="Рисунок 2">
            <a:extLst>
              <a:ext uri="{FF2B5EF4-FFF2-40B4-BE49-F238E27FC236}">
                <a16:creationId xmlns:a16="http://schemas.microsoft.com/office/drawing/2014/main" id="{91FF0112-3655-13B9-8ADE-4C8F026FFE0D}"/>
              </a:ext>
            </a:extLst>
          </p:cNvPr>
          <p:cNvPicPr>
            <a:picLocks noChangeAspect="1"/>
          </p:cNvPicPr>
          <p:nvPr/>
        </p:nvPicPr>
        <p:blipFill>
          <a:blip r:embed="rId2"/>
          <a:stretch>
            <a:fillRect/>
          </a:stretch>
        </p:blipFill>
        <p:spPr>
          <a:xfrm>
            <a:off x="11189675" y="194438"/>
            <a:ext cx="809286" cy="809286"/>
          </a:xfrm>
          <a:prstGeom prst="rect">
            <a:avLst/>
          </a:prstGeom>
        </p:spPr>
      </p:pic>
      <p:sp>
        <p:nvSpPr>
          <p:cNvPr id="8" name="TextBox 7">
            <a:extLst>
              <a:ext uri="{FF2B5EF4-FFF2-40B4-BE49-F238E27FC236}">
                <a16:creationId xmlns:a16="http://schemas.microsoft.com/office/drawing/2014/main" id="{AD1C95D0-6004-3358-C63B-CCB79DE62554}"/>
              </a:ext>
            </a:extLst>
          </p:cNvPr>
          <p:cNvSpPr txBox="1"/>
          <p:nvPr/>
        </p:nvSpPr>
        <p:spPr>
          <a:xfrm>
            <a:off x="507998" y="2121865"/>
            <a:ext cx="10681677" cy="2540888"/>
          </a:xfrm>
          <a:prstGeom prst="rect">
            <a:avLst/>
          </a:prstGeom>
          <a:noFill/>
        </p:spPr>
        <p:txBody>
          <a:bodyPr wrap="square">
            <a:spAutoFit/>
          </a:bodyPr>
          <a:lstStyle/>
          <a:p>
            <a:pPr>
              <a:lnSpc>
                <a:spcPct val="150000"/>
              </a:lnSpc>
              <a:buFont typeface="Arial" panose="020B0604020202020204" pitchFamily="34" charset="0"/>
              <a:buChar char="•"/>
            </a:pPr>
            <a:r>
              <a:rPr lang="en" b="0" i="0" u="none" strike="noStrike" dirty="0">
                <a:solidFill>
                  <a:srgbClr val="002060"/>
                </a:solidFill>
                <a:effectLst/>
              </a:rPr>
              <a:t> Consumer behavior reflects the totality of consumer decisions to acquire, consume and dispose of goods, services, activities, experiences, people and ideas in decision making over time (Hoyer et al, 2012).</a:t>
            </a:r>
            <a:endParaRPr lang="en" dirty="0">
              <a:solidFill>
                <a:srgbClr val="002060"/>
              </a:solidFill>
            </a:endParaRPr>
          </a:p>
          <a:p>
            <a:pPr>
              <a:lnSpc>
                <a:spcPct val="150000"/>
              </a:lnSpc>
              <a:buFont typeface="Arial" panose="020B0604020202020204" pitchFamily="34" charset="0"/>
              <a:buChar char="•"/>
            </a:pPr>
            <a:r>
              <a:rPr lang="en" b="0" i="0" u="none" strike="noStrike" dirty="0">
                <a:solidFill>
                  <a:srgbClr val="002060"/>
                </a:solidFill>
                <a:effectLst/>
              </a:rPr>
              <a:t> In general, it can be described as the actions of the consumer in relation to the object of the relationship (Solomon M., 2006).</a:t>
            </a:r>
          </a:p>
          <a:p>
            <a:pPr>
              <a:lnSpc>
                <a:spcPct val="150000"/>
              </a:lnSpc>
              <a:buFont typeface="Arial" panose="020B0604020202020204" pitchFamily="34" charset="0"/>
              <a:buChar char="•"/>
            </a:pPr>
            <a:r>
              <a:rPr lang="en-GB" dirty="0">
                <a:solidFill>
                  <a:srgbClr val="002060"/>
                </a:solidFill>
              </a:rPr>
              <a:t> The theory of planned behaviour – TPB, was proposed by A. Eisen (1991) as an extension of TRA to account for conditions where people do not have full control over their behaviour. </a:t>
            </a:r>
            <a:endParaRPr lang="en" dirty="0">
              <a:solidFill>
                <a:srgbClr val="002060"/>
              </a:solidFill>
            </a:endParaRPr>
          </a:p>
        </p:txBody>
      </p:sp>
    </p:spTree>
    <p:extLst>
      <p:ext uri="{BB962C8B-B14F-4D97-AF65-F5344CB8AC3E}">
        <p14:creationId xmlns:p14="http://schemas.microsoft.com/office/powerpoint/2010/main" val="1310641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42CEDF3-504F-5F4B-871F-4A9AA645A042}"/>
              </a:ext>
            </a:extLst>
          </p:cNvPr>
          <p:cNvSpPr>
            <a:spLocks noGrp="1"/>
          </p:cNvSpPr>
          <p:nvPr>
            <p:ph type="title"/>
          </p:nvPr>
        </p:nvSpPr>
        <p:spPr>
          <a:xfrm>
            <a:off x="507999" y="442524"/>
            <a:ext cx="11360800" cy="1122400"/>
          </a:xfrm>
        </p:spPr>
        <p:txBody>
          <a:bodyPr/>
          <a:lstStyle/>
          <a:p>
            <a:pPr algn="l"/>
            <a:r>
              <a:rPr lang="en-US" sz="4400" dirty="0">
                <a:solidFill>
                  <a:srgbClr val="002060"/>
                </a:solidFill>
              </a:rPr>
              <a:t>Literature review</a:t>
            </a:r>
            <a:endParaRPr lang="ru-RU" sz="4400" dirty="0">
              <a:solidFill>
                <a:srgbClr val="002060"/>
              </a:solidFill>
            </a:endParaRPr>
          </a:p>
        </p:txBody>
      </p:sp>
      <p:sp>
        <p:nvSpPr>
          <p:cNvPr id="4" name="TextBox 3">
            <a:extLst>
              <a:ext uri="{FF2B5EF4-FFF2-40B4-BE49-F238E27FC236}">
                <a16:creationId xmlns:a16="http://schemas.microsoft.com/office/drawing/2014/main" id="{5AF1DABE-FEC9-1740-94BC-E0F550022B6A}"/>
              </a:ext>
            </a:extLst>
          </p:cNvPr>
          <p:cNvSpPr txBox="1"/>
          <p:nvPr/>
        </p:nvSpPr>
        <p:spPr>
          <a:xfrm>
            <a:off x="507999" y="1427829"/>
            <a:ext cx="10008652" cy="3373359"/>
          </a:xfrm>
          <a:prstGeom prst="rect">
            <a:avLst/>
          </a:prstGeom>
          <a:noFill/>
        </p:spPr>
        <p:txBody>
          <a:bodyPr wrap="square">
            <a:spAutoFit/>
          </a:bodyPr>
          <a:lstStyle/>
          <a:p>
            <a:pPr>
              <a:lnSpc>
                <a:spcPct val="150000"/>
              </a:lnSpc>
            </a:pPr>
            <a:r>
              <a:rPr lang="en" b="0" i="0" u="none" strike="noStrike" dirty="0">
                <a:solidFill>
                  <a:srgbClr val="002060"/>
                </a:solidFill>
                <a:effectLst/>
                <a:latin typeface="YACkoJtKJ38 0"/>
              </a:rPr>
              <a:t>The study of the parameters of return visits has been studied by many researchers.</a:t>
            </a:r>
          </a:p>
          <a:p>
            <a:pPr>
              <a:lnSpc>
                <a:spcPct val="150000"/>
              </a:lnSpc>
            </a:pPr>
            <a:endParaRPr lang="en" dirty="0">
              <a:solidFill>
                <a:srgbClr val="002060"/>
              </a:solidFill>
              <a:effectLst/>
              <a:highlight>
                <a:srgbClr val="FFFF00"/>
              </a:highlight>
              <a:latin typeface="YACkoJtKJ38 0"/>
            </a:endParaRPr>
          </a:p>
          <a:p>
            <a:pPr>
              <a:lnSpc>
                <a:spcPct val="150000"/>
              </a:lnSpc>
              <a:buFont typeface="Arial" panose="020B0604020202020204" pitchFamily="34" charset="0"/>
              <a:buChar char="•"/>
            </a:pPr>
            <a:r>
              <a:rPr lang="en" b="0" i="0" u="none" strike="noStrike" dirty="0">
                <a:solidFill>
                  <a:srgbClr val="002060"/>
                </a:solidFill>
                <a:effectLst/>
              </a:rPr>
              <a:t> Oliver, 1980, 1997 - a concept that has been widely discussed in the literature on consumer behavior</a:t>
            </a:r>
            <a:endParaRPr lang="en" dirty="0">
              <a:solidFill>
                <a:srgbClr val="002060"/>
              </a:solidFill>
            </a:endParaRPr>
          </a:p>
          <a:p>
            <a:pPr>
              <a:lnSpc>
                <a:spcPct val="150000"/>
              </a:lnSpc>
              <a:buFont typeface="Arial" panose="020B0604020202020204" pitchFamily="34" charset="0"/>
              <a:buChar char="•"/>
            </a:pPr>
            <a:r>
              <a:rPr lang="en" b="0" i="0" u="none" strike="noStrike" dirty="0">
                <a:solidFill>
                  <a:srgbClr val="002060"/>
                </a:solidFill>
                <a:effectLst/>
              </a:rPr>
              <a:t> The discussion caused an important resonance among tourism researchers both conceptually and methodologically (Kozak, 2001; Ryan, 1995; </a:t>
            </a:r>
            <a:r>
              <a:rPr lang="en" b="0" i="0" u="none" strike="noStrike" dirty="0" err="1">
                <a:solidFill>
                  <a:srgbClr val="002060"/>
                </a:solidFill>
                <a:effectLst/>
              </a:rPr>
              <a:t>Yuksel</a:t>
            </a:r>
            <a:r>
              <a:rPr lang="en" b="0" i="0" u="none" strike="noStrike" dirty="0">
                <a:solidFill>
                  <a:srgbClr val="002060"/>
                </a:solidFill>
                <a:effectLst/>
              </a:rPr>
              <a:t> and </a:t>
            </a:r>
            <a:r>
              <a:rPr lang="en" b="0" i="0" u="none" strike="noStrike" dirty="0" err="1">
                <a:solidFill>
                  <a:srgbClr val="002060"/>
                </a:solidFill>
                <a:effectLst/>
              </a:rPr>
              <a:t>Yuksel</a:t>
            </a:r>
            <a:r>
              <a:rPr lang="en" b="0" i="0" u="none" strike="noStrike" dirty="0">
                <a:solidFill>
                  <a:srgbClr val="002060"/>
                </a:solidFill>
                <a:effectLst/>
              </a:rPr>
              <a:t>, 2001)</a:t>
            </a:r>
            <a:endParaRPr lang="en" dirty="0">
              <a:solidFill>
                <a:srgbClr val="002060"/>
              </a:solidFill>
            </a:endParaRPr>
          </a:p>
          <a:p>
            <a:pPr>
              <a:lnSpc>
                <a:spcPct val="150000"/>
              </a:lnSpc>
              <a:buFont typeface="Arial" panose="020B0604020202020204" pitchFamily="34" charset="0"/>
              <a:buChar char="•"/>
            </a:pPr>
            <a:r>
              <a:rPr lang="en" b="0" i="0" u="none" strike="noStrike" dirty="0">
                <a:solidFill>
                  <a:srgbClr val="002060"/>
                </a:solidFill>
                <a:effectLst/>
              </a:rPr>
              <a:t> </a:t>
            </a:r>
            <a:r>
              <a:rPr lang="en" b="0" i="0" u="none" strike="noStrike" dirty="0" err="1">
                <a:solidFill>
                  <a:srgbClr val="002060"/>
                </a:solidFill>
                <a:effectLst/>
              </a:rPr>
              <a:t>Y.Kim</a:t>
            </a:r>
            <a:r>
              <a:rPr lang="en" b="0" i="0" u="none" strike="noStrike" dirty="0">
                <a:solidFill>
                  <a:srgbClr val="002060"/>
                </a:solidFill>
                <a:effectLst/>
              </a:rPr>
              <a:t>, M. Kim, </a:t>
            </a:r>
            <a:r>
              <a:rPr lang="en" b="0" i="0" u="none" strike="noStrike" dirty="0" err="1">
                <a:solidFill>
                  <a:srgbClr val="002060"/>
                </a:solidFill>
                <a:effectLst/>
              </a:rPr>
              <a:t>T.Ruetzer</a:t>
            </a:r>
            <a:r>
              <a:rPr lang="en" b="0" i="0" u="none" strike="noStrike" dirty="0">
                <a:solidFill>
                  <a:srgbClr val="002060"/>
                </a:solidFill>
                <a:effectLst/>
              </a:rPr>
              <a:t> &amp; J. Taylor - give a hypothetical model and assumptions that visitor satisfaction can be predicted by perceived value, the intention to return to it can be predicted by perceived value, the intention to return to it can be predicted by satisfaction.</a:t>
            </a:r>
            <a:endParaRPr lang="en" dirty="0">
              <a:solidFill>
                <a:srgbClr val="002060"/>
              </a:solidFill>
            </a:endParaRPr>
          </a:p>
        </p:txBody>
      </p:sp>
      <p:sp>
        <p:nvSpPr>
          <p:cNvPr id="5" name="Прямоугольник 4">
            <a:extLst>
              <a:ext uri="{FF2B5EF4-FFF2-40B4-BE49-F238E27FC236}">
                <a16:creationId xmlns:a16="http://schemas.microsoft.com/office/drawing/2014/main" id="{67EB84A3-1989-774E-A684-25B8D2251C79}"/>
              </a:ext>
            </a:extLst>
          </p:cNvPr>
          <p:cNvSpPr/>
          <p:nvPr/>
        </p:nvSpPr>
        <p:spPr>
          <a:xfrm>
            <a:off x="0" y="6741458"/>
            <a:ext cx="12192000" cy="116543"/>
          </a:xfrm>
          <a:prstGeom prst="rect">
            <a:avLst/>
          </a:prstGeom>
          <a:solidFill>
            <a:srgbClr val="01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sp>
        <p:nvSpPr>
          <p:cNvPr id="7" name="Прямоугольник 6">
            <a:extLst>
              <a:ext uri="{FF2B5EF4-FFF2-40B4-BE49-F238E27FC236}">
                <a16:creationId xmlns:a16="http://schemas.microsoft.com/office/drawing/2014/main" id="{0C8C67A7-6E11-A44B-AC94-CD16AA153C61}"/>
              </a:ext>
            </a:extLst>
          </p:cNvPr>
          <p:cNvSpPr/>
          <p:nvPr/>
        </p:nvSpPr>
        <p:spPr>
          <a:xfrm>
            <a:off x="0" y="1"/>
            <a:ext cx="12192000" cy="116543"/>
          </a:xfrm>
          <a:prstGeom prst="rect">
            <a:avLst/>
          </a:prstGeom>
          <a:solidFill>
            <a:srgbClr val="01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pic>
        <p:nvPicPr>
          <p:cNvPr id="3" name="Рисунок 2">
            <a:extLst>
              <a:ext uri="{FF2B5EF4-FFF2-40B4-BE49-F238E27FC236}">
                <a16:creationId xmlns:a16="http://schemas.microsoft.com/office/drawing/2014/main" id="{91FF0112-3655-13B9-8ADE-4C8F026FFE0D}"/>
              </a:ext>
            </a:extLst>
          </p:cNvPr>
          <p:cNvPicPr>
            <a:picLocks noChangeAspect="1"/>
          </p:cNvPicPr>
          <p:nvPr/>
        </p:nvPicPr>
        <p:blipFill>
          <a:blip r:embed="rId2"/>
          <a:stretch>
            <a:fillRect/>
          </a:stretch>
        </p:blipFill>
        <p:spPr>
          <a:xfrm>
            <a:off x="11189675" y="194438"/>
            <a:ext cx="809286" cy="809286"/>
          </a:xfrm>
          <a:prstGeom prst="rect">
            <a:avLst/>
          </a:prstGeom>
        </p:spPr>
      </p:pic>
    </p:spTree>
    <p:extLst>
      <p:ext uri="{BB962C8B-B14F-4D97-AF65-F5344CB8AC3E}">
        <p14:creationId xmlns:p14="http://schemas.microsoft.com/office/powerpoint/2010/main" val="827960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42CEDF3-504F-5F4B-871F-4A9AA645A042}"/>
              </a:ext>
            </a:extLst>
          </p:cNvPr>
          <p:cNvSpPr>
            <a:spLocks noGrp="1"/>
          </p:cNvSpPr>
          <p:nvPr>
            <p:ph type="title"/>
          </p:nvPr>
        </p:nvSpPr>
        <p:spPr>
          <a:xfrm>
            <a:off x="507999" y="442524"/>
            <a:ext cx="11360800" cy="1122400"/>
          </a:xfrm>
        </p:spPr>
        <p:txBody>
          <a:bodyPr/>
          <a:lstStyle/>
          <a:p>
            <a:pPr algn="l"/>
            <a:r>
              <a:rPr lang="en-US" sz="4400" dirty="0">
                <a:solidFill>
                  <a:srgbClr val="002060"/>
                </a:solidFill>
              </a:rPr>
              <a:t>Literature review</a:t>
            </a:r>
            <a:endParaRPr lang="ru-RU" sz="4400" dirty="0">
              <a:solidFill>
                <a:srgbClr val="002060"/>
              </a:solidFill>
            </a:endParaRPr>
          </a:p>
        </p:txBody>
      </p:sp>
      <p:sp>
        <p:nvSpPr>
          <p:cNvPr id="5" name="Прямоугольник 4">
            <a:extLst>
              <a:ext uri="{FF2B5EF4-FFF2-40B4-BE49-F238E27FC236}">
                <a16:creationId xmlns:a16="http://schemas.microsoft.com/office/drawing/2014/main" id="{67EB84A3-1989-774E-A684-25B8D2251C79}"/>
              </a:ext>
            </a:extLst>
          </p:cNvPr>
          <p:cNvSpPr/>
          <p:nvPr/>
        </p:nvSpPr>
        <p:spPr>
          <a:xfrm>
            <a:off x="0" y="6741458"/>
            <a:ext cx="12192000" cy="116543"/>
          </a:xfrm>
          <a:prstGeom prst="rect">
            <a:avLst/>
          </a:prstGeom>
          <a:solidFill>
            <a:srgbClr val="01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sp>
        <p:nvSpPr>
          <p:cNvPr id="7" name="Прямоугольник 6">
            <a:extLst>
              <a:ext uri="{FF2B5EF4-FFF2-40B4-BE49-F238E27FC236}">
                <a16:creationId xmlns:a16="http://schemas.microsoft.com/office/drawing/2014/main" id="{0C8C67A7-6E11-A44B-AC94-CD16AA153C61}"/>
              </a:ext>
            </a:extLst>
          </p:cNvPr>
          <p:cNvSpPr/>
          <p:nvPr/>
        </p:nvSpPr>
        <p:spPr>
          <a:xfrm>
            <a:off x="0" y="1"/>
            <a:ext cx="12192000" cy="116543"/>
          </a:xfrm>
          <a:prstGeom prst="rect">
            <a:avLst/>
          </a:prstGeom>
          <a:solidFill>
            <a:srgbClr val="01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pic>
        <p:nvPicPr>
          <p:cNvPr id="3" name="Рисунок 2">
            <a:extLst>
              <a:ext uri="{FF2B5EF4-FFF2-40B4-BE49-F238E27FC236}">
                <a16:creationId xmlns:a16="http://schemas.microsoft.com/office/drawing/2014/main" id="{91FF0112-3655-13B9-8ADE-4C8F026FFE0D}"/>
              </a:ext>
            </a:extLst>
          </p:cNvPr>
          <p:cNvPicPr>
            <a:picLocks noChangeAspect="1"/>
          </p:cNvPicPr>
          <p:nvPr/>
        </p:nvPicPr>
        <p:blipFill>
          <a:blip r:embed="rId2"/>
          <a:stretch>
            <a:fillRect/>
          </a:stretch>
        </p:blipFill>
        <p:spPr>
          <a:xfrm>
            <a:off x="11189675" y="194438"/>
            <a:ext cx="809286" cy="809286"/>
          </a:xfrm>
          <a:prstGeom prst="rect">
            <a:avLst/>
          </a:prstGeom>
        </p:spPr>
      </p:pic>
      <p:sp>
        <p:nvSpPr>
          <p:cNvPr id="8" name="TextBox 7">
            <a:extLst>
              <a:ext uri="{FF2B5EF4-FFF2-40B4-BE49-F238E27FC236}">
                <a16:creationId xmlns:a16="http://schemas.microsoft.com/office/drawing/2014/main" id="{440CF988-1854-4D7C-CA15-1CAD7530FB18}"/>
              </a:ext>
            </a:extLst>
          </p:cNvPr>
          <p:cNvSpPr txBox="1"/>
          <p:nvPr/>
        </p:nvSpPr>
        <p:spPr>
          <a:xfrm>
            <a:off x="507999" y="1599369"/>
            <a:ext cx="6097904" cy="1676741"/>
          </a:xfrm>
          <a:prstGeom prst="rect">
            <a:avLst/>
          </a:prstGeom>
          <a:noFill/>
        </p:spPr>
        <p:txBody>
          <a:bodyPr wrap="square">
            <a:spAutoFit/>
          </a:bodyPr>
          <a:lstStyle/>
          <a:p>
            <a:pPr>
              <a:lnSpc>
                <a:spcPct val="200000"/>
              </a:lnSpc>
              <a:buFont typeface="Arial" panose="020B0604020202020204" pitchFamily="34" charset="0"/>
              <a:buChar char="•"/>
            </a:pPr>
            <a:r>
              <a:rPr lang="en" b="0" i="0" u="none" strike="noStrike" dirty="0">
                <a:solidFill>
                  <a:srgbClr val="002060"/>
                </a:solidFill>
                <a:effectLst/>
              </a:rPr>
              <a:t> Visitor satisfaction can be predicted by perceived value</a:t>
            </a:r>
            <a:endParaRPr lang="en" dirty="0">
              <a:solidFill>
                <a:srgbClr val="002060"/>
              </a:solidFill>
            </a:endParaRPr>
          </a:p>
          <a:p>
            <a:pPr>
              <a:lnSpc>
                <a:spcPct val="200000"/>
              </a:lnSpc>
              <a:buFont typeface="Arial" panose="020B0604020202020204" pitchFamily="34" charset="0"/>
              <a:buChar char="•"/>
            </a:pPr>
            <a:r>
              <a:rPr lang="en" b="0" i="0" u="none" strike="noStrike" dirty="0">
                <a:solidFill>
                  <a:srgbClr val="002060"/>
                </a:solidFill>
                <a:effectLst/>
              </a:rPr>
              <a:t> Repeat purchase can be predicted by perceived value</a:t>
            </a:r>
            <a:endParaRPr lang="en" dirty="0">
              <a:solidFill>
                <a:srgbClr val="002060"/>
              </a:solidFill>
            </a:endParaRPr>
          </a:p>
          <a:p>
            <a:pPr>
              <a:lnSpc>
                <a:spcPct val="200000"/>
              </a:lnSpc>
              <a:buFont typeface="Arial" panose="020B0604020202020204" pitchFamily="34" charset="0"/>
              <a:buChar char="•"/>
            </a:pPr>
            <a:r>
              <a:rPr lang="en" b="0" i="0" u="none" strike="noStrike" dirty="0">
                <a:solidFill>
                  <a:srgbClr val="002060"/>
                </a:solidFill>
                <a:effectLst/>
              </a:rPr>
              <a:t> Repeat purchase can be predicted by satisfaction</a:t>
            </a:r>
            <a:endParaRPr lang="en" dirty="0">
              <a:solidFill>
                <a:srgbClr val="002060"/>
              </a:solidFill>
            </a:endParaRPr>
          </a:p>
        </p:txBody>
      </p:sp>
      <p:cxnSp>
        <p:nvCxnSpPr>
          <p:cNvPr id="11" name="Прямая соединительная линия 10">
            <a:extLst>
              <a:ext uri="{FF2B5EF4-FFF2-40B4-BE49-F238E27FC236}">
                <a16:creationId xmlns:a16="http://schemas.microsoft.com/office/drawing/2014/main" id="{57F038BB-5DAF-A36A-5754-77E1689AB8B9}"/>
              </a:ext>
            </a:extLst>
          </p:cNvPr>
          <p:cNvCxnSpPr>
            <a:cxnSpLocks/>
          </p:cNvCxnSpPr>
          <p:nvPr/>
        </p:nvCxnSpPr>
        <p:spPr>
          <a:xfrm>
            <a:off x="7536028" y="1804894"/>
            <a:ext cx="0" cy="3410044"/>
          </a:xfrm>
          <a:prstGeom prst="line">
            <a:avLst/>
          </a:prstGeom>
          <a:ln>
            <a:solidFill>
              <a:srgbClr val="013882"/>
            </a:solidFill>
          </a:ln>
        </p:spPr>
        <p:style>
          <a:lnRef idx="1">
            <a:schemeClr val="accent2"/>
          </a:lnRef>
          <a:fillRef idx="0">
            <a:schemeClr val="accent2"/>
          </a:fillRef>
          <a:effectRef idx="0">
            <a:schemeClr val="accent2"/>
          </a:effectRef>
          <a:fontRef idx="minor">
            <a:schemeClr val="tx1"/>
          </a:fontRef>
        </p:style>
      </p:cxnSp>
      <p:sp>
        <p:nvSpPr>
          <p:cNvPr id="13" name="TextBox 12">
            <a:extLst>
              <a:ext uri="{FF2B5EF4-FFF2-40B4-BE49-F238E27FC236}">
                <a16:creationId xmlns:a16="http://schemas.microsoft.com/office/drawing/2014/main" id="{3334892D-78DD-0A01-547A-FD4D3DCAAFED}"/>
              </a:ext>
            </a:extLst>
          </p:cNvPr>
          <p:cNvSpPr txBox="1"/>
          <p:nvPr/>
        </p:nvSpPr>
        <p:spPr>
          <a:xfrm>
            <a:off x="8032172" y="3059669"/>
            <a:ext cx="6097904" cy="369332"/>
          </a:xfrm>
          <a:prstGeom prst="rect">
            <a:avLst/>
          </a:prstGeom>
          <a:noFill/>
        </p:spPr>
        <p:txBody>
          <a:bodyPr wrap="square">
            <a:spAutoFit/>
          </a:bodyPr>
          <a:lstStyle/>
          <a:p>
            <a:r>
              <a:rPr lang="en" b="1" i="0" u="none" strike="noStrike" dirty="0">
                <a:solidFill>
                  <a:srgbClr val="002060"/>
                </a:solidFill>
                <a:effectLst/>
              </a:rPr>
              <a:t>REVISIT INTENSION = REPURCHASE </a:t>
            </a:r>
            <a:endParaRPr lang="ru-RU" b="1" dirty="0">
              <a:solidFill>
                <a:srgbClr val="002060"/>
              </a:solidFill>
            </a:endParaRPr>
          </a:p>
        </p:txBody>
      </p:sp>
      <p:sp>
        <p:nvSpPr>
          <p:cNvPr id="15" name="TextBox 14">
            <a:extLst>
              <a:ext uri="{FF2B5EF4-FFF2-40B4-BE49-F238E27FC236}">
                <a16:creationId xmlns:a16="http://schemas.microsoft.com/office/drawing/2014/main" id="{23E28428-C6B6-27F9-6728-1F1C0F160E5F}"/>
              </a:ext>
            </a:extLst>
          </p:cNvPr>
          <p:cNvSpPr txBox="1"/>
          <p:nvPr/>
        </p:nvSpPr>
        <p:spPr>
          <a:xfrm>
            <a:off x="2405379" y="5424199"/>
            <a:ext cx="7120890" cy="276999"/>
          </a:xfrm>
          <a:prstGeom prst="rect">
            <a:avLst/>
          </a:prstGeom>
          <a:noFill/>
        </p:spPr>
        <p:txBody>
          <a:bodyPr wrap="square">
            <a:spAutoFit/>
          </a:bodyPr>
          <a:lstStyle/>
          <a:p>
            <a:r>
              <a:rPr lang="en" sz="1200" b="0" i="0" u="none" strike="noStrike" dirty="0">
                <a:solidFill>
                  <a:srgbClr val="002060"/>
                </a:solidFill>
                <a:effectLst/>
              </a:rPr>
              <a:t>Resource: </a:t>
            </a:r>
            <a:r>
              <a:rPr lang="en" sz="1200" b="0" i="0" u="none" strike="noStrike" dirty="0" err="1">
                <a:solidFill>
                  <a:srgbClr val="002060"/>
                </a:solidFill>
                <a:effectLst/>
              </a:rPr>
              <a:t>Y.H.Kim</a:t>
            </a:r>
            <a:r>
              <a:rPr lang="en" sz="1200" b="0" i="0" u="none" strike="noStrike" dirty="0">
                <a:solidFill>
                  <a:srgbClr val="002060"/>
                </a:solidFill>
                <a:effectLst/>
              </a:rPr>
              <a:t>, </a:t>
            </a:r>
            <a:r>
              <a:rPr lang="en" sz="1200" b="0" i="0" u="none" strike="noStrike" dirty="0" err="1">
                <a:solidFill>
                  <a:srgbClr val="002060"/>
                </a:solidFill>
                <a:effectLst/>
              </a:rPr>
              <a:t>M.Kim</a:t>
            </a:r>
            <a:r>
              <a:rPr lang="en" sz="1200" b="0" i="0" u="none" strike="noStrike" dirty="0">
                <a:solidFill>
                  <a:srgbClr val="002060"/>
                </a:solidFill>
                <a:effectLst/>
              </a:rPr>
              <a:t>, </a:t>
            </a:r>
            <a:r>
              <a:rPr lang="en" sz="1200" b="0" i="0" u="none" strike="noStrike" dirty="0" err="1">
                <a:solidFill>
                  <a:srgbClr val="002060"/>
                </a:solidFill>
                <a:effectLst/>
              </a:rPr>
              <a:t>T.Ruetzler</a:t>
            </a:r>
            <a:r>
              <a:rPr lang="en" sz="1200" b="0" i="0" u="none" strike="noStrike" dirty="0">
                <a:solidFill>
                  <a:srgbClr val="002060"/>
                </a:solidFill>
                <a:effectLst/>
              </a:rPr>
              <a:t> &amp; </a:t>
            </a:r>
            <a:r>
              <a:rPr lang="en" sz="1200" b="0" i="0" u="none" strike="noStrike" dirty="0" err="1">
                <a:solidFill>
                  <a:srgbClr val="002060"/>
                </a:solidFill>
                <a:effectLst/>
              </a:rPr>
              <a:t>J.Taylor</a:t>
            </a:r>
            <a:endParaRPr lang="ru-RU" sz="1200" dirty="0">
              <a:solidFill>
                <a:srgbClr val="002060"/>
              </a:solidFill>
            </a:endParaRPr>
          </a:p>
        </p:txBody>
      </p:sp>
      <p:pic>
        <p:nvPicPr>
          <p:cNvPr id="17" name="Рисунок 16">
            <a:extLst>
              <a:ext uri="{FF2B5EF4-FFF2-40B4-BE49-F238E27FC236}">
                <a16:creationId xmlns:a16="http://schemas.microsoft.com/office/drawing/2014/main" id="{A5078CDE-1AFF-439F-E790-2CD343FCAB6B}"/>
              </a:ext>
            </a:extLst>
          </p:cNvPr>
          <p:cNvPicPr>
            <a:picLocks noChangeAspect="1"/>
          </p:cNvPicPr>
          <p:nvPr/>
        </p:nvPicPr>
        <p:blipFill>
          <a:blip r:embed="rId3"/>
          <a:stretch>
            <a:fillRect/>
          </a:stretch>
        </p:blipFill>
        <p:spPr>
          <a:xfrm>
            <a:off x="647700" y="3851513"/>
            <a:ext cx="6392185" cy="1448558"/>
          </a:xfrm>
          <a:prstGeom prst="rect">
            <a:avLst/>
          </a:prstGeom>
        </p:spPr>
      </p:pic>
    </p:spTree>
    <p:extLst>
      <p:ext uri="{BB962C8B-B14F-4D97-AF65-F5344CB8AC3E}">
        <p14:creationId xmlns:p14="http://schemas.microsoft.com/office/powerpoint/2010/main" val="2487902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42CEDF3-504F-5F4B-871F-4A9AA645A042}"/>
              </a:ext>
            </a:extLst>
          </p:cNvPr>
          <p:cNvSpPr>
            <a:spLocks noGrp="1"/>
          </p:cNvSpPr>
          <p:nvPr>
            <p:ph type="title"/>
          </p:nvPr>
        </p:nvSpPr>
        <p:spPr>
          <a:xfrm>
            <a:off x="507999" y="442524"/>
            <a:ext cx="11360800" cy="1122400"/>
          </a:xfrm>
        </p:spPr>
        <p:txBody>
          <a:bodyPr/>
          <a:lstStyle/>
          <a:p>
            <a:pPr algn="l"/>
            <a:r>
              <a:rPr lang="en-US" sz="4400" dirty="0">
                <a:solidFill>
                  <a:srgbClr val="002060"/>
                </a:solidFill>
              </a:rPr>
              <a:t>Literature review</a:t>
            </a:r>
            <a:endParaRPr lang="ru-RU" sz="4400" dirty="0">
              <a:solidFill>
                <a:srgbClr val="002060"/>
              </a:solidFill>
            </a:endParaRPr>
          </a:p>
        </p:txBody>
      </p:sp>
      <p:sp>
        <p:nvSpPr>
          <p:cNvPr id="4" name="TextBox 3">
            <a:extLst>
              <a:ext uri="{FF2B5EF4-FFF2-40B4-BE49-F238E27FC236}">
                <a16:creationId xmlns:a16="http://schemas.microsoft.com/office/drawing/2014/main" id="{5AF1DABE-FEC9-1740-94BC-E0F550022B6A}"/>
              </a:ext>
            </a:extLst>
          </p:cNvPr>
          <p:cNvSpPr txBox="1"/>
          <p:nvPr/>
        </p:nvSpPr>
        <p:spPr>
          <a:xfrm>
            <a:off x="507999" y="1329704"/>
            <a:ext cx="10008652" cy="463075"/>
          </a:xfrm>
          <a:prstGeom prst="rect">
            <a:avLst/>
          </a:prstGeom>
          <a:noFill/>
        </p:spPr>
        <p:txBody>
          <a:bodyPr wrap="square">
            <a:spAutoFit/>
          </a:bodyPr>
          <a:lstStyle/>
          <a:p>
            <a:pPr lvl="0" algn="just">
              <a:lnSpc>
                <a:spcPct val="150000"/>
              </a:lnSpc>
            </a:pPr>
            <a:r>
              <a:rPr lang="en" b="0" i="1" u="sng" strike="noStrike" dirty="0">
                <a:solidFill>
                  <a:srgbClr val="002060"/>
                </a:solidFill>
                <a:effectLst/>
              </a:rPr>
              <a:t>Luxury market analysis</a:t>
            </a:r>
            <a:endParaRPr lang="ru-RU" sz="1800" i="1" u="sng" strike="noStrike" dirty="0">
              <a:solidFill>
                <a:srgbClr val="002060"/>
              </a:solidFill>
              <a:effectLst/>
              <a:latin typeface="Arial" panose="020B0604020202020204" pitchFamily="34" charset="0"/>
              <a:ea typeface="Arial" panose="020B0604020202020204" pitchFamily="34" charset="0"/>
            </a:endParaRPr>
          </a:p>
        </p:txBody>
      </p:sp>
      <p:sp>
        <p:nvSpPr>
          <p:cNvPr id="5" name="Прямоугольник 4">
            <a:extLst>
              <a:ext uri="{FF2B5EF4-FFF2-40B4-BE49-F238E27FC236}">
                <a16:creationId xmlns:a16="http://schemas.microsoft.com/office/drawing/2014/main" id="{67EB84A3-1989-774E-A684-25B8D2251C79}"/>
              </a:ext>
            </a:extLst>
          </p:cNvPr>
          <p:cNvSpPr/>
          <p:nvPr/>
        </p:nvSpPr>
        <p:spPr>
          <a:xfrm>
            <a:off x="0" y="6741458"/>
            <a:ext cx="12192000" cy="116543"/>
          </a:xfrm>
          <a:prstGeom prst="rect">
            <a:avLst/>
          </a:prstGeom>
          <a:solidFill>
            <a:srgbClr val="01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sp>
        <p:nvSpPr>
          <p:cNvPr id="7" name="Прямоугольник 6">
            <a:extLst>
              <a:ext uri="{FF2B5EF4-FFF2-40B4-BE49-F238E27FC236}">
                <a16:creationId xmlns:a16="http://schemas.microsoft.com/office/drawing/2014/main" id="{0C8C67A7-6E11-A44B-AC94-CD16AA153C61}"/>
              </a:ext>
            </a:extLst>
          </p:cNvPr>
          <p:cNvSpPr/>
          <p:nvPr/>
        </p:nvSpPr>
        <p:spPr>
          <a:xfrm>
            <a:off x="0" y="1"/>
            <a:ext cx="12192000" cy="116543"/>
          </a:xfrm>
          <a:prstGeom prst="rect">
            <a:avLst/>
          </a:prstGeom>
          <a:solidFill>
            <a:srgbClr val="01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pic>
        <p:nvPicPr>
          <p:cNvPr id="3" name="Рисунок 2">
            <a:extLst>
              <a:ext uri="{FF2B5EF4-FFF2-40B4-BE49-F238E27FC236}">
                <a16:creationId xmlns:a16="http://schemas.microsoft.com/office/drawing/2014/main" id="{91FF0112-3655-13B9-8ADE-4C8F026FFE0D}"/>
              </a:ext>
            </a:extLst>
          </p:cNvPr>
          <p:cNvPicPr>
            <a:picLocks noChangeAspect="1"/>
          </p:cNvPicPr>
          <p:nvPr/>
        </p:nvPicPr>
        <p:blipFill>
          <a:blip r:embed="rId2"/>
          <a:stretch>
            <a:fillRect/>
          </a:stretch>
        </p:blipFill>
        <p:spPr>
          <a:xfrm>
            <a:off x="11189675" y="194438"/>
            <a:ext cx="809286" cy="809286"/>
          </a:xfrm>
          <a:prstGeom prst="rect">
            <a:avLst/>
          </a:prstGeom>
        </p:spPr>
      </p:pic>
      <p:sp>
        <p:nvSpPr>
          <p:cNvPr id="8" name="TextBox 7">
            <a:extLst>
              <a:ext uri="{FF2B5EF4-FFF2-40B4-BE49-F238E27FC236}">
                <a16:creationId xmlns:a16="http://schemas.microsoft.com/office/drawing/2014/main" id="{AD1C95D0-6004-3358-C63B-CCB79DE62554}"/>
              </a:ext>
            </a:extLst>
          </p:cNvPr>
          <p:cNvSpPr txBox="1"/>
          <p:nvPr/>
        </p:nvSpPr>
        <p:spPr>
          <a:xfrm>
            <a:off x="507999" y="1731707"/>
            <a:ext cx="11490962" cy="4445256"/>
          </a:xfrm>
          <a:prstGeom prst="rect">
            <a:avLst/>
          </a:prstGeom>
          <a:noFill/>
        </p:spPr>
        <p:txBody>
          <a:bodyPr wrap="square">
            <a:spAutoFit/>
          </a:bodyPr>
          <a:lstStyle/>
          <a:p>
            <a:pPr>
              <a:lnSpc>
                <a:spcPct val="200000"/>
              </a:lnSpc>
              <a:buFont typeface="Arial" panose="020B0604020202020204" pitchFamily="34" charset="0"/>
              <a:buChar char="•"/>
            </a:pPr>
            <a:r>
              <a:rPr lang="en" b="0" i="0" u="none" strike="noStrike" dirty="0">
                <a:solidFill>
                  <a:srgbClr val="002060"/>
                </a:solidFill>
                <a:effectLst/>
              </a:rPr>
              <a:t> Russian luxury market is not studied enough from the prospective of repurchase intentions for luxury goods.</a:t>
            </a:r>
            <a:endParaRPr lang="en" dirty="0">
              <a:solidFill>
                <a:srgbClr val="002060"/>
              </a:solidFill>
            </a:endParaRPr>
          </a:p>
          <a:p>
            <a:pPr>
              <a:lnSpc>
                <a:spcPct val="200000"/>
              </a:lnSpc>
              <a:buFont typeface="Arial" panose="020B0604020202020204" pitchFamily="34" charset="0"/>
              <a:buChar char="•"/>
            </a:pPr>
            <a:r>
              <a:rPr lang="en" b="0" i="0" u="none" strike="noStrike" dirty="0">
                <a:solidFill>
                  <a:srgbClr val="002060"/>
                </a:solidFill>
                <a:effectLst/>
              </a:rPr>
              <a:t> Luxury goods - emphasize their power in society</a:t>
            </a:r>
            <a:endParaRPr lang="en" dirty="0">
              <a:solidFill>
                <a:srgbClr val="002060"/>
              </a:solidFill>
            </a:endParaRPr>
          </a:p>
          <a:p>
            <a:pPr>
              <a:lnSpc>
                <a:spcPct val="200000"/>
              </a:lnSpc>
              <a:buFont typeface="Arial" panose="020B0604020202020204" pitchFamily="34" charset="0"/>
              <a:buChar char="•"/>
            </a:pPr>
            <a:r>
              <a:rPr lang="en" b="0" i="0" u="none" strike="noStrike" dirty="0">
                <a:solidFill>
                  <a:srgbClr val="002060"/>
                </a:solidFill>
                <a:effectLst/>
              </a:rPr>
              <a:t> Russian buyers tend to prefer offline purchases of luxury products. The impulses to buy online comes only through the brand</a:t>
            </a:r>
            <a:endParaRPr lang="en" dirty="0">
              <a:solidFill>
                <a:srgbClr val="002060"/>
              </a:solidFill>
            </a:endParaRPr>
          </a:p>
          <a:p>
            <a:pPr>
              <a:lnSpc>
                <a:spcPct val="200000"/>
              </a:lnSpc>
              <a:buFont typeface="Arial" panose="020B0604020202020204" pitchFamily="34" charset="0"/>
              <a:buChar char="•"/>
            </a:pPr>
            <a:r>
              <a:rPr lang="en" b="0" i="0" u="none" strike="noStrike" dirty="0">
                <a:solidFill>
                  <a:srgbClr val="002060"/>
                </a:solidFill>
                <a:effectLst/>
              </a:rPr>
              <a:t> Attitude of young customers has </a:t>
            </a:r>
            <a:r>
              <a:rPr lang="en" dirty="0">
                <a:solidFill>
                  <a:srgbClr val="002060"/>
                </a:solidFill>
              </a:rPr>
              <a:t>increased (</a:t>
            </a:r>
            <a:r>
              <a:rPr lang="en-GB" dirty="0">
                <a:solidFill>
                  <a:srgbClr val="002060"/>
                </a:solidFill>
              </a:rPr>
              <a:t>Deloitte</a:t>
            </a:r>
            <a:r>
              <a:rPr lang="ru-RU" dirty="0">
                <a:solidFill>
                  <a:srgbClr val="002060"/>
                </a:solidFill>
              </a:rPr>
              <a:t> </a:t>
            </a:r>
            <a:r>
              <a:rPr lang="en" dirty="0">
                <a:solidFill>
                  <a:srgbClr val="002060"/>
                </a:solidFill>
              </a:rPr>
              <a:t>)</a:t>
            </a:r>
          </a:p>
          <a:p>
            <a:pPr>
              <a:lnSpc>
                <a:spcPct val="200000"/>
              </a:lnSpc>
              <a:buFont typeface="Arial" panose="020B0604020202020204" pitchFamily="34" charset="0"/>
              <a:buChar char="•"/>
            </a:pPr>
            <a:r>
              <a:rPr lang="en-US" dirty="0">
                <a:solidFill>
                  <a:srgbClr val="002060"/>
                </a:solidFill>
              </a:rPr>
              <a:t> In view of those significant perspectives, significant amount of explores are to examine how to anticipate key determinants of clients' buy aim (</a:t>
            </a:r>
            <a:r>
              <a:rPr lang="en-US" dirty="0" err="1">
                <a:solidFill>
                  <a:srgbClr val="002060"/>
                </a:solidFill>
              </a:rPr>
              <a:t>Chattalas</a:t>
            </a:r>
            <a:r>
              <a:rPr lang="en-US" dirty="0">
                <a:solidFill>
                  <a:srgbClr val="002060"/>
                </a:solidFill>
              </a:rPr>
              <a:t>, 2015), intention (</a:t>
            </a:r>
            <a:r>
              <a:rPr lang="en-US" dirty="0" err="1">
                <a:solidFill>
                  <a:srgbClr val="002060"/>
                </a:solidFill>
              </a:rPr>
              <a:t>Keng</a:t>
            </a:r>
            <a:r>
              <a:rPr lang="en-US" dirty="0">
                <a:solidFill>
                  <a:srgbClr val="002060"/>
                </a:solidFill>
              </a:rPr>
              <a:t>, 2007), responsibility (Kim, 2006), loyalty (Li, 2012) and attitude (Lee and Hwang, 2011) towards luxury brands</a:t>
            </a:r>
            <a:endParaRPr lang="ru-RU" dirty="0">
              <a:solidFill>
                <a:srgbClr val="002060"/>
              </a:solidFill>
            </a:endParaRPr>
          </a:p>
        </p:txBody>
      </p:sp>
    </p:spTree>
    <p:extLst>
      <p:ext uri="{BB962C8B-B14F-4D97-AF65-F5344CB8AC3E}">
        <p14:creationId xmlns:p14="http://schemas.microsoft.com/office/powerpoint/2010/main" val="32691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67EB84A3-1989-774E-A684-25B8D2251C79}"/>
              </a:ext>
            </a:extLst>
          </p:cNvPr>
          <p:cNvSpPr/>
          <p:nvPr/>
        </p:nvSpPr>
        <p:spPr>
          <a:xfrm>
            <a:off x="0" y="6741458"/>
            <a:ext cx="12192000" cy="116543"/>
          </a:xfrm>
          <a:prstGeom prst="rect">
            <a:avLst/>
          </a:prstGeom>
          <a:solidFill>
            <a:srgbClr val="01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sp>
        <p:nvSpPr>
          <p:cNvPr id="7" name="Прямоугольник 6">
            <a:extLst>
              <a:ext uri="{FF2B5EF4-FFF2-40B4-BE49-F238E27FC236}">
                <a16:creationId xmlns:a16="http://schemas.microsoft.com/office/drawing/2014/main" id="{0C8C67A7-6E11-A44B-AC94-CD16AA153C61}"/>
              </a:ext>
            </a:extLst>
          </p:cNvPr>
          <p:cNvSpPr/>
          <p:nvPr/>
        </p:nvSpPr>
        <p:spPr>
          <a:xfrm>
            <a:off x="0" y="1"/>
            <a:ext cx="12192000" cy="116543"/>
          </a:xfrm>
          <a:prstGeom prst="rect">
            <a:avLst/>
          </a:prstGeom>
          <a:solidFill>
            <a:srgbClr val="01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pic>
        <p:nvPicPr>
          <p:cNvPr id="12" name="Рисунок 11">
            <a:extLst>
              <a:ext uri="{FF2B5EF4-FFF2-40B4-BE49-F238E27FC236}">
                <a16:creationId xmlns:a16="http://schemas.microsoft.com/office/drawing/2014/main" id="{1E8866C8-B793-1B62-3648-15D415D2ADC6}"/>
              </a:ext>
            </a:extLst>
          </p:cNvPr>
          <p:cNvPicPr>
            <a:picLocks noChangeAspect="1"/>
          </p:cNvPicPr>
          <p:nvPr/>
        </p:nvPicPr>
        <p:blipFill>
          <a:blip r:embed="rId2"/>
          <a:stretch>
            <a:fillRect/>
          </a:stretch>
        </p:blipFill>
        <p:spPr>
          <a:xfrm>
            <a:off x="6096000" y="1511735"/>
            <a:ext cx="5478344" cy="4422404"/>
          </a:xfrm>
          <a:prstGeom prst="rect">
            <a:avLst/>
          </a:prstGeom>
        </p:spPr>
      </p:pic>
      <p:pic>
        <p:nvPicPr>
          <p:cNvPr id="2" name="Рисунок 1">
            <a:extLst>
              <a:ext uri="{FF2B5EF4-FFF2-40B4-BE49-F238E27FC236}">
                <a16:creationId xmlns:a16="http://schemas.microsoft.com/office/drawing/2014/main" id="{60C0C5BD-E168-2438-8F06-4504B7E2012B}"/>
              </a:ext>
            </a:extLst>
          </p:cNvPr>
          <p:cNvPicPr>
            <a:picLocks noChangeAspect="1"/>
          </p:cNvPicPr>
          <p:nvPr/>
        </p:nvPicPr>
        <p:blipFill>
          <a:blip r:embed="rId3"/>
          <a:stretch>
            <a:fillRect/>
          </a:stretch>
        </p:blipFill>
        <p:spPr>
          <a:xfrm>
            <a:off x="11189675" y="194438"/>
            <a:ext cx="809286" cy="809286"/>
          </a:xfrm>
          <a:prstGeom prst="rect">
            <a:avLst/>
          </a:prstGeom>
        </p:spPr>
      </p:pic>
      <p:sp>
        <p:nvSpPr>
          <p:cNvPr id="3" name="Заголовок 1">
            <a:extLst>
              <a:ext uri="{FF2B5EF4-FFF2-40B4-BE49-F238E27FC236}">
                <a16:creationId xmlns:a16="http://schemas.microsoft.com/office/drawing/2014/main" id="{D0085EE5-8D27-0A01-29FB-123D7AC7BCF7}"/>
              </a:ext>
            </a:extLst>
          </p:cNvPr>
          <p:cNvSpPr>
            <a:spLocks noGrp="1"/>
          </p:cNvSpPr>
          <p:nvPr>
            <p:ph type="title"/>
          </p:nvPr>
        </p:nvSpPr>
        <p:spPr>
          <a:xfrm>
            <a:off x="507999" y="442524"/>
            <a:ext cx="11360800" cy="1122400"/>
          </a:xfrm>
        </p:spPr>
        <p:txBody>
          <a:bodyPr/>
          <a:lstStyle/>
          <a:p>
            <a:pPr algn="l"/>
            <a:r>
              <a:rPr lang="en-US" sz="4400" dirty="0">
                <a:solidFill>
                  <a:srgbClr val="002060"/>
                </a:solidFill>
              </a:rPr>
              <a:t>Literature review</a:t>
            </a:r>
            <a:endParaRPr lang="ru-RU" sz="4400" dirty="0">
              <a:solidFill>
                <a:srgbClr val="002060"/>
              </a:solidFill>
            </a:endParaRPr>
          </a:p>
        </p:txBody>
      </p:sp>
      <p:sp>
        <p:nvSpPr>
          <p:cNvPr id="4" name="TextBox 3">
            <a:extLst>
              <a:ext uri="{FF2B5EF4-FFF2-40B4-BE49-F238E27FC236}">
                <a16:creationId xmlns:a16="http://schemas.microsoft.com/office/drawing/2014/main" id="{60527727-0811-80CF-243B-7B128B872CC8}"/>
              </a:ext>
            </a:extLst>
          </p:cNvPr>
          <p:cNvSpPr txBox="1"/>
          <p:nvPr/>
        </p:nvSpPr>
        <p:spPr>
          <a:xfrm>
            <a:off x="507998" y="1255707"/>
            <a:ext cx="10008652" cy="463075"/>
          </a:xfrm>
          <a:prstGeom prst="rect">
            <a:avLst/>
          </a:prstGeom>
          <a:noFill/>
        </p:spPr>
        <p:txBody>
          <a:bodyPr wrap="square">
            <a:spAutoFit/>
          </a:bodyPr>
          <a:lstStyle/>
          <a:p>
            <a:pPr lvl="0" algn="just">
              <a:lnSpc>
                <a:spcPct val="150000"/>
              </a:lnSpc>
            </a:pPr>
            <a:r>
              <a:rPr lang="en-US" sz="1800" i="1" u="sng" dirty="0">
                <a:solidFill>
                  <a:srgbClr val="002060"/>
                </a:solidFill>
                <a:latin typeface="Arial" panose="020B0604020202020204" pitchFamily="34" charset="0"/>
                <a:ea typeface="Arial" panose="020B0604020202020204" pitchFamily="34" charset="0"/>
              </a:rPr>
              <a:t>Brand identity</a:t>
            </a:r>
            <a:endParaRPr lang="ru-RU" sz="1800" i="1" u="sng" strike="noStrike" dirty="0">
              <a:solidFill>
                <a:srgbClr val="002060"/>
              </a:solidFill>
              <a:effectLst/>
              <a:latin typeface="Arial" panose="020B0604020202020204" pitchFamily="34" charset="0"/>
              <a:ea typeface="Arial" panose="020B0604020202020204" pitchFamily="34" charset="0"/>
            </a:endParaRPr>
          </a:p>
        </p:txBody>
      </p:sp>
      <p:sp>
        <p:nvSpPr>
          <p:cNvPr id="10" name="TextBox 9">
            <a:extLst>
              <a:ext uri="{FF2B5EF4-FFF2-40B4-BE49-F238E27FC236}">
                <a16:creationId xmlns:a16="http://schemas.microsoft.com/office/drawing/2014/main" id="{0E739530-681C-CCB8-A23A-BD480BB14645}"/>
              </a:ext>
            </a:extLst>
          </p:cNvPr>
          <p:cNvSpPr txBox="1"/>
          <p:nvPr/>
        </p:nvSpPr>
        <p:spPr>
          <a:xfrm>
            <a:off x="6142679" y="5895070"/>
            <a:ext cx="6097904" cy="276999"/>
          </a:xfrm>
          <a:prstGeom prst="rect">
            <a:avLst/>
          </a:prstGeom>
          <a:noFill/>
        </p:spPr>
        <p:txBody>
          <a:bodyPr wrap="square">
            <a:spAutoFit/>
          </a:bodyPr>
          <a:lstStyle/>
          <a:p>
            <a:r>
              <a:rPr lang="en" sz="1200" b="0" i="0" u="none" strike="noStrike" dirty="0">
                <a:solidFill>
                  <a:srgbClr val="002060"/>
                </a:solidFill>
                <a:effectLst/>
              </a:rPr>
              <a:t>Resource: </a:t>
            </a:r>
            <a:endParaRPr lang="ru-RU" sz="1200" dirty="0"/>
          </a:p>
        </p:txBody>
      </p:sp>
      <p:sp>
        <p:nvSpPr>
          <p:cNvPr id="14" name="TextBox 13">
            <a:extLst>
              <a:ext uri="{FF2B5EF4-FFF2-40B4-BE49-F238E27FC236}">
                <a16:creationId xmlns:a16="http://schemas.microsoft.com/office/drawing/2014/main" id="{CFFA2EEA-3E95-9FC4-5A56-B998FA9CDCB2}"/>
              </a:ext>
            </a:extLst>
          </p:cNvPr>
          <p:cNvSpPr txBox="1"/>
          <p:nvPr/>
        </p:nvSpPr>
        <p:spPr>
          <a:xfrm>
            <a:off x="507998" y="1890904"/>
            <a:ext cx="5293547" cy="2554545"/>
          </a:xfrm>
          <a:prstGeom prst="rect">
            <a:avLst/>
          </a:prstGeom>
          <a:noFill/>
        </p:spPr>
        <p:txBody>
          <a:bodyPr wrap="square">
            <a:spAutoFit/>
          </a:bodyPr>
          <a:lstStyle/>
          <a:p>
            <a:r>
              <a:rPr lang="en-GB" sz="1600" dirty="0">
                <a:solidFill>
                  <a:srgbClr val="002060"/>
                </a:solidFill>
              </a:rPr>
              <a:t>There are a few models of brand identity, every one of which incorporates various qualities. </a:t>
            </a:r>
          </a:p>
          <a:p>
            <a:endParaRPr lang="en-GB" sz="1600" dirty="0">
              <a:solidFill>
                <a:srgbClr val="002060"/>
              </a:solidFill>
            </a:endParaRPr>
          </a:p>
          <a:p>
            <a:r>
              <a:rPr lang="en-GB" sz="1600" dirty="0">
                <a:solidFill>
                  <a:srgbClr val="002060"/>
                </a:solidFill>
              </a:rPr>
              <a:t>The most popular are: </a:t>
            </a:r>
          </a:p>
          <a:p>
            <a:pPr marL="285750" indent="-285750">
              <a:buFont typeface="Arial" panose="020B0604020202020204" pitchFamily="34" charset="0"/>
              <a:buChar char="•"/>
            </a:pPr>
            <a:r>
              <a:rPr lang="en-GB" sz="1600" dirty="0">
                <a:solidFill>
                  <a:srgbClr val="002060"/>
                </a:solidFill>
              </a:rPr>
              <a:t>Brand Identity System (D.A. Aaker, USA)</a:t>
            </a:r>
          </a:p>
          <a:p>
            <a:pPr marL="285750" indent="-285750">
              <a:buFont typeface="Arial" panose="020B0604020202020204" pitchFamily="34" charset="0"/>
              <a:buChar char="•"/>
            </a:pPr>
            <a:r>
              <a:rPr lang="en-GB" sz="1600" dirty="0">
                <a:solidFill>
                  <a:srgbClr val="002060"/>
                </a:solidFill>
              </a:rPr>
              <a:t>Brand Personality Prism (Jean-Noel </a:t>
            </a:r>
            <a:r>
              <a:rPr lang="en-GB" sz="1600" dirty="0" err="1">
                <a:solidFill>
                  <a:srgbClr val="002060"/>
                </a:solidFill>
              </a:rPr>
              <a:t>Kapferer</a:t>
            </a:r>
            <a:r>
              <a:rPr lang="en-GB" sz="1600" dirty="0">
                <a:solidFill>
                  <a:srgbClr val="002060"/>
                </a:solidFill>
              </a:rPr>
              <a:t>, France)</a:t>
            </a:r>
          </a:p>
          <a:p>
            <a:pPr marL="285750" indent="-285750">
              <a:buFont typeface="Arial" panose="020B0604020202020204" pitchFamily="34" charset="0"/>
              <a:buChar char="•"/>
            </a:pPr>
            <a:r>
              <a:rPr lang="en-GB" sz="1600" dirty="0" err="1">
                <a:solidFill>
                  <a:srgbClr val="002060"/>
                </a:solidFill>
              </a:rPr>
              <a:t>Chernatony</a:t>
            </a:r>
            <a:r>
              <a:rPr lang="en-GB" sz="1600" dirty="0">
                <a:solidFill>
                  <a:srgbClr val="002060"/>
                </a:solidFill>
              </a:rPr>
              <a:t> Brand Character Model (L. De </a:t>
            </a:r>
            <a:r>
              <a:rPr lang="en-GB" sz="1600" dirty="0" err="1">
                <a:solidFill>
                  <a:srgbClr val="002060"/>
                </a:solidFill>
              </a:rPr>
              <a:t>Chernatony</a:t>
            </a:r>
            <a:r>
              <a:rPr lang="en-GB" sz="1600" dirty="0">
                <a:solidFill>
                  <a:srgbClr val="002060"/>
                </a:solidFill>
              </a:rPr>
              <a:t>, Joined Realm)</a:t>
            </a:r>
          </a:p>
          <a:p>
            <a:pPr marL="285750" indent="-285750">
              <a:buFont typeface="Arial" panose="020B0604020202020204" pitchFamily="34" charset="0"/>
              <a:buChar char="•"/>
            </a:pPr>
            <a:r>
              <a:rPr lang="en-GB" sz="1600" dirty="0">
                <a:solidFill>
                  <a:srgbClr val="002060"/>
                </a:solidFill>
              </a:rPr>
              <a:t>4D Branding (T. Stray, Sweden)</a:t>
            </a:r>
          </a:p>
          <a:p>
            <a:pPr marL="285750" indent="-285750">
              <a:buFont typeface="Arial" panose="020B0604020202020204" pitchFamily="34" charset="0"/>
              <a:buChar char="•"/>
            </a:pPr>
            <a:r>
              <a:rPr lang="en-GB" sz="1600" dirty="0">
                <a:solidFill>
                  <a:srgbClr val="002060"/>
                </a:solidFill>
              </a:rPr>
              <a:t>Brand Wheel (Bates Around the world, USA)</a:t>
            </a:r>
            <a:r>
              <a:rPr lang="ru-RU" sz="1600" dirty="0">
                <a:solidFill>
                  <a:srgbClr val="002060"/>
                </a:solidFill>
              </a:rPr>
              <a:t> </a:t>
            </a:r>
          </a:p>
        </p:txBody>
      </p:sp>
    </p:spTree>
    <p:extLst>
      <p:ext uri="{BB962C8B-B14F-4D97-AF65-F5344CB8AC3E}">
        <p14:creationId xmlns:p14="http://schemas.microsoft.com/office/powerpoint/2010/main" val="4076151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4957</TotalTime>
  <Words>3075</Words>
  <Application>Microsoft Office PowerPoint</Application>
  <PresentationFormat>Широкоэкранный</PresentationFormat>
  <Paragraphs>241</Paragraphs>
  <Slides>31</Slides>
  <Notes>16</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31</vt:i4>
      </vt:variant>
    </vt:vector>
  </HeadingPairs>
  <TitlesOfParts>
    <vt:vector size="40" baseType="lpstr">
      <vt:lpstr>Arial</vt:lpstr>
      <vt:lpstr>Calibri</vt:lpstr>
      <vt:lpstr>Calibri Light</vt:lpstr>
      <vt:lpstr>Helvetica</vt:lpstr>
      <vt:lpstr>Helvetica Neue</vt:lpstr>
      <vt:lpstr>Times New Roman</vt:lpstr>
      <vt:lpstr>Wingdings</vt:lpstr>
      <vt:lpstr>YACkoJtKJ38 0</vt:lpstr>
      <vt:lpstr>Тема Office</vt:lpstr>
      <vt:lpstr>Презентация PowerPoint</vt:lpstr>
      <vt:lpstr>Introduction</vt:lpstr>
      <vt:lpstr>Research question and tasks</vt:lpstr>
      <vt:lpstr>Literature review</vt:lpstr>
      <vt:lpstr>Literature review</vt:lpstr>
      <vt:lpstr>Literature review</vt:lpstr>
      <vt:lpstr>Literature review</vt:lpstr>
      <vt:lpstr>Literature review</vt:lpstr>
      <vt:lpstr>Literature review</vt:lpstr>
      <vt:lpstr>Theoretical Framework</vt:lpstr>
      <vt:lpstr>Hypothesis</vt:lpstr>
      <vt:lpstr>Methodology</vt:lpstr>
      <vt:lpstr>Data and measurements</vt:lpstr>
      <vt:lpstr>Data and measurements</vt:lpstr>
      <vt:lpstr>Data and measurements</vt:lpstr>
      <vt:lpstr>Data and measurements</vt:lpstr>
      <vt:lpstr>Findings and discussion</vt:lpstr>
      <vt:lpstr>Findings and discussion</vt:lpstr>
      <vt:lpstr>Findings and discussion</vt:lpstr>
      <vt:lpstr>Conclusion</vt:lpstr>
      <vt:lpstr>Conclusion</vt:lpstr>
      <vt:lpstr>Conclusion</vt:lpstr>
      <vt:lpstr>Limitations</vt:lpstr>
      <vt:lpstr>Future studies</vt:lpstr>
      <vt:lpstr>References</vt:lpstr>
      <vt:lpstr>Appendix</vt:lpstr>
      <vt:lpstr>Appendix</vt:lpstr>
      <vt:lpstr>Appendix</vt:lpstr>
      <vt:lpstr>Appendix</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Microsoft Office User</dc:creator>
  <cp:lastModifiedBy>Мовчан Надежда Владимировна</cp:lastModifiedBy>
  <cp:revision>203</cp:revision>
  <dcterms:created xsi:type="dcterms:W3CDTF">2022-03-18T18:57:52Z</dcterms:created>
  <dcterms:modified xsi:type="dcterms:W3CDTF">2022-12-13T11:38:00Z</dcterms:modified>
</cp:coreProperties>
</file>