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83" r:id="rId3"/>
    <p:sldId id="291" r:id="rId4"/>
    <p:sldId id="258" r:id="rId5"/>
    <p:sldId id="294" r:id="rId6"/>
    <p:sldId id="292" r:id="rId7"/>
    <p:sldId id="274" r:id="rId8"/>
    <p:sldId id="275" r:id="rId9"/>
    <p:sldId id="303" r:id="rId10"/>
    <p:sldId id="299" r:id="rId11"/>
    <p:sldId id="296" r:id="rId12"/>
    <p:sldId id="284" r:id="rId13"/>
    <p:sldId id="263"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714" y="90"/>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2" y="6677422"/>
            <a:ext cx="15876288" cy="12327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en-US" dirty="0"/>
              <a:t>Achieving Performance Outcomes: The Relationships between Museum Innovation, behavioral intentions and Satisfaction</a:t>
            </a:r>
          </a:p>
        </p:txBody>
      </p:sp>
      <p:sp>
        <p:nvSpPr>
          <p:cNvPr id="53" name="Очень крутой подзаголовок презентации"/>
          <p:cNvSpPr txBox="1"/>
          <p:nvPr/>
        </p:nvSpPr>
        <p:spPr>
          <a:xfrm>
            <a:off x="7116914" y="7118847"/>
            <a:ext cx="2554806" cy="9632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endParaRPr dirty="0"/>
          </a:p>
        </p:txBody>
      </p:sp>
      <p:sp>
        <p:nvSpPr>
          <p:cNvPr id="55" name="Москва, 2017"/>
          <p:cNvSpPr txBox="1"/>
          <p:nvPr/>
        </p:nvSpPr>
        <p:spPr>
          <a:xfrm>
            <a:off x="12085465" y="11892516"/>
            <a:ext cx="3418901"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en-US" dirty="0"/>
              <a:t>Saint-Petersburg</a:t>
            </a:r>
            <a:r>
              <a:rPr dirty="0"/>
              <a:t>, 20</a:t>
            </a:r>
            <a:r>
              <a:rPr lang="ru-RU" dirty="0"/>
              <a:t>2</a:t>
            </a:r>
            <a:r>
              <a:rPr lang="en-US" dirty="0"/>
              <a:t>2</a:t>
            </a:r>
            <a:endParaRPr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
        <p:nvSpPr>
          <p:cNvPr id="8" name="Очень крутой подзаголовок презентации">
            <a:extLst>
              <a:ext uri="{FF2B5EF4-FFF2-40B4-BE49-F238E27FC236}">
                <a16:creationId xmlns:a16="http://schemas.microsoft.com/office/drawing/2014/main" id="{BCD63880-3B70-4C60-A098-6AF796ADBEE0}"/>
              </a:ext>
            </a:extLst>
          </p:cNvPr>
          <p:cNvSpPr txBox="1"/>
          <p:nvPr/>
        </p:nvSpPr>
        <p:spPr>
          <a:xfrm>
            <a:off x="7116912" y="8970973"/>
            <a:ext cx="12131871" cy="9632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en-US" sz="2800" dirty="0"/>
              <a:t>Nikita Tryapkin, Elena </a:t>
            </a:r>
            <a:r>
              <a:rPr lang="en-US" sz="2800" dirty="0" err="1"/>
              <a:t>Zelenskaya</a:t>
            </a:r>
            <a:r>
              <a:rPr lang="en-US" sz="2800" dirty="0"/>
              <a:t>, Julia </a:t>
            </a:r>
            <a:r>
              <a:rPr lang="en-US" sz="2800" dirty="0" err="1"/>
              <a:t>Trabskaya</a:t>
            </a:r>
            <a:r>
              <a:rPr lang="en-US" sz="2800" dirty="0"/>
              <a:t> and Anastasia </a:t>
            </a:r>
            <a:r>
              <a:rPr lang="en-US" sz="2800" dirty="0" err="1"/>
              <a:t>Sinitsyna</a:t>
            </a:r>
            <a:endParaRPr lang="ru-RU" sz="2800" dirty="0"/>
          </a:p>
          <a:p>
            <a:r>
              <a:rPr lang="en-US" sz="2800" dirty="0"/>
              <a:t>ntryapkin@hse.ru</a:t>
            </a:r>
            <a:endParaRPr sz="28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Confirmatory factor analysis</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3200112" y="4149674"/>
            <a:ext cx="11175068" cy="94050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b="1" dirty="0"/>
              <a:t>Factor loading </a:t>
            </a:r>
            <a:r>
              <a:rPr lang="en-US" dirty="0"/>
              <a:t>of a variable means the extent to which the variable is related to a given factor.</a:t>
            </a:r>
          </a:p>
          <a:p>
            <a:pPr algn="l">
              <a:spcBef>
                <a:spcPts val="2800"/>
              </a:spcBef>
              <a:buSzPct val="100000"/>
              <a:defRPr sz="2800">
                <a:solidFill>
                  <a:srgbClr val="253957"/>
                </a:solidFill>
                <a:latin typeface="+mn-lt"/>
                <a:ea typeface="+mn-ea"/>
                <a:cs typeface="+mn-cs"/>
                <a:sym typeface="Arial Narrow"/>
              </a:defRPr>
            </a:pPr>
            <a:r>
              <a:rPr lang="en-US" dirty="0"/>
              <a:t>Firstly, these are </a:t>
            </a:r>
            <a:r>
              <a:rPr lang="en-US" b="1" dirty="0"/>
              <a:t>CFI (Comparative Fit index) </a:t>
            </a:r>
            <a:r>
              <a:rPr lang="en-US" dirty="0"/>
              <a:t>and </a:t>
            </a:r>
            <a:r>
              <a:rPr lang="en-US" b="1" dirty="0"/>
              <a:t>TLI (Tucker–Lewis index) </a:t>
            </a:r>
            <a:r>
              <a:rPr lang="en-US" dirty="0"/>
              <a:t>indicators. Their values should be in the range between 0.9</a:t>
            </a:r>
            <a:r>
              <a:rPr lang="ru-RU" dirty="0"/>
              <a:t> (</a:t>
            </a:r>
            <a:r>
              <a:rPr lang="en-US" dirty="0"/>
              <a:t>better 0,95</a:t>
            </a:r>
            <a:r>
              <a:rPr lang="ru-RU" dirty="0"/>
              <a:t>)</a:t>
            </a:r>
            <a:r>
              <a:rPr lang="en-US" dirty="0"/>
              <a:t> - 1. </a:t>
            </a:r>
            <a:r>
              <a:rPr lang="ru-RU" dirty="0"/>
              <a:t>«</a:t>
            </a:r>
            <a:r>
              <a:rPr lang="en-US" dirty="0"/>
              <a:t>CFI and TLI are incremental fit indices that compare the fit of a hypothesized model with that of a baseline model (i.e., a model with the worst fit)</a:t>
            </a:r>
            <a:r>
              <a:rPr lang="ru-RU" dirty="0"/>
              <a:t>» (</a:t>
            </a:r>
            <a:r>
              <a:rPr lang="en-US" dirty="0"/>
              <a:t>Xia &amp; Yang, 2019: 409</a:t>
            </a:r>
            <a:r>
              <a:rPr lang="ru-RU" dirty="0"/>
              <a:t>)</a:t>
            </a:r>
            <a:r>
              <a:rPr lang="en-US" dirty="0"/>
              <a:t>.</a:t>
            </a:r>
          </a:p>
          <a:p>
            <a:pPr algn="l">
              <a:spcBef>
                <a:spcPts val="2800"/>
              </a:spcBef>
              <a:buSzPct val="100000"/>
              <a:defRPr sz="2800">
                <a:solidFill>
                  <a:srgbClr val="253957"/>
                </a:solidFill>
                <a:latin typeface="+mn-lt"/>
                <a:ea typeface="+mn-ea"/>
                <a:cs typeface="+mn-cs"/>
                <a:sym typeface="Arial Narrow"/>
              </a:defRPr>
            </a:pPr>
            <a:r>
              <a:rPr lang="en-US" dirty="0"/>
              <a:t>Secondly, </a:t>
            </a:r>
            <a:r>
              <a:rPr lang="en-US" b="1" dirty="0"/>
              <a:t>RMSEA</a:t>
            </a:r>
            <a:r>
              <a:rPr lang="en-US" dirty="0"/>
              <a:t> is an absolute fit index, in that it assesses how far a hypothesized model is from a perfect model. RMSEA value should be &lt; .05 or at least &lt; 0.08 that indicates a “close fit”</a:t>
            </a:r>
            <a:r>
              <a:rPr lang="ru-RU" dirty="0"/>
              <a:t> </a:t>
            </a:r>
            <a:r>
              <a:rPr lang="en-US" dirty="0"/>
              <a:t>and a </a:t>
            </a:r>
            <a:r>
              <a:rPr lang="ru-RU" dirty="0"/>
              <a:t>«</a:t>
            </a:r>
            <a:r>
              <a:rPr lang="en-US" dirty="0"/>
              <a:t>reasonable model–data fit</a:t>
            </a:r>
            <a:r>
              <a:rPr lang="ru-RU" dirty="0"/>
              <a:t>» (</a:t>
            </a:r>
            <a:r>
              <a:rPr lang="en-US" dirty="0"/>
              <a:t>Xia &amp; Yang, 2019: 409</a:t>
            </a:r>
            <a:r>
              <a:rPr lang="ru-RU" dirty="0"/>
              <a:t>)</a:t>
            </a:r>
            <a:r>
              <a:rPr lang="en-US" dirty="0"/>
              <a:t>. The null hypothesis is that the RMSEA equals .05.</a:t>
            </a:r>
          </a:p>
          <a:p>
            <a:pPr algn="l">
              <a:spcBef>
                <a:spcPts val="2800"/>
              </a:spcBef>
              <a:buSzPct val="100000"/>
              <a:defRPr sz="2800">
                <a:solidFill>
                  <a:srgbClr val="253957"/>
                </a:solidFill>
                <a:latin typeface="+mn-lt"/>
                <a:ea typeface="+mn-ea"/>
                <a:cs typeface="+mn-cs"/>
                <a:sym typeface="Arial Narrow"/>
              </a:defRPr>
            </a:pPr>
            <a:r>
              <a:rPr lang="en-US" dirty="0"/>
              <a:t>The third criteria is </a:t>
            </a:r>
            <a:r>
              <a:rPr lang="en-US" b="1" dirty="0"/>
              <a:t>SRMR</a:t>
            </a:r>
            <a:r>
              <a:rPr lang="en-US" dirty="0"/>
              <a:t> is </a:t>
            </a:r>
            <a:r>
              <a:rPr lang="ru-RU" dirty="0"/>
              <a:t>«</a:t>
            </a:r>
            <a:r>
              <a:rPr lang="en-US" dirty="0"/>
              <a:t>an absolute measure of fit and is defined as the standardized difference between the observed correlation and the predicted correlation. Because the SRMR is an absolute measure of fit, a value of zero indicates perfect fit</a:t>
            </a:r>
            <a:r>
              <a:rPr lang="ru-RU" dirty="0"/>
              <a:t>»</a:t>
            </a:r>
            <a:r>
              <a:rPr lang="en-US" dirty="0"/>
              <a:t>.</a:t>
            </a:r>
            <a:r>
              <a:rPr lang="ru-RU" dirty="0"/>
              <a:t> </a:t>
            </a:r>
            <a:r>
              <a:rPr lang="en-US" dirty="0"/>
              <a:t>A value must be less than .08 which means a good fit</a:t>
            </a:r>
            <a:r>
              <a:rPr lang="ru-RU" dirty="0"/>
              <a:t> (</a:t>
            </a:r>
            <a:r>
              <a:rPr lang="en-US" dirty="0"/>
              <a:t>David A. Kenny</a:t>
            </a:r>
            <a:r>
              <a:rPr lang="ru-RU" dirty="0"/>
              <a:t>, 2020)*.</a:t>
            </a:r>
          </a:p>
          <a:p>
            <a:pPr algn="l">
              <a:spcBef>
                <a:spcPts val="2800"/>
              </a:spcBef>
              <a:buSzPct val="100000"/>
              <a:defRPr sz="2800">
                <a:solidFill>
                  <a:srgbClr val="253957"/>
                </a:solidFill>
                <a:latin typeface="+mn-lt"/>
                <a:ea typeface="+mn-ea"/>
                <a:cs typeface="+mn-cs"/>
                <a:sym typeface="Arial Narrow"/>
              </a:defRPr>
            </a:pPr>
            <a:r>
              <a:rPr lang="en-US" b="1" dirty="0"/>
              <a:t>Cronbach alpha </a:t>
            </a:r>
            <a:r>
              <a:rPr lang="en-US" dirty="0"/>
              <a:t>measures reliability, or internal consistency. Cronbach’s alpha will tell you how closely related a set of test items are as a group. A frequently cited acceptable range of Cronbach's alpha is a value of 0.70 or above</a:t>
            </a:r>
            <a:endParaRPr lang="ru-RU" dirty="0"/>
          </a:p>
        </p:txBody>
      </p:sp>
      <p:pic>
        <p:nvPicPr>
          <p:cNvPr id="4" name="Рисунок 3">
            <a:extLst>
              <a:ext uri="{FF2B5EF4-FFF2-40B4-BE49-F238E27FC236}">
                <a16:creationId xmlns:a16="http://schemas.microsoft.com/office/drawing/2014/main" id="{2AD5D829-B120-D6C4-6D48-25D1A07369E9}"/>
              </a:ext>
            </a:extLst>
          </p:cNvPr>
          <p:cNvPicPr>
            <a:picLocks noChangeAspect="1"/>
          </p:cNvPicPr>
          <p:nvPr/>
        </p:nvPicPr>
        <p:blipFill>
          <a:blip r:embed="rId3"/>
          <a:stretch>
            <a:fillRect/>
          </a:stretch>
        </p:blipFill>
        <p:spPr>
          <a:xfrm>
            <a:off x="1090184" y="5602714"/>
            <a:ext cx="11879261" cy="5206474"/>
          </a:xfrm>
          <a:prstGeom prst="rect">
            <a:avLst/>
          </a:prstGeom>
        </p:spPr>
      </p:pic>
    </p:spTree>
    <p:extLst>
      <p:ext uri="{BB962C8B-B14F-4D97-AF65-F5344CB8AC3E}">
        <p14:creationId xmlns:p14="http://schemas.microsoft.com/office/powerpoint/2010/main" val="75750411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Structural equation modelling</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4253943" y="4985792"/>
            <a:ext cx="8928992" cy="51240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514350" indent="-514350" algn="l">
              <a:spcBef>
                <a:spcPts val="2800"/>
              </a:spcBef>
              <a:buSzPct val="100000"/>
              <a:buAutoNum type="arabicParenR"/>
              <a:defRPr sz="2800">
                <a:solidFill>
                  <a:srgbClr val="253957"/>
                </a:solidFill>
                <a:latin typeface="+mn-lt"/>
                <a:ea typeface="+mn-ea"/>
                <a:cs typeface="+mn-cs"/>
                <a:sym typeface="Arial Narrow"/>
              </a:defRPr>
            </a:pPr>
            <a:r>
              <a:rPr lang="en-US" sz="3200" dirty="0"/>
              <a:t>Satisfaction directly influences behavioral intentions. It means that higher the level of satisfaction is associated with the increase in revisit intention and a willingness to recommend;</a:t>
            </a:r>
          </a:p>
          <a:p>
            <a:pPr marL="514350" indent="-514350" algn="l">
              <a:spcBef>
                <a:spcPts val="2800"/>
              </a:spcBef>
              <a:buSzPct val="100000"/>
              <a:buAutoNum type="arabicParenR"/>
              <a:defRPr sz="2800">
                <a:solidFill>
                  <a:srgbClr val="253957"/>
                </a:solidFill>
                <a:latin typeface="+mn-lt"/>
                <a:ea typeface="+mn-ea"/>
                <a:cs typeface="+mn-cs"/>
                <a:sym typeface="Arial Narrow"/>
              </a:defRPr>
            </a:pPr>
            <a:r>
              <a:rPr lang="en-US" sz="3200" dirty="0"/>
              <a:t>Perceived innovativeness positively influences behavioral intentions;</a:t>
            </a:r>
          </a:p>
          <a:p>
            <a:pPr marL="514350" indent="-514350" algn="l">
              <a:spcBef>
                <a:spcPts val="2800"/>
              </a:spcBef>
              <a:buSzPct val="100000"/>
              <a:buAutoNum type="arabicParenR"/>
              <a:defRPr sz="2800">
                <a:solidFill>
                  <a:srgbClr val="253957"/>
                </a:solidFill>
                <a:latin typeface="+mn-lt"/>
                <a:ea typeface="+mn-ea"/>
                <a:cs typeface="+mn-cs"/>
                <a:sym typeface="Arial Narrow"/>
              </a:defRPr>
            </a:pPr>
            <a:r>
              <a:rPr lang="en-US" sz="3200" dirty="0"/>
              <a:t>Perceived innovativeness positively influences satisfaction;</a:t>
            </a:r>
          </a:p>
          <a:p>
            <a:pPr marL="514350" indent="-514350" algn="l">
              <a:spcBef>
                <a:spcPts val="2800"/>
              </a:spcBef>
              <a:buSzPct val="100000"/>
              <a:buAutoNum type="arabicParenR"/>
              <a:defRPr sz="2800">
                <a:solidFill>
                  <a:srgbClr val="253957"/>
                </a:solidFill>
                <a:latin typeface="+mn-lt"/>
                <a:ea typeface="+mn-ea"/>
                <a:cs typeface="+mn-cs"/>
                <a:sym typeface="Arial Narrow"/>
              </a:defRPr>
            </a:pPr>
            <a:r>
              <a:rPr lang="en-US" sz="3200" dirty="0"/>
              <a:t>Perceived innovativeness through a higher level of satisfaction (mediator) influences behavioral intentions.</a:t>
            </a:r>
            <a:endParaRPr lang="ru-RU" sz="3200" dirty="0"/>
          </a:p>
        </p:txBody>
      </p:sp>
      <p:pic>
        <p:nvPicPr>
          <p:cNvPr id="3" name="Рисунок 2">
            <a:extLst>
              <a:ext uri="{FF2B5EF4-FFF2-40B4-BE49-F238E27FC236}">
                <a16:creationId xmlns:a16="http://schemas.microsoft.com/office/drawing/2014/main" id="{D8133EA5-A855-6432-CBD3-CAACAD998C49}"/>
              </a:ext>
            </a:extLst>
          </p:cNvPr>
          <p:cNvPicPr>
            <a:picLocks noChangeAspect="1"/>
          </p:cNvPicPr>
          <p:nvPr/>
        </p:nvPicPr>
        <p:blipFill>
          <a:blip r:embed="rId3"/>
          <a:stretch>
            <a:fillRect/>
          </a:stretch>
        </p:blipFill>
        <p:spPr>
          <a:xfrm>
            <a:off x="454696" y="4391011"/>
            <a:ext cx="13694863" cy="3441154"/>
          </a:xfrm>
          <a:prstGeom prst="rect">
            <a:avLst/>
          </a:prstGeom>
        </p:spPr>
      </p:pic>
      <p:sp>
        <p:nvSpPr>
          <p:cNvPr id="12" name="TextBox 11">
            <a:extLst>
              <a:ext uri="{FF2B5EF4-FFF2-40B4-BE49-F238E27FC236}">
                <a16:creationId xmlns:a16="http://schemas.microsoft.com/office/drawing/2014/main" id="{FCDA6C09-A75A-A7C9-10B6-8D85DA160292}"/>
              </a:ext>
            </a:extLst>
          </p:cNvPr>
          <p:cNvSpPr txBox="1"/>
          <p:nvPr/>
        </p:nvSpPr>
        <p:spPr>
          <a:xfrm>
            <a:off x="1201065" y="7811348"/>
            <a:ext cx="12188952" cy="830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400" dirty="0">
                <a:latin typeface="+mn-lt"/>
              </a:rPr>
              <a:t>Notes: * Significant at 10%, ** Significant at 5%, *** Significant at 1%. </a:t>
            </a:r>
            <a:r>
              <a:rPr lang="en-US" sz="2400" b="1" dirty="0">
                <a:latin typeface="+mn-lt"/>
              </a:rPr>
              <a:t>Model fit: RMSEA 0.050; CFI 0.944; TLI 0.932; SRMR 0.049.</a:t>
            </a:r>
            <a:r>
              <a:rPr lang="en-US" sz="2400" dirty="0">
                <a:latin typeface="+mn-lt"/>
              </a:rPr>
              <a:t> Source: authors’ calculations.</a:t>
            </a:r>
            <a:endParaRPr lang="ru-RU" sz="2400" dirty="0">
              <a:latin typeface="+mn-lt"/>
            </a:endParaRPr>
          </a:p>
        </p:txBody>
      </p:sp>
    </p:spTree>
    <p:extLst>
      <p:ext uri="{BB962C8B-B14F-4D97-AF65-F5344CB8AC3E}">
        <p14:creationId xmlns:p14="http://schemas.microsoft.com/office/powerpoint/2010/main" val="129140587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Main Findings </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7E1AB5D2-398C-43C7-8635-CFBE481EF1C3}"/>
              </a:ext>
            </a:extLst>
          </p:cNvPr>
          <p:cNvSpPr txBox="1"/>
          <p:nvPr/>
        </p:nvSpPr>
        <p:spPr>
          <a:xfrm>
            <a:off x="1201065" y="4553746"/>
            <a:ext cx="22080167" cy="87133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514350" indent="-514350" algn="l">
              <a:spcBef>
                <a:spcPts val="2800"/>
              </a:spcBef>
              <a:buSzPct val="100000"/>
              <a:buAutoNum type="arabicParenR"/>
              <a:defRPr sz="2800">
                <a:solidFill>
                  <a:srgbClr val="253957"/>
                </a:solidFill>
                <a:latin typeface="+mn-lt"/>
                <a:ea typeface="+mn-ea"/>
                <a:cs typeface="+mn-cs"/>
                <a:sym typeface="Arial Narrow"/>
              </a:defRPr>
            </a:pPr>
            <a:endParaRPr lang="en-US" dirty="0"/>
          </a:p>
        </p:txBody>
      </p:sp>
      <p:sp>
        <p:nvSpPr>
          <p:cNvPr id="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A3CA70CC-910B-4C26-A888-3F8CF582495A}"/>
              </a:ext>
            </a:extLst>
          </p:cNvPr>
          <p:cNvSpPr txBox="1"/>
          <p:nvPr/>
        </p:nvSpPr>
        <p:spPr>
          <a:xfrm>
            <a:off x="1201065" y="4553746"/>
            <a:ext cx="22080167" cy="87133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514350" indent="-514350" algn="l">
              <a:spcBef>
                <a:spcPts val="2800"/>
              </a:spcBef>
              <a:buSzPct val="100000"/>
              <a:buAutoNum type="arabicParenR"/>
              <a:defRPr sz="2800">
                <a:solidFill>
                  <a:srgbClr val="253957"/>
                </a:solidFill>
                <a:latin typeface="+mn-lt"/>
                <a:ea typeface="+mn-ea"/>
                <a:cs typeface="+mn-cs"/>
                <a:sym typeface="Arial Narrow"/>
              </a:defRPr>
            </a:pPr>
            <a:r>
              <a:rPr lang="en-US" sz="3600" dirty="0"/>
              <a:t>The analysis performed showed that perceived innovativeness strongly and positively affects the further satisfaction of visitors and their behavioral intention to return, recommend, etc.</a:t>
            </a:r>
            <a:r>
              <a:rPr lang="ru-RU" sz="3600" dirty="0"/>
              <a:t> </a:t>
            </a:r>
            <a:r>
              <a:rPr lang="en-US" sz="3600" dirty="0"/>
              <a:t>Based on this, it becomes possible to say that innovations can increase not only the satisfaction from museum visiting, but also encourage them to re-visit and recommend this museum to friends or acquaintances. In short, it can build loyalty. In addition, here we can say that innovations have a positive effect on market performance, since this indicator includes constructs of satisfaction and repurchase or recommendations.</a:t>
            </a:r>
          </a:p>
          <a:p>
            <a:pPr marL="514350" indent="-514350" algn="l">
              <a:spcBef>
                <a:spcPts val="2800"/>
              </a:spcBef>
              <a:buSzPct val="100000"/>
              <a:buAutoNum type="arabicParenR"/>
              <a:defRPr sz="2800">
                <a:solidFill>
                  <a:srgbClr val="253957"/>
                </a:solidFill>
                <a:latin typeface="+mn-lt"/>
                <a:ea typeface="+mn-ea"/>
                <a:cs typeface="+mn-cs"/>
                <a:sym typeface="Arial Narrow"/>
              </a:defRPr>
            </a:pPr>
            <a:r>
              <a:rPr lang="en-US" sz="3600" dirty="0"/>
              <a:t>Visitor’s Satisfaction leads to the formation of their further intentions to revisit or recommend the museum or the exhibition. As a consequence, it is crucial for museum managers to monitor and achieve satisfaction in order to enhance museum performance outcome. One of the ways, as the analysis showed, is the implementation of innovations in</a:t>
            </a:r>
            <a:r>
              <a:rPr lang="ru-RU" sz="3600" dirty="0"/>
              <a:t> </a:t>
            </a:r>
            <a:r>
              <a:rPr lang="en-US" sz="3600" dirty="0"/>
              <a:t>the museum setting.</a:t>
            </a:r>
          </a:p>
        </p:txBody>
      </p:sp>
    </p:spTree>
    <p:extLst>
      <p:ext uri="{BB962C8B-B14F-4D97-AF65-F5344CB8AC3E}">
        <p14:creationId xmlns:p14="http://schemas.microsoft.com/office/powerpoint/2010/main" val="123312871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Research Motivation</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6"/>
            <a:ext cx="21523142"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dirty="0"/>
          </a:p>
        </p:txBody>
      </p:sp>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92E2C986-1248-4BC0-A6BF-7E45F4C036FD}"/>
              </a:ext>
            </a:extLst>
          </p:cNvPr>
          <p:cNvSpPr txBox="1"/>
          <p:nvPr/>
        </p:nvSpPr>
        <p:spPr>
          <a:xfrm>
            <a:off x="1226606" y="4553746"/>
            <a:ext cx="21523142" cy="8478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spcBef>
                <a:spcPts val="2800"/>
              </a:spcBef>
              <a:buSzPct val="100000"/>
              <a:defRPr sz="2800">
                <a:solidFill>
                  <a:srgbClr val="253957"/>
                </a:solidFill>
                <a:latin typeface="+mn-lt"/>
                <a:ea typeface="+mn-ea"/>
                <a:cs typeface="+mn-cs"/>
                <a:sym typeface="Arial Narrow"/>
              </a:defRPr>
            </a:pPr>
            <a:endParaRPr lang="en-US" sz="5400" dirty="0"/>
          </a:p>
          <a:p>
            <a:pPr algn="just">
              <a:spcBef>
                <a:spcPts val="2800"/>
              </a:spcBef>
              <a:buSzPct val="100000"/>
              <a:defRPr sz="2800">
                <a:solidFill>
                  <a:srgbClr val="253957"/>
                </a:solidFill>
                <a:latin typeface="+mn-lt"/>
                <a:ea typeface="+mn-ea"/>
                <a:cs typeface="+mn-cs"/>
                <a:sym typeface="Arial Narrow"/>
              </a:defRPr>
            </a:pPr>
            <a:r>
              <a:rPr lang="en-US" sz="5400" dirty="0"/>
              <a:t>The pandemic COVID-19 has severely disrupted the activities of many organizations, including museums that were closed for a long time and began to move to a digital environment without specific preparation. Thus, this crisis increases the museum needs to innovate, digitalize their activities and collections.</a:t>
            </a:r>
            <a:endParaRPr lang="ru-RU" sz="5400" dirty="0"/>
          </a:p>
          <a:p>
            <a:pPr algn="just">
              <a:spcBef>
                <a:spcPts val="2800"/>
              </a:spcBef>
              <a:buSzPct val="100000"/>
              <a:defRPr sz="2800">
                <a:solidFill>
                  <a:srgbClr val="253957"/>
                </a:solidFill>
                <a:latin typeface="+mn-lt"/>
                <a:ea typeface="+mn-ea"/>
                <a:cs typeface="+mn-cs"/>
                <a:sym typeface="Arial Narrow"/>
              </a:defRPr>
            </a:pPr>
            <a:r>
              <a:rPr lang="en-US" sz="5400" dirty="0"/>
              <a:t>However, </a:t>
            </a:r>
            <a:r>
              <a:rPr lang="ru-RU" sz="5400" dirty="0"/>
              <a:t>с</a:t>
            </a:r>
            <a:r>
              <a:rPr lang="en-US" sz="5400" dirty="0"/>
              <a:t>an innovation affect performance? How will visitors react to this?</a:t>
            </a:r>
            <a:endParaRPr lang="ru-RU" sz="5400" dirty="0"/>
          </a:p>
          <a:p>
            <a:pPr algn="just">
              <a:spcBef>
                <a:spcPts val="2800"/>
              </a:spcBef>
              <a:buSzPct val="100000"/>
              <a:defRPr sz="2800">
                <a:solidFill>
                  <a:srgbClr val="253957"/>
                </a:solidFill>
                <a:latin typeface="+mn-lt"/>
                <a:ea typeface="+mn-ea"/>
                <a:cs typeface="+mn-cs"/>
                <a:sym typeface="Arial Narrow"/>
              </a:defRPr>
            </a:pPr>
            <a:endParaRPr lang="ru-RU" sz="5400" dirty="0"/>
          </a:p>
          <a:p>
            <a:pPr algn="just">
              <a:spcBef>
                <a:spcPts val="2800"/>
              </a:spcBef>
              <a:buSzPct val="100000"/>
              <a:defRPr sz="2800">
                <a:solidFill>
                  <a:srgbClr val="253957"/>
                </a:solidFill>
                <a:latin typeface="+mn-lt"/>
                <a:ea typeface="+mn-ea"/>
                <a:cs typeface="+mn-cs"/>
                <a:sym typeface="Arial Narrow"/>
              </a:defRPr>
            </a:pPr>
            <a:endParaRPr lang="en-US" sz="5400" dirty="0"/>
          </a:p>
        </p:txBody>
      </p:sp>
    </p:spTree>
    <p:extLst>
      <p:ext uri="{BB962C8B-B14F-4D97-AF65-F5344CB8AC3E}">
        <p14:creationId xmlns:p14="http://schemas.microsoft.com/office/powerpoint/2010/main" val="32535902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Research Motivation</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84297" y="4553744"/>
            <a:ext cx="21523142" cy="8478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5400" dirty="0"/>
              <a:t>Two answers to this question</a:t>
            </a:r>
            <a:r>
              <a:rPr lang="ru-RU" sz="5400" dirty="0"/>
              <a:t>:</a:t>
            </a:r>
          </a:p>
          <a:p>
            <a:pPr marL="742950" indent="-742950" algn="l">
              <a:spcBef>
                <a:spcPts val="2800"/>
              </a:spcBef>
              <a:buSzPct val="100000"/>
              <a:buAutoNum type="arabicParenR"/>
              <a:defRPr sz="2800">
                <a:solidFill>
                  <a:srgbClr val="253957"/>
                </a:solidFill>
                <a:latin typeface="+mn-lt"/>
                <a:ea typeface="+mn-ea"/>
                <a:cs typeface="+mn-cs"/>
                <a:sym typeface="Arial Narrow"/>
              </a:defRPr>
            </a:pPr>
            <a:r>
              <a:rPr lang="en-US" sz="4000" dirty="0"/>
              <a:t>Some museum managers talk about the dangers of such development. The main argument of this group of managers is that introducing new technologies, the museum is moving away from its original functions (preservation, education, etc.) and, as a result, harms them (</a:t>
            </a:r>
            <a:r>
              <a:rPr lang="en-US" sz="4000" dirty="0" err="1"/>
              <a:t>Blasco</a:t>
            </a:r>
            <a:r>
              <a:rPr lang="en-US" sz="4000" dirty="0"/>
              <a:t> López, </a:t>
            </a:r>
            <a:r>
              <a:rPr lang="en-US" sz="4000" dirty="0" err="1"/>
              <a:t>Recuero</a:t>
            </a:r>
            <a:r>
              <a:rPr lang="en-US" sz="4000" dirty="0"/>
              <a:t> Virto &amp; San-Martín, 2019).</a:t>
            </a:r>
            <a:r>
              <a:rPr lang="ru-RU" sz="4000" dirty="0"/>
              <a:t> </a:t>
            </a:r>
            <a:r>
              <a:rPr lang="en-US" sz="4000" dirty="0"/>
              <a:t>Moreover, they stress that it is ineffective methods for communication to the public (Hume, 2015).</a:t>
            </a:r>
          </a:p>
          <a:p>
            <a:pPr lvl="6" indent="0">
              <a:spcBef>
                <a:spcPts val="2800"/>
              </a:spcBef>
              <a:buSzPct val="100000"/>
              <a:defRPr sz="2800">
                <a:solidFill>
                  <a:srgbClr val="253957"/>
                </a:solidFill>
                <a:latin typeface="+mn-lt"/>
                <a:ea typeface="+mn-ea"/>
                <a:cs typeface="+mn-cs"/>
                <a:sym typeface="Arial Narrow"/>
              </a:defRPr>
            </a:pPr>
            <a:r>
              <a:rPr lang="ru-RU" sz="4000" dirty="0"/>
              <a:t>«</a:t>
            </a:r>
            <a:r>
              <a:rPr lang="en-US" sz="4000" dirty="0"/>
              <a:t>MCD [Mobile Communication Devices] use will encourage visitors to be mindful about things other than the exhibition, reducing the attention paid to the exhibits and their engagement with museum content</a:t>
            </a:r>
            <a:r>
              <a:rPr lang="ru-RU" sz="4000" dirty="0"/>
              <a:t>» (</a:t>
            </a:r>
            <a:r>
              <a:rPr lang="en-US" sz="4000" dirty="0"/>
              <a:t>Hughes &amp; </a:t>
            </a:r>
            <a:r>
              <a:rPr lang="en-US" sz="4000" dirty="0" err="1"/>
              <a:t>Moscardo</a:t>
            </a:r>
            <a:r>
              <a:rPr lang="en-US" sz="4000" dirty="0"/>
              <a:t>, 2017</a:t>
            </a:r>
            <a:r>
              <a:rPr lang="ru-RU" sz="4000" dirty="0"/>
              <a:t>)</a:t>
            </a:r>
            <a:endParaRPr lang="en-US" sz="4000" dirty="0"/>
          </a:p>
          <a:p>
            <a:pPr marL="742950" indent="-742950" algn="l">
              <a:spcBef>
                <a:spcPts val="2800"/>
              </a:spcBef>
              <a:buSzPct val="100000"/>
              <a:buFontTx/>
              <a:buAutoNum type="arabicParenR"/>
              <a:defRPr sz="2800">
                <a:solidFill>
                  <a:srgbClr val="253957"/>
                </a:solidFill>
                <a:latin typeface="+mn-lt"/>
                <a:ea typeface="+mn-ea"/>
                <a:cs typeface="+mn-cs"/>
                <a:sym typeface="Arial Narrow"/>
              </a:defRPr>
            </a:pPr>
            <a:r>
              <a:rPr lang="en-US" sz="4000" dirty="0"/>
              <a:t>The development of innovation allows museums to improve visitor’s experience, offer new unique products and enhance satisfaction through the perceived customization of the exhibition (</a:t>
            </a:r>
            <a:r>
              <a:rPr lang="en-US" sz="4000" dirty="0" err="1"/>
              <a:t>Zollo</a:t>
            </a:r>
            <a:r>
              <a:rPr lang="en-US" sz="4000" dirty="0"/>
              <a:t>, </a:t>
            </a:r>
            <a:r>
              <a:rPr lang="en-US" sz="4000" dirty="0" err="1"/>
              <a:t>Rialti</a:t>
            </a:r>
            <a:r>
              <a:rPr lang="en-US" sz="4000" dirty="0"/>
              <a:t>, </a:t>
            </a:r>
            <a:r>
              <a:rPr lang="en-US" sz="4000" dirty="0" err="1"/>
              <a:t>Marrucci</a:t>
            </a:r>
            <a:r>
              <a:rPr lang="en-US" sz="4000" dirty="0"/>
              <a:t> &amp; </a:t>
            </a:r>
            <a:r>
              <a:rPr lang="en-US" sz="4000" dirty="0" err="1"/>
              <a:t>Ciappei</a:t>
            </a:r>
            <a:r>
              <a:rPr lang="en-US" sz="4000" dirty="0"/>
              <a:t>, 2021)</a:t>
            </a:r>
          </a:p>
        </p:txBody>
      </p:sp>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92E2C986-1248-4BC0-A6BF-7E45F4C036FD}"/>
              </a:ext>
            </a:extLst>
          </p:cNvPr>
          <p:cNvSpPr txBox="1"/>
          <p:nvPr/>
        </p:nvSpPr>
        <p:spPr>
          <a:xfrm>
            <a:off x="1226606" y="4553746"/>
            <a:ext cx="21523142" cy="84780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just">
              <a:spcBef>
                <a:spcPts val="2800"/>
              </a:spcBef>
              <a:buSzPct val="100000"/>
              <a:defRPr sz="2800">
                <a:solidFill>
                  <a:srgbClr val="253957"/>
                </a:solidFill>
                <a:latin typeface="+mn-lt"/>
                <a:ea typeface="+mn-ea"/>
                <a:cs typeface="+mn-cs"/>
                <a:sym typeface="Arial Narrow"/>
              </a:defRPr>
            </a:pPr>
            <a:endParaRPr lang="ru-RU" sz="5400" dirty="0"/>
          </a:p>
          <a:p>
            <a:pPr algn="just">
              <a:spcBef>
                <a:spcPts val="2800"/>
              </a:spcBef>
              <a:buSzPct val="100000"/>
              <a:defRPr sz="2800">
                <a:solidFill>
                  <a:srgbClr val="253957"/>
                </a:solidFill>
                <a:latin typeface="+mn-lt"/>
                <a:ea typeface="+mn-ea"/>
                <a:cs typeface="+mn-cs"/>
                <a:sym typeface="Arial Narrow"/>
              </a:defRPr>
            </a:pPr>
            <a:endParaRPr lang="en-US" sz="5400" dirty="0"/>
          </a:p>
        </p:txBody>
      </p:sp>
    </p:spTree>
    <p:extLst>
      <p:ext uri="{BB962C8B-B14F-4D97-AF65-F5344CB8AC3E}">
        <p14:creationId xmlns:p14="http://schemas.microsoft.com/office/powerpoint/2010/main" val="424513556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6000" b="1" dirty="0">
                <a:solidFill>
                  <a:srgbClr val="253957"/>
                </a:solidFill>
                <a:latin typeface="Arial Narrow" charset="0"/>
                <a:ea typeface="Arial Narrow" charset="0"/>
                <a:cs typeface="Arial Narrow" charset="0"/>
              </a:rPr>
              <a:t>Research</a:t>
            </a:r>
            <a:r>
              <a:rPr lang="en-US" sz="6000" b="1" dirty="0">
                <a:latin typeface="Arial Narrow" charset="0"/>
                <a:ea typeface="Arial Narrow" charset="0"/>
                <a:cs typeface="Arial Narrow" charset="0"/>
              </a:rPr>
              <a:t> question</a:t>
            </a:r>
            <a:r>
              <a:rPr lang="ru-RU" sz="6000" b="1" dirty="0">
                <a:latin typeface="Arial Narrow" charset="0"/>
                <a:ea typeface="Arial Narrow" charset="0"/>
                <a:cs typeface="Arial Narrow" charset="0"/>
              </a:rPr>
              <a:t> </a:t>
            </a:r>
            <a:r>
              <a:rPr lang="en-US" sz="6000" b="1" dirty="0">
                <a:latin typeface="Arial Narrow" charset="0"/>
                <a:ea typeface="Arial Narrow" charset="0"/>
                <a:cs typeface="Arial Narrow" charset="0"/>
              </a:rPr>
              <a:t>and main definitions</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6"/>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4000" b="1" dirty="0"/>
              <a:t>Research question</a:t>
            </a:r>
            <a:r>
              <a:rPr lang="en-US" sz="4000" dirty="0"/>
              <a:t>: How perceived innovativeness influence visitor’s satisfaction and behavioral intentions</a:t>
            </a:r>
            <a:r>
              <a:rPr lang="ru-RU" sz="4000" dirty="0"/>
              <a:t>?</a:t>
            </a:r>
            <a:endParaRPr lang="en-US" sz="4000" dirty="0"/>
          </a:p>
          <a:p>
            <a:pPr algn="l">
              <a:spcBef>
                <a:spcPts val="2800"/>
              </a:spcBef>
              <a:buSzPct val="100000"/>
              <a:defRPr sz="2800">
                <a:solidFill>
                  <a:srgbClr val="253957"/>
                </a:solidFill>
                <a:latin typeface="+mn-lt"/>
                <a:ea typeface="+mn-ea"/>
                <a:cs typeface="+mn-cs"/>
                <a:sym typeface="Arial Narrow"/>
              </a:defRPr>
            </a:pPr>
            <a:r>
              <a:rPr lang="en-US" sz="4000" b="1" dirty="0"/>
              <a:t>Perceived firm innovativeness </a:t>
            </a:r>
            <a:r>
              <a:rPr lang="en-US" sz="4000" dirty="0"/>
              <a:t>is “the consumer's perception of an enduring firm capability that results in novel, creative, and impactful ideas and solutions for the market” </a:t>
            </a:r>
            <a:r>
              <a:rPr lang="de-DE" sz="4000" dirty="0"/>
              <a:t>(Kunz, Schmitt &amp; Meyer, 2011: 817).</a:t>
            </a:r>
          </a:p>
          <a:p>
            <a:pPr algn="l">
              <a:spcBef>
                <a:spcPts val="2800"/>
              </a:spcBef>
              <a:buSzPct val="100000"/>
              <a:defRPr sz="2800">
                <a:solidFill>
                  <a:srgbClr val="253957"/>
                </a:solidFill>
                <a:latin typeface="+mn-lt"/>
                <a:ea typeface="+mn-ea"/>
                <a:cs typeface="+mn-cs"/>
                <a:sym typeface="Arial Narrow"/>
              </a:defRPr>
            </a:pPr>
            <a:r>
              <a:rPr lang="de-DE" sz="4000" b="1" dirty="0"/>
              <a:t>Behavioral</a:t>
            </a:r>
            <a:r>
              <a:rPr lang="en-US" sz="4000" b="1" dirty="0"/>
              <a:t> intention </a:t>
            </a:r>
            <a:r>
              <a:rPr lang="en-US" sz="4000" dirty="0"/>
              <a:t>– </a:t>
            </a:r>
            <a:r>
              <a:rPr lang="ru-RU" sz="4000" dirty="0"/>
              <a:t>«</a:t>
            </a:r>
            <a:r>
              <a:rPr lang="en-US" sz="4000" dirty="0"/>
              <a:t>the customer’s anticipation of the likelihood of acting in a certain way...: to say positive things about the provider, recommend the provider to other customers, remain loyal to the provider, spend more with the provider, and pay premium prices</a:t>
            </a:r>
            <a:r>
              <a:rPr lang="ru-RU" sz="4000" dirty="0"/>
              <a:t>»</a:t>
            </a:r>
            <a:r>
              <a:rPr lang="en-US" sz="4000" dirty="0"/>
              <a:t> (</a:t>
            </a:r>
            <a:r>
              <a:rPr lang="en-US" sz="4000" dirty="0" err="1"/>
              <a:t>Radder</a:t>
            </a:r>
            <a:r>
              <a:rPr lang="en-US" sz="4000" dirty="0"/>
              <a:t> &amp; Han, 2015: 458)</a:t>
            </a:r>
            <a:r>
              <a:rPr lang="ru-RU" sz="4000" dirty="0"/>
              <a:t>.</a:t>
            </a:r>
            <a:endParaRPr lang="en-US" sz="4000" dirty="0"/>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99795" y="2739883"/>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6000" b="1" dirty="0">
                <a:latin typeface="Arial Narrow" charset="0"/>
                <a:ea typeface="Arial Narrow" charset="0"/>
                <a:cs typeface="Arial Narrow" charset="0"/>
              </a:rPr>
              <a:t>Theoretical framework</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201193" y="3907115"/>
            <a:ext cx="21523142" cy="7928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lang="en-US" sz="4000" dirty="0"/>
          </a:p>
          <a:p>
            <a:pPr algn="l">
              <a:spcBef>
                <a:spcPts val="2800"/>
              </a:spcBef>
              <a:buSzPct val="100000"/>
              <a:defRPr sz="2800">
                <a:solidFill>
                  <a:srgbClr val="253957"/>
                </a:solidFill>
                <a:latin typeface="+mn-lt"/>
                <a:ea typeface="+mn-ea"/>
                <a:cs typeface="+mn-cs"/>
                <a:sym typeface="Arial Narrow"/>
              </a:defRPr>
            </a:pPr>
            <a:endParaRPr lang="ru-RU" sz="4000" dirty="0"/>
          </a:p>
        </p:txBody>
      </p:sp>
      <p:sp>
        <p:nvSpPr>
          <p:cNvPr id="6" name="Овал 5">
            <a:extLst>
              <a:ext uri="{FF2B5EF4-FFF2-40B4-BE49-F238E27FC236}">
                <a16:creationId xmlns:a16="http://schemas.microsoft.com/office/drawing/2014/main" id="{0E867445-7D24-4485-8490-60016C403AED}"/>
              </a:ext>
            </a:extLst>
          </p:cNvPr>
          <p:cNvSpPr/>
          <p:nvPr/>
        </p:nvSpPr>
        <p:spPr>
          <a:xfrm>
            <a:off x="1651300" y="11056953"/>
            <a:ext cx="4255476" cy="1587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Perceived innovativeness</a:t>
            </a:r>
            <a:endParaRPr kumimoji="0" lang="ru-RU" sz="3200" b="0" i="0" u="none" strike="noStrike" cap="none" spc="0" normalizeH="0" baseline="0" dirty="0">
              <a:ln>
                <a:noFill/>
              </a:ln>
              <a:solidFill>
                <a:schemeClr val="tx1"/>
              </a:solidFill>
              <a:effectLst/>
              <a:uFillTx/>
              <a:latin typeface="+mj-lt"/>
              <a:ea typeface="+mj-ea"/>
              <a:cs typeface="+mj-cs"/>
              <a:sym typeface="Helvetica Light"/>
            </a:endParaRPr>
          </a:p>
        </p:txBody>
      </p:sp>
      <p:sp>
        <p:nvSpPr>
          <p:cNvPr id="9" name="Овал 8">
            <a:extLst>
              <a:ext uri="{FF2B5EF4-FFF2-40B4-BE49-F238E27FC236}">
                <a16:creationId xmlns:a16="http://schemas.microsoft.com/office/drawing/2014/main" id="{F7627D4A-91AA-458F-A928-8A7042B95FBC}"/>
              </a:ext>
            </a:extLst>
          </p:cNvPr>
          <p:cNvSpPr/>
          <p:nvPr/>
        </p:nvSpPr>
        <p:spPr>
          <a:xfrm>
            <a:off x="9920905" y="10585431"/>
            <a:ext cx="4255476" cy="895337"/>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Satisfaction</a:t>
            </a:r>
          </a:p>
        </p:txBody>
      </p:sp>
      <p:cxnSp>
        <p:nvCxnSpPr>
          <p:cNvPr id="10" name="Прямая со стрелкой 9">
            <a:extLst>
              <a:ext uri="{FF2B5EF4-FFF2-40B4-BE49-F238E27FC236}">
                <a16:creationId xmlns:a16="http://schemas.microsoft.com/office/drawing/2014/main" id="{90861CB8-C992-432F-88F3-8AC94F8ED0C8}"/>
              </a:ext>
            </a:extLst>
          </p:cNvPr>
          <p:cNvCxnSpPr>
            <a:cxnSpLocks/>
            <a:stCxn id="6" idx="6"/>
            <a:endCxn id="9" idx="2"/>
          </p:cNvCxnSpPr>
          <p:nvPr/>
        </p:nvCxnSpPr>
        <p:spPr>
          <a:xfrm flipV="1">
            <a:off x="5906776" y="11033100"/>
            <a:ext cx="4014129" cy="817756"/>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1" name="Прямая со стрелкой 10">
            <a:extLst>
              <a:ext uri="{FF2B5EF4-FFF2-40B4-BE49-F238E27FC236}">
                <a16:creationId xmlns:a16="http://schemas.microsoft.com/office/drawing/2014/main" id="{0A0DE609-4B15-4FB8-BEA6-AA95B525AB08}"/>
              </a:ext>
            </a:extLst>
          </p:cNvPr>
          <p:cNvCxnSpPr>
            <a:cxnSpLocks/>
            <a:stCxn id="9" idx="6"/>
            <a:endCxn id="19" idx="2"/>
          </p:cNvCxnSpPr>
          <p:nvPr/>
        </p:nvCxnSpPr>
        <p:spPr>
          <a:xfrm>
            <a:off x="14176381" y="11033100"/>
            <a:ext cx="3854933" cy="822225"/>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2" name="Соединитель: изогнутый 11">
            <a:extLst>
              <a:ext uri="{FF2B5EF4-FFF2-40B4-BE49-F238E27FC236}">
                <a16:creationId xmlns:a16="http://schemas.microsoft.com/office/drawing/2014/main" id="{003E2087-FCF5-4B52-9A04-0833F4DC8579}"/>
              </a:ext>
            </a:extLst>
          </p:cNvPr>
          <p:cNvCxnSpPr>
            <a:cxnSpLocks/>
            <a:stCxn id="6" idx="4"/>
            <a:endCxn id="19" idx="4"/>
          </p:cNvCxnSpPr>
          <p:nvPr/>
        </p:nvCxnSpPr>
        <p:spPr>
          <a:xfrm rot="16200000" flipH="1">
            <a:off x="11966811" y="4456985"/>
            <a:ext cx="4469" cy="16380014"/>
          </a:xfrm>
          <a:prstGeom prst="curvedConnector3">
            <a:avLst>
              <a:gd name="adj1" fmla="val 5215238"/>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F41D104B-9F0B-4D9B-9FD2-0C57B48B45F8}"/>
              </a:ext>
            </a:extLst>
          </p:cNvPr>
          <p:cNvSpPr txBox="1"/>
          <p:nvPr/>
        </p:nvSpPr>
        <p:spPr>
          <a:xfrm>
            <a:off x="2134876" y="10185638"/>
            <a:ext cx="328832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3200" dirty="0">
                <a:solidFill>
                  <a:schemeClr val="tx1"/>
                </a:solidFill>
                <a:latin typeface="+mj-lt"/>
                <a:ea typeface="+mj-ea"/>
                <a:cs typeface="+mj-cs"/>
              </a:rPr>
              <a:t>Cognitive loyalty</a:t>
            </a:r>
            <a:endParaRPr kumimoji="0" lang="ru-RU" sz="3200" b="0" i="0" u="none" strike="noStrike" cap="none" spc="0" normalizeH="0" baseline="0" dirty="0">
              <a:ln>
                <a:noFill/>
              </a:ln>
              <a:solidFill>
                <a:schemeClr val="tx1"/>
              </a:solidFill>
              <a:effectLst/>
              <a:uFillTx/>
              <a:latin typeface="+mj-lt"/>
              <a:ea typeface="+mj-ea"/>
              <a:cs typeface="+mj-cs"/>
              <a:sym typeface="Helvetica Light"/>
            </a:endParaRPr>
          </a:p>
        </p:txBody>
      </p:sp>
      <p:sp>
        <p:nvSpPr>
          <p:cNvPr id="14" name="TextBox 13">
            <a:extLst>
              <a:ext uri="{FF2B5EF4-FFF2-40B4-BE49-F238E27FC236}">
                <a16:creationId xmlns:a16="http://schemas.microsoft.com/office/drawing/2014/main" id="{10DCC96E-D45F-4A0B-A63D-131C8E42A51E}"/>
              </a:ext>
            </a:extLst>
          </p:cNvPr>
          <p:cNvSpPr txBox="1"/>
          <p:nvPr/>
        </p:nvSpPr>
        <p:spPr>
          <a:xfrm>
            <a:off x="10404481" y="9766048"/>
            <a:ext cx="328832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Affective loyalty</a:t>
            </a:r>
          </a:p>
        </p:txBody>
      </p:sp>
      <p:sp>
        <p:nvSpPr>
          <p:cNvPr id="15" name="TextBox 14">
            <a:extLst>
              <a:ext uri="{FF2B5EF4-FFF2-40B4-BE49-F238E27FC236}">
                <a16:creationId xmlns:a16="http://schemas.microsoft.com/office/drawing/2014/main" id="{A85290C3-DD1B-4C5F-B419-C49F027E008D}"/>
              </a:ext>
            </a:extLst>
          </p:cNvPr>
          <p:cNvSpPr txBox="1"/>
          <p:nvPr/>
        </p:nvSpPr>
        <p:spPr>
          <a:xfrm>
            <a:off x="18514890" y="10185638"/>
            <a:ext cx="328832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Conative loyalty</a:t>
            </a:r>
          </a:p>
        </p:txBody>
      </p:sp>
      <p:sp>
        <p:nvSpPr>
          <p:cNvPr id="16" name="TextBox 15">
            <a:extLst>
              <a:ext uri="{FF2B5EF4-FFF2-40B4-BE49-F238E27FC236}">
                <a16:creationId xmlns:a16="http://schemas.microsoft.com/office/drawing/2014/main" id="{07C5A9B2-9ED4-4342-BA94-0E1D0F3C62E9}"/>
              </a:ext>
            </a:extLst>
          </p:cNvPr>
          <p:cNvSpPr txBox="1"/>
          <p:nvPr/>
        </p:nvSpPr>
        <p:spPr>
          <a:xfrm>
            <a:off x="7135497" y="10620814"/>
            <a:ext cx="995680"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000000"/>
                </a:solidFill>
                <a:effectLst/>
                <a:uFillTx/>
                <a:latin typeface="+mj-lt"/>
                <a:ea typeface="+mj-ea"/>
                <a:cs typeface="+mj-cs"/>
                <a:sym typeface="Helvetica Light"/>
              </a:rPr>
              <a:t>+</a:t>
            </a:r>
          </a:p>
        </p:txBody>
      </p:sp>
      <p:sp>
        <p:nvSpPr>
          <p:cNvPr id="17" name="TextBox 16">
            <a:extLst>
              <a:ext uri="{FF2B5EF4-FFF2-40B4-BE49-F238E27FC236}">
                <a16:creationId xmlns:a16="http://schemas.microsoft.com/office/drawing/2014/main" id="{DE2E97D3-7882-45A7-8F83-C6C1A6EF83CA}"/>
              </a:ext>
            </a:extLst>
          </p:cNvPr>
          <p:cNvSpPr txBox="1"/>
          <p:nvPr/>
        </p:nvSpPr>
        <p:spPr>
          <a:xfrm>
            <a:off x="11652628" y="12111701"/>
            <a:ext cx="995680"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000000"/>
                </a:solidFill>
                <a:effectLst/>
                <a:uFillTx/>
                <a:latin typeface="+mj-lt"/>
                <a:ea typeface="+mj-ea"/>
                <a:cs typeface="+mj-cs"/>
                <a:sym typeface="Helvetica Light"/>
              </a:rPr>
              <a:t>+</a:t>
            </a:r>
          </a:p>
        </p:txBody>
      </p:sp>
      <p:sp>
        <p:nvSpPr>
          <p:cNvPr id="18" name="TextBox 17">
            <a:extLst>
              <a:ext uri="{FF2B5EF4-FFF2-40B4-BE49-F238E27FC236}">
                <a16:creationId xmlns:a16="http://schemas.microsoft.com/office/drawing/2014/main" id="{86976C0E-143B-4A1E-9C5B-CAB6CA33BC3D}"/>
              </a:ext>
            </a:extLst>
          </p:cNvPr>
          <p:cNvSpPr txBox="1"/>
          <p:nvPr/>
        </p:nvSpPr>
        <p:spPr>
          <a:xfrm>
            <a:off x="15615725" y="10640256"/>
            <a:ext cx="995680"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000000"/>
                </a:solidFill>
                <a:effectLst/>
                <a:uFillTx/>
                <a:latin typeface="+mj-lt"/>
                <a:ea typeface="+mj-ea"/>
                <a:cs typeface="+mj-cs"/>
                <a:sym typeface="Helvetica Light"/>
              </a:rPr>
              <a:t>+</a:t>
            </a:r>
          </a:p>
        </p:txBody>
      </p:sp>
      <p:sp>
        <p:nvSpPr>
          <p:cNvPr id="19" name="Овал 18">
            <a:extLst>
              <a:ext uri="{FF2B5EF4-FFF2-40B4-BE49-F238E27FC236}">
                <a16:creationId xmlns:a16="http://schemas.microsoft.com/office/drawing/2014/main" id="{2A86DBA5-4A41-4789-9058-81674DFCB379}"/>
              </a:ext>
            </a:extLst>
          </p:cNvPr>
          <p:cNvSpPr/>
          <p:nvPr/>
        </p:nvSpPr>
        <p:spPr>
          <a:xfrm>
            <a:off x="18031314" y="11061422"/>
            <a:ext cx="4255476" cy="1587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Behavioral intention</a:t>
            </a:r>
          </a:p>
        </p:txBody>
      </p:sp>
      <p:sp>
        <p:nvSpPr>
          <p:cNvPr id="2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A8C1DDD-ADA5-4A42-BF84-0DA4104626D4}"/>
              </a:ext>
            </a:extLst>
          </p:cNvPr>
          <p:cNvSpPr txBox="1"/>
          <p:nvPr/>
        </p:nvSpPr>
        <p:spPr>
          <a:xfrm>
            <a:off x="1353593" y="4059515"/>
            <a:ext cx="21523142" cy="79280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Cognitive-affective-conative model of loyalty (Oliver, 2014)</a:t>
            </a:r>
          </a:p>
          <a:p>
            <a:pPr algn="just">
              <a:spcBef>
                <a:spcPts val="2800"/>
              </a:spcBef>
              <a:buSzPct val="100000"/>
              <a:defRPr sz="2800">
                <a:solidFill>
                  <a:srgbClr val="253957"/>
                </a:solidFill>
                <a:latin typeface="+mn-lt"/>
                <a:ea typeface="+mn-ea"/>
                <a:cs typeface="+mn-cs"/>
                <a:sym typeface="Arial Narrow"/>
              </a:defRPr>
            </a:pPr>
            <a:r>
              <a:rPr lang="en-US" sz="3000" dirty="0"/>
              <a:t>The cognitive phase implies that the consumer compares the proposed product or service with existing analogues from competitors: a comparison of certain characteristics (price or some conditions).</a:t>
            </a:r>
          </a:p>
          <a:p>
            <a:pPr algn="just">
              <a:spcBef>
                <a:spcPts val="2800"/>
              </a:spcBef>
              <a:buSzPct val="100000"/>
              <a:defRPr sz="2800">
                <a:solidFill>
                  <a:srgbClr val="253957"/>
                </a:solidFill>
                <a:latin typeface="+mn-lt"/>
                <a:ea typeface="+mn-ea"/>
                <a:cs typeface="+mn-cs"/>
                <a:sym typeface="Arial Narrow"/>
              </a:defRPr>
            </a:pPr>
            <a:r>
              <a:rPr lang="en-US" sz="3000" dirty="0"/>
              <a:t>The affective part is the gradual development of consumer satisfaction (emotions or feelings), which is formed on the basis of use of a product or service (Oliver, 1999). Satisfaction does not come by itself. It is formed on the basis of the satisfaction of those expectations or beliefs that appeared in the cognitive phase (Westbrook, 1980).</a:t>
            </a:r>
          </a:p>
          <a:p>
            <a:pPr algn="just">
              <a:spcBef>
                <a:spcPts val="2800"/>
              </a:spcBef>
              <a:buSzPct val="100000"/>
              <a:defRPr sz="2800">
                <a:solidFill>
                  <a:srgbClr val="253957"/>
                </a:solidFill>
                <a:latin typeface="+mn-lt"/>
                <a:ea typeface="+mn-ea"/>
                <a:cs typeface="+mn-cs"/>
                <a:sym typeface="Arial Narrow"/>
              </a:defRPr>
            </a:pPr>
            <a:r>
              <a:rPr lang="en-US" sz="3000" dirty="0"/>
              <a:t>As for the conative phase of loyalty, certain intentions are formed for some product or service which satisfy the consumer tastes (Taylor &amp; Baker, 1994). As a general rule, under intentions, it is customary to consider a repeat purchase or a revisit, a recommendation to others (</a:t>
            </a:r>
            <a:r>
              <a:rPr lang="en-US" sz="3000" dirty="0" err="1"/>
              <a:t>Chiou</a:t>
            </a:r>
            <a:r>
              <a:rPr lang="en-US" sz="3000" dirty="0"/>
              <a:t>, </a:t>
            </a:r>
            <a:r>
              <a:rPr lang="en-US" sz="3000" dirty="0" err="1"/>
              <a:t>Droge</a:t>
            </a:r>
            <a:r>
              <a:rPr lang="en-US" sz="3000" dirty="0"/>
              <a:t> &amp; </a:t>
            </a:r>
            <a:r>
              <a:rPr lang="en-US" sz="3000" dirty="0" err="1"/>
              <a:t>Hanvanich</a:t>
            </a:r>
            <a:r>
              <a:rPr lang="en-US" sz="3000" dirty="0"/>
              <a:t>, 2002).</a:t>
            </a:r>
          </a:p>
          <a:p>
            <a:pPr algn="l">
              <a:spcBef>
                <a:spcPts val="2800"/>
              </a:spcBef>
              <a:buSzPct val="100000"/>
              <a:defRPr sz="2800">
                <a:solidFill>
                  <a:srgbClr val="253957"/>
                </a:solidFill>
                <a:latin typeface="+mn-lt"/>
                <a:ea typeface="+mn-ea"/>
                <a:cs typeface="+mn-cs"/>
                <a:sym typeface="Arial Narrow"/>
              </a:defRPr>
            </a:pPr>
            <a:endParaRPr lang="ru-RU" sz="4000" dirty="0"/>
          </a:p>
        </p:txBody>
      </p:sp>
    </p:spTree>
    <p:extLst>
      <p:ext uri="{BB962C8B-B14F-4D97-AF65-F5344CB8AC3E}">
        <p14:creationId xmlns:p14="http://schemas.microsoft.com/office/powerpoint/2010/main" val="263844949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99795" y="2739883"/>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6000" b="1" dirty="0">
                <a:latin typeface="Arial Narrow" charset="0"/>
                <a:ea typeface="Arial Narrow" charset="0"/>
                <a:cs typeface="Arial Narrow" charset="0"/>
              </a:rPr>
              <a:t>Hypotheses</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201193" y="3907115"/>
            <a:ext cx="21523142" cy="79280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4000" dirty="0"/>
              <a:t>H1: Perceived innovativeness has a positive effect on visitor satisfaction in the museum setting;</a:t>
            </a:r>
          </a:p>
          <a:p>
            <a:pPr algn="l">
              <a:spcBef>
                <a:spcPts val="2800"/>
              </a:spcBef>
              <a:buSzPct val="100000"/>
              <a:defRPr sz="2800">
                <a:solidFill>
                  <a:srgbClr val="253957"/>
                </a:solidFill>
                <a:latin typeface="+mn-lt"/>
                <a:ea typeface="+mn-ea"/>
                <a:cs typeface="+mn-cs"/>
                <a:sym typeface="Arial Narrow"/>
              </a:defRPr>
            </a:pPr>
            <a:r>
              <a:rPr lang="en-US" sz="4000" dirty="0"/>
              <a:t>H2: Perceived innovativeness has a positive effect on behavioral intentions in the museum setting;</a:t>
            </a:r>
          </a:p>
          <a:p>
            <a:pPr algn="l">
              <a:spcBef>
                <a:spcPts val="2800"/>
              </a:spcBef>
              <a:buSzPct val="100000"/>
              <a:defRPr sz="2800">
                <a:solidFill>
                  <a:srgbClr val="253957"/>
                </a:solidFill>
                <a:latin typeface="+mn-lt"/>
                <a:ea typeface="+mn-ea"/>
                <a:cs typeface="+mn-cs"/>
                <a:sym typeface="Arial Narrow"/>
              </a:defRPr>
            </a:pPr>
            <a:r>
              <a:rPr lang="en-US" sz="4000" dirty="0"/>
              <a:t>H3: Visitor satisfaction has a positive effect on behavioral intentions in the museum setting.</a:t>
            </a:r>
          </a:p>
          <a:p>
            <a:pPr algn="l">
              <a:spcBef>
                <a:spcPts val="2800"/>
              </a:spcBef>
              <a:buSzPct val="100000"/>
              <a:defRPr sz="2800">
                <a:solidFill>
                  <a:srgbClr val="253957"/>
                </a:solidFill>
                <a:latin typeface="+mn-lt"/>
                <a:ea typeface="+mn-ea"/>
                <a:cs typeface="+mn-cs"/>
                <a:sym typeface="Arial Narrow"/>
              </a:defRPr>
            </a:pPr>
            <a:endParaRPr lang="en-US" sz="4000" dirty="0"/>
          </a:p>
          <a:p>
            <a:pPr algn="l">
              <a:spcBef>
                <a:spcPts val="2800"/>
              </a:spcBef>
              <a:buSzPct val="100000"/>
              <a:defRPr sz="2800">
                <a:solidFill>
                  <a:srgbClr val="253957"/>
                </a:solidFill>
                <a:latin typeface="+mn-lt"/>
                <a:ea typeface="+mn-ea"/>
                <a:cs typeface="+mn-cs"/>
                <a:sym typeface="Arial Narrow"/>
              </a:defRPr>
            </a:pPr>
            <a:endParaRPr lang="ru-RU" sz="4000" dirty="0"/>
          </a:p>
        </p:txBody>
      </p:sp>
      <p:sp>
        <p:nvSpPr>
          <p:cNvPr id="6" name="Овал 5">
            <a:extLst>
              <a:ext uri="{FF2B5EF4-FFF2-40B4-BE49-F238E27FC236}">
                <a16:creationId xmlns:a16="http://schemas.microsoft.com/office/drawing/2014/main" id="{0E867445-7D24-4485-8490-60016C403AED}"/>
              </a:ext>
            </a:extLst>
          </p:cNvPr>
          <p:cNvSpPr/>
          <p:nvPr/>
        </p:nvSpPr>
        <p:spPr>
          <a:xfrm>
            <a:off x="1659665" y="11036468"/>
            <a:ext cx="4255476" cy="1587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Perceived innovativeness</a:t>
            </a:r>
            <a:endParaRPr kumimoji="0" lang="ru-RU" sz="3200" b="0" i="0" u="none" strike="noStrike" cap="none" spc="0" normalizeH="0" baseline="0" dirty="0">
              <a:ln>
                <a:noFill/>
              </a:ln>
              <a:solidFill>
                <a:schemeClr val="tx1"/>
              </a:solidFill>
              <a:effectLst/>
              <a:uFillTx/>
              <a:latin typeface="+mj-lt"/>
              <a:ea typeface="+mj-ea"/>
              <a:cs typeface="+mj-cs"/>
              <a:sym typeface="Helvetica Light"/>
            </a:endParaRPr>
          </a:p>
        </p:txBody>
      </p:sp>
      <p:sp>
        <p:nvSpPr>
          <p:cNvPr id="9" name="Овал 8">
            <a:extLst>
              <a:ext uri="{FF2B5EF4-FFF2-40B4-BE49-F238E27FC236}">
                <a16:creationId xmlns:a16="http://schemas.microsoft.com/office/drawing/2014/main" id="{F7627D4A-91AA-458F-A928-8A7042B95FBC}"/>
              </a:ext>
            </a:extLst>
          </p:cNvPr>
          <p:cNvSpPr/>
          <p:nvPr/>
        </p:nvSpPr>
        <p:spPr>
          <a:xfrm>
            <a:off x="9920905" y="10585431"/>
            <a:ext cx="4255476" cy="895337"/>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Satisfaction</a:t>
            </a:r>
          </a:p>
        </p:txBody>
      </p:sp>
      <p:cxnSp>
        <p:nvCxnSpPr>
          <p:cNvPr id="10" name="Прямая со стрелкой 9">
            <a:extLst>
              <a:ext uri="{FF2B5EF4-FFF2-40B4-BE49-F238E27FC236}">
                <a16:creationId xmlns:a16="http://schemas.microsoft.com/office/drawing/2014/main" id="{90861CB8-C992-432F-88F3-8AC94F8ED0C8}"/>
              </a:ext>
            </a:extLst>
          </p:cNvPr>
          <p:cNvCxnSpPr>
            <a:cxnSpLocks/>
            <a:stCxn id="6" idx="6"/>
            <a:endCxn id="9" idx="2"/>
          </p:cNvCxnSpPr>
          <p:nvPr/>
        </p:nvCxnSpPr>
        <p:spPr>
          <a:xfrm flipV="1">
            <a:off x="5915141" y="11033100"/>
            <a:ext cx="4005764" cy="797271"/>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1" name="Прямая со стрелкой 10">
            <a:extLst>
              <a:ext uri="{FF2B5EF4-FFF2-40B4-BE49-F238E27FC236}">
                <a16:creationId xmlns:a16="http://schemas.microsoft.com/office/drawing/2014/main" id="{0A0DE609-4B15-4FB8-BEA6-AA95B525AB08}"/>
              </a:ext>
            </a:extLst>
          </p:cNvPr>
          <p:cNvCxnSpPr>
            <a:cxnSpLocks/>
            <a:stCxn id="9" idx="6"/>
            <a:endCxn id="19" idx="2"/>
          </p:cNvCxnSpPr>
          <p:nvPr/>
        </p:nvCxnSpPr>
        <p:spPr>
          <a:xfrm>
            <a:off x="14176381" y="11033100"/>
            <a:ext cx="3854933" cy="822225"/>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2" name="Соединитель: изогнутый 11">
            <a:extLst>
              <a:ext uri="{FF2B5EF4-FFF2-40B4-BE49-F238E27FC236}">
                <a16:creationId xmlns:a16="http://schemas.microsoft.com/office/drawing/2014/main" id="{003E2087-FCF5-4B52-9A04-0833F4DC8579}"/>
              </a:ext>
            </a:extLst>
          </p:cNvPr>
          <p:cNvCxnSpPr>
            <a:cxnSpLocks/>
            <a:stCxn id="6" idx="4"/>
            <a:endCxn id="19" idx="4"/>
          </p:cNvCxnSpPr>
          <p:nvPr/>
        </p:nvCxnSpPr>
        <p:spPr>
          <a:xfrm rot="16200000" flipH="1">
            <a:off x="11960750" y="4450925"/>
            <a:ext cx="24954" cy="16371649"/>
          </a:xfrm>
          <a:prstGeom prst="curvedConnector3">
            <a:avLst>
              <a:gd name="adj1" fmla="val 1016086"/>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F41D104B-9F0B-4D9B-9FD2-0C57B48B45F8}"/>
              </a:ext>
            </a:extLst>
          </p:cNvPr>
          <p:cNvSpPr txBox="1"/>
          <p:nvPr/>
        </p:nvSpPr>
        <p:spPr>
          <a:xfrm>
            <a:off x="2134876" y="10185638"/>
            <a:ext cx="328832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3200" dirty="0">
                <a:solidFill>
                  <a:schemeClr val="tx1"/>
                </a:solidFill>
                <a:latin typeface="+mj-lt"/>
                <a:ea typeface="+mj-ea"/>
                <a:cs typeface="+mj-cs"/>
              </a:rPr>
              <a:t>Cognitive loyalty</a:t>
            </a:r>
            <a:endParaRPr kumimoji="0" lang="ru-RU" sz="3200" b="0" i="0" u="none" strike="noStrike" cap="none" spc="0" normalizeH="0" baseline="0" dirty="0">
              <a:ln>
                <a:noFill/>
              </a:ln>
              <a:solidFill>
                <a:schemeClr val="tx1"/>
              </a:solidFill>
              <a:effectLst/>
              <a:uFillTx/>
              <a:latin typeface="+mj-lt"/>
              <a:ea typeface="+mj-ea"/>
              <a:cs typeface="+mj-cs"/>
              <a:sym typeface="Helvetica Light"/>
            </a:endParaRPr>
          </a:p>
        </p:txBody>
      </p:sp>
      <p:sp>
        <p:nvSpPr>
          <p:cNvPr id="14" name="TextBox 13">
            <a:extLst>
              <a:ext uri="{FF2B5EF4-FFF2-40B4-BE49-F238E27FC236}">
                <a16:creationId xmlns:a16="http://schemas.microsoft.com/office/drawing/2014/main" id="{10DCC96E-D45F-4A0B-A63D-131C8E42A51E}"/>
              </a:ext>
            </a:extLst>
          </p:cNvPr>
          <p:cNvSpPr txBox="1"/>
          <p:nvPr/>
        </p:nvSpPr>
        <p:spPr>
          <a:xfrm>
            <a:off x="10404481" y="9766048"/>
            <a:ext cx="328832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Affective loyalty</a:t>
            </a:r>
          </a:p>
        </p:txBody>
      </p:sp>
      <p:sp>
        <p:nvSpPr>
          <p:cNvPr id="15" name="TextBox 14">
            <a:extLst>
              <a:ext uri="{FF2B5EF4-FFF2-40B4-BE49-F238E27FC236}">
                <a16:creationId xmlns:a16="http://schemas.microsoft.com/office/drawing/2014/main" id="{A85290C3-DD1B-4C5F-B419-C49F027E008D}"/>
              </a:ext>
            </a:extLst>
          </p:cNvPr>
          <p:cNvSpPr txBox="1"/>
          <p:nvPr/>
        </p:nvSpPr>
        <p:spPr>
          <a:xfrm>
            <a:off x="18514890" y="10185638"/>
            <a:ext cx="328832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Conative loyalty</a:t>
            </a:r>
          </a:p>
        </p:txBody>
      </p:sp>
      <p:sp>
        <p:nvSpPr>
          <p:cNvPr id="16" name="TextBox 15">
            <a:extLst>
              <a:ext uri="{FF2B5EF4-FFF2-40B4-BE49-F238E27FC236}">
                <a16:creationId xmlns:a16="http://schemas.microsoft.com/office/drawing/2014/main" id="{07C5A9B2-9ED4-4342-BA94-0E1D0F3C62E9}"/>
              </a:ext>
            </a:extLst>
          </p:cNvPr>
          <p:cNvSpPr txBox="1"/>
          <p:nvPr/>
        </p:nvSpPr>
        <p:spPr>
          <a:xfrm>
            <a:off x="7135497" y="10620814"/>
            <a:ext cx="995680"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000000"/>
                </a:solidFill>
                <a:effectLst/>
                <a:uFillTx/>
                <a:latin typeface="+mj-lt"/>
                <a:ea typeface="+mj-ea"/>
                <a:cs typeface="+mj-cs"/>
                <a:sym typeface="Helvetica Light"/>
              </a:rPr>
              <a:t>+</a:t>
            </a:r>
          </a:p>
        </p:txBody>
      </p:sp>
      <p:sp>
        <p:nvSpPr>
          <p:cNvPr id="17" name="TextBox 16">
            <a:extLst>
              <a:ext uri="{FF2B5EF4-FFF2-40B4-BE49-F238E27FC236}">
                <a16:creationId xmlns:a16="http://schemas.microsoft.com/office/drawing/2014/main" id="{DE2E97D3-7882-45A7-8F83-C6C1A6EF83CA}"/>
              </a:ext>
            </a:extLst>
          </p:cNvPr>
          <p:cNvSpPr txBox="1"/>
          <p:nvPr/>
        </p:nvSpPr>
        <p:spPr>
          <a:xfrm>
            <a:off x="11652628" y="12111701"/>
            <a:ext cx="995680"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000000"/>
                </a:solidFill>
                <a:effectLst/>
                <a:uFillTx/>
                <a:latin typeface="+mj-lt"/>
                <a:ea typeface="+mj-ea"/>
                <a:cs typeface="+mj-cs"/>
                <a:sym typeface="Helvetica Light"/>
              </a:rPr>
              <a:t>+</a:t>
            </a:r>
          </a:p>
        </p:txBody>
      </p:sp>
      <p:sp>
        <p:nvSpPr>
          <p:cNvPr id="18" name="TextBox 17">
            <a:extLst>
              <a:ext uri="{FF2B5EF4-FFF2-40B4-BE49-F238E27FC236}">
                <a16:creationId xmlns:a16="http://schemas.microsoft.com/office/drawing/2014/main" id="{86976C0E-143B-4A1E-9C5B-CAB6CA33BC3D}"/>
              </a:ext>
            </a:extLst>
          </p:cNvPr>
          <p:cNvSpPr txBox="1"/>
          <p:nvPr/>
        </p:nvSpPr>
        <p:spPr>
          <a:xfrm>
            <a:off x="15615725" y="10640256"/>
            <a:ext cx="995680"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000000"/>
                </a:solidFill>
                <a:effectLst/>
                <a:uFillTx/>
                <a:latin typeface="+mj-lt"/>
                <a:ea typeface="+mj-ea"/>
                <a:cs typeface="+mj-cs"/>
                <a:sym typeface="Helvetica Light"/>
              </a:rPr>
              <a:t>+</a:t>
            </a:r>
          </a:p>
        </p:txBody>
      </p:sp>
      <p:sp>
        <p:nvSpPr>
          <p:cNvPr id="19" name="Овал 18">
            <a:extLst>
              <a:ext uri="{FF2B5EF4-FFF2-40B4-BE49-F238E27FC236}">
                <a16:creationId xmlns:a16="http://schemas.microsoft.com/office/drawing/2014/main" id="{2A86DBA5-4A41-4789-9058-81674DFCB379}"/>
              </a:ext>
            </a:extLst>
          </p:cNvPr>
          <p:cNvSpPr/>
          <p:nvPr/>
        </p:nvSpPr>
        <p:spPr>
          <a:xfrm>
            <a:off x="18031314" y="11061422"/>
            <a:ext cx="4255476" cy="1587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tx1"/>
                </a:solidFill>
                <a:effectLst/>
                <a:uFillTx/>
                <a:latin typeface="+mj-lt"/>
                <a:ea typeface="+mj-ea"/>
                <a:cs typeface="+mj-cs"/>
                <a:sym typeface="Helvetica Light"/>
              </a:rPr>
              <a:t>Behavioral intention</a:t>
            </a:r>
          </a:p>
        </p:txBody>
      </p:sp>
    </p:spTree>
    <p:extLst>
      <p:ext uri="{BB962C8B-B14F-4D97-AF65-F5344CB8AC3E}">
        <p14:creationId xmlns:p14="http://schemas.microsoft.com/office/powerpoint/2010/main" val="262952368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Methodology</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226606" y="4265715"/>
            <a:ext cx="22486674" cy="85079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b="1" dirty="0"/>
              <a:t>Data</a:t>
            </a:r>
          </a:p>
          <a:p>
            <a:pPr algn="l">
              <a:spcBef>
                <a:spcPts val="2800"/>
              </a:spcBef>
              <a:buSzPct val="100000"/>
              <a:defRPr sz="2800">
                <a:solidFill>
                  <a:srgbClr val="253957"/>
                </a:solidFill>
                <a:latin typeface="+mn-lt"/>
                <a:ea typeface="+mn-ea"/>
                <a:cs typeface="+mn-cs"/>
                <a:sym typeface="Arial Narrow"/>
              </a:defRPr>
            </a:pPr>
            <a:r>
              <a:rPr lang="en-US" sz="3200" dirty="0"/>
              <a:t>	Respondents were randomly selected from among those who had already completed their visit to the exhibition and agreed to take our survey. The questionnaire consisted of questions aimed at identifying visitor perceptions of museum innovation, satisfaction, and behavioral intentions. The cross-sectional data collected through a survey of museum visitors in Faberge museum. The analysis is based on 429 questionnaires.</a:t>
            </a:r>
          </a:p>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b="1" dirty="0"/>
              <a:t>Measurement</a:t>
            </a:r>
          </a:p>
          <a:p>
            <a:pPr algn="l">
              <a:spcBef>
                <a:spcPts val="2800"/>
              </a:spcBef>
              <a:buSzPct val="100000"/>
              <a:defRPr sz="2800">
                <a:solidFill>
                  <a:srgbClr val="253957"/>
                </a:solidFill>
                <a:latin typeface="+mn-lt"/>
                <a:ea typeface="+mn-ea"/>
                <a:cs typeface="+mn-cs"/>
                <a:sym typeface="Arial Narrow"/>
              </a:defRPr>
            </a:pPr>
            <a:r>
              <a:rPr lang="en-US" sz="3200" dirty="0"/>
              <a:t>	The questionnaire will be formed on the basis of an analysis of the literature and existing scales for measuring the used constructs. This paper assumes the use of existing theoretical constructs that measure museum innovativeness (Kim, Tang &amp; </a:t>
            </a:r>
            <a:r>
              <a:rPr lang="en-US" sz="3200" dirty="0" err="1"/>
              <a:t>Bosselman</a:t>
            </a:r>
            <a:r>
              <a:rPr lang="en-US" sz="3200" dirty="0"/>
              <a:t>, 2018), satisfaction</a:t>
            </a:r>
            <a:r>
              <a:rPr lang="ru-RU" sz="3200" dirty="0"/>
              <a:t> (</a:t>
            </a:r>
            <a:r>
              <a:rPr lang="en-US" sz="3200" dirty="0" err="1"/>
              <a:t>Tsaur</a:t>
            </a:r>
            <a:r>
              <a:rPr lang="en-US" sz="3200" dirty="0"/>
              <a:t>, Wang, Liu, &amp; Huang, 2019</a:t>
            </a:r>
            <a:r>
              <a:rPr lang="ru-RU" sz="3200" dirty="0"/>
              <a:t>)</a:t>
            </a:r>
            <a:r>
              <a:rPr lang="en-US" sz="3200" dirty="0"/>
              <a:t> and behavioral intentions (</a:t>
            </a:r>
            <a:r>
              <a:rPr lang="da-DK" sz="3200" dirty="0"/>
              <a:t>Zeithaml et al.</a:t>
            </a:r>
            <a:r>
              <a:rPr lang="ru-RU" sz="3200" dirty="0"/>
              <a:t>, </a:t>
            </a:r>
            <a:r>
              <a:rPr lang="da-DK" sz="3200" dirty="0"/>
              <a:t>1996; Bonn et al.</a:t>
            </a:r>
            <a:r>
              <a:rPr lang="ru-RU" sz="3200" dirty="0"/>
              <a:t>, </a:t>
            </a:r>
            <a:r>
              <a:rPr lang="da-DK" sz="3200" dirty="0"/>
              <a:t>2007</a:t>
            </a:r>
            <a:r>
              <a:rPr lang="en-US" sz="3200" dirty="0"/>
              <a:t>).</a:t>
            </a:r>
          </a:p>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b="1" dirty="0"/>
              <a:t>Analysis</a:t>
            </a:r>
            <a:endParaRPr lang="ru-RU" sz="4000" b="1" dirty="0"/>
          </a:p>
          <a:p>
            <a:pPr algn="l">
              <a:spcBef>
                <a:spcPts val="2800"/>
              </a:spcBef>
              <a:buSzPct val="100000"/>
              <a:defRPr sz="2800">
                <a:solidFill>
                  <a:srgbClr val="253957"/>
                </a:solidFill>
                <a:latin typeface="+mn-lt"/>
                <a:ea typeface="+mn-ea"/>
                <a:cs typeface="+mn-cs"/>
                <a:sym typeface="Arial Narrow"/>
              </a:defRPr>
            </a:pPr>
            <a:r>
              <a:rPr lang="ru-RU" sz="4000" b="1" dirty="0"/>
              <a:t>	</a:t>
            </a:r>
            <a:r>
              <a:rPr lang="en-US" sz="3200" dirty="0"/>
              <a:t>Confirmatory factor analysis was used in order to form our three constructs (Perceived innovativeness, Satisfaction and Behavioral Intentions) from items. Further, we applied structural equation modeling (SEM) to test direct and indirect relationships between our constructs. All calculations performed in the software “Stata” using command </a:t>
            </a:r>
            <a:r>
              <a:rPr lang="en-US" sz="3200" dirty="0" err="1"/>
              <a:t>sem</a:t>
            </a:r>
            <a:endParaRPr lang="en-US" sz="3200" dirty="0"/>
          </a:p>
          <a:p>
            <a:pPr algn="l">
              <a:spcBef>
                <a:spcPts val="2800"/>
              </a:spcBef>
              <a:buSzPct val="100000"/>
              <a:defRPr sz="2800">
                <a:solidFill>
                  <a:srgbClr val="253957"/>
                </a:solidFill>
                <a:latin typeface="+mn-lt"/>
                <a:ea typeface="+mn-ea"/>
                <a:cs typeface="+mn-cs"/>
                <a:sym typeface="Arial Narrow"/>
              </a:defRPr>
            </a:pPr>
            <a:endParaRPr lang="ru-RU" sz="3200" dirty="0"/>
          </a:p>
        </p:txBody>
      </p:sp>
    </p:spTree>
    <p:extLst>
      <p:ext uri="{BB962C8B-B14F-4D97-AF65-F5344CB8AC3E}">
        <p14:creationId xmlns:p14="http://schemas.microsoft.com/office/powerpoint/2010/main" val="105407902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Descriptive statistic</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339112"/>
            <a:ext cx="21523142" cy="7928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lang="ru-RU" dirty="0"/>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C8158C4B-042F-4199-9613-332E1235607D}"/>
              </a:ext>
            </a:extLst>
          </p:cNvPr>
          <p:cNvSpPr txBox="1"/>
          <p:nvPr/>
        </p:nvSpPr>
        <p:spPr>
          <a:xfrm>
            <a:off x="10247784" y="5705872"/>
            <a:ext cx="11953328" cy="39604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4000" dirty="0"/>
              <a:t>In most cases, women took part in the survey (approximately 8</a:t>
            </a:r>
            <a:r>
              <a:rPr lang="ru-RU" sz="4000" dirty="0"/>
              <a:t>3</a:t>
            </a:r>
            <a:r>
              <a:rPr lang="en-US" sz="4000" dirty="0"/>
              <a:t>%). The age groups of respondents are in roughly equal proportions. Approximately 64% of respondents were from St. Petersburg. 75% of respondents have a job. As for the education level, almost 8</a:t>
            </a:r>
            <a:r>
              <a:rPr lang="ru-RU" sz="4000" dirty="0"/>
              <a:t>1</a:t>
            </a:r>
            <a:r>
              <a:rPr lang="en-US" sz="4000" dirty="0"/>
              <a:t>% of the visitors had completed higher education.</a:t>
            </a:r>
            <a:endParaRPr lang="ru-RU" sz="4000" dirty="0"/>
          </a:p>
        </p:txBody>
      </p:sp>
      <p:pic>
        <p:nvPicPr>
          <p:cNvPr id="4" name="Рисунок 3">
            <a:extLst>
              <a:ext uri="{FF2B5EF4-FFF2-40B4-BE49-F238E27FC236}">
                <a16:creationId xmlns:a16="http://schemas.microsoft.com/office/drawing/2014/main" id="{963050ED-C59B-8FA8-EDD4-D4038F388721}"/>
              </a:ext>
            </a:extLst>
          </p:cNvPr>
          <p:cNvPicPr>
            <a:picLocks noChangeAspect="1"/>
          </p:cNvPicPr>
          <p:nvPr/>
        </p:nvPicPr>
        <p:blipFill>
          <a:blip r:embed="rId3"/>
          <a:stretch>
            <a:fillRect/>
          </a:stretch>
        </p:blipFill>
        <p:spPr>
          <a:xfrm>
            <a:off x="2182888" y="4063380"/>
            <a:ext cx="6459808" cy="8923977"/>
          </a:xfrm>
          <a:prstGeom prst="rect">
            <a:avLst/>
          </a:prstGeom>
        </p:spPr>
      </p:pic>
    </p:spTree>
    <p:extLst>
      <p:ext uri="{BB962C8B-B14F-4D97-AF65-F5344CB8AC3E}">
        <p14:creationId xmlns:p14="http://schemas.microsoft.com/office/powerpoint/2010/main" val="185298396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A word cloud of consumer perception of innovations in museums</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339112"/>
            <a:ext cx="21523142" cy="7928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lang="ru-RU" dirty="0"/>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C8158C4B-042F-4199-9613-332E1235607D}"/>
              </a:ext>
            </a:extLst>
          </p:cNvPr>
          <p:cNvSpPr txBox="1"/>
          <p:nvPr/>
        </p:nvSpPr>
        <p:spPr>
          <a:xfrm>
            <a:off x="9527704" y="5705872"/>
            <a:ext cx="11896466" cy="72728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3600" dirty="0"/>
              <a:t>Open-ended question "What do you think innovation in museums is?“</a:t>
            </a:r>
          </a:p>
          <a:p>
            <a:pPr algn="l">
              <a:spcBef>
                <a:spcPts val="2800"/>
              </a:spcBef>
              <a:buSzPct val="100000"/>
              <a:defRPr sz="2800">
                <a:solidFill>
                  <a:srgbClr val="253957"/>
                </a:solidFill>
                <a:latin typeface="+mn-lt"/>
                <a:ea typeface="+mn-ea"/>
                <a:cs typeface="+mn-cs"/>
                <a:sym typeface="Arial Narrow"/>
              </a:defRPr>
            </a:pPr>
            <a:r>
              <a:rPr lang="en-US" sz="3600" dirty="0"/>
              <a:t>Museum visitors perceive innovation as: </a:t>
            </a:r>
          </a:p>
          <a:p>
            <a:pPr marL="742950" indent="-742950" algn="l">
              <a:spcBef>
                <a:spcPts val="2800"/>
              </a:spcBef>
              <a:buSzPct val="100000"/>
              <a:buAutoNum type="arabicParenR"/>
              <a:defRPr sz="2800">
                <a:solidFill>
                  <a:srgbClr val="253957"/>
                </a:solidFill>
                <a:latin typeface="+mn-lt"/>
                <a:ea typeface="+mn-ea"/>
                <a:cs typeface="+mn-cs"/>
                <a:sym typeface="Arial Narrow"/>
              </a:defRPr>
            </a:pPr>
            <a:r>
              <a:rPr lang="en-US" sz="3600" dirty="0"/>
              <a:t>The existence of temporary exhibitions (sometimes noted about little-known artists);</a:t>
            </a:r>
          </a:p>
          <a:p>
            <a:pPr marL="742950" indent="-742950" algn="l">
              <a:spcBef>
                <a:spcPts val="2800"/>
              </a:spcBef>
              <a:buSzPct val="100000"/>
              <a:buAutoNum type="arabicParenR"/>
              <a:defRPr sz="2800">
                <a:solidFill>
                  <a:srgbClr val="253957"/>
                </a:solidFill>
                <a:latin typeface="+mn-lt"/>
                <a:ea typeface="+mn-ea"/>
                <a:cs typeface="+mn-cs"/>
                <a:sym typeface="Arial Narrow"/>
              </a:defRPr>
            </a:pPr>
            <a:r>
              <a:rPr lang="en-US" sz="3600" dirty="0"/>
              <a:t>Lightning</a:t>
            </a:r>
            <a:r>
              <a:rPr lang="ru-RU" sz="3600" dirty="0"/>
              <a:t> </a:t>
            </a:r>
            <a:r>
              <a:rPr lang="en-US" sz="3600" dirty="0"/>
              <a:t>(backlighting, lighting effects, etc.) </a:t>
            </a:r>
          </a:p>
          <a:p>
            <a:pPr marL="742950" indent="-742950" algn="l">
              <a:spcBef>
                <a:spcPts val="2800"/>
              </a:spcBef>
              <a:buSzPct val="100000"/>
              <a:buAutoNum type="arabicParenR"/>
              <a:defRPr sz="2800">
                <a:solidFill>
                  <a:srgbClr val="253957"/>
                </a:solidFill>
                <a:latin typeface="+mn-lt"/>
                <a:ea typeface="+mn-ea"/>
                <a:cs typeface="+mn-cs"/>
                <a:sym typeface="Arial Narrow"/>
              </a:defRPr>
            </a:pPr>
            <a:r>
              <a:rPr lang="en-US" sz="3600" dirty="0"/>
              <a:t>Multimedia, technology and digitalization</a:t>
            </a:r>
          </a:p>
          <a:p>
            <a:pPr marL="742950" indent="-742950" algn="l">
              <a:spcBef>
                <a:spcPts val="2800"/>
              </a:spcBef>
              <a:buSzPct val="100000"/>
              <a:buAutoNum type="arabicParenR"/>
              <a:defRPr sz="2800">
                <a:solidFill>
                  <a:srgbClr val="253957"/>
                </a:solidFill>
                <a:latin typeface="+mn-lt"/>
                <a:ea typeface="+mn-ea"/>
                <a:cs typeface="+mn-cs"/>
                <a:sym typeface="Arial Narrow"/>
              </a:defRPr>
            </a:pPr>
            <a:r>
              <a:rPr lang="en-US" sz="3600" dirty="0"/>
              <a:t>Interactivity as crucial thing for museum innovations</a:t>
            </a:r>
          </a:p>
          <a:p>
            <a:pPr marL="742950" indent="-742950" algn="l">
              <a:spcBef>
                <a:spcPts val="2800"/>
              </a:spcBef>
              <a:buSzPct val="100000"/>
              <a:buAutoNum type="arabicParenR"/>
              <a:defRPr sz="2800">
                <a:solidFill>
                  <a:srgbClr val="253957"/>
                </a:solidFill>
                <a:latin typeface="+mn-lt"/>
                <a:ea typeface="+mn-ea"/>
                <a:cs typeface="+mn-cs"/>
                <a:sym typeface="Arial Narrow"/>
              </a:defRPr>
            </a:pPr>
            <a:endParaRPr lang="ru-RU" sz="3600" dirty="0"/>
          </a:p>
        </p:txBody>
      </p:sp>
      <p:pic>
        <p:nvPicPr>
          <p:cNvPr id="10" name="Рисунок 9" descr="Изображение выглядит как текст&#10;&#10;Автоматически созданное описание">
            <a:extLst>
              <a:ext uri="{FF2B5EF4-FFF2-40B4-BE49-F238E27FC236}">
                <a16:creationId xmlns:a16="http://schemas.microsoft.com/office/drawing/2014/main" id="{9CCE24A4-5040-6B03-3F7E-3068E1D69C11}"/>
              </a:ext>
            </a:extLst>
          </p:cNvPr>
          <p:cNvPicPr>
            <a:picLocks noChangeAspect="1"/>
          </p:cNvPicPr>
          <p:nvPr/>
        </p:nvPicPr>
        <p:blipFill>
          <a:blip r:embed="rId3"/>
          <a:stretch>
            <a:fillRect/>
          </a:stretch>
        </p:blipFill>
        <p:spPr>
          <a:xfrm>
            <a:off x="1261742" y="5705872"/>
            <a:ext cx="6746370" cy="6087510"/>
          </a:xfrm>
          <a:prstGeom prst="rect">
            <a:avLst/>
          </a:prstGeom>
        </p:spPr>
      </p:pic>
    </p:spTree>
    <p:extLst>
      <p:ext uri="{BB962C8B-B14F-4D97-AF65-F5344CB8AC3E}">
        <p14:creationId xmlns:p14="http://schemas.microsoft.com/office/powerpoint/2010/main" val="24864148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1931</TotalTime>
  <Words>1507</Words>
  <Application>Microsoft Office PowerPoint</Application>
  <PresentationFormat>Произвольный</PresentationFormat>
  <Paragraphs>75</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Тряпкин Никита Сергеевич</cp:lastModifiedBy>
  <cp:revision>29</cp:revision>
  <dcterms:modified xsi:type="dcterms:W3CDTF">2022-05-28T08:09:00Z</dcterms:modified>
</cp:coreProperties>
</file>