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83" r:id="rId3"/>
    <p:sldId id="258" r:id="rId4"/>
    <p:sldId id="273" r:id="rId5"/>
    <p:sldId id="274" r:id="rId6"/>
    <p:sldId id="275" r:id="rId7"/>
    <p:sldId id="276" r:id="rId8"/>
    <p:sldId id="277" r:id="rId9"/>
    <p:sldId id="278" r:id="rId10"/>
    <p:sldId id="284" r:id="rId11"/>
    <p:sldId id="285" r:id="rId12"/>
    <p:sldId id="286" r:id="rId13"/>
    <p:sldId id="287" r:id="rId14"/>
    <p:sldId id="279" r:id="rId15"/>
    <p:sldId id="288" r:id="rId16"/>
    <p:sldId id="289" r:id="rId17"/>
    <p:sldId id="280" r:id="rId18"/>
    <p:sldId id="290" r:id="rId19"/>
    <p:sldId id="263" r:id="rId2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54" y="426"/>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953014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536367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3" y="5907098"/>
            <a:ext cx="13356006" cy="12327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en-US" dirty="0"/>
              <a:t>Theoretical concepts of innovation</a:t>
            </a:r>
            <a:endParaRPr dirty="0"/>
          </a:p>
        </p:txBody>
      </p:sp>
      <p:sp>
        <p:nvSpPr>
          <p:cNvPr id="53" name="Очень крутой подзаголовок презентации"/>
          <p:cNvSpPr txBox="1"/>
          <p:nvPr/>
        </p:nvSpPr>
        <p:spPr>
          <a:xfrm>
            <a:off x="7116914" y="7118847"/>
            <a:ext cx="2554806" cy="9632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endParaRPr dirty="0"/>
          </a:p>
        </p:txBody>
      </p:sp>
      <p:sp>
        <p:nvSpPr>
          <p:cNvPr id="54" name="Название подразделения,  лаборатории, факультета и т.д."/>
          <p:cNvSpPr txBox="1"/>
          <p:nvPr/>
        </p:nvSpPr>
        <p:spPr>
          <a:xfrm>
            <a:off x="7116915" y="1847447"/>
            <a:ext cx="9443423" cy="790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endParaRPr dirty="0"/>
          </a:p>
        </p:txBody>
      </p:sp>
      <p:sp>
        <p:nvSpPr>
          <p:cNvPr id="55" name="Москва, 2017"/>
          <p:cNvSpPr txBox="1"/>
          <p:nvPr/>
        </p:nvSpPr>
        <p:spPr>
          <a:xfrm>
            <a:off x="12085465" y="11892516"/>
            <a:ext cx="3418901"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en-US" dirty="0"/>
              <a:t>Saint-Petersburg</a:t>
            </a:r>
            <a:r>
              <a:rPr dirty="0"/>
              <a:t>, 20</a:t>
            </a:r>
            <a:r>
              <a:rPr lang="ru-RU" dirty="0"/>
              <a:t>2</a:t>
            </a:r>
            <a:r>
              <a:rPr lang="en-US" dirty="0"/>
              <a:t>2</a:t>
            </a:r>
            <a:endParaRPr dirty="0"/>
          </a:p>
        </p:txBody>
      </p:sp>
      <p:pic>
        <p:nvPicPr>
          <p:cNvPr id="56" name="Изображение" descr="Изображение"/>
          <p:cNvPicPr>
            <a:picLocks noChangeAspect="1"/>
          </p:cNvPicPr>
          <p:nvPr/>
        </p:nvPicPr>
        <p:blipFill>
          <a:blip r:embed="rId2"/>
          <a:stretch>
            <a:fillRect/>
          </a:stretch>
        </p:blipFill>
        <p:spPr>
          <a:xfrm>
            <a:off x="1221970" y="1330739"/>
            <a:ext cx="2736119" cy="2645547"/>
          </a:xfrm>
          <a:prstGeom prst="rect">
            <a:avLst/>
          </a:prstGeom>
          <a:ln w="12700">
            <a:miter lim="400000"/>
          </a:ln>
        </p:spPr>
      </p:pic>
      <p:sp>
        <p:nvSpPr>
          <p:cNvPr id="8" name="Очень крутой подзаголовок презентации">
            <a:extLst>
              <a:ext uri="{FF2B5EF4-FFF2-40B4-BE49-F238E27FC236}">
                <a16:creationId xmlns:a16="http://schemas.microsoft.com/office/drawing/2014/main" id="{BCD63880-3B70-4C60-A098-6AF796ADBEE0}"/>
              </a:ext>
            </a:extLst>
          </p:cNvPr>
          <p:cNvSpPr txBox="1"/>
          <p:nvPr/>
        </p:nvSpPr>
        <p:spPr>
          <a:xfrm>
            <a:off x="7116913" y="8970973"/>
            <a:ext cx="11555806" cy="9632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en-US" sz="2800" dirty="0"/>
              <a:t>Tryapkin Nikita Sergeevich</a:t>
            </a:r>
            <a:endParaRPr lang="ru-RU" sz="2800" dirty="0"/>
          </a:p>
          <a:p>
            <a:r>
              <a:rPr lang="en-US" sz="2800" dirty="0"/>
              <a:t>ntryapkin@hse.ru</a:t>
            </a:r>
            <a:endParaRPr sz="28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Technology acceptance model (Davis,1989)</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7" name="Прямоугольник 6">
            <a:extLst>
              <a:ext uri="{FF2B5EF4-FFF2-40B4-BE49-F238E27FC236}">
                <a16:creationId xmlns:a16="http://schemas.microsoft.com/office/drawing/2014/main" id="{EDA123BF-F632-445E-9D9B-44162E9B5542}"/>
              </a:ext>
            </a:extLst>
          </p:cNvPr>
          <p:cNvSpPr/>
          <p:nvPr/>
        </p:nvSpPr>
        <p:spPr>
          <a:xfrm>
            <a:off x="4415136" y="5849888"/>
            <a:ext cx="3736483" cy="1901655"/>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t>Perceived usefulness</a:t>
            </a:r>
            <a:endParaRPr lang="ru-RU" sz="2400" dirty="0"/>
          </a:p>
        </p:txBody>
      </p:sp>
      <p:sp>
        <p:nvSpPr>
          <p:cNvPr id="9" name="Прямоугольник 8">
            <a:extLst>
              <a:ext uri="{FF2B5EF4-FFF2-40B4-BE49-F238E27FC236}">
                <a16:creationId xmlns:a16="http://schemas.microsoft.com/office/drawing/2014/main" id="{613F506E-8D90-422F-87CE-467A62CA77E8}"/>
              </a:ext>
            </a:extLst>
          </p:cNvPr>
          <p:cNvSpPr/>
          <p:nvPr/>
        </p:nvSpPr>
        <p:spPr>
          <a:xfrm>
            <a:off x="4415136" y="7905655"/>
            <a:ext cx="3736483" cy="1901655"/>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t>Perceived ease of use</a:t>
            </a:r>
            <a:endParaRPr lang="ru-RU" sz="2400" b="1" dirty="0"/>
          </a:p>
        </p:txBody>
      </p:sp>
      <p:sp>
        <p:nvSpPr>
          <p:cNvPr id="11" name="Прямоугольник 10">
            <a:extLst>
              <a:ext uri="{FF2B5EF4-FFF2-40B4-BE49-F238E27FC236}">
                <a16:creationId xmlns:a16="http://schemas.microsoft.com/office/drawing/2014/main" id="{A05BD2E0-D92C-4832-BBDF-1DF8364AF86A}"/>
              </a:ext>
            </a:extLst>
          </p:cNvPr>
          <p:cNvSpPr/>
          <p:nvPr/>
        </p:nvSpPr>
        <p:spPr>
          <a:xfrm>
            <a:off x="9568736" y="6707647"/>
            <a:ext cx="3736483" cy="1901655"/>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t>Behavioral intention</a:t>
            </a:r>
            <a:endParaRPr lang="ru-RU" sz="2400" b="1" dirty="0"/>
          </a:p>
        </p:txBody>
      </p:sp>
      <p:cxnSp>
        <p:nvCxnSpPr>
          <p:cNvPr id="12" name="Прямая со стрелкой 11">
            <a:extLst>
              <a:ext uri="{FF2B5EF4-FFF2-40B4-BE49-F238E27FC236}">
                <a16:creationId xmlns:a16="http://schemas.microsoft.com/office/drawing/2014/main" id="{10DCBF0E-CFF1-4911-81BF-3008F6143070}"/>
              </a:ext>
            </a:extLst>
          </p:cNvPr>
          <p:cNvCxnSpPr>
            <a:stCxn id="7" idx="3"/>
            <a:endCxn id="11" idx="1"/>
          </p:cNvCxnSpPr>
          <p:nvPr/>
        </p:nvCxnSpPr>
        <p:spPr>
          <a:xfrm>
            <a:off x="8151619" y="6800716"/>
            <a:ext cx="1417117" cy="857759"/>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3" name="Прямая со стрелкой 12">
            <a:extLst>
              <a:ext uri="{FF2B5EF4-FFF2-40B4-BE49-F238E27FC236}">
                <a16:creationId xmlns:a16="http://schemas.microsoft.com/office/drawing/2014/main" id="{A890B7C8-1563-4BF4-B2D8-7BF4FAF133EA}"/>
              </a:ext>
            </a:extLst>
          </p:cNvPr>
          <p:cNvCxnSpPr>
            <a:stCxn id="9" idx="3"/>
            <a:endCxn id="11" idx="1"/>
          </p:cNvCxnSpPr>
          <p:nvPr/>
        </p:nvCxnSpPr>
        <p:spPr>
          <a:xfrm flipV="1">
            <a:off x="8151619" y="7658475"/>
            <a:ext cx="1417117" cy="1198008"/>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4" name="Прямоугольник 13">
            <a:extLst>
              <a:ext uri="{FF2B5EF4-FFF2-40B4-BE49-F238E27FC236}">
                <a16:creationId xmlns:a16="http://schemas.microsoft.com/office/drawing/2014/main" id="{22E5086C-D26B-44D4-A938-48A37EE14F45}"/>
              </a:ext>
            </a:extLst>
          </p:cNvPr>
          <p:cNvSpPr/>
          <p:nvPr/>
        </p:nvSpPr>
        <p:spPr>
          <a:xfrm>
            <a:off x="14722336" y="6730651"/>
            <a:ext cx="3736483" cy="1901655"/>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t>Actual system use</a:t>
            </a:r>
            <a:endParaRPr lang="ru-RU" sz="2400" b="1" dirty="0"/>
          </a:p>
        </p:txBody>
      </p:sp>
      <p:cxnSp>
        <p:nvCxnSpPr>
          <p:cNvPr id="15" name="Прямая со стрелкой 14">
            <a:extLst>
              <a:ext uri="{FF2B5EF4-FFF2-40B4-BE49-F238E27FC236}">
                <a16:creationId xmlns:a16="http://schemas.microsoft.com/office/drawing/2014/main" id="{3661C330-0E2C-4659-8CC3-0F509CE71370}"/>
              </a:ext>
            </a:extLst>
          </p:cNvPr>
          <p:cNvCxnSpPr>
            <a:stCxn id="11" idx="3"/>
            <a:endCxn id="14" idx="1"/>
          </p:cNvCxnSpPr>
          <p:nvPr/>
        </p:nvCxnSpPr>
        <p:spPr>
          <a:xfrm>
            <a:off x="13305219" y="7658475"/>
            <a:ext cx="1417117" cy="230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3312871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Technology acceptance model (Venkatesh &amp; Davis,1996)</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pic>
        <p:nvPicPr>
          <p:cNvPr id="16" name="Рисунок 15">
            <a:extLst>
              <a:ext uri="{FF2B5EF4-FFF2-40B4-BE49-F238E27FC236}">
                <a16:creationId xmlns:a16="http://schemas.microsoft.com/office/drawing/2014/main" id="{7F07E9D7-B898-4485-AAD8-AF0B69E914E1}"/>
              </a:ext>
            </a:extLst>
          </p:cNvPr>
          <p:cNvPicPr>
            <a:picLocks noChangeAspect="1"/>
          </p:cNvPicPr>
          <p:nvPr/>
        </p:nvPicPr>
        <p:blipFill>
          <a:blip r:embed="rId3"/>
          <a:stretch>
            <a:fillRect/>
          </a:stretch>
        </p:blipFill>
        <p:spPr>
          <a:xfrm>
            <a:off x="3757133" y="5489848"/>
            <a:ext cx="16869733" cy="4411676"/>
          </a:xfrm>
          <a:prstGeom prst="rect">
            <a:avLst/>
          </a:prstGeom>
        </p:spPr>
      </p:pic>
      <p:sp>
        <p:nvSpPr>
          <p:cNvPr id="1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1DDC7A4F-0AB5-4B06-939B-A6FE589054DD}"/>
              </a:ext>
            </a:extLst>
          </p:cNvPr>
          <p:cNvSpPr txBox="1"/>
          <p:nvPr/>
        </p:nvSpPr>
        <p:spPr>
          <a:xfrm>
            <a:off x="1430429" y="10743213"/>
            <a:ext cx="21523142" cy="12049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spcBef>
                <a:spcPts val="2800"/>
              </a:spcBef>
              <a:buSzPct val="100000"/>
              <a:defRPr sz="2800">
                <a:solidFill>
                  <a:srgbClr val="253957"/>
                </a:solidFill>
                <a:latin typeface="+mn-lt"/>
                <a:ea typeface="+mn-ea"/>
                <a:cs typeface="+mn-cs"/>
                <a:sym typeface="Arial Narrow"/>
              </a:defRPr>
            </a:pPr>
            <a:r>
              <a:rPr lang="en-US" sz="4000" dirty="0"/>
              <a:t>External variables included some “system characteristics, user training, user participation in design, and the nature of implementation process” (</a:t>
            </a:r>
            <a:r>
              <a:rPr lang="en-US" sz="4000" dirty="0" err="1"/>
              <a:t>Chuttur</a:t>
            </a:r>
            <a:r>
              <a:rPr lang="en-US" sz="4000" dirty="0"/>
              <a:t>, 2009:10)</a:t>
            </a:r>
          </a:p>
        </p:txBody>
      </p:sp>
    </p:spTree>
    <p:extLst>
      <p:ext uri="{BB962C8B-B14F-4D97-AF65-F5344CB8AC3E}">
        <p14:creationId xmlns:p14="http://schemas.microsoft.com/office/powerpoint/2010/main" val="393775251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Technology acceptance model (Venkatesh &amp; Davis,2000)</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pic>
        <p:nvPicPr>
          <p:cNvPr id="8" name="Рисунок 7">
            <a:extLst>
              <a:ext uri="{FF2B5EF4-FFF2-40B4-BE49-F238E27FC236}">
                <a16:creationId xmlns:a16="http://schemas.microsoft.com/office/drawing/2014/main" id="{467E0E86-D21C-45DB-9828-F2182172CB5E}"/>
              </a:ext>
            </a:extLst>
          </p:cNvPr>
          <p:cNvPicPr>
            <a:picLocks noChangeAspect="1"/>
          </p:cNvPicPr>
          <p:nvPr/>
        </p:nvPicPr>
        <p:blipFill>
          <a:blip r:embed="rId3"/>
          <a:stretch>
            <a:fillRect/>
          </a:stretch>
        </p:blipFill>
        <p:spPr>
          <a:xfrm>
            <a:off x="5935296" y="4985792"/>
            <a:ext cx="12513407" cy="7174133"/>
          </a:xfrm>
          <a:prstGeom prst="rect">
            <a:avLst/>
          </a:prstGeom>
        </p:spPr>
      </p:pic>
    </p:spTree>
    <p:extLst>
      <p:ext uri="{BB962C8B-B14F-4D97-AF65-F5344CB8AC3E}">
        <p14:creationId xmlns:p14="http://schemas.microsoft.com/office/powerpoint/2010/main" val="172429461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Technology acceptance model (Venkatesh, 2000)</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pic>
        <p:nvPicPr>
          <p:cNvPr id="7" name="Рисунок 6">
            <a:extLst>
              <a:ext uri="{FF2B5EF4-FFF2-40B4-BE49-F238E27FC236}">
                <a16:creationId xmlns:a16="http://schemas.microsoft.com/office/drawing/2014/main" id="{FCADC831-1BD6-4726-B140-5E65F0C2E228}"/>
              </a:ext>
            </a:extLst>
          </p:cNvPr>
          <p:cNvPicPr>
            <a:picLocks noChangeAspect="1"/>
          </p:cNvPicPr>
          <p:nvPr/>
        </p:nvPicPr>
        <p:blipFill rotWithShape="1">
          <a:blip r:embed="rId3"/>
          <a:srcRect l="3581" r="5865"/>
          <a:stretch/>
        </p:blipFill>
        <p:spPr>
          <a:xfrm>
            <a:off x="2068978" y="5181764"/>
            <a:ext cx="9885274" cy="7168893"/>
          </a:xfrm>
          <a:prstGeom prst="rect">
            <a:avLst/>
          </a:prstGeom>
        </p:spPr>
      </p:pic>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F10E04DA-0781-4521-8051-3CBCA04F2BFA}"/>
              </a:ext>
            </a:extLst>
          </p:cNvPr>
          <p:cNvSpPr txBox="1"/>
          <p:nvPr/>
        </p:nvSpPr>
        <p:spPr>
          <a:xfrm>
            <a:off x="13632160" y="6281936"/>
            <a:ext cx="5893816" cy="4968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spcBef>
                <a:spcPts val="2800"/>
              </a:spcBef>
              <a:buSzPct val="100000"/>
              <a:defRPr sz="2800">
                <a:solidFill>
                  <a:srgbClr val="253957"/>
                </a:solidFill>
                <a:latin typeface="+mn-lt"/>
                <a:ea typeface="+mn-ea"/>
                <a:cs typeface="+mn-cs"/>
                <a:sym typeface="Arial Narrow"/>
              </a:defRPr>
            </a:pPr>
            <a:r>
              <a:rPr lang="en-US" sz="3200" dirty="0"/>
              <a:t> Anchors – “general beliefs about computers and computer usage” (</a:t>
            </a:r>
            <a:r>
              <a:rPr lang="en-US" sz="3200" dirty="0" err="1"/>
              <a:t>Chuttur</a:t>
            </a:r>
            <a:r>
              <a:rPr lang="en-US" sz="3200" dirty="0"/>
              <a:t>, 2009:15);</a:t>
            </a:r>
          </a:p>
          <a:p>
            <a:pPr algn="just">
              <a:spcBef>
                <a:spcPts val="2800"/>
              </a:spcBef>
              <a:buSzPct val="100000"/>
              <a:defRPr sz="2800">
                <a:solidFill>
                  <a:srgbClr val="253957"/>
                </a:solidFill>
                <a:latin typeface="+mn-lt"/>
                <a:ea typeface="+mn-ea"/>
                <a:cs typeface="+mn-cs"/>
                <a:sym typeface="Arial Narrow"/>
              </a:defRPr>
            </a:pPr>
            <a:r>
              <a:rPr lang="en-US" sz="3200" dirty="0"/>
              <a:t>Adjustments – “beliefs that are shaped based on direct experience with the target system” (</a:t>
            </a:r>
            <a:r>
              <a:rPr lang="en-US" sz="3200" dirty="0" err="1"/>
              <a:t>Chuttur</a:t>
            </a:r>
            <a:r>
              <a:rPr lang="en-US" sz="3200" dirty="0"/>
              <a:t>, 2009:15).</a:t>
            </a:r>
          </a:p>
          <a:p>
            <a:pPr marL="514350" indent="-514350" algn="l">
              <a:spcBef>
                <a:spcPts val="2800"/>
              </a:spcBef>
              <a:buSzPct val="100000"/>
              <a:buFont typeface="+mj-lt"/>
              <a:buAutoNum type="alphaUcPeriod"/>
              <a:defRPr sz="2800">
                <a:solidFill>
                  <a:srgbClr val="253957"/>
                </a:solidFill>
                <a:latin typeface="+mn-lt"/>
                <a:ea typeface="+mn-ea"/>
                <a:cs typeface="+mn-cs"/>
                <a:sym typeface="Arial Narrow"/>
              </a:defRPr>
            </a:pPr>
            <a:endParaRPr lang="ru-RU" dirty="0"/>
          </a:p>
        </p:txBody>
      </p:sp>
    </p:spTree>
    <p:extLst>
      <p:ext uri="{BB962C8B-B14F-4D97-AF65-F5344CB8AC3E}">
        <p14:creationId xmlns:p14="http://schemas.microsoft.com/office/powerpoint/2010/main" val="402167524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Innovation resistance theory (Ram &amp; </a:t>
            </a:r>
            <a:r>
              <a:rPr lang="en-US" sz="6000" dirty="0" err="1"/>
              <a:t>Sheth</a:t>
            </a:r>
            <a:r>
              <a:rPr lang="en-US" sz="6000" dirty="0"/>
              <a:t>, 1989)</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15664" y="5201815"/>
            <a:ext cx="21523142" cy="59046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r>
              <a:rPr lang="en-US" sz="4000" dirty="0"/>
              <a:t>Prerequisites:</a:t>
            </a:r>
          </a:p>
          <a:p>
            <a:pPr marL="742950" indent="-742950" algn="l">
              <a:spcBef>
                <a:spcPts val="2800"/>
              </a:spcBef>
              <a:buSzPct val="100000"/>
              <a:buFont typeface="+mj-lt"/>
              <a:buAutoNum type="arabicPeriod"/>
              <a:defRPr sz="2800">
                <a:solidFill>
                  <a:srgbClr val="253957"/>
                </a:solidFill>
                <a:latin typeface="+mn-lt"/>
                <a:ea typeface="+mn-ea"/>
                <a:cs typeface="+mn-cs"/>
                <a:sym typeface="Arial Narrow"/>
              </a:defRPr>
            </a:pPr>
            <a:r>
              <a:rPr lang="en-US" sz="4000" dirty="0"/>
              <a:t>Innovations can significantly change the daily lives of consumers and disrupt their established routines;</a:t>
            </a:r>
          </a:p>
          <a:p>
            <a:pPr marL="742950" indent="-742950" algn="l">
              <a:spcBef>
                <a:spcPts val="2800"/>
              </a:spcBef>
              <a:buSzPct val="100000"/>
              <a:buFont typeface="+mj-lt"/>
              <a:buAutoNum type="arabicPeriod"/>
              <a:defRPr sz="2800">
                <a:solidFill>
                  <a:srgbClr val="253957"/>
                </a:solidFill>
                <a:latin typeface="+mn-lt"/>
                <a:ea typeface="+mn-ea"/>
                <a:cs typeface="+mn-cs"/>
                <a:sym typeface="Arial Narrow"/>
              </a:defRPr>
            </a:pPr>
            <a:r>
              <a:rPr lang="en-US" sz="4000" dirty="0"/>
              <a:t>Consumer beliefs may not match new practices that emerge from the implementation of innovations.</a:t>
            </a:r>
          </a:p>
          <a:p>
            <a:pPr algn="l">
              <a:spcBef>
                <a:spcPts val="2800"/>
              </a:spcBef>
              <a:buSzPct val="100000"/>
              <a:defRPr sz="2800">
                <a:solidFill>
                  <a:srgbClr val="253957"/>
                </a:solidFill>
                <a:latin typeface="+mn-lt"/>
                <a:ea typeface="+mn-ea"/>
                <a:cs typeface="+mn-cs"/>
                <a:sym typeface="Arial Narrow"/>
              </a:defRPr>
            </a:pPr>
            <a:endParaRPr lang="en-US" sz="4000" dirty="0"/>
          </a:p>
          <a:p>
            <a:pPr algn="l">
              <a:spcBef>
                <a:spcPts val="2800"/>
              </a:spcBef>
              <a:buSzPct val="100000"/>
              <a:defRPr sz="2800">
                <a:solidFill>
                  <a:srgbClr val="253957"/>
                </a:solidFill>
                <a:latin typeface="+mn-lt"/>
                <a:ea typeface="+mn-ea"/>
                <a:cs typeface="+mn-cs"/>
                <a:sym typeface="Arial Narrow"/>
              </a:defRPr>
            </a:pPr>
            <a:r>
              <a:rPr lang="en-US" sz="4000" dirty="0"/>
              <a:t>As a consequence,</a:t>
            </a:r>
            <a:endParaRPr lang="en-US" sz="3200" dirty="0"/>
          </a:p>
          <a:p>
            <a:pPr>
              <a:spcBef>
                <a:spcPts val="2800"/>
              </a:spcBef>
              <a:buSzPct val="100000"/>
              <a:defRPr sz="2800">
                <a:solidFill>
                  <a:srgbClr val="253957"/>
                </a:solidFill>
                <a:latin typeface="+mn-lt"/>
                <a:ea typeface="+mn-ea"/>
                <a:cs typeface="+mn-cs"/>
                <a:sym typeface="Arial Narrow"/>
              </a:defRPr>
            </a:pPr>
            <a:r>
              <a:rPr lang="en-US" sz="4800" i="1" dirty="0"/>
              <a:t>“Innovation resistance is the resistance offered by consumers to an innovation, either because it poses potential changes from a satisfactory status quo or because it conflicts with their belief structure.” </a:t>
            </a:r>
          </a:p>
        </p:txBody>
      </p:sp>
    </p:spTree>
    <p:extLst>
      <p:ext uri="{BB962C8B-B14F-4D97-AF65-F5344CB8AC3E}">
        <p14:creationId xmlns:p14="http://schemas.microsoft.com/office/powerpoint/2010/main" val="327103411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Innovation resistance theory (Ram &amp; </a:t>
            </a:r>
            <a:r>
              <a:rPr lang="en-US" sz="6000" dirty="0" err="1"/>
              <a:t>Sheth</a:t>
            </a:r>
            <a:r>
              <a:rPr lang="en-US" sz="6000" dirty="0"/>
              <a:t>, 1989)</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15664" y="4409728"/>
            <a:ext cx="21523142" cy="93062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r>
              <a:rPr lang="en-US" sz="3600" dirty="0"/>
              <a:t>There are a number of barriers that reduce the desire of consumers to adopt innovations. In general, we can divide them into two large groups: </a:t>
            </a:r>
          </a:p>
          <a:p>
            <a:pPr marL="742950" indent="-742950" algn="l">
              <a:spcBef>
                <a:spcPts val="2800"/>
              </a:spcBef>
              <a:buSzPct val="100000"/>
              <a:buFont typeface="+mj-lt"/>
              <a:buAutoNum type="arabicPeriod"/>
              <a:defRPr sz="2800">
                <a:solidFill>
                  <a:srgbClr val="253957"/>
                </a:solidFill>
                <a:latin typeface="+mn-lt"/>
                <a:ea typeface="+mn-ea"/>
                <a:cs typeface="+mn-cs"/>
                <a:sym typeface="Arial Narrow"/>
              </a:defRPr>
            </a:pPr>
            <a:r>
              <a:rPr lang="en-US" sz="3600" dirty="0"/>
              <a:t>The functional barriers:</a:t>
            </a:r>
          </a:p>
          <a:p>
            <a:pPr marL="571500" lvl="5" indent="-5715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3600" dirty="0"/>
              <a:t>Usage Barrier – some obstacles caused by likely changes, especially in the context of using new innovations compared to the existing system;</a:t>
            </a:r>
          </a:p>
          <a:p>
            <a:pPr marL="571500" indent="-5715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3600" dirty="0"/>
              <a:t>Value barriers – some inconsistency with the existing value system, specifically in the context of balancing between the cost of using the innovation and learning it in contrast with the offered benefits;</a:t>
            </a:r>
          </a:p>
          <a:p>
            <a:pPr marL="571500" indent="-5715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3600" dirty="0"/>
              <a:t>Risk barriers – some resistance resulting from uncertainties that are strongly connected with innovation.</a:t>
            </a:r>
          </a:p>
          <a:p>
            <a:pPr marL="742950" indent="-742950" algn="l">
              <a:spcBef>
                <a:spcPts val="2800"/>
              </a:spcBef>
              <a:buSzPct val="100000"/>
              <a:buFont typeface="+mj-lt"/>
              <a:buAutoNum type="arabicPeriod" startAt="2"/>
              <a:defRPr sz="2800">
                <a:solidFill>
                  <a:srgbClr val="253957"/>
                </a:solidFill>
                <a:latin typeface="+mn-lt"/>
                <a:ea typeface="+mn-ea"/>
                <a:cs typeface="+mn-cs"/>
                <a:sym typeface="Arial Narrow"/>
              </a:defRPr>
            </a:pPr>
            <a:r>
              <a:rPr lang="en-US" sz="3600" dirty="0"/>
              <a:t>Psychological barriers:</a:t>
            </a:r>
          </a:p>
          <a:p>
            <a:pPr marL="571500" indent="-5715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3600" dirty="0"/>
              <a:t>Tradition Barrier – a resistance associated with cultural change caused by innovation;</a:t>
            </a:r>
          </a:p>
          <a:p>
            <a:pPr marL="571500" indent="-5715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3600" dirty="0"/>
              <a:t>Image Barrier -  a type of resistance closely associated with negative impressions of the use or origin of the innovation.</a:t>
            </a:r>
          </a:p>
        </p:txBody>
      </p:sp>
      <p:sp>
        <p:nvSpPr>
          <p:cNvPr id="9" name="TextBox 8">
            <a:extLst>
              <a:ext uri="{FF2B5EF4-FFF2-40B4-BE49-F238E27FC236}">
                <a16:creationId xmlns:a16="http://schemas.microsoft.com/office/drawing/2014/main" id="{1CBF8C00-2161-4B02-9C0B-1AF1E85C6B5D}"/>
              </a:ext>
            </a:extLst>
          </p:cNvPr>
          <p:cNvSpPr txBox="1"/>
          <p:nvPr/>
        </p:nvSpPr>
        <p:spPr>
          <a:xfrm>
            <a:off x="16080432" y="13194704"/>
            <a:ext cx="8862630" cy="3385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600" dirty="0">
                <a:solidFill>
                  <a:srgbClr val="002060"/>
                </a:solidFill>
                <a:latin typeface="+mn-lt"/>
              </a:rPr>
              <a:t>Some definitions taken from the paper by Kaur, </a:t>
            </a:r>
            <a:r>
              <a:rPr lang="en-US" sz="1600" dirty="0" err="1">
                <a:solidFill>
                  <a:srgbClr val="002060"/>
                </a:solidFill>
                <a:latin typeface="+mn-lt"/>
              </a:rPr>
              <a:t>Dhir</a:t>
            </a:r>
            <a:r>
              <a:rPr lang="en-US" sz="1600" dirty="0">
                <a:solidFill>
                  <a:srgbClr val="002060"/>
                </a:solidFill>
                <a:latin typeface="+mn-lt"/>
              </a:rPr>
              <a:t>, Singh, </a:t>
            </a:r>
            <a:r>
              <a:rPr lang="en-US" sz="1600" dirty="0" err="1">
                <a:solidFill>
                  <a:srgbClr val="002060"/>
                </a:solidFill>
                <a:latin typeface="+mn-lt"/>
              </a:rPr>
              <a:t>Sahu</a:t>
            </a:r>
            <a:r>
              <a:rPr lang="en-US" sz="1600" dirty="0">
                <a:solidFill>
                  <a:srgbClr val="002060"/>
                </a:solidFill>
                <a:latin typeface="+mn-lt"/>
              </a:rPr>
              <a:t> &amp; </a:t>
            </a:r>
            <a:r>
              <a:rPr lang="en-US" sz="1600" dirty="0" err="1">
                <a:solidFill>
                  <a:srgbClr val="002060"/>
                </a:solidFill>
                <a:latin typeface="+mn-lt"/>
              </a:rPr>
              <a:t>Almotairi</a:t>
            </a:r>
            <a:r>
              <a:rPr lang="en-US" sz="1600" dirty="0">
                <a:solidFill>
                  <a:srgbClr val="002060"/>
                </a:solidFill>
                <a:latin typeface="+mn-lt"/>
              </a:rPr>
              <a:t> (2020: 5-6)</a:t>
            </a:r>
            <a:endParaRPr lang="ru-RU" sz="1600" dirty="0">
              <a:solidFill>
                <a:srgbClr val="002060"/>
              </a:solidFill>
              <a:latin typeface="+mn-lt"/>
            </a:endParaRPr>
          </a:p>
        </p:txBody>
      </p:sp>
    </p:spTree>
    <p:extLst>
      <p:ext uri="{BB962C8B-B14F-4D97-AF65-F5344CB8AC3E}">
        <p14:creationId xmlns:p14="http://schemas.microsoft.com/office/powerpoint/2010/main" val="377453436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Application of the Innovation resistance theory (Kaur, </a:t>
            </a:r>
            <a:r>
              <a:rPr lang="en-US" sz="6000" dirty="0" err="1"/>
              <a:t>Dhir</a:t>
            </a:r>
            <a:r>
              <a:rPr lang="en-US" sz="6000" dirty="0"/>
              <a:t>, Singh, </a:t>
            </a:r>
            <a:r>
              <a:rPr lang="en-US" sz="6000" dirty="0" err="1"/>
              <a:t>Sahu</a:t>
            </a:r>
            <a:r>
              <a:rPr lang="en-US" sz="6000" dirty="0"/>
              <a:t> &amp; </a:t>
            </a:r>
            <a:r>
              <a:rPr lang="en-US" sz="6000" dirty="0" err="1"/>
              <a:t>Almotairi</a:t>
            </a:r>
            <a:r>
              <a:rPr lang="en-US" sz="6000" dirty="0"/>
              <a:t>, 2020)</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pic>
        <p:nvPicPr>
          <p:cNvPr id="11" name="Объект 4">
            <a:extLst>
              <a:ext uri="{FF2B5EF4-FFF2-40B4-BE49-F238E27FC236}">
                <a16:creationId xmlns:a16="http://schemas.microsoft.com/office/drawing/2014/main" id="{40A7717C-292A-46C6-92E5-E9B6A7412469}"/>
              </a:ext>
            </a:extLst>
          </p:cNvPr>
          <p:cNvPicPr>
            <a:picLocks noChangeAspect="1"/>
          </p:cNvPicPr>
          <p:nvPr/>
        </p:nvPicPr>
        <p:blipFill>
          <a:blip r:embed="rId4"/>
          <a:stretch>
            <a:fillRect/>
          </a:stretch>
        </p:blipFill>
        <p:spPr>
          <a:xfrm>
            <a:off x="1797523" y="5207353"/>
            <a:ext cx="9348144" cy="7909806"/>
          </a:xfrm>
          <a:prstGeom prst="rect">
            <a:avLst/>
          </a:prstGeom>
        </p:spPr>
      </p:pic>
      <p:pic>
        <p:nvPicPr>
          <p:cNvPr id="12" name="Рисунок 11">
            <a:extLst>
              <a:ext uri="{FF2B5EF4-FFF2-40B4-BE49-F238E27FC236}">
                <a16:creationId xmlns:a16="http://schemas.microsoft.com/office/drawing/2014/main" id="{F2870A7F-95CA-48A1-8914-26CCA234B8AD}"/>
              </a:ext>
            </a:extLst>
          </p:cNvPr>
          <p:cNvPicPr>
            <a:picLocks noChangeAspect="1"/>
          </p:cNvPicPr>
          <p:nvPr/>
        </p:nvPicPr>
        <p:blipFill>
          <a:blip r:embed="rId5"/>
          <a:stretch>
            <a:fillRect/>
          </a:stretch>
        </p:blipFill>
        <p:spPr>
          <a:xfrm>
            <a:off x="11903968" y="5419432"/>
            <a:ext cx="9022724" cy="8044688"/>
          </a:xfrm>
          <a:prstGeom prst="rect">
            <a:avLst/>
          </a:prstGeom>
        </p:spPr>
      </p:pic>
    </p:spTree>
    <p:extLst>
      <p:ext uri="{BB962C8B-B14F-4D97-AF65-F5344CB8AC3E}">
        <p14:creationId xmlns:p14="http://schemas.microsoft.com/office/powerpoint/2010/main" val="38085906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69568"/>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Perceived firm innovativeness (Kunz, Schmitt &amp; Meyer, 2011)</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15664" y="5201815"/>
            <a:ext cx="21523142" cy="59046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dirty="0"/>
              <a:t>Perceived firm innovativeness (PFI) is not a theory per se, but rather a concept.</a:t>
            </a:r>
          </a:p>
          <a:p>
            <a:pPr marL="457200" indent="-4572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dirty="0"/>
              <a:t>The authors implied that the implementation of innovations does not make a firm innovative. From a consumer-centric perspective, innovativeness includes all the actions of a company that significantly distinguish its uniqueness from competitors and make it significant in the eyes of the consumer. As a consequence, this leads to consumer incentives in order to purchase the unique product or service of this company.</a:t>
            </a:r>
          </a:p>
          <a:p>
            <a:pPr marL="457200" indent="-4572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dirty="0"/>
              <a:t>“Finally, consumers are more likely to view a firm as innovative if it new and creative efforts have an impact on the market.”</a:t>
            </a:r>
          </a:p>
          <a:p>
            <a:pPr algn="l">
              <a:spcBef>
                <a:spcPts val="2800"/>
              </a:spcBef>
              <a:buSzPct val="100000"/>
              <a:defRPr sz="2800">
                <a:solidFill>
                  <a:srgbClr val="253957"/>
                </a:solidFill>
                <a:latin typeface="+mn-lt"/>
                <a:ea typeface="+mn-ea"/>
                <a:cs typeface="+mn-cs"/>
                <a:sym typeface="Arial Narrow"/>
              </a:defRPr>
            </a:pPr>
            <a:endParaRPr lang="en-US" sz="4000" dirty="0"/>
          </a:p>
          <a:p>
            <a:pPr>
              <a:spcBef>
                <a:spcPts val="2800"/>
              </a:spcBef>
              <a:buSzPct val="100000"/>
              <a:defRPr sz="2800">
                <a:solidFill>
                  <a:srgbClr val="253957"/>
                </a:solidFill>
                <a:latin typeface="+mn-lt"/>
                <a:ea typeface="+mn-ea"/>
                <a:cs typeface="+mn-cs"/>
                <a:sym typeface="Arial Narrow"/>
              </a:defRPr>
            </a:pPr>
            <a:r>
              <a:rPr lang="en-US" sz="4000" i="1" dirty="0"/>
              <a:t>PFI is “the consumer's perception of an enduring firm capability that results in novel, creative, and impactful ideas and solutions for the market.”</a:t>
            </a:r>
          </a:p>
        </p:txBody>
      </p:sp>
    </p:spTree>
    <p:extLst>
      <p:ext uri="{BB962C8B-B14F-4D97-AF65-F5344CB8AC3E}">
        <p14:creationId xmlns:p14="http://schemas.microsoft.com/office/powerpoint/2010/main" val="235120758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69568"/>
            <a:ext cx="20149344" cy="1580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Perceived firm innovativeness (Kunz, Schmitt &amp; Meyer, 2011)</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15664" y="5201815"/>
            <a:ext cx="21523142" cy="59046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lang="en-US" sz="4000" dirty="0"/>
          </a:p>
        </p:txBody>
      </p:sp>
      <p:pic>
        <p:nvPicPr>
          <p:cNvPr id="7" name="Рисунок 6">
            <a:extLst>
              <a:ext uri="{FF2B5EF4-FFF2-40B4-BE49-F238E27FC236}">
                <a16:creationId xmlns:a16="http://schemas.microsoft.com/office/drawing/2014/main" id="{6ECD56DE-3BF5-45F7-AC94-3F27163652B5}"/>
              </a:ext>
            </a:extLst>
          </p:cNvPr>
          <p:cNvPicPr>
            <a:picLocks noChangeAspect="1"/>
          </p:cNvPicPr>
          <p:nvPr/>
        </p:nvPicPr>
        <p:blipFill rotWithShape="1">
          <a:blip r:embed="rId3"/>
          <a:srcRect l="4588" t="7890" r="11611" b="13609"/>
          <a:stretch/>
        </p:blipFill>
        <p:spPr>
          <a:xfrm>
            <a:off x="5135216" y="4985792"/>
            <a:ext cx="14113568" cy="7439897"/>
          </a:xfrm>
          <a:prstGeom prst="rect">
            <a:avLst/>
          </a:prstGeom>
        </p:spPr>
      </p:pic>
    </p:spTree>
    <p:extLst>
      <p:ext uri="{BB962C8B-B14F-4D97-AF65-F5344CB8AC3E}">
        <p14:creationId xmlns:p14="http://schemas.microsoft.com/office/powerpoint/2010/main" val="32037905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a:stretch>
            <a:fillRect/>
          </a:stretch>
        </p:blipFill>
        <p:spPr>
          <a:xfrm>
            <a:off x="10594075" y="4920064"/>
            <a:ext cx="3195850" cy="3090059"/>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Innovation vs Innovativeness</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15664" y="5201816"/>
            <a:ext cx="21523142"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304800" indent="-304800" algn="l">
              <a:spcBef>
                <a:spcPts val="2800"/>
              </a:spcBef>
              <a:buSzPct val="100000"/>
              <a:buAutoNum type="arabicPeriod"/>
              <a:defRPr sz="2800">
                <a:solidFill>
                  <a:srgbClr val="253957"/>
                </a:solidFill>
                <a:latin typeface="+mn-lt"/>
                <a:ea typeface="+mn-ea"/>
                <a:cs typeface="+mn-cs"/>
                <a:sym typeface="Arial Narrow"/>
              </a:defRPr>
            </a:pPr>
            <a:endParaRPr lang="ru-RU" dirty="0"/>
          </a:p>
        </p:txBody>
      </p:sp>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92E2C986-1248-4BC0-A6BF-7E45F4C036FD}"/>
              </a:ext>
            </a:extLst>
          </p:cNvPr>
          <p:cNvSpPr txBox="1"/>
          <p:nvPr/>
        </p:nvSpPr>
        <p:spPr>
          <a:xfrm>
            <a:off x="1226606" y="7540998"/>
            <a:ext cx="21523142" cy="9036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spcBef>
                <a:spcPts val="2800"/>
              </a:spcBef>
              <a:buSzPct val="100000"/>
              <a:defRPr sz="2800">
                <a:solidFill>
                  <a:srgbClr val="253957"/>
                </a:solidFill>
                <a:latin typeface="+mn-lt"/>
                <a:ea typeface="+mn-ea"/>
                <a:cs typeface="+mn-cs"/>
                <a:sym typeface="Arial Narrow"/>
              </a:defRPr>
            </a:pPr>
            <a:r>
              <a:rPr lang="en-US" sz="5400" dirty="0"/>
              <a:t>Can we say that terms innovation and innovativeness are interchangeable?</a:t>
            </a:r>
          </a:p>
        </p:txBody>
      </p:sp>
    </p:spTree>
    <p:extLst>
      <p:ext uri="{BB962C8B-B14F-4D97-AF65-F5344CB8AC3E}">
        <p14:creationId xmlns:p14="http://schemas.microsoft.com/office/powerpoint/2010/main" val="325359021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Innovation vs Innovativeness</a:t>
            </a:r>
            <a:r>
              <a:rPr lang="ru-RU" sz="6000" dirty="0"/>
              <a:t> (</a:t>
            </a:r>
            <a:r>
              <a:rPr lang="en-US" sz="6000" dirty="0"/>
              <a:t>Kunz, Schmitt &amp; Meyer, 2011</a:t>
            </a:r>
            <a:r>
              <a:rPr lang="ru-RU" sz="6000" dirty="0"/>
              <a:t>)</a:t>
            </a: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15664" y="5201816"/>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lang="en-US" sz="3200" dirty="0"/>
          </a:p>
          <a:p>
            <a:pPr algn="l">
              <a:spcBef>
                <a:spcPts val="2800"/>
              </a:spcBef>
              <a:buSzPct val="100000"/>
              <a:defRPr sz="2800">
                <a:solidFill>
                  <a:srgbClr val="253957"/>
                </a:solidFill>
                <a:latin typeface="+mn-lt"/>
                <a:ea typeface="+mn-ea"/>
                <a:cs typeface="+mn-cs"/>
                <a:sym typeface="Arial Narrow"/>
              </a:defRPr>
            </a:pPr>
            <a:r>
              <a:rPr lang="en-US" sz="4000" b="1" dirty="0"/>
              <a:t>Can we say that the terms innovation and innovativeness are interchangeable?</a:t>
            </a:r>
          </a:p>
          <a:p>
            <a:pPr marL="571500" indent="-5715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dirty="0"/>
              <a:t>Innovation </a:t>
            </a:r>
            <a:r>
              <a:rPr lang="en-US" sz="4000" b="0" i="0" u="none" strike="noStrike" baseline="0" dirty="0"/>
              <a:t>focuses on the outcome of firm activity (i.e., goods and services)</a:t>
            </a:r>
            <a:endParaRPr lang="ru-RU" sz="4000" dirty="0"/>
          </a:p>
          <a:p>
            <a:pPr marL="571500" indent="-5715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dirty="0"/>
              <a:t>Innovativeness </a:t>
            </a:r>
            <a:r>
              <a:rPr lang="en-US" sz="4000" b="0" i="0" u="none" strike="noStrike" baseline="0" dirty="0"/>
              <a:t>refers to the capability of a firm to be open to new ideas and work on new solutions</a:t>
            </a:r>
            <a:endParaRPr lang="en-US" sz="4000" dirty="0"/>
          </a:p>
          <a:p>
            <a:pPr marL="304800" indent="-304800" algn="l">
              <a:spcBef>
                <a:spcPts val="2800"/>
              </a:spcBef>
              <a:buSzPct val="100000"/>
              <a:buAutoNum type="arabicPeriod"/>
              <a:defRPr sz="2800">
                <a:solidFill>
                  <a:srgbClr val="253957"/>
                </a:solidFill>
                <a:latin typeface="+mn-lt"/>
                <a:ea typeface="+mn-ea"/>
                <a:cs typeface="+mn-cs"/>
                <a:sym typeface="Arial Narrow"/>
              </a:defRPr>
            </a:pPr>
            <a:endParaRPr lang="ru-RU"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Diffusion of Innovation theory (Rogers, 1995)</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15664" y="5201816"/>
            <a:ext cx="21523142" cy="79280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571500" indent="-571500" algn="just">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dirty="0"/>
              <a:t>This theory of how, why, and at what rate new ideas and technology spread through cultures, operating to the individual and firm level;</a:t>
            </a:r>
          </a:p>
          <a:p>
            <a:pPr marL="571500" indent="-571500" algn="just">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dirty="0"/>
              <a:t>According to this theory, it is implied that people adopt innovations to varying degrees. Consequently, from a historical perspective, it has been observed that the number of populations adopting innovations is approximately normally distributed over time;</a:t>
            </a:r>
          </a:p>
          <a:p>
            <a:pPr marL="571500" indent="-571500" algn="just">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dirty="0"/>
              <a:t>Since the theory reflects a certain scale of innovativeness, we can segment the population into 5 groups in relation to innovations: innovators, early adopters, early majority, late majority, laggards.</a:t>
            </a:r>
          </a:p>
          <a:p>
            <a:pPr algn="just">
              <a:spcBef>
                <a:spcPts val="2800"/>
              </a:spcBef>
              <a:buSzPct val="100000"/>
              <a:defRPr sz="2800">
                <a:solidFill>
                  <a:srgbClr val="253957"/>
                </a:solidFill>
                <a:latin typeface="+mn-lt"/>
                <a:ea typeface="+mn-ea"/>
                <a:cs typeface="+mn-cs"/>
                <a:sym typeface="Arial Narrow"/>
              </a:defRPr>
            </a:pPr>
            <a:r>
              <a:rPr lang="en-US" sz="4000" b="1" dirty="0"/>
              <a:t>BUT:</a:t>
            </a:r>
          </a:p>
          <a:p>
            <a:pPr marL="571500" indent="-571500" algn="just">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dirty="0"/>
              <a:t>At the organizational level, the process of innovation is much more complex, as there are many individuals with their own roles.</a:t>
            </a:r>
          </a:p>
          <a:p>
            <a:pPr marL="304800" indent="-304800" algn="l">
              <a:spcBef>
                <a:spcPts val="2800"/>
              </a:spcBef>
              <a:buSzPct val="100000"/>
              <a:buAutoNum type="arabicPeriod"/>
              <a:defRPr sz="2800">
                <a:solidFill>
                  <a:srgbClr val="253957"/>
                </a:solidFill>
                <a:latin typeface="+mn-lt"/>
                <a:ea typeface="+mn-ea"/>
                <a:cs typeface="+mn-cs"/>
                <a:sym typeface="Arial Narrow"/>
              </a:defRPr>
            </a:pPr>
            <a:endParaRPr lang="ru-RU" dirty="0"/>
          </a:p>
        </p:txBody>
      </p:sp>
    </p:spTree>
    <p:extLst>
      <p:ext uri="{BB962C8B-B14F-4D97-AF65-F5344CB8AC3E}">
        <p14:creationId xmlns:p14="http://schemas.microsoft.com/office/powerpoint/2010/main" val="363566345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Diffusion of Innovation theory (Rogers, 1995)</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338744" y="4409728"/>
            <a:ext cx="12374536" cy="83639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spcBef>
                <a:spcPts val="2800"/>
              </a:spcBef>
              <a:buSzPct val="100000"/>
              <a:defRPr sz="2800">
                <a:solidFill>
                  <a:srgbClr val="253957"/>
                </a:solidFill>
                <a:latin typeface="+mn-lt"/>
                <a:ea typeface="+mn-ea"/>
                <a:cs typeface="+mn-cs"/>
                <a:sym typeface="Arial Narrow"/>
              </a:defRPr>
            </a:pPr>
            <a:r>
              <a:rPr lang="en-US" sz="3200" dirty="0"/>
              <a:t>Centralization - the degree to which power and control in a system are concentrated in the hands of a relatively few individuals; </a:t>
            </a:r>
          </a:p>
          <a:p>
            <a:pPr algn="just">
              <a:spcBef>
                <a:spcPts val="2800"/>
              </a:spcBef>
              <a:buSzPct val="100000"/>
              <a:defRPr sz="2800">
                <a:solidFill>
                  <a:srgbClr val="253957"/>
                </a:solidFill>
                <a:latin typeface="+mn-lt"/>
                <a:ea typeface="+mn-ea"/>
                <a:cs typeface="+mn-cs"/>
                <a:sym typeface="Arial Narrow"/>
              </a:defRPr>
            </a:pPr>
            <a:r>
              <a:rPr lang="en-US" sz="3200" dirty="0"/>
              <a:t>Complexity - the degree to which an organization’s members possess a relatively high level of knowledge and expertise</a:t>
            </a:r>
          </a:p>
          <a:p>
            <a:pPr algn="just">
              <a:spcBef>
                <a:spcPts val="2800"/>
              </a:spcBef>
              <a:buSzPct val="100000"/>
              <a:defRPr sz="2800">
                <a:solidFill>
                  <a:srgbClr val="253957"/>
                </a:solidFill>
                <a:latin typeface="+mn-lt"/>
                <a:ea typeface="+mn-ea"/>
                <a:cs typeface="+mn-cs"/>
                <a:sym typeface="Arial Narrow"/>
              </a:defRPr>
            </a:pPr>
            <a:r>
              <a:rPr lang="en-US" sz="3200" dirty="0"/>
              <a:t>Formalization - the degree to which an organization emphasizes its members’ following rules and procedures</a:t>
            </a:r>
          </a:p>
          <a:p>
            <a:pPr algn="just">
              <a:spcBef>
                <a:spcPts val="2800"/>
              </a:spcBef>
              <a:buSzPct val="100000"/>
              <a:defRPr sz="2800">
                <a:solidFill>
                  <a:srgbClr val="253957"/>
                </a:solidFill>
                <a:latin typeface="+mn-lt"/>
                <a:ea typeface="+mn-ea"/>
                <a:cs typeface="+mn-cs"/>
                <a:sym typeface="Arial Narrow"/>
              </a:defRPr>
            </a:pPr>
            <a:r>
              <a:rPr lang="en-US" sz="3200" dirty="0"/>
              <a:t>Interconnectedness - the degree to which the units in a social system are linked by interpersonal networks</a:t>
            </a:r>
          </a:p>
          <a:p>
            <a:pPr algn="just">
              <a:spcBef>
                <a:spcPts val="2800"/>
              </a:spcBef>
              <a:buSzPct val="100000"/>
              <a:defRPr sz="2800">
                <a:solidFill>
                  <a:srgbClr val="253957"/>
                </a:solidFill>
                <a:latin typeface="+mn-lt"/>
                <a:ea typeface="+mn-ea"/>
                <a:cs typeface="+mn-cs"/>
                <a:sym typeface="Arial Narrow"/>
              </a:defRPr>
            </a:pPr>
            <a:r>
              <a:rPr lang="en-US" sz="3200" dirty="0"/>
              <a:t>Organizational slack - the degree to which uncommitted resources are available to an organization</a:t>
            </a:r>
          </a:p>
          <a:p>
            <a:pPr algn="just">
              <a:spcBef>
                <a:spcPts val="2800"/>
              </a:spcBef>
              <a:buSzPct val="100000"/>
              <a:defRPr sz="2800">
                <a:solidFill>
                  <a:srgbClr val="253957"/>
                </a:solidFill>
                <a:latin typeface="+mn-lt"/>
                <a:ea typeface="+mn-ea"/>
                <a:cs typeface="+mn-cs"/>
                <a:sym typeface="Arial Narrow"/>
              </a:defRPr>
            </a:pPr>
            <a:r>
              <a:rPr lang="en-US" sz="3200" dirty="0"/>
              <a:t>Size - the number of employees of the organization</a:t>
            </a:r>
          </a:p>
          <a:p>
            <a:pPr marL="514350" indent="-514350" algn="l">
              <a:spcBef>
                <a:spcPts val="2800"/>
              </a:spcBef>
              <a:buSzPct val="100000"/>
              <a:buFont typeface="+mj-lt"/>
              <a:buAutoNum type="alphaUcPeriod"/>
              <a:defRPr sz="2800">
                <a:solidFill>
                  <a:srgbClr val="253957"/>
                </a:solidFill>
                <a:latin typeface="+mn-lt"/>
                <a:ea typeface="+mn-ea"/>
                <a:cs typeface="+mn-cs"/>
                <a:sym typeface="Arial Narrow"/>
              </a:defRPr>
            </a:pPr>
            <a:endParaRPr lang="ru-RU" dirty="0"/>
          </a:p>
        </p:txBody>
      </p:sp>
      <p:pic>
        <p:nvPicPr>
          <p:cNvPr id="7" name="Объект 4">
            <a:extLst>
              <a:ext uri="{FF2B5EF4-FFF2-40B4-BE49-F238E27FC236}">
                <a16:creationId xmlns:a16="http://schemas.microsoft.com/office/drawing/2014/main" id="{17697C60-F28E-4AC2-B9E9-AD322373FD88}"/>
              </a:ext>
            </a:extLst>
          </p:cNvPr>
          <p:cNvPicPr>
            <a:picLocks noChangeAspect="1"/>
          </p:cNvPicPr>
          <p:nvPr/>
        </p:nvPicPr>
        <p:blipFill rotWithShape="1">
          <a:blip r:embed="rId3"/>
          <a:srcRect l="11239" r="13765"/>
          <a:stretch/>
        </p:blipFill>
        <p:spPr>
          <a:xfrm>
            <a:off x="1203414" y="4406133"/>
            <a:ext cx="9165194" cy="8014001"/>
          </a:xfrm>
          <a:prstGeom prst="rect">
            <a:avLst/>
          </a:prstGeom>
        </p:spPr>
      </p:pic>
    </p:spTree>
    <p:extLst>
      <p:ext uri="{BB962C8B-B14F-4D97-AF65-F5344CB8AC3E}">
        <p14:creationId xmlns:p14="http://schemas.microsoft.com/office/powerpoint/2010/main" val="105407902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Technology, Organization, Environment (</a:t>
            </a:r>
            <a:r>
              <a:rPr lang="en-US" sz="6000" dirty="0" err="1"/>
              <a:t>Tornatzky</a:t>
            </a:r>
            <a:r>
              <a:rPr lang="en-US" sz="6000" dirty="0"/>
              <a:t> &amp; Fleischer, 1990)</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15664" y="5339112"/>
            <a:ext cx="21523142" cy="7928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571500" indent="-5715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dirty="0"/>
              <a:t>This framework was developed in 1990</a:t>
            </a:r>
          </a:p>
          <a:p>
            <a:pPr marL="571500" indent="-5715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dirty="0"/>
              <a:t>The theory implies that there are three aspects that affect the enterprise. More precisely, these aspects affect the process of introducing innovations.</a:t>
            </a:r>
          </a:p>
          <a:p>
            <a:pPr algn="l">
              <a:spcBef>
                <a:spcPts val="2800"/>
              </a:spcBef>
              <a:buSzPct val="100000"/>
              <a:defRPr sz="2800">
                <a:solidFill>
                  <a:srgbClr val="253957"/>
                </a:solidFill>
                <a:latin typeface="+mn-lt"/>
                <a:ea typeface="+mn-ea"/>
                <a:cs typeface="+mn-cs"/>
                <a:sym typeface="Arial Narrow"/>
              </a:defRPr>
            </a:pPr>
            <a:r>
              <a:rPr lang="en-US" sz="4000" b="1" dirty="0"/>
              <a:t>This framework includes:</a:t>
            </a:r>
          </a:p>
          <a:p>
            <a:pPr marL="742950" indent="-742950" algn="l">
              <a:spcBef>
                <a:spcPts val="2800"/>
              </a:spcBef>
              <a:buSzPct val="100000"/>
              <a:buFont typeface="+mj-lt"/>
              <a:buAutoNum type="arabicPeriod"/>
              <a:defRPr sz="2800">
                <a:solidFill>
                  <a:srgbClr val="253957"/>
                </a:solidFill>
                <a:latin typeface="+mn-lt"/>
                <a:ea typeface="+mn-ea"/>
                <a:cs typeface="+mn-cs"/>
                <a:sym typeface="Arial Narrow"/>
              </a:defRPr>
            </a:pPr>
            <a:r>
              <a:rPr lang="en-US" sz="4000" dirty="0"/>
              <a:t>Technological context describes both the internal and external technologies relevant to the firm;</a:t>
            </a:r>
          </a:p>
          <a:p>
            <a:pPr marL="742950" indent="-742950" algn="l">
              <a:spcBef>
                <a:spcPts val="2800"/>
              </a:spcBef>
              <a:buSzPct val="100000"/>
              <a:buFont typeface="+mj-lt"/>
              <a:buAutoNum type="arabicPeriod"/>
              <a:defRPr sz="2800">
                <a:solidFill>
                  <a:srgbClr val="253957"/>
                </a:solidFill>
                <a:latin typeface="+mn-lt"/>
                <a:ea typeface="+mn-ea"/>
                <a:cs typeface="+mn-cs"/>
                <a:sym typeface="Arial Narrow"/>
              </a:defRPr>
            </a:pPr>
            <a:r>
              <a:rPr lang="en-US" sz="4000" dirty="0"/>
              <a:t>Organizational context refers to descriptive measures about the organization such as scope, size, and managerial structure;</a:t>
            </a:r>
          </a:p>
          <a:p>
            <a:pPr marL="742950" indent="-742950" algn="l">
              <a:spcBef>
                <a:spcPts val="2800"/>
              </a:spcBef>
              <a:buSzPct val="100000"/>
              <a:buFont typeface="+mj-lt"/>
              <a:buAutoNum type="arabicPeriod"/>
              <a:defRPr sz="2800">
                <a:solidFill>
                  <a:srgbClr val="253957"/>
                </a:solidFill>
                <a:latin typeface="+mn-lt"/>
                <a:ea typeface="+mn-ea"/>
                <a:cs typeface="+mn-cs"/>
                <a:sym typeface="Arial Narrow"/>
              </a:defRPr>
            </a:pPr>
            <a:r>
              <a:rPr lang="en-US" sz="4000" dirty="0"/>
              <a:t>Environmental context is the arena in which a firm conducts its business—its industry, competitors, and dealings with the government.</a:t>
            </a:r>
          </a:p>
          <a:p>
            <a:pPr algn="l">
              <a:spcBef>
                <a:spcPts val="2800"/>
              </a:spcBef>
              <a:buSzPct val="100000"/>
              <a:defRPr sz="2800">
                <a:solidFill>
                  <a:srgbClr val="253957"/>
                </a:solidFill>
                <a:latin typeface="+mn-lt"/>
                <a:ea typeface="+mn-ea"/>
                <a:cs typeface="+mn-cs"/>
                <a:sym typeface="Arial Narrow"/>
              </a:defRPr>
            </a:pPr>
            <a:endParaRPr lang="ru-RU" dirty="0"/>
          </a:p>
        </p:txBody>
      </p:sp>
      <p:sp>
        <p:nvSpPr>
          <p:cNvPr id="9" name="TextBox 8">
            <a:extLst>
              <a:ext uri="{FF2B5EF4-FFF2-40B4-BE49-F238E27FC236}">
                <a16:creationId xmlns:a16="http://schemas.microsoft.com/office/drawing/2014/main" id="{F2EB33E5-B75E-43EB-88F2-E95827EF5B1E}"/>
              </a:ext>
            </a:extLst>
          </p:cNvPr>
          <p:cNvSpPr txBox="1"/>
          <p:nvPr/>
        </p:nvSpPr>
        <p:spPr>
          <a:xfrm>
            <a:off x="14784288" y="13267115"/>
            <a:ext cx="12188536"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dirty="0">
                <a:solidFill>
                  <a:schemeClr val="accent1">
                    <a:lumMod val="50000"/>
                  </a:schemeClr>
                </a:solidFill>
                <a:latin typeface="+mn-lt"/>
              </a:rPr>
              <a:t>Definitions taken from paper Oliveira &amp; Martins (2010:314)</a:t>
            </a:r>
          </a:p>
        </p:txBody>
      </p:sp>
    </p:spTree>
    <p:extLst>
      <p:ext uri="{BB962C8B-B14F-4D97-AF65-F5344CB8AC3E}">
        <p14:creationId xmlns:p14="http://schemas.microsoft.com/office/powerpoint/2010/main" val="185298396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Technology, Organization, Environment (</a:t>
            </a:r>
            <a:r>
              <a:rPr lang="en-US" sz="6000" dirty="0" err="1"/>
              <a:t>Tornatzky</a:t>
            </a:r>
            <a:r>
              <a:rPr lang="en-US" sz="6000" dirty="0"/>
              <a:t> &amp; Fleischer, 1990)</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pic>
        <p:nvPicPr>
          <p:cNvPr id="7" name="Объект 4">
            <a:extLst>
              <a:ext uri="{FF2B5EF4-FFF2-40B4-BE49-F238E27FC236}">
                <a16:creationId xmlns:a16="http://schemas.microsoft.com/office/drawing/2014/main" id="{3ABFEB0E-0B32-462F-A01E-B44BC2677249}"/>
              </a:ext>
            </a:extLst>
          </p:cNvPr>
          <p:cNvPicPr>
            <a:picLocks noChangeAspect="1"/>
          </p:cNvPicPr>
          <p:nvPr/>
        </p:nvPicPr>
        <p:blipFill>
          <a:blip r:embed="rId3"/>
          <a:stretch>
            <a:fillRect/>
          </a:stretch>
        </p:blipFill>
        <p:spPr>
          <a:xfrm>
            <a:off x="5102912" y="5774450"/>
            <a:ext cx="12471664" cy="7057446"/>
          </a:xfrm>
          <a:prstGeom prst="rect">
            <a:avLst/>
          </a:prstGeom>
        </p:spPr>
      </p:pic>
    </p:spTree>
    <p:extLst>
      <p:ext uri="{BB962C8B-B14F-4D97-AF65-F5344CB8AC3E}">
        <p14:creationId xmlns:p14="http://schemas.microsoft.com/office/powerpoint/2010/main" val="313349716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2117328" y="5277042"/>
            <a:ext cx="20149344" cy="1580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en-US" dirty="0"/>
              <a:t>FROM firm-centric view of innovation TO consumer-centric view of innovation</a:t>
            </a: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34802644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7"/>
            <a:ext cx="20149344" cy="1580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sz="6000" dirty="0"/>
              <a:t>Technology acceptance model (Davis,1989)</a:t>
            </a:r>
            <a:endParaRPr lang="ru-RU" sz="6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375791F-26FC-4122-850B-5E5CAB5D55A2}"/>
              </a:ext>
            </a:extLst>
          </p:cNvPr>
          <p:cNvSpPr txBox="1"/>
          <p:nvPr/>
        </p:nvSpPr>
        <p:spPr>
          <a:xfrm>
            <a:off x="1115664" y="5201815"/>
            <a:ext cx="21523142" cy="59046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r>
              <a:rPr lang="en-US" sz="4000" dirty="0"/>
              <a:t>This model based on several theories: self-efficacy theory, cost-benefit paradigm and adoption of innovation</a:t>
            </a:r>
          </a:p>
          <a:p>
            <a:pPr algn="l">
              <a:spcBef>
                <a:spcPts val="2800"/>
              </a:spcBef>
              <a:buSzPct val="100000"/>
              <a:defRPr sz="2800">
                <a:solidFill>
                  <a:srgbClr val="253957"/>
                </a:solidFill>
                <a:latin typeface="+mn-lt"/>
                <a:ea typeface="+mn-ea"/>
                <a:cs typeface="+mn-cs"/>
                <a:sym typeface="Arial Narrow"/>
              </a:defRPr>
            </a:pPr>
            <a:r>
              <a:rPr lang="en-US" sz="4000" i="1" dirty="0"/>
              <a:t>What is the reason for the acceptance and rejection of information technology?</a:t>
            </a:r>
          </a:p>
          <a:p>
            <a:pPr marL="571500" indent="-5715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b="1" dirty="0"/>
              <a:t>Perceived usefulness</a:t>
            </a:r>
            <a:r>
              <a:rPr lang="en-US" sz="4000" dirty="0"/>
              <a:t> is defined here as “the degree to which a person believes that using a particular system would enhance his or her job performance”;</a:t>
            </a:r>
          </a:p>
          <a:p>
            <a:pPr marL="571500" indent="-5715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en-US" sz="4000" b="1" dirty="0"/>
              <a:t>Perceived ease of use</a:t>
            </a:r>
            <a:r>
              <a:rPr lang="en-US" sz="4000" dirty="0"/>
              <a:t> refers to "the degree to which a person believes that using a particular system would be free of effort”.</a:t>
            </a:r>
          </a:p>
        </p:txBody>
      </p:sp>
    </p:spTree>
    <p:extLst>
      <p:ext uri="{BB962C8B-B14F-4D97-AF65-F5344CB8AC3E}">
        <p14:creationId xmlns:p14="http://schemas.microsoft.com/office/powerpoint/2010/main" val="1142603143"/>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1032</TotalTime>
  <Words>1108</Words>
  <Application>Microsoft Office PowerPoint</Application>
  <PresentationFormat>Произвольный</PresentationFormat>
  <Paragraphs>75</Paragraphs>
  <Slides>19</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Arial</vt:lpstr>
      <vt:lpstr>Arial Narrow</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Тряпкин Никита Сергеевич</cp:lastModifiedBy>
  <cp:revision>12</cp:revision>
  <dcterms:modified xsi:type="dcterms:W3CDTF">2022-02-17T11:07:07Z</dcterms:modified>
</cp:coreProperties>
</file>