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8" r:id="rId2"/>
    <p:sldMasterId id="2147483709" r:id="rId3"/>
  </p:sldMasterIdLst>
  <p:notesMasterIdLst>
    <p:notesMasterId r:id="rId15"/>
  </p:notesMasterIdLst>
  <p:handoutMasterIdLst>
    <p:handoutMasterId r:id="rId16"/>
  </p:handoutMasterIdLst>
  <p:sldIdLst>
    <p:sldId id="469" r:id="rId4"/>
    <p:sldId id="466" r:id="rId5"/>
    <p:sldId id="452" r:id="rId6"/>
    <p:sldId id="464" r:id="rId7"/>
    <p:sldId id="470" r:id="rId8"/>
    <p:sldId id="471" r:id="rId9"/>
    <p:sldId id="472" r:id="rId10"/>
    <p:sldId id="473" r:id="rId11"/>
    <p:sldId id="474" r:id="rId12"/>
    <p:sldId id="475" r:id="rId13"/>
    <p:sldId id="467" r:id="rId14"/>
  </p:sldIdLst>
  <p:sldSz cx="9144000" cy="6858000" type="screen4x3"/>
  <p:notesSz cx="6805613" cy="9939338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77E"/>
    <a:srgbClr val="D5E3FF"/>
    <a:srgbClr val="003399"/>
    <a:srgbClr val="99CCFF"/>
    <a:srgbClr val="66CCFF"/>
    <a:srgbClr val="82B6D0"/>
    <a:srgbClr val="0099CC"/>
    <a:srgbClr val="006699"/>
    <a:srgbClr val="B9E8FF"/>
    <a:srgbClr val="008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5" autoAdjust="0"/>
    <p:restoredTop sz="50000" autoAdjust="0"/>
  </p:normalViewPr>
  <p:slideViewPr>
    <p:cSldViewPr>
      <p:cViewPr varScale="1">
        <p:scale>
          <a:sx n="60" d="100"/>
          <a:sy n="60" d="100"/>
        </p:scale>
        <p:origin x="176" y="1384"/>
      </p:cViewPr>
      <p:guideLst>
        <p:guide orient="horz" pos="527"/>
        <p:guide pos="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272CD-5507-4F03-BCDA-B8914100751B}" type="doc">
      <dgm:prSet loTypeId="urn:microsoft.com/office/officeart/2005/8/layout/chevron1" loCatId="process" qsTypeId="urn:microsoft.com/office/officeart/2005/8/quickstyle/3d2" qsCatId="3D" csTypeId="urn:microsoft.com/office/officeart/2005/8/colors/accent1_4" csCatId="accent1" phldr="1"/>
      <dgm:spPr/>
    </dgm:pt>
    <dgm:pt modelId="{C6BFDFF5-02BF-4A37-975A-46C51A7DD13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Заполни анкету</a:t>
          </a:r>
        </a:p>
      </dgm:t>
    </dgm:pt>
    <dgm:pt modelId="{3C00A7C6-3639-4B2A-8F73-EBB19A68BBEE}" type="parTrans" cxnId="{C9DDBFC5-D6E2-488C-8DFE-478B1F1845CC}">
      <dgm:prSet/>
      <dgm:spPr/>
      <dgm:t>
        <a:bodyPr/>
        <a:lstStyle/>
        <a:p>
          <a:endParaRPr lang="ru-RU"/>
        </a:p>
      </dgm:t>
    </dgm:pt>
    <dgm:pt modelId="{D749108F-CF0B-4351-BB3E-8C1F2DFD3FB6}" type="sibTrans" cxnId="{C9DDBFC5-D6E2-488C-8DFE-478B1F1845CC}">
      <dgm:prSet/>
      <dgm:spPr/>
      <dgm:t>
        <a:bodyPr/>
        <a:lstStyle/>
        <a:p>
          <a:endParaRPr lang="ru-RU"/>
        </a:p>
      </dgm:t>
    </dgm:pt>
    <dgm:pt modelId="{4B416A42-A9D6-4F64-B6F4-7EEF5C703D8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Деловая игра</a:t>
          </a:r>
        </a:p>
      </dgm:t>
    </dgm:pt>
    <dgm:pt modelId="{B885FF75-AA44-4544-947C-4535094C6828}" type="parTrans" cxnId="{BEF12651-FF00-4509-9121-A7EC06B03146}">
      <dgm:prSet/>
      <dgm:spPr/>
      <dgm:t>
        <a:bodyPr/>
        <a:lstStyle/>
        <a:p>
          <a:endParaRPr lang="ru-RU"/>
        </a:p>
      </dgm:t>
    </dgm:pt>
    <dgm:pt modelId="{A123A4F3-224A-43B5-83BE-CE866AEF1DB6}" type="sibTrans" cxnId="{BEF12651-FF00-4509-9121-A7EC06B03146}">
      <dgm:prSet/>
      <dgm:spPr/>
      <dgm:t>
        <a:bodyPr/>
        <a:lstStyle/>
        <a:p>
          <a:endParaRPr lang="ru-RU"/>
        </a:p>
      </dgm:t>
    </dgm:pt>
    <dgm:pt modelId="{08C11FD9-C925-4800-A8B2-FB60AD74462B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Выбор лучших</a:t>
          </a:r>
        </a:p>
      </dgm:t>
    </dgm:pt>
    <dgm:pt modelId="{06EAE3A0-B1C8-43C9-8F4C-8E0BFA4124C7}" type="parTrans" cxnId="{A634650A-58B4-40CE-8D1D-C02E4E0B846B}">
      <dgm:prSet/>
      <dgm:spPr/>
      <dgm:t>
        <a:bodyPr/>
        <a:lstStyle/>
        <a:p>
          <a:endParaRPr lang="ru-RU"/>
        </a:p>
      </dgm:t>
    </dgm:pt>
    <dgm:pt modelId="{169BFF93-ADC6-420C-8582-F48DB555F4AC}" type="sibTrans" cxnId="{A634650A-58B4-40CE-8D1D-C02E4E0B846B}">
      <dgm:prSet/>
      <dgm:spPr/>
      <dgm:t>
        <a:bodyPr/>
        <a:lstStyle/>
        <a:p>
          <a:endParaRPr lang="ru-RU"/>
        </a:p>
      </dgm:t>
    </dgm:pt>
    <dgm:pt modelId="{8A78530E-B48E-4890-AFC7-2C3007496824}" type="pres">
      <dgm:prSet presAssocID="{174272CD-5507-4F03-BCDA-B8914100751B}" presName="Name0" presStyleCnt="0">
        <dgm:presLayoutVars>
          <dgm:dir/>
          <dgm:animLvl val="lvl"/>
          <dgm:resizeHandles val="exact"/>
        </dgm:presLayoutVars>
      </dgm:prSet>
      <dgm:spPr/>
    </dgm:pt>
    <dgm:pt modelId="{8A0AECFF-C8B0-4886-B43D-29B6A60FA1EA}" type="pres">
      <dgm:prSet presAssocID="{C6BFDFF5-02BF-4A37-975A-46C51A7DD13F}" presName="parTxOnly" presStyleLbl="node1" presStyleIdx="0" presStyleCnt="3" custScaleX="117724" custLinFactY="40291" custLinFactNeighborY="100000">
        <dgm:presLayoutVars>
          <dgm:chMax val="0"/>
          <dgm:chPref val="0"/>
          <dgm:bulletEnabled val="1"/>
        </dgm:presLayoutVars>
      </dgm:prSet>
      <dgm:spPr/>
    </dgm:pt>
    <dgm:pt modelId="{9286A682-ECD1-42FA-A55E-1D1DEF2ECA1B}" type="pres">
      <dgm:prSet presAssocID="{D749108F-CF0B-4351-BB3E-8C1F2DFD3FB6}" presName="parTxOnlySpace" presStyleCnt="0"/>
      <dgm:spPr/>
    </dgm:pt>
    <dgm:pt modelId="{ED45CE17-1611-41C5-AA09-EC32D0999CF2}" type="pres">
      <dgm:prSet presAssocID="{4B416A42-A9D6-4F64-B6F4-7EEF5C703D80}" presName="parTxOnly" presStyleLbl="node1" presStyleIdx="1" presStyleCnt="3" custScaleX="117071" custLinFactY="40291" custLinFactNeighborY="100000">
        <dgm:presLayoutVars>
          <dgm:chMax val="0"/>
          <dgm:chPref val="0"/>
          <dgm:bulletEnabled val="1"/>
        </dgm:presLayoutVars>
      </dgm:prSet>
      <dgm:spPr/>
    </dgm:pt>
    <dgm:pt modelId="{586828C1-4950-48F4-8FCF-2269D613847E}" type="pres">
      <dgm:prSet presAssocID="{A123A4F3-224A-43B5-83BE-CE866AEF1DB6}" presName="parTxOnlySpace" presStyleCnt="0"/>
      <dgm:spPr/>
    </dgm:pt>
    <dgm:pt modelId="{21F5CE44-A685-4318-BB61-DC4BA265822C}" type="pres">
      <dgm:prSet presAssocID="{08C11FD9-C925-4800-A8B2-FB60AD74462B}" presName="parTxOnly" presStyleLbl="node1" presStyleIdx="2" presStyleCnt="3" custScaleX="119296" custLinFactY="40291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A634650A-58B4-40CE-8D1D-C02E4E0B846B}" srcId="{174272CD-5507-4F03-BCDA-B8914100751B}" destId="{08C11FD9-C925-4800-A8B2-FB60AD74462B}" srcOrd="2" destOrd="0" parTransId="{06EAE3A0-B1C8-43C9-8F4C-8E0BFA4124C7}" sibTransId="{169BFF93-ADC6-420C-8582-F48DB555F4AC}"/>
    <dgm:cxn modelId="{E76EFE24-F350-4532-BE38-03D9F390DAD9}" type="presOf" srcId="{4B416A42-A9D6-4F64-B6F4-7EEF5C703D80}" destId="{ED45CE17-1611-41C5-AA09-EC32D0999CF2}" srcOrd="0" destOrd="0" presId="urn:microsoft.com/office/officeart/2005/8/layout/chevron1"/>
    <dgm:cxn modelId="{BEF12651-FF00-4509-9121-A7EC06B03146}" srcId="{174272CD-5507-4F03-BCDA-B8914100751B}" destId="{4B416A42-A9D6-4F64-B6F4-7EEF5C703D80}" srcOrd="1" destOrd="0" parTransId="{B885FF75-AA44-4544-947C-4535094C6828}" sibTransId="{A123A4F3-224A-43B5-83BE-CE866AEF1DB6}"/>
    <dgm:cxn modelId="{57BBDDB4-4B65-4D01-A7AD-074E312512B3}" type="presOf" srcId="{08C11FD9-C925-4800-A8B2-FB60AD74462B}" destId="{21F5CE44-A685-4318-BB61-DC4BA265822C}" srcOrd="0" destOrd="0" presId="urn:microsoft.com/office/officeart/2005/8/layout/chevron1"/>
    <dgm:cxn modelId="{1C1F15C3-FEB6-4FC1-B5DD-50A29FBB3119}" type="presOf" srcId="{174272CD-5507-4F03-BCDA-B8914100751B}" destId="{8A78530E-B48E-4890-AFC7-2C3007496824}" srcOrd="0" destOrd="0" presId="urn:microsoft.com/office/officeart/2005/8/layout/chevron1"/>
    <dgm:cxn modelId="{C9DDBFC5-D6E2-488C-8DFE-478B1F1845CC}" srcId="{174272CD-5507-4F03-BCDA-B8914100751B}" destId="{C6BFDFF5-02BF-4A37-975A-46C51A7DD13F}" srcOrd="0" destOrd="0" parTransId="{3C00A7C6-3639-4B2A-8F73-EBB19A68BBEE}" sibTransId="{D749108F-CF0B-4351-BB3E-8C1F2DFD3FB6}"/>
    <dgm:cxn modelId="{195730E0-4F86-4CE7-8EDB-8A1B33CCF48C}" type="presOf" srcId="{C6BFDFF5-02BF-4A37-975A-46C51A7DD13F}" destId="{8A0AECFF-C8B0-4886-B43D-29B6A60FA1EA}" srcOrd="0" destOrd="0" presId="urn:microsoft.com/office/officeart/2005/8/layout/chevron1"/>
    <dgm:cxn modelId="{54A568EC-8F08-43D9-9B8C-F74AB2030596}" type="presParOf" srcId="{8A78530E-B48E-4890-AFC7-2C3007496824}" destId="{8A0AECFF-C8B0-4886-B43D-29B6A60FA1EA}" srcOrd="0" destOrd="0" presId="urn:microsoft.com/office/officeart/2005/8/layout/chevron1"/>
    <dgm:cxn modelId="{2F29FF49-6DCB-40CF-9CE1-BA0F42270110}" type="presParOf" srcId="{8A78530E-B48E-4890-AFC7-2C3007496824}" destId="{9286A682-ECD1-42FA-A55E-1D1DEF2ECA1B}" srcOrd="1" destOrd="0" presId="urn:microsoft.com/office/officeart/2005/8/layout/chevron1"/>
    <dgm:cxn modelId="{02092F94-2BA7-4970-85A8-C30553D765AF}" type="presParOf" srcId="{8A78530E-B48E-4890-AFC7-2C3007496824}" destId="{ED45CE17-1611-41C5-AA09-EC32D0999CF2}" srcOrd="2" destOrd="0" presId="urn:microsoft.com/office/officeart/2005/8/layout/chevron1"/>
    <dgm:cxn modelId="{6E69E2F1-77B7-451E-82AD-A3FBCEE9472A}" type="presParOf" srcId="{8A78530E-B48E-4890-AFC7-2C3007496824}" destId="{586828C1-4950-48F4-8FCF-2269D613847E}" srcOrd="3" destOrd="0" presId="urn:microsoft.com/office/officeart/2005/8/layout/chevron1"/>
    <dgm:cxn modelId="{B1F0C6ED-97CD-4552-B8EA-BD8F1A25594B}" type="presParOf" srcId="{8A78530E-B48E-4890-AFC7-2C3007496824}" destId="{21F5CE44-A685-4318-BB61-DC4BA265822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AECFF-C8B0-4886-B43D-29B6A60FA1EA}">
      <dsp:nvSpPr>
        <dsp:cNvPr id="0" name=""/>
        <dsp:cNvSpPr/>
      </dsp:nvSpPr>
      <dsp:spPr>
        <a:xfrm>
          <a:off x="43" y="1883199"/>
          <a:ext cx="2863653" cy="973005"/>
        </a:xfrm>
        <a:prstGeom prst="chevron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Заполни анкету</a:t>
          </a:r>
        </a:p>
      </dsp:txBody>
      <dsp:txXfrm>
        <a:off x="486546" y="1883199"/>
        <a:ext cx="1890648" cy="973005"/>
      </dsp:txXfrm>
    </dsp:sp>
    <dsp:sp modelId="{ED45CE17-1611-41C5-AA09-EC32D0999CF2}">
      <dsp:nvSpPr>
        <dsp:cNvPr id="0" name=""/>
        <dsp:cNvSpPr/>
      </dsp:nvSpPr>
      <dsp:spPr>
        <a:xfrm>
          <a:off x="2620445" y="1883199"/>
          <a:ext cx="2847769" cy="973005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Деловая игра</a:t>
          </a:r>
        </a:p>
      </dsp:txBody>
      <dsp:txXfrm>
        <a:off x="3106948" y="1883199"/>
        <a:ext cx="1874764" cy="973005"/>
      </dsp:txXfrm>
    </dsp:sp>
    <dsp:sp modelId="{21F5CE44-A685-4318-BB61-DC4BA265822C}">
      <dsp:nvSpPr>
        <dsp:cNvPr id="0" name=""/>
        <dsp:cNvSpPr/>
      </dsp:nvSpPr>
      <dsp:spPr>
        <a:xfrm>
          <a:off x="5224963" y="1883199"/>
          <a:ext cx="2901892" cy="97300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Выбор лучших</a:t>
          </a:r>
        </a:p>
      </dsp:txBody>
      <dsp:txXfrm>
        <a:off x="5711466" y="1883199"/>
        <a:ext cx="1928887" cy="973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t" anchorCtr="0" compatLnSpc="1">
            <a:prstTxWarp prst="textNoShape">
              <a:avLst/>
            </a:prstTxWarp>
          </a:bodyPr>
          <a:lstStyle>
            <a:lvl1pPr defTabSz="910766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t" anchorCtr="0" compatLnSpc="1">
            <a:prstTxWarp prst="textNoShape">
              <a:avLst/>
            </a:prstTxWarp>
          </a:bodyPr>
          <a:lstStyle>
            <a:lvl1pPr algn="r" defTabSz="910766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b" anchorCtr="0" compatLnSpc="1">
            <a:prstTxWarp prst="textNoShape">
              <a:avLst/>
            </a:prstTxWarp>
          </a:bodyPr>
          <a:lstStyle>
            <a:lvl1pPr defTabSz="910766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b" anchorCtr="0" compatLnSpc="1">
            <a:prstTxWarp prst="textNoShape">
              <a:avLst/>
            </a:prstTxWarp>
          </a:bodyPr>
          <a:lstStyle>
            <a:lvl1pPr algn="r" defTabSz="910766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045C2AA8-6041-4E9E-85DD-12554422B5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93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t" anchorCtr="0" compatLnSpc="1">
            <a:prstTxWarp prst="textNoShape">
              <a:avLst/>
            </a:prstTxWarp>
          </a:bodyPr>
          <a:lstStyle>
            <a:lvl1pPr defTabSz="910766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t" anchorCtr="0" compatLnSpc="1">
            <a:prstTxWarp prst="textNoShape">
              <a:avLst/>
            </a:prstTxWarp>
          </a:bodyPr>
          <a:lstStyle>
            <a:lvl1pPr algn="r" defTabSz="910766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21225"/>
            <a:ext cx="544671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b" anchorCtr="0" compatLnSpc="1">
            <a:prstTxWarp prst="textNoShape">
              <a:avLst/>
            </a:prstTxWarp>
          </a:bodyPr>
          <a:lstStyle>
            <a:lvl1pPr defTabSz="910766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3" tIns="45727" rIns="91453" bIns="45727" numCol="1" anchor="b" anchorCtr="0" compatLnSpc="1">
            <a:prstTxWarp prst="textNoShape">
              <a:avLst/>
            </a:prstTxWarp>
          </a:bodyPr>
          <a:lstStyle>
            <a:lvl1pPr algn="r" defTabSz="910766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8FF2AEAA-5C75-45DC-9017-266F072A0E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818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3F7FE-6EA1-45AF-8766-F21B3808AF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4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3F7FE-6EA1-45AF-8766-F21B3808AF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4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3F7FE-6EA1-45AF-8766-F21B3808AF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4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gi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D5563-67E0-4B2E-8983-239C618C5B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16940-38C4-438B-B036-76A022676C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67B9-F63F-4E55-BF12-01040F34B1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97214" y="5922788"/>
            <a:ext cx="216918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I Russia"/>
              </a:rPr>
              <a:t>=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9000"/>
                    </a14:imgEffect>
                    <a14:imgEffect>
                      <a14:colorTemperature colorTemp="2152"/>
                    </a14:imgEffect>
                    <a14:imgEffect>
                      <a14:saturation sat="87000"/>
                    </a14:imgEffect>
                    <a14:imgEffect>
                      <a14:brightnessContrast bright="50000" contrast="15000"/>
                    </a14:imgEffect>
                  </a14:imgLayer>
                </a14:imgProps>
              </a:ext>
            </a:extLst>
          </a:blip>
          <a:srcRect l="7132" t="4669" b="16950"/>
          <a:stretch/>
        </p:blipFill>
        <p:spPr>
          <a:xfrm flipH="1">
            <a:off x="-3" y="1988840"/>
            <a:ext cx="9194440" cy="4869161"/>
          </a:xfrm>
          <a:prstGeom prst="rect">
            <a:avLst/>
          </a:prstGeom>
        </p:spPr>
      </p:pic>
      <p:pic>
        <p:nvPicPr>
          <p:cNvPr id="10" name="Рисунок 8" descr="Рисунок4.png"/>
          <p:cNvPicPr>
            <a:picLocks noChangeAspect="1"/>
          </p:cNvPicPr>
          <p:nvPr/>
        </p:nvPicPr>
        <p:blipFill rotWithShape="1">
          <a:blip r:embed="rId4" cstate="print"/>
          <a:srcRect l="2798" t="3487" r="-720" b="4677"/>
          <a:stretch/>
        </p:blipFill>
        <p:spPr bwMode="auto">
          <a:xfrm>
            <a:off x="-14514" y="3222"/>
            <a:ext cx="959107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3828" y="1808820"/>
            <a:ext cx="3844295" cy="21592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9932" y="1268760"/>
            <a:ext cx="4104456" cy="3240360"/>
          </a:xfrm>
          <a:prstGeom prst="rect">
            <a:avLst/>
          </a:prstGeom>
        </p:spPr>
        <p:txBody>
          <a:bodyPr vert="horz" anchor="ctr"/>
          <a:lstStyle>
            <a:lvl1pPr>
              <a:defRPr sz="4800">
                <a:solidFill>
                  <a:srgbClr val="0D2574"/>
                </a:solidFill>
                <a:effectLst>
                  <a:outerShdw blurRad="127000" dist="762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97214" y="5922788"/>
            <a:ext cx="216918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I Russia"/>
              </a:rPr>
              <a:t>=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9000"/>
                    </a14:imgEffect>
                    <a14:imgEffect>
                      <a14:colorTemperature colorTemp="2152"/>
                    </a14:imgEffect>
                    <a14:imgEffect>
                      <a14:saturation sat="87000"/>
                    </a14:imgEffect>
                    <a14:imgEffect>
                      <a14:brightnessContrast bright="50000" contrast="15000"/>
                    </a14:imgEffect>
                  </a14:imgLayer>
                </a14:imgProps>
              </a:ext>
            </a:extLst>
          </a:blip>
          <a:srcRect l="7132" t="4669" b="16950"/>
          <a:stretch/>
        </p:blipFill>
        <p:spPr>
          <a:xfrm flipH="1">
            <a:off x="-3" y="1988840"/>
            <a:ext cx="9194440" cy="4869161"/>
          </a:xfrm>
          <a:prstGeom prst="rect">
            <a:avLst/>
          </a:prstGeom>
        </p:spPr>
      </p:pic>
      <p:pic>
        <p:nvPicPr>
          <p:cNvPr id="10" name="Рисунок 8" descr="Рисунок4.png"/>
          <p:cNvPicPr>
            <a:picLocks noChangeAspect="1"/>
          </p:cNvPicPr>
          <p:nvPr/>
        </p:nvPicPr>
        <p:blipFill rotWithShape="1">
          <a:blip r:embed="rId4" cstate="print"/>
          <a:srcRect l="2798" t="3487" r="-720" b="4677"/>
          <a:stretch/>
        </p:blipFill>
        <p:spPr bwMode="auto">
          <a:xfrm>
            <a:off x="-14514" y="3222"/>
            <a:ext cx="959107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3828" y="1808820"/>
            <a:ext cx="3844295" cy="21592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9932" y="1268760"/>
            <a:ext cx="4104456" cy="3240360"/>
          </a:xfrm>
          <a:prstGeom prst="rect">
            <a:avLst/>
          </a:prstGeom>
        </p:spPr>
        <p:txBody>
          <a:bodyPr vert="horz" anchor="ctr"/>
          <a:lstStyle>
            <a:lvl1pPr>
              <a:defRPr sz="4800">
                <a:solidFill>
                  <a:srgbClr val="0D2574"/>
                </a:solidFill>
                <a:effectLst>
                  <a:outerShdw blurRad="127000" dist="762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18711"/>
      </p:ext>
    </p:extLst>
  </p:cSld>
  <p:clrMapOvr>
    <a:masterClrMapping/>
  </p:clrMapOvr>
  <p:transition>
    <p:fad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11508"/>
      </p:ext>
    </p:extLst>
  </p:cSld>
  <p:clrMapOvr>
    <a:masterClrMapping/>
  </p:clrMapOvr>
  <p:transition>
    <p:fad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674"/>
                    </a14:imgEffect>
                    <a14:imgEffect>
                      <a14:saturation sat="152000"/>
                    </a14:imgEffect>
                    <a14:imgEffect>
                      <a14:brightnessContrast bright="41000"/>
                    </a14:imgEffect>
                  </a14:imgLayer>
                </a14:imgProps>
              </a:ext>
            </a:extLst>
          </a:blip>
          <a:srcRect t="64906" b="16949"/>
          <a:stretch/>
        </p:blipFill>
        <p:spPr>
          <a:xfrm flipH="1">
            <a:off x="-3437" y="0"/>
            <a:ext cx="9180512" cy="980727"/>
          </a:xfrm>
          <a:prstGeom prst="rect">
            <a:avLst/>
          </a:prstGeom>
        </p:spPr>
      </p:pic>
      <p:pic>
        <p:nvPicPr>
          <p:cNvPr id="14" name="Рисунок 10" descr="vtb24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758" y="198184"/>
            <a:ext cx="1683802" cy="468052"/>
          </a:xfrm>
          <a:prstGeom prst="rect">
            <a:avLst/>
          </a:prstGeom>
          <a:effectLst>
            <a:outerShdw blurRad="152400" dir="8100000" sx="85000" sy="85000" kx="-1200000" algn="bl" rotWithShape="0">
              <a:schemeClr val="bg1"/>
            </a:outerShdw>
          </a:effectLst>
        </p:spPr>
      </p:pic>
    </p:spTree>
  </p:cSld>
  <p:clrMapOvr>
    <a:masterClrMapping/>
  </p:clrMapOvr>
  <p:transition>
    <p:fade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232756"/>
            <a:ext cx="4500500" cy="4485009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20000"/>
              <a:buFont typeface="Wingdings" pitchFamily="2" charset="2"/>
              <a:buNone/>
              <a:defRPr sz="2800" b="0">
                <a:latin typeface="+mn-lt"/>
              </a:defRPr>
            </a:lvl1pPr>
            <a:lvl2pPr marL="719138" indent="-360363">
              <a:buClr>
                <a:srgbClr val="0C277E"/>
              </a:buClr>
              <a:buSzPct val="70000"/>
              <a:buFont typeface="Wingdings" pitchFamily="2" charset="2"/>
              <a:buChar char="v"/>
              <a:defRPr lang="ru-RU" sz="2800" dirty="0" smtClean="0">
                <a:solidFill>
                  <a:schemeClr val="tx1"/>
                </a:solidFill>
                <a:latin typeface="+mn-lt"/>
                <a:cs typeface="Arial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5570" y="597356"/>
            <a:ext cx="7483722" cy="635400"/>
          </a:xfrm>
          <a:prstGeom prst="rect">
            <a:avLst/>
          </a:prstGeom>
        </p:spPr>
        <p:txBody>
          <a:bodyPr/>
          <a:lstStyle>
            <a:lvl1pPr>
              <a:defRPr lang="ru-RU" sz="3200" b="1" cap="small" dirty="0">
                <a:solidFill>
                  <a:srgbClr val="0D2574"/>
                </a:solidFill>
                <a:latin typeface="+mj-lt"/>
                <a:ea typeface="+mj-ea"/>
                <a:cs typeface="Arial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628" y="1232756"/>
            <a:ext cx="6912768" cy="4485009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20000"/>
              <a:buFont typeface="Wingdings" pitchFamily="2" charset="2"/>
              <a:buNone/>
              <a:defRPr sz="2400" b="0">
                <a:latin typeface="+mn-lt"/>
              </a:defRPr>
            </a:lvl1pPr>
            <a:lvl2pPr marL="719138" indent="-360363">
              <a:buClr>
                <a:srgbClr val="0C277E"/>
              </a:buClr>
              <a:buSzPct val="70000"/>
              <a:buFont typeface="Wingdings" pitchFamily="2" charset="2"/>
              <a:buChar char="v"/>
              <a:defRPr lang="ru-RU" sz="2400" dirty="0" smtClean="0">
                <a:solidFill>
                  <a:schemeClr val="tx1"/>
                </a:solidFill>
                <a:latin typeface="+mn-lt"/>
                <a:cs typeface="Arial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5570" y="597356"/>
            <a:ext cx="7483722" cy="635400"/>
          </a:xfrm>
          <a:prstGeom prst="rect">
            <a:avLst/>
          </a:prstGeom>
        </p:spPr>
        <p:txBody>
          <a:bodyPr/>
          <a:lstStyle>
            <a:lvl1pPr>
              <a:defRPr lang="ru-RU" sz="3200" b="1" cap="small" dirty="0">
                <a:solidFill>
                  <a:srgbClr val="0D2574"/>
                </a:solidFill>
                <a:latin typeface="+mj-lt"/>
                <a:ea typeface="+mj-ea"/>
                <a:cs typeface="Arial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864376"/>
      </p:ext>
    </p:extLst>
  </p:cSld>
  <p:clrMapOvr>
    <a:masterClrMapping/>
  </p:clrMapOvr>
  <p:transition>
    <p:fade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4879" y="1553029"/>
            <a:ext cx="6369767" cy="41647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20000"/>
              <a:buFont typeface="Wingdings" pitchFamily="2" charset="2"/>
              <a:buNone/>
              <a:defRPr sz="2000" b="0">
                <a:latin typeface="+mn-lt"/>
              </a:defRPr>
            </a:lvl1pPr>
            <a:lvl2pPr marL="622225" indent="-263493">
              <a:buClr>
                <a:srgbClr val="0F3DB1"/>
              </a:buClr>
              <a:buSzPct val="70000"/>
              <a:buFont typeface="Wingdings" pitchFamily="2" charset="2"/>
              <a:buChar char="v"/>
              <a:defRPr lang="ru-RU" sz="2000" dirty="0" smtClean="0">
                <a:solidFill>
                  <a:schemeClr val="tx1"/>
                </a:solidFill>
                <a:latin typeface="+mn-lt"/>
                <a:cs typeface="Arial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570" y="529794"/>
            <a:ext cx="7483722" cy="635400"/>
          </a:xfrm>
          <a:prstGeom prst="rect">
            <a:avLst/>
          </a:prstGeom>
        </p:spPr>
        <p:txBody>
          <a:bodyPr/>
          <a:lstStyle>
            <a:lvl1pPr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</a:lstStyle>
          <a:p>
            <a:pPr lvl="0" algn="l" defTabSz="682543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A5977-CFF5-4B8A-848A-766E406E97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7149" y="1447800"/>
            <a:ext cx="3627347" cy="44005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/>
            </a:lvl1pPr>
            <a:lvl2pPr marL="626988" indent="-266668">
              <a:buClr>
                <a:srgbClr val="0F3DB1"/>
              </a:buClr>
              <a:buSzPct val="70000"/>
              <a:buFont typeface="Wingdings" pitchFamily="2" charset="2"/>
              <a:buChar char="v"/>
              <a:defRPr sz="2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22927" y="1447800"/>
            <a:ext cx="3627347" cy="440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/>
            </a:lvl1pPr>
            <a:lvl2pPr marL="626988" indent="-266668">
              <a:buClr>
                <a:srgbClr val="006CB6"/>
              </a:buClr>
              <a:buFont typeface="Wingdings" pitchFamily="2" charset="2"/>
              <a:buChar char="v"/>
              <a:defRPr lang="ru-RU" sz="2000" dirty="0" smtClean="0">
                <a:solidFill>
                  <a:schemeClr val="tx1"/>
                </a:solidFill>
                <a:latin typeface="+mn-lt"/>
                <a:cs typeface="Arial"/>
              </a:defRPr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5570" y="529794"/>
            <a:ext cx="7483722" cy="635400"/>
          </a:xfrm>
          <a:prstGeom prst="rect">
            <a:avLst/>
          </a:prstGeom>
        </p:spPr>
        <p:txBody>
          <a:bodyPr/>
          <a:lstStyle>
            <a:lvl1pPr>
              <a:defRPr lang="ru-RU" sz="2800" b="1" cap="small" dirty="0" smtClean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06871" y="1447800"/>
            <a:ext cx="3833457" cy="440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/>
            </a:lvl1pPr>
            <a:lvl2pPr marL="626988" indent="-266668">
              <a:buClr>
                <a:srgbClr val="0F3DB1"/>
              </a:buClr>
              <a:buSzPct val="100000"/>
              <a:buFont typeface="Wingdings" pitchFamily="2" charset="2"/>
              <a:buChar char="§"/>
              <a:defRPr lang="ru-RU" sz="2000" dirty="0" smtClean="0">
                <a:solidFill>
                  <a:schemeClr val="tx1"/>
                </a:solidFill>
                <a:latin typeface="+mn-lt"/>
                <a:cs typeface="Arial"/>
              </a:defRPr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5570" y="529794"/>
            <a:ext cx="7483722" cy="635400"/>
          </a:xfrm>
          <a:prstGeom prst="rect">
            <a:avLst/>
          </a:prstGeom>
        </p:spPr>
        <p:txBody>
          <a:bodyPr/>
          <a:lstStyle>
            <a:lvl1pPr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r="32620"/>
          <a:stretch/>
        </p:blipFill>
        <p:spPr>
          <a:xfrm flipH="1">
            <a:off x="-1" y="1808820"/>
            <a:ext cx="3400191" cy="33483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231740" y="2384884"/>
            <a:ext cx="4464496" cy="2520280"/>
          </a:xfrm>
          <a:prstGeom prst="rect">
            <a:avLst/>
          </a:prstGeom>
        </p:spPr>
        <p:txBody>
          <a:bodyPr tIns="0" bIns="0" anchor="ctr"/>
          <a:lstStyle>
            <a:lvl1pPr marL="0" indent="0" algn="l">
              <a:buNone/>
              <a:defRPr lang="ru-RU" sz="2800" b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algn="just">
              <a:buClr>
                <a:srgbClr val="0F3DB1"/>
              </a:buClr>
              <a:buSzPct val="100000"/>
              <a:buFont typeface="Wingdings" pitchFamily="2" charset="2"/>
              <a:buChar char="§"/>
              <a:defRPr lang="ru-RU" sz="2000" dirty="0" smtClean="0">
                <a:solidFill>
                  <a:schemeClr val="tx1"/>
                </a:solidFill>
                <a:latin typeface="+mn-lt"/>
                <a:cs typeface="Arial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11.gif"/>
          <p:cNvPicPr>
            <a:picLocks noChangeAspect="1"/>
          </p:cNvPicPr>
          <p:nvPr/>
        </p:nvPicPr>
        <p:blipFill>
          <a:blip r:embed="rId2" cstate="print"/>
          <a:srcRect l="52419" t="30833" b="45209"/>
          <a:stretch>
            <a:fillRect/>
          </a:stretch>
        </p:blipFill>
        <p:spPr bwMode="auto">
          <a:xfrm>
            <a:off x="519114" y="2443163"/>
            <a:ext cx="30448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3841751" y="1420813"/>
            <a:ext cx="4564063" cy="4710112"/>
          </a:xfrm>
          <a:prstGeom prst="rect">
            <a:avLst/>
          </a:prstGeom>
        </p:spPr>
        <p:txBody>
          <a:bodyPr bIns="719914" anchor="ctr"/>
          <a:lstStyle>
            <a:lvl1pPr marL="0" indent="0" algn="l">
              <a:buNone/>
              <a:defRPr lang="ru-RU" sz="2000" b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algn="just">
              <a:buClr>
                <a:srgbClr val="0F3DB1"/>
              </a:buClr>
              <a:buSzPct val="100000"/>
              <a:buFont typeface="Wingdings" pitchFamily="2" charset="2"/>
              <a:buChar char="§"/>
              <a:defRPr lang="ru-RU" sz="2000" dirty="0" smtClean="0">
                <a:solidFill>
                  <a:schemeClr val="tx1"/>
                </a:solidFill>
                <a:latin typeface="+mn-lt"/>
                <a:cs typeface="Arial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5570" y="529794"/>
            <a:ext cx="7483722" cy="635400"/>
          </a:xfrm>
          <a:prstGeom prst="rect">
            <a:avLst/>
          </a:prstGeom>
        </p:spPr>
        <p:txBody>
          <a:bodyPr/>
          <a:lstStyle>
            <a:lvl1pPr>
              <a:defRPr lang="ru-RU" sz="2800" b="1" cap="small" dirty="0" smtClean="0">
                <a:solidFill>
                  <a:srgbClr val="0F3DB1"/>
                </a:solidFill>
                <a:latin typeface="+mj-lt"/>
                <a:ea typeface="+mj-ea"/>
                <a:cs typeface="Arial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00188"/>
            <a:ext cx="3929090" cy="4286266"/>
          </a:xfrm>
          <a:prstGeom prst="rect">
            <a:avLst/>
          </a:prstGeom>
        </p:spPr>
        <p:txBody>
          <a:bodyPr bIns="431948" anchor="ctr"/>
          <a:lstStyle>
            <a:lvl1pPr marL="0" indent="0">
              <a:buClr>
                <a:srgbClr val="0F3DB1"/>
              </a:buClr>
              <a:buFont typeface="Wingdings" pitchFamily="2" charset="2"/>
              <a:buNone/>
              <a:defRPr>
                <a:latin typeface="+mn-lt"/>
              </a:defRPr>
            </a:lvl1pPr>
            <a:lvl2pPr>
              <a:buClr>
                <a:srgbClr val="0F3DB1"/>
              </a:buClr>
              <a:buFont typeface="Wingdings" pitchFamily="2" charset="2"/>
              <a:buNone/>
              <a:defRPr lang="ru-RU" sz="2000" dirty="0" smtClean="0">
                <a:solidFill>
                  <a:schemeClr val="tx1"/>
                </a:solidFill>
                <a:latin typeface="+mn-lt"/>
                <a:cs typeface="Arial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5570" y="529794"/>
            <a:ext cx="7483722" cy="635400"/>
          </a:xfrm>
          <a:prstGeom prst="rect">
            <a:avLst/>
          </a:prstGeom>
        </p:spPr>
        <p:txBody>
          <a:bodyPr/>
          <a:lstStyle>
            <a:lvl1pPr>
              <a:defRPr lang="ru-RU" sz="2800" b="1" cap="small" dirty="0" smtClean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4791079" y="1420813"/>
            <a:ext cx="3614735" cy="4710112"/>
          </a:xfrm>
          <a:prstGeom prst="rect">
            <a:avLst/>
          </a:prstGeom>
        </p:spPr>
        <p:txBody>
          <a:bodyPr bIns="719914" anchor="ctr"/>
          <a:lstStyle>
            <a:lvl1pPr marL="0" indent="0" algn="l">
              <a:buNone/>
              <a:defRPr lang="ru-RU" sz="2000" b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algn="just">
              <a:buClr>
                <a:srgbClr val="0F3DB1"/>
              </a:buClr>
              <a:buSzPct val="100000"/>
              <a:buFont typeface="Wingdings" pitchFamily="2" charset="2"/>
              <a:buChar char="§"/>
              <a:defRPr lang="ru-RU" sz="2000" dirty="0" smtClean="0">
                <a:solidFill>
                  <a:schemeClr val="tx1"/>
                </a:solidFill>
                <a:latin typeface="+mn-lt"/>
                <a:cs typeface="Arial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pic>
        <p:nvPicPr>
          <p:cNvPr id="5" name="Рисунок 4" descr="Дядечка-Home-Credi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4601902" cy="434624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5570" y="529794"/>
            <a:ext cx="7483722" cy="635400"/>
          </a:xfrm>
          <a:prstGeom prst="rect">
            <a:avLst/>
          </a:prstGeom>
        </p:spPr>
        <p:txBody>
          <a:bodyPr/>
          <a:lstStyle>
            <a:lvl1pPr>
              <a:defRPr lang="ru-RU" sz="2800" b="1" cap="small" dirty="0" smtClean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4601903" y="1420813"/>
            <a:ext cx="3803911" cy="4710112"/>
          </a:xfrm>
          <a:prstGeom prst="rect">
            <a:avLst/>
          </a:prstGeom>
        </p:spPr>
        <p:txBody>
          <a:bodyPr bIns="719914" anchor="ctr"/>
          <a:lstStyle>
            <a:lvl1pPr marL="0" indent="0" algn="l">
              <a:buNone/>
              <a:defRPr lang="ru-RU" sz="20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just">
              <a:buClr>
                <a:srgbClr val="0F3DB1"/>
              </a:buClr>
              <a:buSzPct val="100000"/>
              <a:buFont typeface="Wingdings" pitchFamily="2" charset="2"/>
              <a:buChar char="§"/>
              <a:defRPr lang="ru-RU" sz="2000" dirty="0" smtClean="0">
                <a:solidFill>
                  <a:schemeClr val="tx1"/>
                </a:solidFill>
                <a:latin typeface="+mn-lt"/>
                <a:cs typeface="Arial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5570" y="529794"/>
            <a:ext cx="7483722" cy="635400"/>
          </a:xfrm>
          <a:prstGeom prst="rect">
            <a:avLst/>
          </a:prstGeom>
        </p:spPr>
        <p:txBody>
          <a:bodyPr/>
          <a:lstStyle>
            <a:lvl1pPr>
              <a:defRPr lang="ru-RU" sz="2800" b="1" cap="small" dirty="0" smtClean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 descr="дядя-с-камерой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597" y="1547926"/>
            <a:ext cx="3505248" cy="46245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узелок на память.png"/>
          <p:cNvPicPr>
            <a:picLocks noChangeAspect="1"/>
          </p:cNvPicPr>
          <p:nvPr/>
        </p:nvPicPr>
        <p:blipFill>
          <a:blip r:embed="rId2" cstate="print"/>
          <a:srcRect l="31357" t="23335" r="31406" b="22214"/>
          <a:stretch>
            <a:fillRect/>
          </a:stretch>
        </p:blipFill>
        <p:spPr bwMode="auto">
          <a:xfrm>
            <a:off x="857251" y="2714625"/>
            <a:ext cx="13573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3214679" y="1412876"/>
            <a:ext cx="5214974" cy="501332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 lang="ru-RU" sz="20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buClr>
                <a:srgbClr val="0A2973"/>
              </a:buClr>
              <a:buSzPct val="100000"/>
              <a:buFont typeface="Arial" pitchFamily="34" charset="0"/>
              <a:buChar char="•"/>
              <a:defRPr lang="ru-RU" sz="2000" dirty="0" smtClean="0">
                <a:solidFill>
                  <a:schemeClr val="tx1"/>
                </a:solidFill>
                <a:latin typeface="+mn-lt"/>
                <a:cs typeface="Arial"/>
              </a:defRPr>
            </a:lvl2pPr>
            <a:lvl3pPr>
              <a:defRPr lang="ru-RU" sz="1800" dirty="0" smtClean="0">
                <a:solidFill>
                  <a:schemeClr val="tx1"/>
                </a:solidFill>
                <a:latin typeface="+mn-lt"/>
              </a:defRPr>
            </a:lvl3pPr>
            <a:lvl4pPr indent="-228573" algn="l" rtl="0" eaLnBrk="0" fontAlgn="base" hangingPunct="0">
              <a:spcBef>
                <a:spcPts val="2400"/>
              </a:spcBef>
              <a:spcAft>
                <a:spcPts val="0"/>
              </a:spcAft>
              <a:defRPr lang="ru-RU" sz="1600" dirty="0" smtClean="0">
                <a:solidFill>
                  <a:schemeClr val="tx1"/>
                </a:solidFill>
                <a:latin typeface="Arial" charset="0"/>
              </a:defRPr>
            </a:lvl4pPr>
            <a:lvl5pPr indent="-228573" algn="l" rtl="0" eaLnBrk="0" fontAlgn="base" hangingPunct="0">
              <a:defRPr lang="ru-RU" sz="1600" dirty="0">
                <a:solidFill>
                  <a:schemeClr val="tx1"/>
                </a:solidFill>
                <a:latin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5570" y="529794"/>
            <a:ext cx="7483722" cy="635400"/>
          </a:xfrm>
          <a:prstGeom prst="rect">
            <a:avLst/>
          </a:prstGeom>
        </p:spPr>
        <p:txBody>
          <a:bodyPr/>
          <a:lstStyle>
            <a:lvl1pPr>
              <a:defRPr lang="ru-RU" sz="2800" b="1" cap="small" dirty="0" smtClean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3160_2949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596" y="2625715"/>
            <a:ext cx="2773776" cy="208120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3841751" y="1420813"/>
            <a:ext cx="4564063" cy="4710112"/>
          </a:xfrm>
          <a:prstGeom prst="rect">
            <a:avLst/>
          </a:prstGeom>
        </p:spPr>
        <p:txBody>
          <a:bodyPr bIns="719914" anchor="ctr"/>
          <a:lstStyle>
            <a:lvl1pPr marL="0" indent="0" algn="just">
              <a:buNone/>
              <a:defRPr lang="ru-RU" sz="2000" b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algn="just">
              <a:buClr>
                <a:srgbClr val="0A2973"/>
              </a:buClr>
              <a:buSzPct val="100000"/>
              <a:buFont typeface="Arial" pitchFamily="34" charset="0"/>
              <a:buChar char="•"/>
              <a:defRPr lang="ru-RU" sz="2000" dirty="0" smtClean="0">
                <a:solidFill>
                  <a:schemeClr val="tx1"/>
                </a:solidFill>
                <a:latin typeface="+mn-lt"/>
                <a:cs typeface="Arial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5570" y="529794"/>
            <a:ext cx="7483722" cy="635400"/>
          </a:xfrm>
          <a:prstGeom prst="rect">
            <a:avLst/>
          </a:prstGeom>
        </p:spPr>
        <p:txBody>
          <a:bodyPr/>
          <a:lstStyle>
            <a:lvl1pPr>
              <a:defRPr lang="ru-RU" sz="2800" b="1" cap="small" dirty="0" smtClean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952DC-5859-43D4-85B5-F69F6B68FC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447800"/>
            <a:ext cx="3071834" cy="305277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 b="0"/>
            </a:lvl1pPr>
            <a:lvl2pPr marL="622225" indent="-260319">
              <a:buClr>
                <a:srgbClr val="006CB6"/>
              </a:buClr>
              <a:buSzPct val="50000"/>
              <a:buFont typeface="TMI Russia" pitchFamily="34" charset="0"/>
              <a:buChar char="g"/>
              <a:defRPr sz="2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1" y="564950"/>
            <a:ext cx="7512297" cy="520700"/>
          </a:xfrm>
          <a:prstGeom prst="rect">
            <a:avLst/>
          </a:prstGeom>
        </p:spPr>
        <p:txBody>
          <a:bodyPr/>
          <a:lstStyle>
            <a:lvl1pPr>
              <a:defRPr lang="ru-RU" sz="3200" b="1" cap="small" spc="0" baseline="0" dirty="0">
                <a:ln>
                  <a:noFill/>
                </a:ln>
                <a:solidFill>
                  <a:srgbClr val="006CB6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CDCDB9-9129-4E1A-A926-DE629EC16D28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1F007D-3A66-436A-B38F-70B4F2CA30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291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75B-2BC9-4A97-AED5-1B1DBF5E3447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645-FB72-4EAD-9618-AE1C4B65F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3261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DB9-9129-4E1A-A926-DE629EC16D28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F007D-3A66-436A-B38F-70B4F2CA30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843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75B-2BC9-4A97-AED5-1B1DBF5E3447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645-FB72-4EAD-9618-AE1C4B65F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31429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75B-2BC9-4A97-AED5-1B1DBF5E3447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645-FB72-4EAD-9618-AE1C4B65F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3219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75B-2BC9-4A97-AED5-1B1DBF5E3447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645-FB72-4EAD-9618-AE1C4B65F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9378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75B-2BC9-4A97-AED5-1B1DBF5E3447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645-FB72-4EAD-9618-AE1C4B65F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374476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75B-2BC9-4A97-AED5-1B1DBF5E3447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645-FB72-4EAD-9618-AE1C4B65F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41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75B-2BC9-4A97-AED5-1B1DBF5E3447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645-FB72-4EAD-9618-AE1C4B65F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005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1CDB-4313-4502-8514-6B7CF874F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75B-2BC9-4A97-AED5-1B1DBF5E3447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645-FB72-4EAD-9618-AE1C4B65F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34797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75B-2BC9-4A97-AED5-1B1DBF5E3447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645-FB72-4EAD-9618-AE1C4B65F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7684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75B-2BC9-4A97-AED5-1B1DBF5E3447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C645-FB72-4EAD-9618-AE1C4B65F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153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2DC18-AA6D-4485-929C-83BA6D67BA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DA6B2-418C-4D26-A6B3-146A52EBB2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E728E-B479-4C14-A4EE-E404EBD40B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F3599-B5D8-42CE-B673-E343B00DB8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9D9CE-16CD-40FF-B4B8-5DB4F969F4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3.gi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765176"/>
          </a:xfrm>
          <a:prstGeom prst="rect">
            <a:avLst/>
          </a:prstGeom>
          <a:solidFill>
            <a:srgbClr val="D4E1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Unicode MS" pitchFamily="34" charset="-128"/>
              <a:cs typeface="Arial" pitchFamily="34" charset="0"/>
            </a:endParaRPr>
          </a:p>
        </p:txBody>
      </p:sp>
      <p:pic>
        <p:nvPicPr>
          <p:cNvPr id="16387" name="Picture 3" descr="ЛоготипVTB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115888"/>
            <a:ext cx="13684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59150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A2973"/>
                </a:solidFill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CC147DC4-FE72-45E8-976E-C84DF6255C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 Unicode MS" pitchFamily="34" charset="-128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CECFF"/>
            </a:gs>
            <a:gs pos="50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3674"/>
                    </a14:imgEffect>
                    <a14:imgEffect>
                      <a14:saturation sat="152000"/>
                    </a14:imgEffect>
                    <a14:imgEffect>
                      <a14:brightnessContrast bright="41000"/>
                    </a14:imgEffect>
                  </a14:imgLayer>
                </a14:imgProps>
              </a:ext>
            </a:extLst>
          </a:blip>
          <a:srcRect t="64906" b="16949"/>
          <a:stretch/>
        </p:blipFill>
        <p:spPr>
          <a:xfrm flipH="1">
            <a:off x="-3437" y="0"/>
            <a:ext cx="9180512" cy="980727"/>
          </a:xfrm>
          <a:prstGeom prst="rect">
            <a:avLst/>
          </a:prstGeom>
        </p:spPr>
      </p:pic>
      <p:pic>
        <p:nvPicPr>
          <p:cNvPr id="16" name="Рисунок 10" descr="vtb24_logo.gi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400614" y="198184"/>
            <a:ext cx="1519945" cy="422504"/>
          </a:xfrm>
          <a:prstGeom prst="rect">
            <a:avLst/>
          </a:prstGeom>
          <a:effectLst>
            <a:outerShdw blurRad="152400" dir="8100000" sx="85000" sy="85000" kx="-1200000" algn="bl" rotWithShape="0">
              <a:schemeClr val="bg1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</p:sldLayoutIdLst>
  <p:transition>
    <p:fade/>
  </p:transition>
  <p:hf sldNum="0" hdr="0" ftr="0" dt="0"/>
  <p:txStyles>
    <p:titleStyle>
      <a:lvl1pPr algn="l" defTabSz="682543" rtl="0" eaLnBrk="1" fontAlgn="base" hangingPunct="1">
        <a:spcBef>
          <a:spcPct val="0"/>
        </a:spcBef>
        <a:spcAft>
          <a:spcPct val="0"/>
        </a:spcAft>
        <a:defRPr lang="ru-RU" sz="2800" b="1" cap="small" dirty="0">
          <a:solidFill>
            <a:srgbClr val="003399"/>
          </a:solidFill>
          <a:latin typeface="+mj-lt"/>
          <a:ea typeface="+mj-ea"/>
          <a:cs typeface="Arial"/>
        </a:defRPr>
      </a:lvl1pPr>
      <a:lvl2pPr algn="l" defTabSz="68254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A2973"/>
          </a:solidFill>
          <a:latin typeface="Arial" pitchFamily="34" charset="0"/>
          <a:cs typeface="Arial" pitchFamily="34" charset="0"/>
        </a:defRPr>
      </a:lvl2pPr>
      <a:lvl3pPr algn="l" defTabSz="68254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A2973"/>
          </a:solidFill>
          <a:latin typeface="Arial" pitchFamily="34" charset="0"/>
          <a:cs typeface="Arial" pitchFamily="34" charset="0"/>
        </a:defRPr>
      </a:lvl3pPr>
      <a:lvl4pPr algn="l" defTabSz="68254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A2973"/>
          </a:solidFill>
          <a:latin typeface="Arial" pitchFamily="34" charset="0"/>
          <a:cs typeface="Arial" pitchFamily="34" charset="0"/>
        </a:defRPr>
      </a:lvl4pPr>
      <a:lvl5pPr algn="l" defTabSz="68254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A2973"/>
          </a:solidFill>
          <a:latin typeface="Arial" pitchFamily="34" charset="0"/>
          <a:cs typeface="Arial" pitchFamily="34" charset="0"/>
        </a:defRPr>
      </a:lvl5pPr>
      <a:lvl6pPr marL="233181" algn="l" defTabSz="683351" rtl="0" eaLnBrk="1" fontAlgn="base" hangingPunct="1">
        <a:spcBef>
          <a:spcPct val="0"/>
        </a:spcBef>
        <a:spcAft>
          <a:spcPct val="0"/>
        </a:spcAft>
        <a:defRPr sz="1300">
          <a:solidFill>
            <a:schemeClr val="bg1"/>
          </a:solidFill>
          <a:latin typeface="Tahoma" pitchFamily="34" charset="0"/>
        </a:defRPr>
      </a:lvl6pPr>
      <a:lvl7pPr marL="466362" algn="l" defTabSz="683351" rtl="0" eaLnBrk="1" fontAlgn="base" hangingPunct="1">
        <a:spcBef>
          <a:spcPct val="0"/>
        </a:spcBef>
        <a:spcAft>
          <a:spcPct val="0"/>
        </a:spcAft>
        <a:defRPr sz="1300">
          <a:solidFill>
            <a:schemeClr val="bg1"/>
          </a:solidFill>
          <a:latin typeface="Tahoma" pitchFamily="34" charset="0"/>
        </a:defRPr>
      </a:lvl7pPr>
      <a:lvl8pPr marL="699544" algn="l" defTabSz="683351" rtl="0" eaLnBrk="1" fontAlgn="base" hangingPunct="1">
        <a:spcBef>
          <a:spcPct val="0"/>
        </a:spcBef>
        <a:spcAft>
          <a:spcPct val="0"/>
        </a:spcAft>
        <a:defRPr sz="1300">
          <a:solidFill>
            <a:schemeClr val="bg1"/>
          </a:solidFill>
          <a:latin typeface="Tahoma" pitchFamily="34" charset="0"/>
        </a:defRPr>
      </a:lvl8pPr>
      <a:lvl9pPr marL="932725" algn="l" defTabSz="683351" rtl="0" eaLnBrk="1" fontAlgn="base" hangingPunct="1">
        <a:spcBef>
          <a:spcPct val="0"/>
        </a:spcBef>
        <a:spcAft>
          <a:spcPct val="0"/>
        </a:spcAft>
        <a:defRPr sz="1300">
          <a:solidFill>
            <a:schemeClr val="bg1"/>
          </a:solidFill>
          <a:latin typeface="Tahoma" pitchFamily="34" charset="0"/>
        </a:defRPr>
      </a:lvl9pPr>
    </p:titleStyle>
    <p:bodyStyle>
      <a:lvl1pPr marL="0" indent="0" algn="l" defTabSz="682543" rtl="0" eaLnBrk="1" fontAlgn="base" hangingPunct="1">
        <a:spcBef>
          <a:spcPct val="75000"/>
        </a:spcBef>
        <a:spcAft>
          <a:spcPct val="0"/>
        </a:spcAft>
        <a:buNone/>
        <a:defRPr sz="2000">
          <a:solidFill>
            <a:schemeClr val="tx1"/>
          </a:solidFill>
          <a:latin typeface="+mn-lt"/>
          <a:ea typeface="+mn-ea"/>
          <a:cs typeface="Arial"/>
        </a:defRPr>
      </a:lvl1pPr>
      <a:lvl2pPr marL="622225" indent="-260319" algn="l" defTabSz="682543" rtl="0" eaLnBrk="1" fontAlgn="base" hangingPunct="1">
        <a:spcBef>
          <a:spcPct val="75000"/>
        </a:spcBef>
        <a:spcAft>
          <a:spcPct val="0"/>
        </a:spcAft>
        <a:buClr>
          <a:srgbClr val="0F3DB1"/>
        </a:buClr>
        <a:buSzPct val="7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Arial"/>
        </a:defRPr>
      </a:lvl2pPr>
      <a:lvl3pPr marL="853973" indent="-171429" algn="l" defTabSz="682543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195244" indent="-169842" algn="l" defTabSz="682543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538103" indent="-169842" algn="l" defTabSz="682543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771530" indent="-170027" algn="l" defTabSz="683351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004712" indent="-170027" algn="l" defTabSz="683351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237892" indent="-170027" algn="l" defTabSz="683351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471074" indent="-170027" algn="l" defTabSz="683351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4663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3181" algn="l" defTabSz="4663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6362" algn="l" defTabSz="4663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99544" algn="l" defTabSz="4663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2725" algn="l" defTabSz="4663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65906" algn="l" defTabSz="4663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99088" algn="l" defTabSz="4663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32270" algn="l" defTabSz="4663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451" algn="l" defTabSz="46636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F75B-2BC9-4A97-AED5-1B1DBF5E3447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147DC4-FE72-45E8-976E-C84DF6255C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82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vtb.ru/" TargetMode="Externa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4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91880" y="3501008"/>
            <a:ext cx="5688632" cy="792088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ВТБ – Ваш выбор</a:t>
            </a:r>
            <a:endParaRPr lang="en-US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2636912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«Банковская Школа ВТБ»</a:t>
            </a:r>
          </a:p>
        </p:txBody>
      </p:sp>
    </p:spTree>
    <p:extLst>
      <p:ext uri="{BB962C8B-B14F-4D97-AF65-F5344CB8AC3E}">
        <p14:creationId xmlns:p14="http://schemas.microsoft.com/office/powerpoint/2010/main" val="12791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74582" y="4056175"/>
            <a:ext cx="9001398" cy="23762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4582" y="2327982"/>
            <a:ext cx="9001398" cy="17281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4582" y="873712"/>
            <a:ext cx="9001398" cy="13201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692696"/>
            <a:ext cx="6505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dirty="0">
                <a:solidFill>
                  <a:srgbClr val="0C27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Кому будет полезна данная программа:</a:t>
            </a:r>
          </a:p>
          <a:p>
            <a:endParaRPr lang="ru-RU" b="1" u="sng" dirty="0">
              <a:solidFill>
                <a:srgbClr val="0C27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C27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Всем, кто планирует связать свою будущую профессиональную деятельность с работой в бизнесе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C27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приглашаем на обучение бакалавров 3 и 4 курса, магистров 1 и 2 курса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2240293"/>
            <a:ext cx="73391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0C27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Этапы отбора:</a:t>
            </a:r>
          </a:p>
          <a:p>
            <a:pPr lvl="0"/>
            <a:endParaRPr lang="ru-RU" sz="1200" b="1" dirty="0">
              <a:solidFill>
                <a:srgbClr val="0C27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1600" b="1" dirty="0">
                <a:solidFill>
                  <a:srgbClr val="0C27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Заполни анкету</a:t>
            </a:r>
          </a:p>
          <a:p>
            <a:pPr lvl="0"/>
            <a:r>
              <a:rPr lang="ru-RU" sz="1600" b="1" dirty="0">
                <a:solidFill>
                  <a:srgbClr val="0C27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Пройди отбор в формате деловой игры</a:t>
            </a:r>
          </a:p>
          <a:p>
            <a:pPr lvl="0"/>
            <a:r>
              <a:rPr lang="ru-RU" sz="1600" b="1" dirty="0">
                <a:solidFill>
                  <a:srgbClr val="0C27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Лучшие по результатам отбора будут приглашены в Банковскую школу ВТБ!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5365093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C27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Благодаря Банковской школе ВТБ и последующему прохождению практики Ты станешь настоящим профессионалом банковского бизнеса!</a:t>
            </a: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607175"/>
            <a:ext cx="2133600" cy="249238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DF225-F127-409D-ACD6-1664334B85D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24811391"/>
              </p:ext>
            </p:extLst>
          </p:nvPr>
        </p:nvGraphicFramePr>
        <p:xfrm>
          <a:off x="539552" y="2327983"/>
          <a:ext cx="8126900" cy="285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вал 2"/>
          <p:cNvSpPr/>
          <p:nvPr/>
        </p:nvSpPr>
        <p:spPr bwMode="auto">
          <a:xfrm>
            <a:off x="395536" y="3984167"/>
            <a:ext cx="504056" cy="504056"/>
          </a:xfrm>
          <a:prstGeom prst="ellips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ahoma" pitchFamily="34" charset="0"/>
              </a:rPr>
              <a:t>1</a:t>
            </a:r>
          </a:p>
        </p:txBody>
      </p:sp>
      <p:sp>
        <p:nvSpPr>
          <p:cNvPr id="15" name="Овал 14"/>
          <p:cNvSpPr/>
          <p:nvPr/>
        </p:nvSpPr>
        <p:spPr bwMode="auto">
          <a:xfrm>
            <a:off x="3059831" y="3984166"/>
            <a:ext cx="504057" cy="504057"/>
          </a:xfrm>
          <a:prstGeom prst="ellips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</a:rPr>
              <a:t>2</a:t>
            </a:r>
            <a:endParaRPr kumimoji="0" lang="ru-RU" sz="2400" b="1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5652120" y="3984167"/>
            <a:ext cx="491419" cy="491419"/>
          </a:xfrm>
          <a:prstGeom prst="ellips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</a:rPr>
              <a:t>3</a:t>
            </a:r>
            <a:endParaRPr kumimoji="0" lang="ru-RU" sz="2400" b="1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4" y="333676"/>
            <a:ext cx="2061929" cy="2061929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35651" y="129704"/>
            <a:ext cx="1359554" cy="54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8653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1570624"/>
            <a:ext cx="5652120" cy="1051853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4388156"/>
            <a:ext cx="3707904" cy="1065525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273720"/>
            <a:ext cx="8685930" cy="635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Банковская школа ВТБ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2802" y="4469273"/>
            <a:ext cx="30986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Жукова Надежда</a:t>
            </a:r>
          </a:p>
          <a:p>
            <a:pPr algn="ctr">
              <a:lnSpc>
                <a:spcPts val="1800"/>
              </a:lnSpc>
            </a:pP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Кузьмина Мария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04274" y="2732354"/>
            <a:ext cx="46785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 (812) 324 12 10 </a:t>
            </a:r>
          </a:p>
          <a:p>
            <a:pPr algn="r">
              <a:lnSpc>
                <a:spcPts val="1800"/>
              </a:lnSpc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доб.57-5495</a:t>
            </a:r>
          </a:p>
          <a:p>
            <a:pPr algn="r">
              <a:lnSpc>
                <a:spcPts val="1800"/>
              </a:lnSpc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доб.57-5494</a:t>
            </a:r>
          </a:p>
          <a:p>
            <a:pPr algn="r">
              <a:lnSpc>
                <a:spcPts val="1800"/>
              </a:lnSpc>
            </a:pP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ts val="1800"/>
              </a:lnSpc>
            </a:pPr>
            <a:r>
              <a:rPr lang="en-U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ZhukovaNK@vtb.ru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pPr algn="r">
              <a:lnSpc>
                <a:spcPts val="1800"/>
              </a:lnSpc>
            </a:pPr>
            <a:r>
              <a:rPr lang="en-U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KuzminaMA@vtb.ru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pPr algn="r">
              <a:lnSpc>
                <a:spcPts val="1800"/>
              </a:lnSpc>
            </a:pPr>
            <a:r>
              <a:rPr lang="en-U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www.vtb.ru</a:t>
            </a:r>
            <a:r>
              <a:rPr lang="en-U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2230"/>
            <a:ext cx="2878120" cy="114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757568" y="1785888"/>
            <a:ext cx="4456112" cy="635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defTabSz="682543">
              <a:defRPr/>
            </a:pPr>
            <a:r>
              <a:rPr lang="ru-RU" sz="4000" spc="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93266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 bwMode="auto">
          <a:xfrm>
            <a:off x="107106" y="2636912"/>
            <a:ext cx="9001398" cy="313448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 bwMode="auto">
          <a:xfrm>
            <a:off x="82340" y="1142846"/>
            <a:ext cx="9001398" cy="13500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43145" y="1196752"/>
            <a:ext cx="7785240" cy="120603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Title 20"/>
          <p:cNvSpPr txBox="1">
            <a:spLocks/>
          </p:cNvSpPr>
          <p:nvPr/>
        </p:nvSpPr>
        <p:spPr bwMode="auto">
          <a:xfrm>
            <a:off x="1198202" y="1122710"/>
            <a:ext cx="7285447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>
            <a:spAutoFit/>
          </a:bodyPr>
          <a:lstStyle>
            <a:lvl1pPr defTabSz="647700" eaLnBrk="0">
              <a:defRPr sz="4600">
                <a:solidFill>
                  <a:srgbClr val="000000"/>
                </a:solidFill>
                <a:latin typeface="Gill Sans" charset="0"/>
                <a:ea typeface="MS PGothic" pitchFamily="34" charset="-128"/>
                <a:cs typeface="Gill Sans" charset="0"/>
                <a:sym typeface="Gill Sans" charset="0"/>
              </a:defRPr>
            </a:lvl1pPr>
            <a:lvl2pPr marL="742950" indent="-285750" defTabSz="647700" eaLnBrk="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defTabSz="647700" eaLnBrk="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defTabSz="647700" eaLnBrk="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defTabSz="647700" eaLnBrk="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SzPct val="150000"/>
            </a:pPr>
            <a:endParaRPr lang="ru-RU" sz="1200" b="1" dirty="0">
              <a:solidFill>
                <a:srgbClr val="0A29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3050" indent="-273050">
              <a:spcBef>
                <a:spcPts val="600"/>
              </a:spcBef>
              <a:buClr>
                <a:srgbClr val="C00000"/>
              </a:buClr>
              <a:buSzPct val="150000"/>
              <a:buFont typeface="MS PGothic" panose="020B0600070205080204" pitchFamily="34" charset="-128"/>
              <a:buChar char="✔"/>
            </a:pPr>
            <a:r>
              <a:rPr lang="en-US" sz="15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15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1200" b="1" dirty="0">
                <a:solidFill>
                  <a:srgbClr val="0A2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часов активных практических занятий (семинаров и тренингов)</a:t>
            </a:r>
          </a:p>
          <a:p>
            <a:pPr marL="273050" indent="-273050">
              <a:spcBef>
                <a:spcPts val="600"/>
              </a:spcBef>
              <a:buClr>
                <a:srgbClr val="C00000"/>
              </a:buClr>
              <a:buSzPct val="150000"/>
              <a:buFont typeface="MS PGothic" panose="020B0600070205080204" pitchFamily="34" charset="-128"/>
              <a:buChar char="✔"/>
            </a:pPr>
            <a:r>
              <a:rPr lang="ru-RU" sz="15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ru-RU" sz="1200" b="1" dirty="0">
                <a:solidFill>
                  <a:srgbClr val="0A2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тематик проводимых тренингов</a:t>
            </a:r>
          </a:p>
          <a:p>
            <a:pPr marL="273050" indent="-273050">
              <a:spcBef>
                <a:spcPts val="600"/>
              </a:spcBef>
              <a:buClr>
                <a:srgbClr val="C00000"/>
              </a:buClr>
              <a:buSzPct val="150000"/>
              <a:buFont typeface="MS PGothic" panose="020B0600070205080204" pitchFamily="34" charset="-128"/>
              <a:buChar char="✔"/>
            </a:pPr>
            <a:r>
              <a:rPr lang="ru-RU" sz="15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</a:t>
            </a:r>
            <a:r>
              <a:rPr lang="ru-RU" sz="1200" b="1" dirty="0">
                <a:solidFill>
                  <a:srgbClr val="0A2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положительный отзыв от студентов ВУЗов за 2016-2017-2018 годы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 bwMode="auto">
          <a:xfrm>
            <a:off x="1037498" y="3689017"/>
            <a:ext cx="7680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lvl="1" indent="0"/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 Мастер-классы,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200" b="1" dirty="0">
                <a:solidFill>
                  <a:srgbClr val="0A2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проводимые  руководителями Филиала 7806, освещающие структуру и стратегию розничного бизнеса группы ВТБ</a:t>
            </a:r>
            <a:endParaRPr lang="ru-RU" altLang="ru-RU" sz="1200" b="1" dirty="0">
              <a:solidFill>
                <a:srgbClr val="0A29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 bwMode="auto">
          <a:xfrm>
            <a:off x="1037498" y="4335487"/>
            <a:ext cx="7680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lvl="1" indent="0"/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 Тренинги, </a:t>
            </a:r>
            <a:r>
              <a:rPr lang="ru-RU" sz="1200" b="1" dirty="0">
                <a:solidFill>
                  <a:srgbClr val="0A2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посвященные вопросам коммуникации (Деловые коммуникации, этика делового общения) (тренеры ВТБ) </a:t>
            </a:r>
            <a:endParaRPr lang="ru-RU" altLang="ru-RU" sz="1200" b="1" dirty="0">
              <a:solidFill>
                <a:srgbClr val="0A29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 bwMode="auto">
          <a:xfrm>
            <a:off x="1037498" y="3011961"/>
            <a:ext cx="7680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2550" lvl="1" indent="0"/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 Семинары-практикумы, </a:t>
            </a:r>
            <a:r>
              <a:rPr lang="ru-RU" sz="1200" b="1" dirty="0">
                <a:solidFill>
                  <a:srgbClr val="0A2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посвященные современным банковским продуктам розничного бизнеса и их конкурентным преимуществам (Ипотека, Инвестиционные продукты, малый бизнес)</a:t>
            </a:r>
            <a:endParaRPr lang="ru-RU" altLang="ru-RU" sz="1200" b="1" dirty="0">
              <a:solidFill>
                <a:srgbClr val="0A29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Объект 3"/>
          <p:cNvSpPr txBox="1">
            <a:spLocks/>
          </p:cNvSpPr>
          <p:nvPr/>
        </p:nvSpPr>
        <p:spPr bwMode="auto">
          <a:xfrm>
            <a:off x="1025219" y="4911551"/>
            <a:ext cx="7692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lvl="1" indent="0"/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 Тренинги, </a:t>
            </a:r>
            <a:r>
              <a:rPr lang="ru-RU" sz="1200" b="1" dirty="0">
                <a:solidFill>
                  <a:srgbClr val="0A2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посвященные продажам банковских продуктов (Продающая презентация, навыки продаж) (тренеры ВТБ)</a:t>
            </a:r>
            <a:endParaRPr lang="ru-RU" altLang="ru-RU" sz="1200" b="1" dirty="0">
              <a:solidFill>
                <a:srgbClr val="0A29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7632" y="64866"/>
            <a:ext cx="27063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Заголовок 1"/>
          <p:cNvSpPr txBox="1">
            <a:spLocks/>
          </p:cNvSpPr>
          <p:nvPr/>
        </p:nvSpPr>
        <p:spPr bwMode="auto">
          <a:xfrm>
            <a:off x="323528" y="273720"/>
            <a:ext cx="8685930" cy="635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Банковская школа ВТБ - это</a:t>
            </a:r>
          </a:p>
        </p:txBody>
      </p: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89017"/>
            <a:ext cx="394754" cy="404664"/>
          </a:xfrm>
          <a:prstGeom prst="rect">
            <a:avLst/>
          </a:prstGeom>
        </p:spPr>
      </p:pic>
      <p:pic>
        <p:nvPicPr>
          <p:cNvPr id="2051" name="Рисунок 205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2" y="4248472"/>
            <a:ext cx="505099" cy="548680"/>
          </a:xfrm>
          <a:prstGeom prst="rect">
            <a:avLst/>
          </a:prstGeom>
        </p:spPr>
      </p:pic>
      <p:pic>
        <p:nvPicPr>
          <p:cNvPr id="2052" name="Рисунок 205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4769"/>
            <a:ext cx="629777" cy="421565"/>
          </a:xfrm>
          <a:prstGeom prst="rect">
            <a:avLst/>
          </a:prstGeom>
        </p:spPr>
      </p:pic>
      <p:pic>
        <p:nvPicPr>
          <p:cNvPr id="2054" name="Рисунок 205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9" y="4917762"/>
            <a:ext cx="606447" cy="455454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755576" y="59492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C27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итогам обучения студенты получают Сертификат о прохождении обучения в Банке! </a:t>
            </a:r>
          </a:p>
        </p:txBody>
      </p:sp>
    </p:spTree>
    <p:extLst>
      <p:ext uri="{BB962C8B-B14F-4D97-AF65-F5344CB8AC3E}">
        <p14:creationId xmlns:p14="http://schemas.microsoft.com/office/powerpoint/2010/main" val="87156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74582" y="5274170"/>
            <a:ext cx="9001398" cy="132318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4582" y="2204864"/>
            <a:ext cx="9001398" cy="14401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4582" y="764704"/>
            <a:ext cx="9001398" cy="13102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4542" y="129704"/>
            <a:ext cx="8685930" cy="635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Ценность программы обучения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8464" y="836712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прохождения специального курса повышения квалификации</a:t>
            </a:r>
          </a:p>
          <a:p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студенты будут разбираться в финансах, узнают особенности кредитования и станут более эффективно распоряжаться собственным бюджетом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542" y="2564904"/>
            <a:ext cx="733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Смогут получить новые передовые практические знания и навыки, которые необходимы будут в дальнейшей работе, не только в Банке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542" y="5504521"/>
            <a:ext cx="7501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успешном прохождении обучения и сдаче зачета у студентов появится возможность приоритетного трудоустройства в ВТБ</a:t>
            </a: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607175"/>
            <a:ext cx="2133600" cy="249238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DF225-F127-409D-ACD6-1664334B85D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24303" y="3789040"/>
            <a:ext cx="8951677" cy="13681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1411" y="4005064"/>
            <a:ext cx="7501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успешном прохождении обучения появится возможность получить профессиональный опыт, проходя практику в ведущих бизнес-подразделениях ВТБ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7" y="899095"/>
            <a:ext cx="998400" cy="10177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204864"/>
            <a:ext cx="1346815" cy="13468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88" y="5364718"/>
            <a:ext cx="1478792" cy="11106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28279"/>
            <a:ext cx="1430765" cy="106468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5651" y="129704"/>
            <a:ext cx="1359554" cy="54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9914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35496" y="5049107"/>
            <a:ext cx="9001398" cy="11161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1800"/>
              </a:lnSpc>
            </a:pP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 на обучение формируется до 23.05.2019 г. Представители Банка ВТБ приезжают на встречу со студентами,  в рамках которой проводят презентацию Банка и Школы, а также проводят отбор среди заинтересовавшихся студентов в формате деловой игры. Длительность встречи – 2 часа.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4582" y="796439"/>
            <a:ext cx="9001398" cy="12884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7500" y="620688"/>
            <a:ext cx="6042972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700"/>
              </a:spcAft>
            </a:pPr>
            <a:r>
              <a:rPr lang="ru-RU" sz="1800" b="1" u="sng" dirty="0">
                <a:solidFill>
                  <a:srgbClr val="0C27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Продолжительность программы обучения:</a:t>
            </a:r>
          </a:p>
          <a:p>
            <a:pPr algn="ctr">
              <a:lnSpc>
                <a:spcPct val="150000"/>
              </a:lnSpc>
              <a:spcAft>
                <a:spcPts val="700"/>
              </a:spcAft>
            </a:pPr>
            <a:r>
              <a:rPr 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месяца </a:t>
            </a:r>
            <a:r>
              <a:rPr lang="en-US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учебный год </a:t>
            </a:r>
          </a:p>
          <a:p>
            <a:pPr algn="ctr">
              <a:spcAft>
                <a:spcPts val="0"/>
              </a:spcAft>
            </a:pP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 – 2 раза в неделю, от 2 до 8 часов)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2084865"/>
            <a:ext cx="5547466" cy="2767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700"/>
              </a:spcAft>
            </a:pPr>
            <a:r>
              <a:rPr lang="ru-RU" sz="1400" b="1" u="sng" dirty="0">
                <a:solidFill>
                  <a:srgbClr val="0C27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Программу проводят </a:t>
            </a:r>
            <a:r>
              <a:rPr lang="ru-RU" sz="14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Региональном учебном центре ВТБ либо в ВУЗе в свободное от учебы время</a:t>
            </a:r>
            <a:r>
              <a:rPr lang="ru-RU" sz="1400" b="1" u="sng" dirty="0">
                <a:solidFill>
                  <a:srgbClr val="0C27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Сертифицированные бизнес-тренеры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Банка ВТБ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Эксперты банковского бизнеса – руководители бизнес-направлений: директора операционных офисов, начальники отделов продаж и обслуживания, малого бизнеса, ипотеки. </a:t>
            </a: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607175"/>
            <a:ext cx="2133600" cy="249238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DF225-F127-409D-ACD6-1664334B85D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2" descr="C:\Users\khabborodinasl\Desktop\РЕГИОНАЛЬНЫЙ ТРЕНЕР\Картинки для презентаций\Время\vremya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656184" cy="119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habborodinasl\Desktop\РЕГИОНАЛЬНЫЙ ТРЕНЕР\Картинки для презентаций\Психология управления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87" y="2466733"/>
            <a:ext cx="3419473" cy="2428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5651" y="129704"/>
            <a:ext cx="1359554" cy="54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0237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34542" y="129704"/>
            <a:ext cx="8685930" cy="635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программы обучения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-36512" y="908720"/>
            <a:ext cx="9144000" cy="25202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484784"/>
            <a:ext cx="59046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Открытие «Банковской школы ВТБ – 2019»</a:t>
            </a:r>
          </a:p>
          <a:p>
            <a:pPr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банковского бизнеса (мастер-класс)</a:t>
            </a:r>
          </a:p>
          <a:p>
            <a:pPr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 часа)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89" y="1628800"/>
            <a:ext cx="1438203" cy="1080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10074" y="3789040"/>
            <a:ext cx="9144000" cy="25202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4410" y="4702785"/>
            <a:ext cx="59046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Построение карьеры в Банке ВТБ (мастер-класс)</a:t>
            </a:r>
          </a:p>
          <a:p>
            <a:pPr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 часа)</a:t>
            </a:r>
          </a:p>
          <a:p>
            <a:pPr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98884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484941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156710"/>
            <a:ext cx="1592520" cy="1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4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34542" y="129704"/>
            <a:ext cx="8685930" cy="635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программы обучения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-36512" y="908720"/>
            <a:ext cx="9144000" cy="25202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693257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Связь сервиса и бизнес-показателей (мастер-класс)</a:t>
            </a:r>
          </a:p>
          <a:p>
            <a:pPr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 часа)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074" y="3789040"/>
            <a:ext cx="9144000" cy="25202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4410" y="4660394"/>
            <a:ext cx="59046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Эффективные коммуникации (тренинг)</a:t>
            </a:r>
          </a:p>
          <a:p>
            <a:pPr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 часов)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98884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484941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40" y="1544352"/>
            <a:ext cx="1196752" cy="11967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44" y="4528613"/>
            <a:ext cx="924544" cy="10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4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34542" y="129704"/>
            <a:ext cx="8685930" cy="635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программы обучения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-2645" y="908720"/>
            <a:ext cx="9144000" cy="25202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693257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Этика делового общения (мастер-класс)</a:t>
            </a:r>
          </a:p>
          <a:p>
            <a:pPr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 часа)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074" y="3789040"/>
            <a:ext cx="9144000" cy="25202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4410" y="4437112"/>
            <a:ext cx="59046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Локомотивные банковские продукты.  </a:t>
            </a:r>
          </a:p>
          <a:p>
            <a:pPr algn="just"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(кредит наличными, банковские карты, депозиты)</a:t>
            </a:r>
          </a:p>
          <a:p>
            <a:pPr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 часа)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98884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484941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54" y="4509120"/>
            <a:ext cx="1268938" cy="1022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88967"/>
            <a:ext cx="1008112" cy="99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4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34542" y="129704"/>
            <a:ext cx="8685930" cy="635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программы обучения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-2645" y="908720"/>
            <a:ext cx="9144000" cy="14801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276018"/>
            <a:ext cx="59046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Навыки продаж банковских продуктов (тренинг)</a:t>
            </a:r>
          </a:p>
          <a:p>
            <a:pPr algn="ctr"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 часов)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-1215" y="278092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5277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75" y="1052736"/>
            <a:ext cx="1124109" cy="110785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87824" y="298940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Бизнес-модули в Банке ВТБ.</a:t>
            </a:r>
          </a:p>
          <a:p>
            <a:pPr algn="just"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(Инвестиционные продукты)</a:t>
            </a:r>
          </a:p>
          <a:p>
            <a:pPr algn="ctr"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 часа)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333463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09" y="3061611"/>
            <a:ext cx="779859" cy="79943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 bwMode="auto">
          <a:xfrm>
            <a:off x="-2645" y="4653136"/>
            <a:ext cx="9144000" cy="13878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89033" y="4774793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Бизнес-модули в Банке ВТБ.</a:t>
            </a:r>
          </a:p>
          <a:p>
            <a:pPr algn="just"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(Ипотечное кредитование)</a:t>
            </a:r>
          </a:p>
          <a:p>
            <a:pPr algn="ctr"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 часа)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0721" y="520684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16" y="4823855"/>
            <a:ext cx="972568" cy="98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1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4581128"/>
            <a:ext cx="9144000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34542" y="116632"/>
            <a:ext cx="8685930" cy="635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программы обучения 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074" y="1052736"/>
            <a:ext cx="9144000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4876418"/>
            <a:ext cx="59046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Зачет</a:t>
            </a:r>
          </a:p>
          <a:p>
            <a:pPr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 часа)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934" y="514499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09" y="4986182"/>
            <a:ext cx="1075666" cy="7258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62808" y="1348026"/>
            <a:ext cx="59046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продуктов для юридических лиц</a:t>
            </a:r>
          </a:p>
          <a:p>
            <a:pPr algn="ctr"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 часа)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910" y="153704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96" y="1335436"/>
            <a:ext cx="910186" cy="7974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0" y="278092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39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24336" y="2996952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Навыки проведения продающей презентации (тренинг)</a:t>
            </a:r>
          </a:p>
          <a:p>
            <a:pPr algn="ctr">
              <a:lnSpc>
                <a:spcPts val="1800"/>
              </a:lnSpc>
            </a:pP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(5 часов)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438" y="327279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76" y="3068959"/>
            <a:ext cx="886555" cy="8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9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ac2a5acfa86e8c52a1fd4d746ea91627c975ae1"/>
</p:tagLst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4_Специальное оформление">
  <a:themeElements>
    <a:clrScheme name="12_Специальное оформление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1339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solidFill>
                <a:schemeClr val="tx1"/>
              </a:solidFill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ln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prstTxWarp prst="textArchUp">
          <a:avLst>
            <a:gd name="adj" fmla="val 18180042"/>
          </a:avLst>
        </a:prstTxWarp>
        <a:spAutoFit/>
      </a:bodyPr>
      <a:lstStyle>
        <a:defPPr>
          <a:defRPr sz="3000" b="1" dirty="0" smtClean="0">
            <a:solidFill>
              <a:schemeClr val="bg1">
                <a:lumMod val="50000"/>
              </a:schemeClr>
            </a:solidFill>
            <a:latin typeface="+mn-lt"/>
          </a:defRPr>
        </a:defPPr>
      </a:lstStyle>
    </a:txDef>
  </a:objectDefaults>
  <a:extraClrSchemeLst>
    <a:extraClrScheme>
      <a:clrScheme name="1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Материалы на УК 25062013</Template>
  <TotalTime>18495</TotalTime>
  <Words>620</Words>
  <Application>Microsoft Macintosh PowerPoint</Application>
  <PresentationFormat>Экран (4:3)</PresentationFormat>
  <Paragraphs>120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 Unicode MS</vt:lpstr>
      <vt:lpstr>MS PGothic</vt:lpstr>
      <vt:lpstr>Arial</vt:lpstr>
      <vt:lpstr>Calibri</vt:lpstr>
      <vt:lpstr>Tahoma</vt:lpstr>
      <vt:lpstr>TMI Russia</vt:lpstr>
      <vt:lpstr>Verdana</vt:lpstr>
      <vt:lpstr>Wingdings</vt:lpstr>
      <vt:lpstr>1_Оформление по умолчанию</vt:lpstr>
      <vt:lpstr>24_Специальное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VTB24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Шашенкова Любовь Михайловна</dc:creator>
  <cp:lastModifiedBy>Полосухина Александра Витальевна</cp:lastModifiedBy>
  <cp:revision>950</cp:revision>
  <cp:lastPrinted>2015-04-02T08:12:08Z</cp:lastPrinted>
  <dcterms:created xsi:type="dcterms:W3CDTF">2013-06-20T17:21:02Z</dcterms:created>
  <dcterms:modified xsi:type="dcterms:W3CDTF">2019-10-10T15:45:16Z</dcterms:modified>
</cp:coreProperties>
</file>