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0" r:id="rId5"/>
    <p:sldId id="267" r:id="rId6"/>
    <p:sldId id="261" r:id="rId7"/>
    <p:sldId id="262" r:id="rId8"/>
    <p:sldId id="268" r:id="rId9"/>
    <p:sldId id="269" r:id="rId10"/>
    <p:sldId id="266" r:id="rId11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0"/>
    <p:restoredTop sz="94655"/>
  </p:normalViewPr>
  <p:slideViewPr>
    <p:cSldViewPr>
      <p:cViewPr varScale="1">
        <p:scale>
          <a:sx n="106" d="100"/>
          <a:sy n="106" d="100"/>
        </p:scale>
        <p:origin x="750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17199" y="464363"/>
            <a:ext cx="448275" cy="448275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3298685" y="464362"/>
            <a:ext cx="6978650" cy="586740"/>
          </a:xfrm>
          <a:custGeom>
            <a:avLst/>
            <a:gdLst/>
            <a:ahLst/>
            <a:cxnLst/>
            <a:rect l="l" t="t" r="r" b="b"/>
            <a:pathLst>
              <a:path w="6978650" h="586740">
                <a:moveTo>
                  <a:pt x="0" y="0"/>
                </a:moveTo>
                <a:lnTo>
                  <a:pt x="0" y="586259"/>
                </a:lnTo>
              </a:path>
              <a:path w="6978650" h="586740">
                <a:moveTo>
                  <a:pt x="2800729" y="0"/>
                </a:moveTo>
                <a:lnTo>
                  <a:pt x="2800729" y="586259"/>
                </a:lnTo>
              </a:path>
              <a:path w="6978650" h="586740">
                <a:moveTo>
                  <a:pt x="6978395" y="0"/>
                </a:moveTo>
                <a:lnTo>
                  <a:pt x="6978395" y="586259"/>
                </a:lnTo>
              </a:path>
            </a:pathLst>
          </a:custGeom>
          <a:ln w="12699">
            <a:solidFill>
              <a:srgbClr val="102D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274320"/>
            <a:ext cx="109728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3859" y="962173"/>
              <a:ext cx="886498" cy="88649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090211" y="985335"/>
              <a:ext cx="5088890" cy="840740"/>
            </a:xfrm>
            <a:custGeom>
              <a:avLst/>
              <a:gdLst/>
              <a:ahLst/>
              <a:cxnLst/>
              <a:rect l="l" t="t" r="r" b="b"/>
              <a:pathLst>
                <a:path w="5088890" h="840739">
                  <a:moveTo>
                    <a:pt x="0" y="0"/>
                  </a:moveTo>
                  <a:lnTo>
                    <a:pt x="0" y="840172"/>
                  </a:lnTo>
                </a:path>
                <a:path w="5088890" h="840739">
                  <a:moveTo>
                    <a:pt x="2552369" y="0"/>
                  </a:moveTo>
                  <a:lnTo>
                    <a:pt x="2552369" y="840172"/>
                  </a:lnTo>
                </a:path>
                <a:path w="5088890" h="840739">
                  <a:moveTo>
                    <a:pt x="5088834" y="0"/>
                  </a:moveTo>
                  <a:lnTo>
                    <a:pt x="5088834" y="840172"/>
                  </a:lnTo>
                </a:path>
              </a:pathLst>
            </a:custGeom>
            <a:ln w="12699">
              <a:solidFill>
                <a:srgbClr val="102D6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015276" y="2376430"/>
            <a:ext cx="8779510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100"/>
              </a:spcBef>
            </a:pPr>
            <a:r>
              <a:rPr lang="ru-RU" sz="2400" dirty="0">
                <a:solidFill>
                  <a:srgbClr val="191919"/>
                </a:solidFill>
                <a:latin typeface="Georgia"/>
                <a:cs typeface="Georgia"/>
              </a:rPr>
              <a:t>ОТ ФОРМАЛЬНОСТИ К СТРАТЕГИИ: УСЛОВИЯ ПРЕВРАЩЕНИЯ </a:t>
            </a:r>
            <a:r>
              <a:rPr lang="en-US" sz="2400" dirty="0">
                <a:solidFill>
                  <a:srgbClr val="191919"/>
                </a:solidFill>
                <a:latin typeface="Georgia"/>
                <a:cs typeface="Georgia"/>
              </a:rPr>
              <a:t>ESG-</a:t>
            </a:r>
            <a:r>
              <a:rPr lang="ru-RU" sz="2400" dirty="0">
                <a:solidFill>
                  <a:srgbClr val="191919"/>
                </a:solidFill>
                <a:latin typeface="Georgia"/>
                <a:cs typeface="Georgia"/>
              </a:rPr>
              <a:t>ПОДХОДОВ В ФАКТОР ПОВЫШЕНИЯ  ДЛЯ ГОСУДАРСТВЕННЫХ КОМПАНИЙ (ОПЫТ РОССИИ И ГЕРМАНИИ)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062247" y="1167013"/>
            <a:ext cx="32842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0F2C68"/>
                </a:solidFill>
                <a:latin typeface="Microsoft Sans Serif"/>
                <a:cs typeface="Microsoft Sans Serif"/>
              </a:rPr>
              <a:t>Школа</a:t>
            </a:r>
            <a:r>
              <a:rPr sz="1600" spc="-20" dirty="0">
                <a:solidFill>
                  <a:srgbClr val="0F2C68"/>
                </a:solidFill>
                <a:latin typeface="Microsoft Sans Serif"/>
                <a:cs typeface="Microsoft Sans Serif"/>
              </a:rPr>
              <a:t> </a:t>
            </a:r>
            <a:r>
              <a:rPr sz="1600" spc="-30" dirty="0">
                <a:solidFill>
                  <a:srgbClr val="0F2C68"/>
                </a:solidFill>
                <a:latin typeface="Microsoft Sans Serif"/>
                <a:cs typeface="Microsoft Sans Serif"/>
              </a:rPr>
              <a:t>Экономики</a:t>
            </a:r>
            <a:r>
              <a:rPr sz="1600" spc="-20" dirty="0">
                <a:solidFill>
                  <a:srgbClr val="0F2C68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F2C68"/>
                </a:solidFill>
                <a:latin typeface="Microsoft Sans Serif"/>
                <a:cs typeface="Microsoft Sans Serif"/>
              </a:rPr>
              <a:t>и</a:t>
            </a:r>
            <a:r>
              <a:rPr sz="1600" spc="-20" dirty="0">
                <a:solidFill>
                  <a:srgbClr val="0F2C68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F2C68"/>
                </a:solidFill>
                <a:latin typeface="Microsoft Sans Serif"/>
                <a:cs typeface="Microsoft Sans Serif"/>
              </a:rPr>
              <a:t>Менеджмента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246720" y="1155032"/>
            <a:ext cx="177355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20" dirty="0" err="1">
                <a:solidFill>
                  <a:srgbClr val="0D2D68"/>
                </a:solidFill>
                <a:latin typeface="Microsoft Sans Serif"/>
                <a:cs typeface="Microsoft Sans Serif"/>
              </a:rPr>
              <a:t>Депар</a:t>
            </a:r>
            <a:r>
              <a:rPr lang="ru-RU" sz="1200" spc="-20" dirty="0" err="1">
                <a:solidFill>
                  <a:srgbClr val="0D2D68"/>
                </a:solidFill>
                <a:latin typeface="Microsoft Sans Serif"/>
                <a:cs typeface="Microsoft Sans Serif"/>
              </a:rPr>
              <a:t>тамент</a:t>
            </a:r>
            <a:r>
              <a:rPr lang="ru-RU" sz="1200" spc="-20" dirty="0">
                <a:solidFill>
                  <a:srgbClr val="0D2D68"/>
                </a:solidFill>
                <a:latin typeface="Microsoft Sans Serif"/>
                <a:cs typeface="Microsoft Sans Serif"/>
              </a:rPr>
              <a:t> </a:t>
            </a:r>
            <a:r>
              <a:rPr lang="ru-RU" sz="1200" spc="-25" dirty="0">
                <a:solidFill>
                  <a:srgbClr val="0D2D68"/>
                </a:solidFill>
                <a:latin typeface="Microsoft Sans Serif"/>
                <a:cs typeface="Microsoft Sans Serif"/>
              </a:rPr>
              <a:t>финансов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74020" y="1155032"/>
            <a:ext cx="12204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20" dirty="0" err="1">
                <a:solidFill>
                  <a:srgbClr val="0D2D68"/>
                </a:solidFill>
                <a:latin typeface="Microsoft Sans Serif"/>
                <a:cs typeface="Microsoft Sans Serif"/>
              </a:rPr>
              <a:t>Санкт-Петербург</a:t>
            </a:r>
            <a:r>
              <a:rPr sz="1200" spc="-20" dirty="0">
                <a:solidFill>
                  <a:srgbClr val="0D2D68"/>
                </a:solidFill>
                <a:latin typeface="Microsoft Sans Serif"/>
                <a:cs typeface="Microsoft Sans Serif"/>
              </a:rPr>
              <a:t> 202</a:t>
            </a:r>
            <a:r>
              <a:rPr lang="ru-RU" sz="1200" spc="-20" dirty="0">
                <a:solidFill>
                  <a:srgbClr val="0D2D68"/>
                </a:solidFill>
                <a:latin typeface="Microsoft Sans Serif"/>
                <a:cs typeface="Microsoft Sans Serif"/>
              </a:rPr>
              <a:t>6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13859" y="4145563"/>
            <a:ext cx="4991735" cy="12824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95"/>
              </a:lnSpc>
              <a:spcBef>
                <a:spcPts val="100"/>
              </a:spcBef>
            </a:pPr>
            <a:r>
              <a:rPr lang="ru-RU" sz="1400" spc="-10" dirty="0">
                <a:solidFill>
                  <a:srgbClr val="191919"/>
                </a:solidFill>
                <a:latin typeface="Verdana"/>
                <a:cs typeface="Verdana"/>
              </a:rPr>
              <a:t>Назарова Варвара Вадимовна</a:t>
            </a:r>
          </a:p>
          <a:p>
            <a:pPr marL="12700">
              <a:lnSpc>
                <a:spcPts val="1595"/>
              </a:lnSpc>
              <a:spcBef>
                <a:spcPts val="100"/>
              </a:spcBef>
            </a:pPr>
            <a:r>
              <a:rPr lang="ru-RU" sz="1400" spc="-10" dirty="0">
                <a:solidFill>
                  <a:srgbClr val="191919"/>
                </a:solidFill>
                <a:latin typeface="Verdana"/>
                <a:cs typeface="Verdana"/>
              </a:rPr>
              <a:t>доцент, к.э.н. НИУ Высшая школа экономики Санкт-Петербург, </a:t>
            </a:r>
            <a:r>
              <a:rPr lang="en-US" sz="1400" spc="-10" dirty="0" err="1">
                <a:solidFill>
                  <a:srgbClr val="191919"/>
                </a:solidFill>
                <a:latin typeface="Verdana"/>
                <a:cs typeface="Verdana"/>
              </a:rPr>
              <a:t>vnazarova@hse.ru</a:t>
            </a:r>
            <a:endParaRPr lang="en-US" sz="1400" spc="-10" dirty="0">
              <a:solidFill>
                <a:srgbClr val="191919"/>
              </a:solidFill>
              <a:latin typeface="Verdana"/>
              <a:cs typeface="Verdana"/>
            </a:endParaRPr>
          </a:p>
          <a:p>
            <a:pPr marL="12700">
              <a:lnSpc>
                <a:spcPts val="1595"/>
              </a:lnSpc>
              <a:spcBef>
                <a:spcPts val="100"/>
              </a:spcBef>
            </a:pPr>
            <a:r>
              <a:rPr lang="ru-RU" sz="1400" spc="-10" dirty="0" err="1">
                <a:solidFill>
                  <a:srgbClr val="191919"/>
                </a:solidFill>
                <a:latin typeface="Verdana"/>
                <a:cs typeface="Verdana"/>
              </a:rPr>
              <a:t>Чуракова</a:t>
            </a:r>
            <a:r>
              <a:rPr lang="ru-RU" sz="1400" spc="-1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lang="ru-RU" sz="1400" spc="-10" dirty="0" err="1">
                <a:solidFill>
                  <a:srgbClr val="191919"/>
                </a:solidFill>
                <a:latin typeface="Verdana"/>
                <a:cs typeface="Verdana"/>
              </a:rPr>
              <a:t>Ийя</a:t>
            </a:r>
            <a:r>
              <a:rPr lang="ru-RU" sz="1400" spc="-10" dirty="0">
                <a:solidFill>
                  <a:srgbClr val="191919"/>
                </a:solidFill>
                <a:latin typeface="Verdana"/>
                <a:cs typeface="Verdana"/>
              </a:rPr>
              <a:t> Юрьевна</a:t>
            </a:r>
          </a:p>
          <a:p>
            <a:pPr marL="12700">
              <a:lnSpc>
                <a:spcPts val="1595"/>
              </a:lnSpc>
              <a:spcBef>
                <a:spcPts val="100"/>
              </a:spcBef>
            </a:pPr>
            <a:r>
              <a:rPr lang="ru-RU" sz="1400" spc="-10" dirty="0">
                <a:solidFill>
                  <a:srgbClr val="191919"/>
                </a:solidFill>
                <a:latin typeface="Verdana"/>
                <a:cs typeface="Verdana"/>
              </a:rPr>
              <a:t>доцент, к.э.н. НИУ Высшая школа экономики Санкт-Петербург, </a:t>
            </a:r>
            <a:r>
              <a:rPr lang="en-US" sz="1400" spc="-10" dirty="0" err="1">
                <a:solidFill>
                  <a:srgbClr val="191919"/>
                </a:solidFill>
                <a:latin typeface="Verdana"/>
                <a:cs typeface="Verdana"/>
              </a:rPr>
              <a:t>iychurakova@hse.ru</a:t>
            </a:r>
            <a:endParaRPr lang="en-US" sz="1400" spc="-10" dirty="0">
              <a:solidFill>
                <a:srgbClr val="191919"/>
              </a:solidFill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6857999"/>
                </a:lnTo>
                <a:close/>
              </a:path>
            </a:pathLst>
          </a:custGeom>
          <a:solidFill>
            <a:srgbClr val="0F2C6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6350" y="-6350"/>
            <a:ext cx="12204700" cy="6870700"/>
            <a:chOff x="-6350" y="-6350"/>
            <a:chExt cx="122047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0"/>
                  </a:moveTo>
                  <a:lnTo>
                    <a:pt x="12191999" y="0"/>
                  </a:lnTo>
                  <a:lnTo>
                    <a:pt x="12191999" y="6857999"/>
                  </a:lnTo>
                  <a:lnTo>
                    <a:pt x="0" y="6857999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0A204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10809" y="2643809"/>
              <a:ext cx="1570383" cy="157038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397500" y="509418"/>
            <a:ext cx="1670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0" dirty="0">
                <a:solidFill>
                  <a:srgbClr val="102D68"/>
                </a:solidFill>
                <a:latin typeface="Microsoft Sans Serif"/>
                <a:cs typeface="Microsoft Sans Serif"/>
              </a:rPr>
              <a:t>2</a:t>
            </a:r>
            <a:endParaRPr sz="2000">
              <a:latin typeface="Microsoft Sans Serif"/>
              <a:cs typeface="Microsoft Sans Serif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77073" y="458012"/>
            <a:ext cx="10673715" cy="3211830"/>
            <a:chOff x="977073" y="458012"/>
            <a:chExt cx="10673715" cy="3211830"/>
          </a:xfrm>
        </p:grpSpPr>
        <p:sp>
          <p:nvSpPr>
            <p:cNvPr id="4" name="object 4"/>
            <p:cNvSpPr/>
            <p:nvPr/>
          </p:nvSpPr>
          <p:spPr>
            <a:xfrm>
              <a:off x="11643868" y="464362"/>
              <a:ext cx="0" cy="586740"/>
            </a:xfrm>
            <a:custGeom>
              <a:avLst/>
              <a:gdLst/>
              <a:ahLst/>
              <a:cxnLst/>
              <a:rect l="l" t="t" r="r" b="b"/>
              <a:pathLst>
                <a:path h="586740">
                  <a:moveTo>
                    <a:pt x="0" y="0"/>
                  </a:moveTo>
                  <a:lnTo>
                    <a:pt x="0" y="586259"/>
                  </a:lnTo>
                </a:path>
              </a:pathLst>
            </a:custGeom>
            <a:ln w="12699">
              <a:solidFill>
                <a:srgbClr val="102D6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7075" y="2227975"/>
              <a:ext cx="260325" cy="26032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7073" y="2621675"/>
              <a:ext cx="260325" cy="2603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7075" y="3015400"/>
              <a:ext cx="260325" cy="26032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77075" y="3409097"/>
              <a:ext cx="260325" cy="26032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130989" y="523123"/>
            <a:ext cx="11963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0F2C68"/>
                </a:solidFill>
                <a:latin typeface="Microsoft Sans Serif"/>
                <a:cs typeface="Microsoft Sans Serif"/>
              </a:rPr>
              <a:t>Школа</a:t>
            </a:r>
            <a:r>
              <a:rPr sz="1000" spc="-15" dirty="0">
                <a:solidFill>
                  <a:srgbClr val="0F2C68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C68"/>
                </a:solidFill>
                <a:latin typeface="Microsoft Sans Serif"/>
                <a:cs typeface="Microsoft Sans Serif"/>
              </a:rPr>
              <a:t>Экономики</a:t>
            </a:r>
            <a:r>
              <a:rPr sz="1000" spc="-15" dirty="0">
                <a:solidFill>
                  <a:srgbClr val="0F2C68"/>
                </a:solidFill>
                <a:latin typeface="Microsoft Sans Serif"/>
                <a:cs typeface="Microsoft Sans Serif"/>
              </a:rPr>
              <a:t> </a:t>
            </a:r>
            <a:r>
              <a:rPr sz="1000" spc="-50" dirty="0">
                <a:solidFill>
                  <a:srgbClr val="0F2C68"/>
                </a:solidFill>
                <a:latin typeface="Microsoft Sans Serif"/>
                <a:cs typeface="Microsoft Sans Serif"/>
              </a:rPr>
              <a:t>и </a:t>
            </a:r>
            <a:r>
              <a:rPr sz="1000" spc="-10" dirty="0">
                <a:solidFill>
                  <a:srgbClr val="0F2C68"/>
                </a:solidFill>
                <a:latin typeface="Microsoft Sans Serif"/>
                <a:cs typeface="Microsoft Sans Serif"/>
              </a:rPr>
              <a:t>Менеджмента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447627" y="471420"/>
            <a:ext cx="23368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800" dirty="0">
                <a:solidFill>
                  <a:srgbClr val="0F2C68"/>
                </a:solidFill>
                <a:latin typeface="Microsoft Sans Serif"/>
                <a:cs typeface="Microsoft Sans Serif"/>
              </a:rPr>
              <a:t>ОТ ФОРМАЛЬНОСТИ К СТРАТЕГИИ: УСЛОВИЯ ПРЕВРАЩЕНИЯ </a:t>
            </a:r>
            <a:r>
              <a:rPr lang="en-US" sz="800" dirty="0">
                <a:solidFill>
                  <a:srgbClr val="0F2C68"/>
                </a:solidFill>
                <a:latin typeface="Microsoft Sans Serif"/>
                <a:cs typeface="Microsoft Sans Serif"/>
              </a:rPr>
              <a:t>ESG-</a:t>
            </a:r>
            <a:r>
              <a:rPr lang="ru-RU" sz="800" dirty="0">
                <a:solidFill>
                  <a:srgbClr val="0F2C68"/>
                </a:solidFill>
                <a:latin typeface="Microsoft Sans Serif"/>
                <a:cs typeface="Microsoft Sans Serif"/>
              </a:rPr>
              <a:t>ПОДХОДОВ В ФАКТОР ПОВЫШЕНИЯ  ДЛЯ ГОСУДАРСТВЕННЫХ КОМПАНИЙ (ОПЫТ РОССИИ И ГЕРМАНИИ)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247191" y="530940"/>
            <a:ext cx="60071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solidFill>
                  <a:srgbClr val="0D2D68"/>
                </a:solidFill>
                <a:latin typeface="Microsoft Sans Serif"/>
                <a:cs typeface="Microsoft Sans Serif"/>
              </a:rPr>
              <a:t>Введение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58924" y="4381960"/>
            <a:ext cx="43021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solidFill>
                  <a:srgbClr val="191919"/>
                </a:solidFill>
                <a:latin typeface="Georgia"/>
                <a:cs typeface="Georgia"/>
              </a:rPr>
              <a:t>Причины</a:t>
            </a:r>
            <a:r>
              <a:rPr sz="3000" spc="5" dirty="0">
                <a:solidFill>
                  <a:srgbClr val="191919"/>
                </a:solidFill>
                <a:latin typeface="Georgia"/>
                <a:cs typeface="Georgia"/>
              </a:rPr>
              <a:t> </a:t>
            </a:r>
            <a:r>
              <a:rPr sz="3000" dirty="0">
                <a:solidFill>
                  <a:srgbClr val="191919"/>
                </a:solidFill>
                <a:latin typeface="Georgia"/>
                <a:cs typeface="Georgia"/>
              </a:rPr>
              <a:t>выбора</a:t>
            </a:r>
            <a:r>
              <a:rPr sz="3000" spc="10" dirty="0">
                <a:solidFill>
                  <a:srgbClr val="191919"/>
                </a:solidFill>
                <a:latin typeface="Georgia"/>
                <a:cs typeface="Georgia"/>
              </a:rPr>
              <a:t> </a:t>
            </a:r>
            <a:r>
              <a:rPr sz="3000" spc="50" dirty="0">
                <a:solidFill>
                  <a:srgbClr val="191919"/>
                </a:solidFill>
                <a:latin typeface="Georgia"/>
                <a:cs typeface="Georgia"/>
              </a:rPr>
              <a:t>стран</a:t>
            </a:r>
            <a:endParaRPr sz="3000">
              <a:latin typeface="Georgia"/>
              <a:cs typeface="Georgi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58924" y="1602509"/>
            <a:ext cx="7390130" cy="2041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solidFill>
                  <a:srgbClr val="191919"/>
                </a:solidFill>
                <a:latin typeface="Georgia"/>
                <a:cs typeface="Georgia"/>
              </a:rPr>
              <a:t>Актуальность</a:t>
            </a:r>
            <a:endParaRPr sz="3000" dirty="0">
              <a:latin typeface="Georgia"/>
              <a:cs typeface="Georgia"/>
            </a:endParaRPr>
          </a:p>
          <a:p>
            <a:pPr marL="751840" marR="850265">
              <a:lnSpc>
                <a:spcPts val="3100"/>
              </a:lnSpc>
              <a:spcBef>
                <a:spcPts val="210"/>
              </a:spcBef>
            </a:pP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ESG-принципы</a:t>
            </a:r>
            <a:r>
              <a:rPr sz="1400" spc="4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интегрируются</a:t>
            </a:r>
            <a:r>
              <a:rPr sz="1400" spc="4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в</a:t>
            </a:r>
            <a:r>
              <a:rPr sz="1400" spc="5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корпоративные</a:t>
            </a:r>
            <a:r>
              <a:rPr sz="1400" spc="4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стратегии.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На</a:t>
            </a:r>
            <a:r>
              <a:rPr sz="1400" spc="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уровне</a:t>
            </a:r>
            <a:r>
              <a:rPr sz="1400" spc="1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национальной</a:t>
            </a:r>
            <a:r>
              <a:rPr sz="1400" spc="1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политики</a:t>
            </a:r>
            <a:r>
              <a:rPr sz="1400" spc="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внедряются</a:t>
            </a:r>
            <a:r>
              <a:rPr sz="1400" spc="1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191919"/>
                </a:solidFill>
                <a:latin typeface="Verdana"/>
                <a:cs typeface="Verdana"/>
              </a:rPr>
              <a:t>ESG</a:t>
            </a:r>
            <a:r>
              <a:rPr sz="1400" spc="1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проекты.</a:t>
            </a:r>
            <a:endParaRPr sz="1400" dirty="0">
              <a:latin typeface="Verdana"/>
              <a:cs typeface="Verdana"/>
            </a:endParaRPr>
          </a:p>
          <a:p>
            <a:pPr marL="751840" marR="5080">
              <a:lnSpc>
                <a:spcPts val="3100"/>
              </a:lnSpc>
            </a:pP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Нет</a:t>
            </a:r>
            <a:r>
              <a:rPr sz="1400" spc="-7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однозначного</a:t>
            </a:r>
            <a:r>
              <a:rPr sz="1400" spc="-70" dirty="0">
                <a:solidFill>
                  <a:srgbClr val="191919"/>
                </a:solidFill>
                <a:latin typeface="Verdana"/>
                <a:cs typeface="Verdana"/>
              </a:rPr>
              <a:t> ответа: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влияет</a:t>
            </a:r>
            <a:r>
              <a:rPr sz="1400" spc="-7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ли</a:t>
            </a:r>
            <a:r>
              <a:rPr sz="1400" spc="-7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191919"/>
                </a:solidFill>
                <a:latin typeface="Verdana"/>
                <a:cs typeface="Verdana"/>
              </a:rPr>
              <a:t>ESG</a:t>
            </a:r>
            <a:r>
              <a:rPr sz="1400" spc="-7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на</a:t>
            </a:r>
            <a:r>
              <a:rPr sz="1400" spc="-7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50" dirty="0">
                <a:solidFill>
                  <a:srgbClr val="191919"/>
                </a:solidFill>
                <a:latin typeface="Verdana"/>
                <a:cs typeface="Verdana"/>
              </a:rPr>
              <a:t>фин.</a:t>
            </a:r>
            <a:r>
              <a:rPr sz="1400" spc="-7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показатели</a:t>
            </a:r>
            <a:r>
              <a:rPr sz="1400" spc="-7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компаний.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Соотношение</a:t>
            </a:r>
            <a:r>
              <a:rPr sz="1400" spc="-4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рыночных</a:t>
            </a:r>
            <a:r>
              <a:rPr sz="1400" spc="-3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целей</a:t>
            </a:r>
            <a:r>
              <a:rPr sz="1400" spc="-3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60" dirty="0">
                <a:solidFill>
                  <a:srgbClr val="191919"/>
                </a:solidFill>
                <a:latin typeface="Verdana"/>
                <a:cs typeface="Verdana"/>
              </a:rPr>
              <a:t>и</a:t>
            </a:r>
            <a:r>
              <a:rPr sz="1400" spc="-3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социальных</a:t>
            </a:r>
            <a:r>
              <a:rPr sz="1400" spc="-4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задач</a:t>
            </a:r>
            <a:r>
              <a:rPr sz="1400" spc="-3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50" dirty="0">
                <a:solidFill>
                  <a:srgbClr val="191919"/>
                </a:solidFill>
                <a:latin typeface="Verdana"/>
                <a:cs typeface="Verdana"/>
              </a:rPr>
              <a:t>гос.</a:t>
            </a:r>
            <a:r>
              <a:rPr sz="1400" spc="-3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компаний.</a:t>
            </a:r>
            <a:endParaRPr sz="1400" dirty="0">
              <a:latin typeface="Verdana"/>
              <a:cs typeface="Verdan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779137" y="5117937"/>
            <a:ext cx="4185285" cy="656590"/>
            <a:chOff x="779137" y="5117937"/>
            <a:chExt cx="4185285" cy="656590"/>
          </a:xfrm>
        </p:grpSpPr>
        <p:sp>
          <p:nvSpPr>
            <p:cNvPr id="15" name="object 15"/>
            <p:cNvSpPr/>
            <p:nvPr/>
          </p:nvSpPr>
          <p:spPr>
            <a:xfrm>
              <a:off x="783900" y="5122700"/>
              <a:ext cx="4175760" cy="647065"/>
            </a:xfrm>
            <a:custGeom>
              <a:avLst/>
              <a:gdLst/>
              <a:ahLst/>
              <a:cxnLst/>
              <a:rect l="l" t="t" r="r" b="b"/>
              <a:pathLst>
                <a:path w="4175760" h="647064">
                  <a:moveTo>
                    <a:pt x="4067947" y="646499"/>
                  </a:moveTo>
                  <a:lnTo>
                    <a:pt x="107752" y="646499"/>
                  </a:lnTo>
                  <a:lnTo>
                    <a:pt x="65810" y="638032"/>
                  </a:lnTo>
                  <a:lnTo>
                    <a:pt x="31559" y="614940"/>
                  </a:lnTo>
                  <a:lnTo>
                    <a:pt x="8467" y="580689"/>
                  </a:lnTo>
                  <a:lnTo>
                    <a:pt x="0" y="538747"/>
                  </a:lnTo>
                  <a:lnTo>
                    <a:pt x="0" y="107752"/>
                  </a:lnTo>
                  <a:lnTo>
                    <a:pt x="8467" y="65810"/>
                  </a:lnTo>
                  <a:lnTo>
                    <a:pt x="31559" y="31559"/>
                  </a:lnTo>
                  <a:lnTo>
                    <a:pt x="65810" y="8467"/>
                  </a:lnTo>
                  <a:lnTo>
                    <a:pt x="107752" y="0"/>
                  </a:lnTo>
                  <a:lnTo>
                    <a:pt x="4067947" y="0"/>
                  </a:lnTo>
                  <a:lnTo>
                    <a:pt x="4109182" y="8202"/>
                  </a:lnTo>
                  <a:lnTo>
                    <a:pt x="4144140" y="31559"/>
                  </a:lnTo>
                  <a:lnTo>
                    <a:pt x="4167497" y="66517"/>
                  </a:lnTo>
                  <a:lnTo>
                    <a:pt x="4175699" y="107752"/>
                  </a:lnTo>
                  <a:lnTo>
                    <a:pt x="4175699" y="538747"/>
                  </a:lnTo>
                  <a:lnTo>
                    <a:pt x="4167232" y="580689"/>
                  </a:lnTo>
                  <a:lnTo>
                    <a:pt x="4144140" y="614940"/>
                  </a:lnTo>
                  <a:lnTo>
                    <a:pt x="4109889" y="638032"/>
                  </a:lnTo>
                  <a:lnTo>
                    <a:pt x="4067947" y="6464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83900" y="5122700"/>
              <a:ext cx="4175760" cy="647065"/>
            </a:xfrm>
            <a:custGeom>
              <a:avLst/>
              <a:gdLst/>
              <a:ahLst/>
              <a:cxnLst/>
              <a:rect l="l" t="t" r="r" b="b"/>
              <a:pathLst>
                <a:path w="4175760" h="647064">
                  <a:moveTo>
                    <a:pt x="0" y="107752"/>
                  </a:moveTo>
                  <a:lnTo>
                    <a:pt x="8467" y="65810"/>
                  </a:lnTo>
                  <a:lnTo>
                    <a:pt x="31559" y="31559"/>
                  </a:lnTo>
                  <a:lnTo>
                    <a:pt x="65810" y="8467"/>
                  </a:lnTo>
                  <a:lnTo>
                    <a:pt x="107752" y="0"/>
                  </a:lnTo>
                  <a:lnTo>
                    <a:pt x="4067947" y="0"/>
                  </a:lnTo>
                  <a:lnTo>
                    <a:pt x="4109182" y="8202"/>
                  </a:lnTo>
                  <a:lnTo>
                    <a:pt x="4144140" y="31559"/>
                  </a:lnTo>
                  <a:lnTo>
                    <a:pt x="4167497" y="66517"/>
                  </a:lnTo>
                  <a:lnTo>
                    <a:pt x="4175699" y="107752"/>
                  </a:lnTo>
                  <a:lnTo>
                    <a:pt x="4175699" y="538747"/>
                  </a:lnTo>
                  <a:lnTo>
                    <a:pt x="4167232" y="580689"/>
                  </a:lnTo>
                  <a:lnTo>
                    <a:pt x="4144140" y="614940"/>
                  </a:lnTo>
                  <a:lnTo>
                    <a:pt x="4109889" y="638032"/>
                  </a:lnTo>
                  <a:lnTo>
                    <a:pt x="4067947" y="646499"/>
                  </a:lnTo>
                  <a:lnTo>
                    <a:pt x="107752" y="646499"/>
                  </a:lnTo>
                  <a:lnTo>
                    <a:pt x="65810" y="638032"/>
                  </a:lnTo>
                  <a:lnTo>
                    <a:pt x="31559" y="614940"/>
                  </a:lnTo>
                  <a:lnTo>
                    <a:pt x="8467" y="580689"/>
                  </a:lnTo>
                  <a:lnTo>
                    <a:pt x="0" y="538747"/>
                  </a:lnTo>
                  <a:lnTo>
                    <a:pt x="0" y="107752"/>
                  </a:lnTo>
                  <a:close/>
                </a:path>
              </a:pathLst>
            </a:custGeom>
            <a:ln w="9524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311460" y="5321363"/>
            <a:ext cx="31242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solidFill>
                  <a:srgbClr val="191919"/>
                </a:solidFill>
                <a:latin typeface="Verdana"/>
                <a:cs typeface="Verdana"/>
              </a:rPr>
              <a:t>Схожесть</a:t>
            </a:r>
            <a:r>
              <a:rPr sz="1400" spc="-6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в</a:t>
            </a:r>
            <a:r>
              <a:rPr sz="1400" spc="-6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развитии</a:t>
            </a:r>
            <a:r>
              <a:rPr sz="1400" spc="-6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50" dirty="0">
                <a:solidFill>
                  <a:srgbClr val="191919"/>
                </a:solidFill>
                <a:latin typeface="Verdana"/>
                <a:cs typeface="Verdana"/>
              </a:rPr>
              <a:t>гос.</a:t>
            </a:r>
            <a:r>
              <a:rPr sz="1400" spc="-6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сектора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5438912" y="5117937"/>
            <a:ext cx="4185285" cy="656590"/>
            <a:chOff x="5438912" y="5117937"/>
            <a:chExt cx="4185285" cy="656590"/>
          </a:xfrm>
        </p:grpSpPr>
        <p:sp>
          <p:nvSpPr>
            <p:cNvPr id="19" name="object 19"/>
            <p:cNvSpPr/>
            <p:nvPr/>
          </p:nvSpPr>
          <p:spPr>
            <a:xfrm>
              <a:off x="5443675" y="5122700"/>
              <a:ext cx="4175760" cy="647065"/>
            </a:xfrm>
            <a:custGeom>
              <a:avLst/>
              <a:gdLst/>
              <a:ahLst/>
              <a:cxnLst/>
              <a:rect l="l" t="t" r="r" b="b"/>
              <a:pathLst>
                <a:path w="4175759" h="647064">
                  <a:moveTo>
                    <a:pt x="4067947" y="646499"/>
                  </a:moveTo>
                  <a:lnTo>
                    <a:pt x="107752" y="646499"/>
                  </a:lnTo>
                  <a:lnTo>
                    <a:pt x="65810" y="638032"/>
                  </a:lnTo>
                  <a:lnTo>
                    <a:pt x="31559" y="614940"/>
                  </a:lnTo>
                  <a:lnTo>
                    <a:pt x="8467" y="580689"/>
                  </a:lnTo>
                  <a:lnTo>
                    <a:pt x="0" y="538747"/>
                  </a:lnTo>
                  <a:lnTo>
                    <a:pt x="0" y="107752"/>
                  </a:lnTo>
                  <a:lnTo>
                    <a:pt x="8467" y="65810"/>
                  </a:lnTo>
                  <a:lnTo>
                    <a:pt x="31559" y="31559"/>
                  </a:lnTo>
                  <a:lnTo>
                    <a:pt x="65810" y="8467"/>
                  </a:lnTo>
                  <a:lnTo>
                    <a:pt x="107752" y="0"/>
                  </a:lnTo>
                  <a:lnTo>
                    <a:pt x="4067947" y="0"/>
                  </a:lnTo>
                  <a:lnTo>
                    <a:pt x="4109182" y="8202"/>
                  </a:lnTo>
                  <a:lnTo>
                    <a:pt x="4144139" y="31559"/>
                  </a:lnTo>
                  <a:lnTo>
                    <a:pt x="4167497" y="66517"/>
                  </a:lnTo>
                  <a:lnTo>
                    <a:pt x="4175699" y="107752"/>
                  </a:lnTo>
                  <a:lnTo>
                    <a:pt x="4175699" y="538747"/>
                  </a:lnTo>
                  <a:lnTo>
                    <a:pt x="4167232" y="580689"/>
                  </a:lnTo>
                  <a:lnTo>
                    <a:pt x="4144139" y="614940"/>
                  </a:lnTo>
                  <a:lnTo>
                    <a:pt x="4109889" y="638032"/>
                  </a:lnTo>
                  <a:lnTo>
                    <a:pt x="4067947" y="6464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443675" y="5122700"/>
              <a:ext cx="4175760" cy="647065"/>
            </a:xfrm>
            <a:custGeom>
              <a:avLst/>
              <a:gdLst/>
              <a:ahLst/>
              <a:cxnLst/>
              <a:rect l="l" t="t" r="r" b="b"/>
              <a:pathLst>
                <a:path w="4175759" h="647064">
                  <a:moveTo>
                    <a:pt x="0" y="107752"/>
                  </a:moveTo>
                  <a:lnTo>
                    <a:pt x="8467" y="65810"/>
                  </a:lnTo>
                  <a:lnTo>
                    <a:pt x="31559" y="31559"/>
                  </a:lnTo>
                  <a:lnTo>
                    <a:pt x="65810" y="8467"/>
                  </a:lnTo>
                  <a:lnTo>
                    <a:pt x="107752" y="0"/>
                  </a:lnTo>
                  <a:lnTo>
                    <a:pt x="4067947" y="0"/>
                  </a:lnTo>
                  <a:lnTo>
                    <a:pt x="4109182" y="8202"/>
                  </a:lnTo>
                  <a:lnTo>
                    <a:pt x="4144139" y="31559"/>
                  </a:lnTo>
                  <a:lnTo>
                    <a:pt x="4167497" y="66517"/>
                  </a:lnTo>
                  <a:lnTo>
                    <a:pt x="4175699" y="107752"/>
                  </a:lnTo>
                  <a:lnTo>
                    <a:pt x="4175699" y="538747"/>
                  </a:lnTo>
                  <a:lnTo>
                    <a:pt x="4167232" y="580689"/>
                  </a:lnTo>
                  <a:lnTo>
                    <a:pt x="4144139" y="614940"/>
                  </a:lnTo>
                  <a:lnTo>
                    <a:pt x="4109889" y="638032"/>
                  </a:lnTo>
                  <a:lnTo>
                    <a:pt x="4067947" y="646499"/>
                  </a:lnTo>
                  <a:lnTo>
                    <a:pt x="107752" y="646499"/>
                  </a:lnTo>
                  <a:lnTo>
                    <a:pt x="65810" y="638032"/>
                  </a:lnTo>
                  <a:lnTo>
                    <a:pt x="31559" y="614940"/>
                  </a:lnTo>
                  <a:lnTo>
                    <a:pt x="8467" y="580689"/>
                  </a:lnTo>
                  <a:lnTo>
                    <a:pt x="0" y="538747"/>
                  </a:lnTo>
                  <a:lnTo>
                    <a:pt x="0" y="107752"/>
                  </a:lnTo>
                  <a:close/>
                </a:path>
              </a:pathLst>
            </a:custGeom>
            <a:ln w="9524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5689486" y="5321363"/>
            <a:ext cx="368681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Разный</a:t>
            </a:r>
            <a:r>
              <a:rPr sz="1400" spc="3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уровень</a:t>
            </a:r>
            <a:r>
              <a:rPr sz="1400" spc="4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зрелости</a:t>
            </a:r>
            <a:r>
              <a:rPr sz="1400" spc="4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ESG-практик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397500" y="509418"/>
            <a:ext cx="1670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0" dirty="0">
                <a:solidFill>
                  <a:srgbClr val="102D68"/>
                </a:solidFill>
                <a:latin typeface="Microsoft Sans Serif"/>
                <a:cs typeface="Microsoft Sans Serif"/>
              </a:rPr>
              <a:t>3</a:t>
            </a:r>
            <a:endParaRPr sz="2000">
              <a:latin typeface="Microsoft Sans Serif"/>
              <a:cs typeface="Microsoft Sans Serif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12195" y="464362"/>
            <a:ext cx="10738485" cy="2880995"/>
            <a:chOff x="912195" y="464362"/>
            <a:chExt cx="10738485" cy="2880995"/>
          </a:xfrm>
        </p:grpSpPr>
        <p:sp>
          <p:nvSpPr>
            <p:cNvPr id="4" name="object 4"/>
            <p:cNvSpPr/>
            <p:nvPr/>
          </p:nvSpPr>
          <p:spPr>
            <a:xfrm>
              <a:off x="11643868" y="464362"/>
              <a:ext cx="0" cy="586740"/>
            </a:xfrm>
            <a:custGeom>
              <a:avLst/>
              <a:gdLst/>
              <a:ahLst/>
              <a:cxnLst/>
              <a:rect l="l" t="t" r="r" b="b"/>
              <a:pathLst>
                <a:path h="586740">
                  <a:moveTo>
                    <a:pt x="0" y="0"/>
                  </a:moveTo>
                  <a:lnTo>
                    <a:pt x="0" y="586259"/>
                  </a:lnTo>
                </a:path>
              </a:pathLst>
            </a:custGeom>
            <a:ln w="12699">
              <a:solidFill>
                <a:srgbClr val="102D6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2195" y="2909425"/>
              <a:ext cx="435850" cy="43585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130989" y="523123"/>
            <a:ext cx="11963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0F2C68"/>
                </a:solidFill>
                <a:latin typeface="Microsoft Sans Serif"/>
                <a:cs typeface="Microsoft Sans Serif"/>
              </a:rPr>
              <a:t>Школа</a:t>
            </a:r>
            <a:r>
              <a:rPr sz="1000" spc="-15" dirty="0">
                <a:solidFill>
                  <a:srgbClr val="0F2C68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C68"/>
                </a:solidFill>
                <a:latin typeface="Microsoft Sans Serif"/>
                <a:cs typeface="Microsoft Sans Serif"/>
              </a:rPr>
              <a:t>Экономики</a:t>
            </a:r>
            <a:r>
              <a:rPr sz="1000" spc="-15" dirty="0">
                <a:solidFill>
                  <a:srgbClr val="0F2C68"/>
                </a:solidFill>
                <a:latin typeface="Microsoft Sans Serif"/>
                <a:cs typeface="Microsoft Sans Serif"/>
              </a:rPr>
              <a:t> </a:t>
            </a:r>
            <a:r>
              <a:rPr sz="1000" spc="-50" dirty="0">
                <a:solidFill>
                  <a:srgbClr val="0F2C68"/>
                </a:solidFill>
                <a:latin typeface="Microsoft Sans Serif"/>
                <a:cs typeface="Microsoft Sans Serif"/>
              </a:rPr>
              <a:t>и </a:t>
            </a:r>
            <a:r>
              <a:rPr sz="1000" spc="-10" dirty="0">
                <a:solidFill>
                  <a:srgbClr val="0F2C68"/>
                </a:solidFill>
                <a:latin typeface="Microsoft Sans Serif"/>
                <a:cs typeface="Microsoft Sans Serif"/>
              </a:rPr>
              <a:t>Менеджмента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46603" y="462895"/>
            <a:ext cx="23368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800" dirty="0">
                <a:solidFill>
                  <a:srgbClr val="0F2C68"/>
                </a:solidFill>
                <a:latin typeface="Microsoft Sans Serif"/>
                <a:cs typeface="Microsoft Sans Serif"/>
              </a:rPr>
              <a:t>ОТ ФОРМАЛЬНОСТИ К СТРАТЕГИИ: УСЛОВИЯ ПРЕВРАЩЕНИЯ </a:t>
            </a:r>
            <a:r>
              <a:rPr lang="en-US" sz="800" dirty="0">
                <a:solidFill>
                  <a:srgbClr val="0F2C68"/>
                </a:solidFill>
                <a:latin typeface="Microsoft Sans Serif"/>
                <a:cs typeface="Microsoft Sans Serif"/>
              </a:rPr>
              <a:t>ESG-</a:t>
            </a:r>
            <a:r>
              <a:rPr lang="ru-RU" sz="800" dirty="0">
                <a:solidFill>
                  <a:srgbClr val="0F2C68"/>
                </a:solidFill>
                <a:latin typeface="Microsoft Sans Serif"/>
                <a:cs typeface="Microsoft Sans Serif"/>
              </a:rPr>
              <a:t>ПОДХОДОВ В ФАКТОР ПОВЫШЕНИЯ  ДЛЯ ГОСУДАРСТВЕННЫХ КОМПАНИЙ (ОПЫТ РОССИИ И ГЕРМАНИИ)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58924" y="1602509"/>
            <a:ext cx="8796020" cy="1124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20" dirty="0">
                <a:solidFill>
                  <a:srgbClr val="191919"/>
                </a:solidFill>
                <a:latin typeface="Georgia"/>
                <a:cs typeface="Georgia"/>
              </a:rPr>
              <a:t>Цель</a:t>
            </a:r>
            <a:endParaRPr sz="3000">
              <a:latin typeface="Georgia"/>
              <a:cs typeface="Georgia"/>
            </a:endParaRPr>
          </a:p>
          <a:p>
            <a:pPr marL="12700" marR="5080">
              <a:lnSpc>
                <a:spcPct val="100000"/>
              </a:lnSpc>
              <a:spcBef>
                <a:spcPts val="1689"/>
              </a:spcBef>
            </a:pP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Эмпирически</a:t>
            </a:r>
            <a:r>
              <a:rPr sz="1400" spc="-2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оценить,</a:t>
            </a:r>
            <a:r>
              <a:rPr sz="1400" spc="-1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влияет</a:t>
            </a:r>
            <a:r>
              <a:rPr sz="1400" spc="-2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ли</a:t>
            </a:r>
            <a:r>
              <a:rPr sz="1400" spc="-1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уровень</a:t>
            </a:r>
            <a:r>
              <a:rPr sz="1400" spc="-2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191919"/>
                </a:solidFill>
                <a:latin typeface="Verdana"/>
                <a:cs typeface="Verdana"/>
              </a:rPr>
              <a:t>ESG-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показателей</a:t>
            </a:r>
            <a:r>
              <a:rPr sz="1400" spc="-1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на</a:t>
            </a:r>
            <a:r>
              <a:rPr sz="1400" spc="-2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финансовую</a:t>
            </a:r>
            <a:r>
              <a:rPr sz="1400" spc="-1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результативность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компаний</a:t>
            </a:r>
            <a:r>
              <a:rPr sz="1400" spc="-3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с</a:t>
            </a:r>
            <a:r>
              <a:rPr sz="1400" spc="-2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государственным</a:t>
            </a:r>
            <a:r>
              <a:rPr sz="1400" spc="-2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участием</a:t>
            </a:r>
            <a:r>
              <a:rPr sz="1400" spc="-3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в</a:t>
            </a:r>
            <a:r>
              <a:rPr sz="1400" spc="-2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50" dirty="0">
                <a:solidFill>
                  <a:srgbClr val="191919"/>
                </a:solidFill>
                <a:latin typeface="Verdana"/>
                <a:cs typeface="Verdana"/>
              </a:rPr>
              <a:t>России</a:t>
            </a:r>
            <a:r>
              <a:rPr sz="1400" spc="-2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60" dirty="0">
                <a:solidFill>
                  <a:srgbClr val="191919"/>
                </a:solidFill>
                <a:latin typeface="Verdana"/>
                <a:cs typeface="Verdana"/>
              </a:rPr>
              <a:t>и</a:t>
            </a:r>
            <a:r>
              <a:rPr sz="1400" spc="-2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Германии.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8924" y="3600687"/>
            <a:ext cx="11228272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191919"/>
                </a:solidFill>
                <a:latin typeface="Tahoma"/>
                <a:cs typeface="Tahoma"/>
              </a:rPr>
              <a:t>Гипотеза</a:t>
            </a:r>
            <a:r>
              <a:rPr sz="1400" b="1" spc="114" dirty="0">
                <a:solidFill>
                  <a:srgbClr val="191919"/>
                </a:solidFill>
                <a:latin typeface="Tahoma"/>
                <a:cs typeface="Tahoma"/>
              </a:rPr>
              <a:t> </a:t>
            </a:r>
            <a:r>
              <a:rPr sz="1400" b="1" spc="-215" dirty="0">
                <a:solidFill>
                  <a:srgbClr val="191919"/>
                </a:solidFill>
                <a:latin typeface="Tahoma"/>
                <a:cs typeface="Tahoma"/>
              </a:rPr>
              <a:t>1.</a:t>
            </a:r>
            <a:r>
              <a:rPr sz="1400" b="1" spc="70" dirty="0">
                <a:solidFill>
                  <a:srgbClr val="191919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Более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высокие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значения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совокупных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ESG-рейтингов</a:t>
            </a:r>
            <a:r>
              <a:rPr sz="1400" spc="-1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положительно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коррелируют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50" dirty="0">
                <a:solidFill>
                  <a:srgbClr val="191919"/>
                </a:solidFill>
                <a:latin typeface="Verdana"/>
                <a:cs typeface="Verdana"/>
              </a:rPr>
              <a:t>с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финансовой</a:t>
            </a:r>
            <a:r>
              <a:rPr sz="1400" spc="5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результативностью</a:t>
            </a:r>
            <a:r>
              <a:rPr sz="1400" spc="5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компаний</a:t>
            </a:r>
            <a:endParaRPr sz="1400" dirty="0">
              <a:latin typeface="Verdana"/>
              <a:cs typeface="Verdana"/>
            </a:endParaRPr>
          </a:p>
          <a:p>
            <a:pPr marL="12700" marR="344170">
              <a:lnSpc>
                <a:spcPct val="100000"/>
              </a:lnSpc>
              <a:spcBef>
                <a:spcPts val="1680"/>
              </a:spcBef>
            </a:pPr>
            <a:r>
              <a:rPr sz="1400" b="1" dirty="0">
                <a:solidFill>
                  <a:srgbClr val="191919"/>
                </a:solidFill>
                <a:latin typeface="Tahoma"/>
                <a:cs typeface="Tahoma"/>
              </a:rPr>
              <a:t>Гипотеза</a:t>
            </a:r>
            <a:r>
              <a:rPr sz="1400" b="1" spc="125" dirty="0">
                <a:solidFill>
                  <a:srgbClr val="191919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191919"/>
                </a:solidFill>
                <a:latin typeface="Tahoma"/>
                <a:cs typeface="Tahoma"/>
              </a:rPr>
              <a:t>2.</a:t>
            </a:r>
            <a:r>
              <a:rPr sz="1400" b="1" spc="120" dirty="0">
                <a:solidFill>
                  <a:srgbClr val="191919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Влияние </a:t>
            </a:r>
            <a:r>
              <a:rPr sz="1400" spc="-25" dirty="0">
                <a:solidFill>
                  <a:srgbClr val="191919"/>
                </a:solidFill>
                <a:latin typeface="Verdana"/>
                <a:cs typeface="Verdana"/>
              </a:rPr>
              <a:t>ESG-</a:t>
            </a:r>
            <a:r>
              <a:rPr sz="1400" spc="-20" dirty="0">
                <a:solidFill>
                  <a:srgbClr val="191919"/>
                </a:solidFill>
                <a:latin typeface="Verdana"/>
                <a:cs typeface="Verdana"/>
              </a:rPr>
              <a:t>показателей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 на</a:t>
            </a:r>
            <a:r>
              <a:rPr sz="1400" spc="-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финансовую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результативность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 более</a:t>
            </a:r>
            <a:r>
              <a:rPr sz="1400" spc="-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выражено </a:t>
            </a:r>
            <a:r>
              <a:rPr sz="1400" spc="-50" dirty="0">
                <a:solidFill>
                  <a:srgbClr val="191919"/>
                </a:solidFill>
                <a:latin typeface="Verdana"/>
                <a:cs typeface="Verdana"/>
              </a:rPr>
              <a:t>в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Германии</a:t>
            </a:r>
            <a:r>
              <a:rPr sz="1400" spc="3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по</a:t>
            </a:r>
            <a:r>
              <a:rPr sz="1400" spc="3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сравнению</a:t>
            </a:r>
            <a:r>
              <a:rPr sz="1400" spc="3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с</a:t>
            </a:r>
            <a:r>
              <a:rPr sz="1400" spc="3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Россией.</a:t>
            </a:r>
            <a:endParaRPr sz="1400" dirty="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247191" y="530940"/>
            <a:ext cx="60071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solidFill>
                  <a:srgbClr val="0D2D68"/>
                </a:solidFill>
                <a:latin typeface="Microsoft Sans Serif"/>
                <a:cs typeface="Microsoft Sans Serif"/>
              </a:rPr>
              <a:t>Введение</a:t>
            </a:r>
            <a:endParaRPr sz="10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397500" y="509418"/>
            <a:ext cx="1670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0" dirty="0">
                <a:solidFill>
                  <a:srgbClr val="102D68"/>
                </a:solidFill>
                <a:latin typeface="Microsoft Sans Serif"/>
                <a:cs typeface="Microsoft Sans Serif"/>
              </a:rPr>
              <a:t>5</a:t>
            </a:r>
            <a:endParaRPr sz="2000">
              <a:latin typeface="Microsoft Sans Serif"/>
              <a:cs typeface="Microsoft Sans Serif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58325" y="464362"/>
            <a:ext cx="10992485" cy="5177155"/>
            <a:chOff x="658325" y="464362"/>
            <a:chExt cx="10992485" cy="5177155"/>
          </a:xfrm>
        </p:grpSpPr>
        <p:sp>
          <p:nvSpPr>
            <p:cNvPr id="4" name="object 4"/>
            <p:cNvSpPr/>
            <p:nvPr/>
          </p:nvSpPr>
          <p:spPr>
            <a:xfrm>
              <a:off x="11643867" y="464362"/>
              <a:ext cx="0" cy="586740"/>
            </a:xfrm>
            <a:custGeom>
              <a:avLst/>
              <a:gdLst/>
              <a:ahLst/>
              <a:cxnLst/>
              <a:rect l="l" t="t" r="r" b="b"/>
              <a:pathLst>
                <a:path h="586740">
                  <a:moveTo>
                    <a:pt x="0" y="0"/>
                  </a:moveTo>
                  <a:lnTo>
                    <a:pt x="0" y="586259"/>
                  </a:lnTo>
                </a:path>
              </a:pathLst>
            </a:custGeom>
            <a:ln w="12699">
              <a:solidFill>
                <a:srgbClr val="102D6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7900" y="2694175"/>
              <a:ext cx="415800" cy="4158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3475" y="3855925"/>
              <a:ext cx="484650" cy="4846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8325" y="5086525"/>
              <a:ext cx="554950" cy="55495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130989" y="523123"/>
            <a:ext cx="11963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0F2C68"/>
                </a:solidFill>
                <a:latin typeface="Microsoft Sans Serif"/>
                <a:cs typeface="Microsoft Sans Serif"/>
              </a:rPr>
              <a:t>Школа</a:t>
            </a:r>
            <a:r>
              <a:rPr sz="1000" spc="-15" dirty="0">
                <a:solidFill>
                  <a:srgbClr val="0F2C68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C68"/>
                </a:solidFill>
                <a:latin typeface="Microsoft Sans Serif"/>
                <a:cs typeface="Microsoft Sans Serif"/>
              </a:rPr>
              <a:t>Экономики</a:t>
            </a:r>
            <a:r>
              <a:rPr sz="1000" spc="-15" dirty="0">
                <a:solidFill>
                  <a:srgbClr val="0F2C68"/>
                </a:solidFill>
                <a:latin typeface="Microsoft Sans Serif"/>
                <a:cs typeface="Microsoft Sans Serif"/>
              </a:rPr>
              <a:t> </a:t>
            </a:r>
            <a:r>
              <a:rPr sz="1000" spc="-50" dirty="0">
                <a:solidFill>
                  <a:srgbClr val="0F2C68"/>
                </a:solidFill>
                <a:latin typeface="Microsoft Sans Serif"/>
                <a:cs typeface="Microsoft Sans Serif"/>
              </a:rPr>
              <a:t>и </a:t>
            </a:r>
            <a:r>
              <a:rPr sz="1000" spc="-10" dirty="0">
                <a:solidFill>
                  <a:srgbClr val="0F2C68"/>
                </a:solidFill>
                <a:latin typeface="Microsoft Sans Serif"/>
                <a:cs typeface="Microsoft Sans Serif"/>
              </a:rPr>
              <a:t>Менеджмента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247191" y="530940"/>
            <a:ext cx="112204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solidFill>
                  <a:srgbClr val="0D2D68"/>
                </a:solidFill>
                <a:latin typeface="Microsoft Sans Serif"/>
                <a:cs typeface="Microsoft Sans Serif"/>
              </a:rPr>
              <a:t>Обзор</a:t>
            </a:r>
            <a:r>
              <a:rPr sz="1000" spc="-25" dirty="0">
                <a:solidFill>
                  <a:srgbClr val="0D2D68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D2D68"/>
                </a:solidFill>
                <a:latin typeface="Microsoft Sans Serif"/>
                <a:cs typeface="Microsoft Sans Serif"/>
              </a:rPr>
              <a:t>литературы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58924" y="1602509"/>
            <a:ext cx="516255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0" dirty="0">
                <a:solidFill>
                  <a:srgbClr val="191919"/>
                </a:solidFill>
                <a:latin typeface="Georgia"/>
                <a:cs typeface="Georgia"/>
              </a:rPr>
              <a:t>ESG</a:t>
            </a:r>
            <a:r>
              <a:rPr sz="3000" spc="15" dirty="0">
                <a:solidFill>
                  <a:srgbClr val="191919"/>
                </a:solidFill>
                <a:latin typeface="Georgia"/>
                <a:cs typeface="Georgia"/>
              </a:rPr>
              <a:t> </a:t>
            </a:r>
            <a:r>
              <a:rPr sz="3000" dirty="0">
                <a:solidFill>
                  <a:srgbClr val="191919"/>
                </a:solidFill>
                <a:latin typeface="Georgia"/>
                <a:cs typeface="Georgia"/>
              </a:rPr>
              <a:t>и</a:t>
            </a:r>
            <a:r>
              <a:rPr sz="3000" spc="15" dirty="0">
                <a:solidFill>
                  <a:srgbClr val="191919"/>
                </a:solidFill>
                <a:latin typeface="Georgia"/>
                <a:cs typeface="Georgia"/>
              </a:rPr>
              <a:t> </a:t>
            </a:r>
            <a:r>
              <a:rPr sz="3000" dirty="0">
                <a:solidFill>
                  <a:srgbClr val="191919"/>
                </a:solidFill>
                <a:latin typeface="Georgia"/>
                <a:cs typeface="Georgia"/>
              </a:rPr>
              <a:t>форма</a:t>
            </a:r>
            <a:r>
              <a:rPr sz="3000" spc="15" dirty="0">
                <a:solidFill>
                  <a:srgbClr val="191919"/>
                </a:solidFill>
                <a:latin typeface="Georgia"/>
                <a:cs typeface="Georgia"/>
              </a:rPr>
              <a:t> </a:t>
            </a:r>
            <a:r>
              <a:rPr sz="3000" spc="65" dirty="0">
                <a:solidFill>
                  <a:srgbClr val="191919"/>
                </a:solidFill>
                <a:latin typeface="Georgia"/>
                <a:cs typeface="Georgia"/>
              </a:rPr>
              <a:t>собственности</a:t>
            </a:r>
            <a:endParaRPr sz="3000">
              <a:latin typeface="Georgia"/>
              <a:cs typeface="Georg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67775" y="2521963"/>
            <a:ext cx="8155305" cy="34753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10" dirty="0">
                <a:solidFill>
                  <a:srgbClr val="191919"/>
                </a:solidFill>
                <a:latin typeface="Tahoma"/>
                <a:cs typeface="Tahoma"/>
              </a:rPr>
              <a:t>Потенциальные</a:t>
            </a:r>
            <a:r>
              <a:rPr sz="1400" b="1" spc="200" dirty="0">
                <a:solidFill>
                  <a:srgbClr val="191919"/>
                </a:solidFill>
                <a:latin typeface="Tahoma"/>
                <a:cs typeface="Tahoma"/>
              </a:rPr>
              <a:t> </a:t>
            </a:r>
            <a:r>
              <a:rPr sz="1400" b="1" spc="50" dirty="0">
                <a:solidFill>
                  <a:srgbClr val="191919"/>
                </a:solidFill>
                <a:latin typeface="Tahoma"/>
                <a:cs typeface="Tahoma"/>
              </a:rPr>
              <a:t>преимущества</a:t>
            </a:r>
            <a:r>
              <a:rPr sz="1400" b="1" spc="200" dirty="0">
                <a:solidFill>
                  <a:srgbClr val="191919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191919"/>
                </a:solidFill>
                <a:latin typeface="Tahoma"/>
                <a:cs typeface="Tahoma"/>
              </a:rPr>
              <a:t>госсобственности:</a:t>
            </a:r>
            <a:endParaRPr sz="1400">
              <a:latin typeface="Tahoma"/>
              <a:cs typeface="Tahoma"/>
            </a:endParaRPr>
          </a:p>
          <a:p>
            <a:pPr marL="125730" indent="-113030">
              <a:lnSpc>
                <a:spcPct val="100000"/>
              </a:lnSpc>
              <a:buChar char="-"/>
              <a:tabLst>
                <a:tab pos="125730" algn="l"/>
              </a:tabLst>
            </a:pP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Долгосрочный</a:t>
            </a:r>
            <a:r>
              <a:rPr sz="1400" spc="12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горизонт</a:t>
            </a:r>
            <a:r>
              <a:rPr sz="1400" spc="13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принятия</a:t>
            </a:r>
            <a:r>
              <a:rPr sz="1400" spc="13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45" dirty="0">
                <a:solidFill>
                  <a:srgbClr val="191919"/>
                </a:solidFill>
                <a:latin typeface="Verdana"/>
                <a:cs typeface="Verdana"/>
              </a:rPr>
              <a:t>решений</a:t>
            </a:r>
            <a:endParaRPr sz="1400">
              <a:latin typeface="Verdana"/>
              <a:cs typeface="Verdana"/>
            </a:endParaRPr>
          </a:p>
          <a:p>
            <a:pPr marL="125730" indent="-113030">
              <a:lnSpc>
                <a:spcPct val="100000"/>
              </a:lnSpc>
              <a:buChar char="-"/>
              <a:tabLst>
                <a:tab pos="125730" algn="l"/>
              </a:tabLst>
            </a:pPr>
            <a:r>
              <a:rPr sz="1400" spc="10" dirty="0">
                <a:solidFill>
                  <a:srgbClr val="191919"/>
                </a:solidFill>
                <a:latin typeface="Verdana"/>
                <a:cs typeface="Verdana"/>
              </a:rPr>
              <a:t>Возможность</a:t>
            </a:r>
            <a:r>
              <a:rPr sz="1400" spc="-1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реализовывать</a:t>
            </a:r>
            <a:r>
              <a:rPr sz="1400" spc="-1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191919"/>
                </a:solidFill>
                <a:latin typeface="Verdana"/>
                <a:cs typeface="Verdana"/>
              </a:rPr>
              <a:t>социальные</a:t>
            </a:r>
            <a:r>
              <a:rPr sz="1400" spc="-1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60" dirty="0">
                <a:solidFill>
                  <a:srgbClr val="191919"/>
                </a:solidFill>
                <a:latin typeface="Verdana"/>
                <a:cs typeface="Verdana"/>
              </a:rPr>
              <a:t>и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191919"/>
                </a:solidFill>
                <a:latin typeface="Verdana"/>
                <a:cs typeface="Verdana"/>
              </a:rPr>
              <a:t>экологические</a:t>
            </a:r>
            <a:r>
              <a:rPr sz="1400" spc="-1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20" dirty="0">
                <a:solidFill>
                  <a:srgbClr val="191919"/>
                </a:solidFill>
                <a:latin typeface="Verdana"/>
                <a:cs typeface="Verdana"/>
              </a:rPr>
              <a:t>цели</a:t>
            </a:r>
            <a:endParaRPr sz="1400">
              <a:latin typeface="Verdana"/>
              <a:cs typeface="Verdana"/>
            </a:endParaRPr>
          </a:p>
          <a:p>
            <a:pPr marL="125730" indent="-113030">
              <a:lnSpc>
                <a:spcPct val="100000"/>
              </a:lnSpc>
              <a:buChar char="-"/>
              <a:tabLst>
                <a:tab pos="125730" algn="l"/>
              </a:tabLst>
            </a:pP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Меньшая</a:t>
            </a:r>
            <a:r>
              <a:rPr sz="1400" spc="7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зависимость</a:t>
            </a:r>
            <a:r>
              <a:rPr sz="1400" spc="7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191919"/>
                </a:solidFill>
                <a:latin typeface="Verdana"/>
                <a:cs typeface="Verdana"/>
              </a:rPr>
              <a:t>от</a:t>
            </a:r>
            <a:r>
              <a:rPr sz="1400" spc="7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краткосрочной</a:t>
            </a:r>
            <a:r>
              <a:rPr sz="1400" spc="7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прибыли</a:t>
            </a:r>
            <a:endParaRPr sz="1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10"/>
              </a:spcBef>
              <a:buClr>
                <a:srgbClr val="191919"/>
              </a:buClr>
              <a:buFont typeface="Verdana"/>
              <a:buChar char="-"/>
            </a:pP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400" b="1" spc="65" dirty="0">
                <a:solidFill>
                  <a:srgbClr val="191919"/>
                </a:solidFill>
                <a:latin typeface="Tahoma"/>
                <a:cs typeface="Tahoma"/>
              </a:rPr>
              <a:t>Риски</a:t>
            </a:r>
            <a:r>
              <a:rPr sz="1400" b="1" spc="114" dirty="0">
                <a:solidFill>
                  <a:srgbClr val="191919"/>
                </a:solidFill>
                <a:latin typeface="Tahoma"/>
                <a:cs typeface="Tahoma"/>
              </a:rPr>
              <a:t> </a:t>
            </a:r>
            <a:r>
              <a:rPr sz="1400" b="1" spc="70" dirty="0">
                <a:solidFill>
                  <a:srgbClr val="191919"/>
                </a:solidFill>
                <a:latin typeface="Tahoma"/>
                <a:cs typeface="Tahoma"/>
              </a:rPr>
              <a:t>и</a:t>
            </a:r>
            <a:r>
              <a:rPr sz="1400" b="1" spc="114" dirty="0">
                <a:solidFill>
                  <a:srgbClr val="191919"/>
                </a:solidFill>
                <a:latin typeface="Tahoma"/>
                <a:cs typeface="Tahoma"/>
              </a:rPr>
              <a:t> </a:t>
            </a:r>
            <a:r>
              <a:rPr sz="1400" b="1" spc="10" dirty="0">
                <a:solidFill>
                  <a:srgbClr val="191919"/>
                </a:solidFill>
                <a:latin typeface="Tahoma"/>
                <a:cs typeface="Tahoma"/>
              </a:rPr>
              <a:t>ограничения</a:t>
            </a:r>
            <a:r>
              <a:rPr sz="1400" b="1" spc="114" dirty="0">
                <a:solidFill>
                  <a:srgbClr val="191919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191919"/>
                </a:solidFill>
                <a:latin typeface="Tahoma"/>
                <a:cs typeface="Tahoma"/>
              </a:rPr>
              <a:t>госсектора:</a:t>
            </a:r>
            <a:endParaRPr sz="1400">
              <a:latin typeface="Tahoma"/>
              <a:cs typeface="Tahoma"/>
            </a:endParaRPr>
          </a:p>
          <a:p>
            <a:pPr marL="125730" indent="-113030">
              <a:lnSpc>
                <a:spcPct val="100000"/>
              </a:lnSpc>
              <a:buChar char="-"/>
              <a:tabLst>
                <a:tab pos="125730" algn="l"/>
              </a:tabLst>
            </a:pP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Низкая</a:t>
            </a:r>
            <a:r>
              <a:rPr sz="1400" spc="-2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управленческая</a:t>
            </a:r>
            <a:r>
              <a:rPr sz="1400" spc="-1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гибкость</a:t>
            </a:r>
            <a:endParaRPr sz="1400">
              <a:latin typeface="Verdana"/>
              <a:cs typeface="Verdana"/>
            </a:endParaRPr>
          </a:p>
          <a:p>
            <a:pPr marL="125730" indent="-113030">
              <a:lnSpc>
                <a:spcPct val="100000"/>
              </a:lnSpc>
              <a:buChar char="-"/>
              <a:tabLst>
                <a:tab pos="125730" algn="l"/>
              </a:tabLst>
            </a:pPr>
            <a:r>
              <a:rPr sz="1400" spc="10" dirty="0">
                <a:solidFill>
                  <a:srgbClr val="191919"/>
                </a:solidFill>
                <a:latin typeface="Verdana"/>
                <a:cs typeface="Verdana"/>
              </a:rPr>
              <a:t>Ограниченные</a:t>
            </a:r>
            <a:r>
              <a:rPr sz="1400" spc="-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стимулы </a:t>
            </a:r>
            <a:r>
              <a:rPr sz="1400" spc="10" dirty="0">
                <a:solidFill>
                  <a:srgbClr val="191919"/>
                </a:solidFill>
                <a:latin typeface="Verdana"/>
                <a:cs typeface="Verdana"/>
              </a:rPr>
              <a:t>для</a:t>
            </a:r>
            <a:r>
              <a:rPr sz="1400" spc="-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топ-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менеджмента</a:t>
            </a:r>
            <a:endParaRPr sz="1400">
              <a:latin typeface="Verdana"/>
              <a:cs typeface="Verdana"/>
            </a:endParaRPr>
          </a:p>
          <a:p>
            <a:pPr marL="12700" marR="105410" indent="113030">
              <a:lnSpc>
                <a:spcPct val="100000"/>
              </a:lnSpc>
              <a:buChar char="-"/>
              <a:tabLst>
                <a:tab pos="125730" algn="l"/>
              </a:tabLst>
            </a:pP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Потенциальный</a:t>
            </a:r>
            <a:r>
              <a:rPr sz="1400" spc="3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конфликт</a:t>
            </a:r>
            <a:r>
              <a:rPr sz="1400" spc="3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между</a:t>
            </a:r>
            <a:r>
              <a:rPr sz="1400" spc="3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коммерческой</a:t>
            </a:r>
            <a:r>
              <a:rPr sz="1400" spc="3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эффективностью</a:t>
            </a:r>
            <a:r>
              <a:rPr sz="1400" spc="3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60" dirty="0">
                <a:solidFill>
                  <a:srgbClr val="191919"/>
                </a:solidFill>
                <a:latin typeface="Verdana"/>
                <a:cs typeface="Verdana"/>
              </a:rPr>
              <a:t>и</a:t>
            </a:r>
            <a:r>
              <a:rPr sz="1400" spc="3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общественными задачами</a:t>
            </a:r>
            <a:endParaRPr sz="1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30"/>
              </a:spcBef>
              <a:buClr>
                <a:srgbClr val="191919"/>
              </a:buClr>
              <a:buFont typeface="Verdana"/>
              <a:buChar char="-"/>
            </a:pP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191919"/>
                </a:solidFill>
                <a:latin typeface="Tahoma"/>
                <a:cs typeface="Tahoma"/>
              </a:rPr>
              <a:t>Ключевые</a:t>
            </a:r>
            <a:r>
              <a:rPr sz="1400" b="1" spc="155" dirty="0">
                <a:solidFill>
                  <a:srgbClr val="191919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191919"/>
                </a:solidFill>
                <a:latin typeface="Tahoma"/>
                <a:cs typeface="Tahoma"/>
              </a:rPr>
              <a:t>различия:</a:t>
            </a:r>
            <a:endParaRPr sz="1400">
              <a:latin typeface="Tahoma"/>
              <a:cs typeface="Tahoma"/>
            </a:endParaRPr>
          </a:p>
          <a:p>
            <a:pPr marL="12700" marR="374015" indent="113030">
              <a:lnSpc>
                <a:spcPct val="100000"/>
              </a:lnSpc>
              <a:buChar char="-"/>
              <a:tabLst>
                <a:tab pos="125730" algn="l"/>
              </a:tabLst>
            </a:pPr>
            <a:r>
              <a:rPr sz="1400" spc="75" dirty="0">
                <a:solidFill>
                  <a:srgbClr val="191919"/>
                </a:solidFill>
                <a:latin typeface="Verdana"/>
                <a:cs typeface="Verdana"/>
              </a:rPr>
              <a:t>В</a:t>
            </a:r>
            <a:r>
              <a:rPr sz="1400" spc="-7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странах</a:t>
            </a:r>
            <a:r>
              <a:rPr sz="1400" spc="-7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с</a:t>
            </a:r>
            <a:r>
              <a:rPr sz="1400" spc="-7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развитой</a:t>
            </a:r>
            <a:r>
              <a:rPr sz="1400" spc="-7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ESG-инфраструктурой</a:t>
            </a:r>
            <a:r>
              <a:rPr sz="1400" spc="-7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участие</a:t>
            </a:r>
            <a:r>
              <a:rPr sz="1400" spc="-7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государства</a:t>
            </a:r>
            <a:r>
              <a:rPr sz="1400" spc="-7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может</a:t>
            </a:r>
            <a:r>
              <a:rPr sz="1400" spc="-7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повышать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уровень</a:t>
            </a:r>
            <a:r>
              <a:rPr sz="1400" spc="-1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устойчивости</a:t>
            </a:r>
            <a:endParaRPr sz="1400">
              <a:latin typeface="Verdana"/>
              <a:cs typeface="Verdana"/>
            </a:endParaRPr>
          </a:p>
          <a:p>
            <a:pPr marL="12700" marR="5080" indent="113030">
              <a:lnSpc>
                <a:spcPct val="100000"/>
              </a:lnSpc>
              <a:buChar char="-"/>
              <a:tabLst>
                <a:tab pos="125730" algn="l"/>
              </a:tabLst>
            </a:pPr>
            <a:r>
              <a:rPr sz="1400" spc="75" dirty="0">
                <a:solidFill>
                  <a:srgbClr val="191919"/>
                </a:solidFill>
                <a:latin typeface="Verdana"/>
                <a:cs typeface="Verdana"/>
              </a:rPr>
              <a:t>В</a:t>
            </a:r>
            <a:r>
              <a:rPr sz="1400" spc="-3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странах</a:t>
            </a:r>
            <a:r>
              <a:rPr sz="1400" spc="-3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с</a:t>
            </a:r>
            <a:r>
              <a:rPr sz="1400" spc="-3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более</a:t>
            </a:r>
            <a:r>
              <a:rPr sz="1400" spc="-3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слабой</a:t>
            </a:r>
            <a:r>
              <a:rPr sz="1400" spc="-3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институциональной</a:t>
            </a:r>
            <a:r>
              <a:rPr sz="1400" spc="-3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средой,</a:t>
            </a:r>
            <a:r>
              <a:rPr sz="1400" spc="-3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наоборот,</a:t>
            </a:r>
            <a:r>
              <a:rPr sz="1400" spc="-3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снижать</a:t>
            </a:r>
            <a:r>
              <a:rPr sz="1400" spc="-3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ESG-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оценки </a:t>
            </a:r>
            <a:r>
              <a:rPr sz="1400" spc="60" dirty="0">
                <a:solidFill>
                  <a:srgbClr val="191919"/>
                </a:solidFill>
                <a:latin typeface="Verdana"/>
                <a:cs typeface="Verdana"/>
              </a:rPr>
              <a:t>и</a:t>
            </a:r>
            <a:r>
              <a:rPr sz="1400" spc="-3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тормозить</a:t>
            </a:r>
            <a:r>
              <a:rPr sz="1400" spc="-3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трансформации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3" name="object 7">
            <a:extLst>
              <a:ext uri="{FF2B5EF4-FFF2-40B4-BE49-F238E27FC236}">
                <a16:creationId xmlns:a16="http://schemas.microsoft.com/office/drawing/2014/main" id="{7B37C761-955E-8D59-2CB6-903E939CB8D8}"/>
              </a:ext>
            </a:extLst>
          </p:cNvPr>
          <p:cNvSpPr txBox="1"/>
          <p:nvPr/>
        </p:nvSpPr>
        <p:spPr>
          <a:xfrm>
            <a:off x="3446603" y="462895"/>
            <a:ext cx="23368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800" dirty="0">
                <a:solidFill>
                  <a:srgbClr val="0F2C68"/>
                </a:solidFill>
                <a:latin typeface="Microsoft Sans Serif"/>
                <a:cs typeface="Microsoft Sans Serif"/>
              </a:rPr>
              <a:t>ОТ ФОРМАЛЬНОСТИ К СТРАТЕГИИ: УСЛОВИЯ ПРЕВРАЩЕНИЯ </a:t>
            </a:r>
            <a:r>
              <a:rPr lang="en-US" sz="800" dirty="0">
                <a:solidFill>
                  <a:srgbClr val="0F2C68"/>
                </a:solidFill>
                <a:latin typeface="Microsoft Sans Serif"/>
                <a:cs typeface="Microsoft Sans Serif"/>
              </a:rPr>
              <a:t>ESG-</a:t>
            </a:r>
            <a:r>
              <a:rPr lang="ru-RU" sz="800" dirty="0">
                <a:solidFill>
                  <a:srgbClr val="0F2C68"/>
                </a:solidFill>
                <a:latin typeface="Microsoft Sans Serif"/>
                <a:cs typeface="Microsoft Sans Serif"/>
              </a:rPr>
              <a:t>ПОДХОДОВ В ФАКТОР ПОВЫШЕНИЯ  ДЛЯ ГОСУДАРСТВЕННЫХ КОМПАНИЙ (ОПЫТ РОССИИ И ГЕРМАНИИ)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397500" y="509418"/>
            <a:ext cx="1670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0" dirty="0">
                <a:solidFill>
                  <a:srgbClr val="102D68"/>
                </a:solidFill>
                <a:latin typeface="Microsoft Sans Serif"/>
                <a:cs typeface="Microsoft Sans Serif"/>
              </a:rPr>
              <a:t>5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643867" y="464362"/>
            <a:ext cx="0" cy="586740"/>
          </a:xfrm>
          <a:custGeom>
            <a:avLst/>
            <a:gdLst/>
            <a:ahLst/>
            <a:cxnLst/>
            <a:rect l="l" t="t" r="r" b="b"/>
            <a:pathLst>
              <a:path h="586740">
                <a:moveTo>
                  <a:pt x="0" y="0"/>
                </a:moveTo>
                <a:lnTo>
                  <a:pt x="0" y="586259"/>
                </a:lnTo>
              </a:path>
            </a:pathLst>
          </a:custGeom>
          <a:ln w="12699">
            <a:solidFill>
              <a:srgbClr val="102D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130989" y="523123"/>
            <a:ext cx="11963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0F2C68"/>
                </a:solidFill>
                <a:latin typeface="Microsoft Sans Serif"/>
                <a:cs typeface="Microsoft Sans Serif"/>
              </a:rPr>
              <a:t>Школа</a:t>
            </a:r>
            <a:r>
              <a:rPr sz="1000" spc="-15" dirty="0">
                <a:solidFill>
                  <a:srgbClr val="0F2C68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C68"/>
                </a:solidFill>
                <a:latin typeface="Microsoft Sans Serif"/>
                <a:cs typeface="Microsoft Sans Serif"/>
              </a:rPr>
              <a:t>Экономики</a:t>
            </a:r>
            <a:r>
              <a:rPr sz="1000" spc="-15" dirty="0">
                <a:solidFill>
                  <a:srgbClr val="0F2C68"/>
                </a:solidFill>
                <a:latin typeface="Microsoft Sans Serif"/>
                <a:cs typeface="Microsoft Sans Serif"/>
              </a:rPr>
              <a:t> </a:t>
            </a:r>
            <a:r>
              <a:rPr sz="1000" spc="-50" dirty="0">
                <a:solidFill>
                  <a:srgbClr val="0F2C68"/>
                </a:solidFill>
                <a:latin typeface="Microsoft Sans Serif"/>
                <a:cs typeface="Microsoft Sans Serif"/>
              </a:rPr>
              <a:t>и </a:t>
            </a:r>
            <a:r>
              <a:rPr sz="1000" spc="-10" dirty="0">
                <a:solidFill>
                  <a:srgbClr val="0F2C68"/>
                </a:solidFill>
                <a:latin typeface="Microsoft Sans Serif"/>
                <a:cs typeface="Microsoft Sans Serif"/>
              </a:rPr>
              <a:t>Менеджмента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247191" y="530940"/>
            <a:ext cx="112204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solidFill>
                  <a:srgbClr val="0D2D68"/>
                </a:solidFill>
                <a:latin typeface="Microsoft Sans Serif"/>
                <a:cs typeface="Microsoft Sans Serif"/>
              </a:rPr>
              <a:t>Обзор</a:t>
            </a:r>
            <a:r>
              <a:rPr sz="1000" spc="-25" dirty="0">
                <a:solidFill>
                  <a:srgbClr val="0D2D68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D2D68"/>
                </a:solidFill>
                <a:latin typeface="Microsoft Sans Serif"/>
                <a:cs typeface="Microsoft Sans Serif"/>
              </a:rPr>
              <a:t>литературы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3" name="object 7">
            <a:extLst>
              <a:ext uri="{FF2B5EF4-FFF2-40B4-BE49-F238E27FC236}">
                <a16:creationId xmlns:a16="http://schemas.microsoft.com/office/drawing/2014/main" id="{7B37C761-955E-8D59-2CB6-903E939CB8D8}"/>
              </a:ext>
            </a:extLst>
          </p:cNvPr>
          <p:cNvSpPr txBox="1"/>
          <p:nvPr/>
        </p:nvSpPr>
        <p:spPr>
          <a:xfrm>
            <a:off x="3446603" y="462895"/>
            <a:ext cx="23368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800" dirty="0">
                <a:solidFill>
                  <a:srgbClr val="0F2C68"/>
                </a:solidFill>
                <a:latin typeface="Microsoft Sans Serif"/>
                <a:cs typeface="Microsoft Sans Serif"/>
              </a:rPr>
              <a:t>ОТ ФОРМАЛЬНОСТИ К СТРАТЕГИИ: УСЛОВИЯ ПРЕВРАЩЕНИЯ </a:t>
            </a:r>
            <a:r>
              <a:rPr lang="en-US" sz="800" dirty="0">
                <a:solidFill>
                  <a:srgbClr val="0F2C68"/>
                </a:solidFill>
                <a:latin typeface="Microsoft Sans Serif"/>
                <a:cs typeface="Microsoft Sans Serif"/>
              </a:rPr>
              <a:t>ESG-</a:t>
            </a:r>
            <a:r>
              <a:rPr lang="ru-RU" sz="800" dirty="0">
                <a:solidFill>
                  <a:srgbClr val="0F2C68"/>
                </a:solidFill>
                <a:latin typeface="Microsoft Sans Serif"/>
                <a:cs typeface="Microsoft Sans Serif"/>
              </a:rPr>
              <a:t>ПОДХОДОВ В ФАКТОР ПОВЫШЕНИЯ  ДЛЯ ГОСУДАРСТВЕННЫХ КОМПАНИЙ (ОПЫТ РОССИИ И ГЕРМАНИИ)</a:t>
            </a: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2318F8C8-B727-0F80-384F-0C2877BF15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2385493"/>
              </p:ext>
            </p:extLst>
          </p:nvPr>
        </p:nvGraphicFramePr>
        <p:xfrm>
          <a:off x="838200" y="1219200"/>
          <a:ext cx="9559300" cy="522231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011441">
                  <a:extLst>
                    <a:ext uri="{9D8B030D-6E8A-4147-A177-3AD203B41FA5}">
                      <a16:colId xmlns:a16="http://schemas.microsoft.com/office/drawing/2014/main" val="4218484388"/>
                    </a:ext>
                  </a:extLst>
                </a:gridCol>
                <a:gridCol w="6547859">
                  <a:extLst>
                    <a:ext uri="{9D8B030D-6E8A-4147-A177-3AD203B41FA5}">
                      <a16:colId xmlns:a16="http://schemas.microsoft.com/office/drawing/2014/main" val="339674788"/>
                    </a:ext>
                  </a:extLst>
                </a:gridCol>
              </a:tblGrid>
              <a:tr h="19743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Автор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Результат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extLst>
                  <a:ext uri="{0D108BD9-81ED-4DB2-BD59-A6C34878D82A}">
                    <a16:rowId xmlns:a16="http://schemas.microsoft.com/office/drawing/2014/main" val="1191229863"/>
                  </a:ext>
                </a:extLst>
              </a:tr>
              <a:tr h="854872">
                <a:tc>
                  <a:txBody>
                    <a:bodyPr/>
                    <a:lstStyle/>
                    <a:p>
                      <a:pPr algn="just"/>
                      <a:r>
                        <a:rPr lang="en-GB" sz="1600" kern="100">
                          <a:solidFill>
                            <a:schemeClr val="tx1"/>
                          </a:solidFill>
                          <a:effectLst/>
                        </a:rPr>
                        <a:t>Chouaibi et al</a:t>
                      </a:r>
                      <a:r>
                        <a:rPr lang="ru-RU" sz="1600" kern="100">
                          <a:solidFill>
                            <a:schemeClr val="tx1"/>
                          </a:solidFill>
                          <a:effectLst/>
                        </a:rPr>
                        <a:t>. (2021)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tc>
                  <a:txBody>
                    <a:bodyPr/>
                    <a:lstStyle/>
                    <a:p>
                      <a:r>
                        <a:rPr lang="ru-RU" sz="1600" kern="100">
                          <a:solidFill>
                            <a:schemeClr val="tx1"/>
                          </a:solidFill>
                          <a:effectLst/>
                        </a:rPr>
                        <a:t>Инвестиции в экологически ориентированные («зелёные») проекты коррелируют с ростом рыночной капитализации немецких предприятий.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extLst>
                  <a:ext uri="{0D108BD9-81ED-4DB2-BD59-A6C34878D82A}">
                    <a16:rowId xmlns:a16="http://schemas.microsoft.com/office/drawing/2014/main" val="1081072511"/>
                  </a:ext>
                </a:extLst>
              </a:tr>
              <a:tr h="705018">
                <a:tc>
                  <a:txBody>
                    <a:bodyPr/>
                    <a:lstStyle/>
                    <a:p>
                      <a:r>
                        <a:rPr lang="en-GB" sz="1600" kern="100">
                          <a:solidFill>
                            <a:schemeClr val="tx1"/>
                          </a:solidFill>
                          <a:effectLst/>
                        </a:rPr>
                        <a:t>Velte</a:t>
                      </a:r>
                      <a:r>
                        <a:rPr lang="ru-RU" sz="1600" kern="100">
                          <a:solidFill>
                            <a:schemeClr val="tx1"/>
                          </a:solidFill>
                          <a:effectLst/>
                        </a:rPr>
                        <a:t> (2017)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tc>
                  <a:txBody>
                    <a:bodyPr/>
                    <a:lstStyle/>
                    <a:p>
                      <a:r>
                        <a:rPr lang="ru-RU" sz="1600" kern="100" dirty="0">
                          <a:solidFill>
                            <a:schemeClr val="tx1"/>
                          </a:solidFill>
                          <a:effectLst/>
                        </a:rPr>
                        <a:t>Компонента (</a:t>
                      </a:r>
                      <a:r>
                        <a:rPr lang="en-GB" sz="1600" kern="100" dirty="0">
                          <a:solidFill>
                            <a:schemeClr val="tx1"/>
                          </a:solidFill>
                          <a:effectLst/>
                        </a:rPr>
                        <a:t>G</a:t>
                      </a:r>
                      <a:r>
                        <a:rPr lang="ru-RU" sz="1600" kern="100" dirty="0">
                          <a:solidFill>
                            <a:schemeClr val="tx1"/>
                          </a:solidFill>
                          <a:effectLst/>
                        </a:rPr>
                        <a:t>) в рамках </a:t>
                      </a:r>
                      <a:r>
                        <a:rPr lang="en-GB" sz="1600" kern="100" dirty="0">
                          <a:solidFill>
                            <a:schemeClr val="tx1"/>
                          </a:solidFill>
                          <a:effectLst/>
                        </a:rPr>
                        <a:t>ESG </a:t>
                      </a:r>
                      <a:r>
                        <a:rPr lang="ru-RU" sz="1600" kern="100" dirty="0">
                          <a:solidFill>
                            <a:schemeClr val="tx1"/>
                          </a:solidFill>
                          <a:effectLst/>
                        </a:rPr>
                        <a:t>стратегии оказывает наиболее выраженное влияние на показатели рентабельности.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extLst>
                  <a:ext uri="{0D108BD9-81ED-4DB2-BD59-A6C34878D82A}">
                    <a16:rowId xmlns:a16="http://schemas.microsoft.com/office/drawing/2014/main" val="1965779561"/>
                  </a:ext>
                </a:extLst>
              </a:tr>
              <a:tr h="638112">
                <a:tc>
                  <a:txBody>
                    <a:bodyPr/>
                    <a:lstStyle/>
                    <a:p>
                      <a:r>
                        <a:rPr lang="ru-RU" sz="1600" kern="100">
                          <a:solidFill>
                            <a:schemeClr val="tx1"/>
                          </a:solidFill>
                          <a:effectLst/>
                        </a:rPr>
                        <a:t>Рогова и Бахарева (2023)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tc>
                  <a:txBody>
                    <a:bodyPr/>
                    <a:lstStyle/>
                    <a:p>
                      <a:r>
                        <a:rPr lang="ru-RU" sz="1600" kern="10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kern="100">
                          <a:solidFill>
                            <a:schemeClr val="tx1"/>
                          </a:solidFill>
                          <a:effectLst/>
                        </a:rPr>
                        <a:t>ESG </a:t>
                      </a:r>
                      <a:r>
                        <a:rPr lang="ru-RU" sz="1600" kern="100">
                          <a:solidFill>
                            <a:schemeClr val="tx1"/>
                          </a:solidFill>
                          <a:effectLst/>
                        </a:rPr>
                        <a:t>принципы не приводят к росту котировок акций или изменению инвестиционных стратегий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extLst>
                  <a:ext uri="{0D108BD9-81ED-4DB2-BD59-A6C34878D82A}">
                    <a16:rowId xmlns:a16="http://schemas.microsoft.com/office/drawing/2014/main" val="3615771240"/>
                  </a:ext>
                </a:extLst>
              </a:tr>
              <a:tr h="705018">
                <a:tc>
                  <a:txBody>
                    <a:bodyPr/>
                    <a:lstStyle/>
                    <a:p>
                      <a:r>
                        <a:rPr lang="ru-RU" sz="1600" kern="100">
                          <a:solidFill>
                            <a:schemeClr val="tx1"/>
                          </a:solidFill>
                          <a:effectLst/>
                        </a:rPr>
                        <a:t>Батаева, Кокурина и Карпов (2022) 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tc>
                  <a:txBody>
                    <a:bodyPr/>
                    <a:lstStyle/>
                    <a:p>
                      <a:r>
                        <a:rPr lang="ru-RU" sz="1600" kern="100">
                          <a:solidFill>
                            <a:schemeClr val="tx1"/>
                          </a:solidFill>
                          <a:effectLst/>
                        </a:rPr>
                        <a:t>Повышение уровня раскрытия ESG-информации коррелирует с ростом рентабельности активов (ROA) и капитала (ROE)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extLst>
                  <a:ext uri="{0D108BD9-81ED-4DB2-BD59-A6C34878D82A}">
                    <a16:rowId xmlns:a16="http://schemas.microsoft.com/office/drawing/2014/main" val="3108624054"/>
                  </a:ext>
                </a:extLst>
              </a:tr>
              <a:tr h="1037727">
                <a:tc>
                  <a:txBody>
                    <a:bodyPr/>
                    <a:lstStyle/>
                    <a:p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Tufano, Villalonga &amp; Wang (2025)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В государствах с жёстким регулированием и устойчивой политической поддержкой ESG-инициатив компании с государственным участием демонстрируют более высокие ESG-рейтинги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extLst>
                  <a:ext uri="{0D108BD9-81ED-4DB2-BD59-A6C34878D82A}">
                    <a16:rowId xmlns:a16="http://schemas.microsoft.com/office/drawing/2014/main" val="918300205"/>
                  </a:ext>
                </a:extLst>
              </a:tr>
              <a:tr h="1037727">
                <a:tc>
                  <a:txBody>
                    <a:bodyPr/>
                    <a:lstStyle/>
                    <a:p>
                      <a:r>
                        <a:rPr lang="en-GB" sz="1600" kern="100" dirty="0">
                          <a:solidFill>
                            <a:schemeClr val="tx1"/>
                          </a:solidFill>
                          <a:effectLst/>
                        </a:rPr>
                        <a:t>Deng et al</a:t>
                      </a:r>
                      <a:r>
                        <a:rPr lang="ru-RU" sz="1600" kern="100" dirty="0">
                          <a:solidFill>
                            <a:schemeClr val="tx1"/>
                          </a:solidFill>
                          <a:effectLst/>
                        </a:rPr>
                        <a:t>. (2024)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tc>
                  <a:txBody>
                    <a:bodyPr/>
                    <a:lstStyle/>
                    <a:p>
                      <a:r>
                        <a:rPr lang="ru-RU" sz="1600" kern="100" dirty="0">
                          <a:solidFill>
                            <a:schemeClr val="tx1"/>
                          </a:solidFill>
                          <a:effectLst/>
                        </a:rPr>
                        <a:t>Привлечение государственного капитала в частные компании улучшает их </a:t>
                      </a:r>
                      <a:r>
                        <a:rPr lang="en-GB" sz="1600" kern="100" dirty="0">
                          <a:solidFill>
                            <a:schemeClr val="tx1"/>
                          </a:solidFill>
                          <a:effectLst/>
                        </a:rPr>
                        <a:t>ESG</a:t>
                      </a:r>
                      <a:r>
                        <a:rPr lang="ru-RU" sz="1600" kern="100" dirty="0">
                          <a:solidFill>
                            <a:schemeClr val="tx1"/>
                          </a:solidFill>
                          <a:effectLst/>
                        </a:rPr>
                        <a:t>-профиль преимущественно в отраслях, где вопросы устойчивости находятся в фокусе внимания регуляторов и инвесторов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extLst>
                  <a:ext uri="{0D108BD9-81ED-4DB2-BD59-A6C34878D82A}">
                    <a16:rowId xmlns:a16="http://schemas.microsoft.com/office/drawing/2014/main" val="1689492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5391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397500" y="509418"/>
            <a:ext cx="1670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0" dirty="0">
                <a:solidFill>
                  <a:srgbClr val="102D68"/>
                </a:solidFill>
                <a:latin typeface="Microsoft Sans Serif"/>
                <a:cs typeface="Microsoft Sans Serif"/>
              </a:rPr>
              <a:t>6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643868" y="464362"/>
            <a:ext cx="0" cy="586740"/>
          </a:xfrm>
          <a:custGeom>
            <a:avLst/>
            <a:gdLst/>
            <a:ahLst/>
            <a:cxnLst/>
            <a:rect l="l" t="t" r="r" b="b"/>
            <a:pathLst>
              <a:path h="586740">
                <a:moveTo>
                  <a:pt x="0" y="0"/>
                </a:moveTo>
                <a:lnTo>
                  <a:pt x="0" y="586259"/>
                </a:lnTo>
              </a:path>
            </a:pathLst>
          </a:custGeom>
          <a:ln w="12699">
            <a:solidFill>
              <a:srgbClr val="102D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30989" y="523123"/>
            <a:ext cx="11963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0F2C68"/>
                </a:solidFill>
                <a:latin typeface="Microsoft Sans Serif"/>
                <a:cs typeface="Microsoft Sans Serif"/>
              </a:rPr>
              <a:t>Школа</a:t>
            </a:r>
            <a:r>
              <a:rPr sz="1000" spc="-15" dirty="0">
                <a:solidFill>
                  <a:srgbClr val="0F2C68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C68"/>
                </a:solidFill>
                <a:latin typeface="Microsoft Sans Serif"/>
                <a:cs typeface="Microsoft Sans Serif"/>
              </a:rPr>
              <a:t>Экономики</a:t>
            </a:r>
            <a:r>
              <a:rPr sz="1000" spc="-15" dirty="0">
                <a:solidFill>
                  <a:srgbClr val="0F2C68"/>
                </a:solidFill>
                <a:latin typeface="Microsoft Sans Serif"/>
                <a:cs typeface="Microsoft Sans Serif"/>
              </a:rPr>
              <a:t> </a:t>
            </a:r>
            <a:r>
              <a:rPr sz="1000" spc="-50" dirty="0">
                <a:solidFill>
                  <a:srgbClr val="0F2C68"/>
                </a:solidFill>
                <a:latin typeface="Microsoft Sans Serif"/>
                <a:cs typeface="Microsoft Sans Serif"/>
              </a:rPr>
              <a:t>и </a:t>
            </a:r>
            <a:r>
              <a:rPr sz="1000" spc="-10" dirty="0">
                <a:solidFill>
                  <a:srgbClr val="0F2C68"/>
                </a:solidFill>
                <a:latin typeface="Microsoft Sans Serif"/>
                <a:cs typeface="Microsoft Sans Serif"/>
              </a:rPr>
              <a:t>Менеджмента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47191" y="530940"/>
            <a:ext cx="137795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0D2D68"/>
                </a:solidFill>
                <a:latin typeface="Microsoft Sans Serif"/>
                <a:cs typeface="Microsoft Sans Serif"/>
              </a:rPr>
              <a:t>Данные</a:t>
            </a:r>
            <a:r>
              <a:rPr sz="1000" spc="-5" dirty="0">
                <a:solidFill>
                  <a:srgbClr val="0D2D68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0D2D68"/>
                </a:solidFill>
                <a:latin typeface="Microsoft Sans Serif"/>
                <a:cs typeface="Microsoft Sans Serif"/>
              </a:rPr>
              <a:t>и </a:t>
            </a:r>
            <a:r>
              <a:rPr sz="1000" spc="-10" dirty="0">
                <a:solidFill>
                  <a:srgbClr val="0D2D68"/>
                </a:solidFill>
                <a:latin typeface="Microsoft Sans Serif"/>
                <a:cs typeface="Microsoft Sans Serif"/>
              </a:rPr>
              <a:t>методология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92100" y="2821133"/>
            <a:ext cx="3542665" cy="1988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1400" b="1" dirty="0">
                <a:solidFill>
                  <a:srgbClr val="191919"/>
                </a:solidFill>
                <a:latin typeface="Tahoma"/>
                <a:cs typeface="Tahoma"/>
              </a:rPr>
              <a:t>Выборка:</a:t>
            </a:r>
            <a:r>
              <a:rPr sz="1400" b="1" spc="125" dirty="0">
                <a:solidFill>
                  <a:srgbClr val="191919"/>
                </a:solidFill>
                <a:latin typeface="Tahoma"/>
                <a:cs typeface="Tahoma"/>
              </a:rPr>
              <a:t> </a:t>
            </a:r>
            <a:r>
              <a:rPr sz="1400" spc="-40" dirty="0">
                <a:solidFill>
                  <a:srgbClr val="191919"/>
                </a:solidFill>
                <a:latin typeface="Verdana"/>
                <a:cs typeface="Verdana"/>
              </a:rPr>
              <a:t>45</a:t>
            </a:r>
            <a:r>
              <a:rPr sz="1400" spc="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компаний</a:t>
            </a:r>
            <a:r>
              <a:rPr sz="1400" spc="1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с</a:t>
            </a:r>
            <a:r>
              <a:rPr sz="1400" spc="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госучастием </a:t>
            </a:r>
            <a:r>
              <a:rPr sz="1400" spc="-225" dirty="0">
                <a:solidFill>
                  <a:srgbClr val="191919"/>
                </a:solidFill>
                <a:latin typeface="Verdana"/>
                <a:cs typeface="Verdana"/>
              </a:rPr>
              <a:t>(≥25%),</a:t>
            </a:r>
            <a:r>
              <a:rPr sz="1400" spc="-8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60" dirty="0">
                <a:solidFill>
                  <a:srgbClr val="191919"/>
                </a:solidFill>
                <a:latin typeface="Verdana"/>
                <a:cs typeface="Verdana"/>
              </a:rPr>
              <a:t>2020–2024</a:t>
            </a:r>
            <a:r>
              <a:rPr sz="1400" spc="-7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191919"/>
                </a:solidFill>
                <a:latin typeface="Verdana"/>
                <a:cs typeface="Verdana"/>
              </a:rPr>
              <a:t>гг.</a:t>
            </a:r>
            <a:endParaRPr sz="1400">
              <a:latin typeface="Verdana"/>
              <a:cs typeface="Verdana"/>
            </a:endParaRPr>
          </a:p>
          <a:p>
            <a:pPr marL="12700" marR="150495">
              <a:lnSpc>
                <a:spcPct val="114999"/>
              </a:lnSpc>
            </a:pPr>
            <a:r>
              <a:rPr sz="1400" b="1" dirty="0">
                <a:solidFill>
                  <a:srgbClr val="191919"/>
                </a:solidFill>
                <a:latin typeface="Tahoma"/>
                <a:cs typeface="Tahoma"/>
              </a:rPr>
              <a:t>Источники:</a:t>
            </a:r>
            <a:r>
              <a:rPr sz="1400" b="1" spc="105" dirty="0">
                <a:solidFill>
                  <a:srgbClr val="191919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СПАРК,</a:t>
            </a:r>
            <a:r>
              <a:rPr sz="1400" spc="2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40" dirty="0">
                <a:solidFill>
                  <a:srgbClr val="191919"/>
                </a:solidFill>
                <a:latin typeface="Verdana"/>
                <a:cs typeface="Verdana"/>
              </a:rPr>
              <a:t>RAEX,</a:t>
            </a:r>
            <a:r>
              <a:rPr sz="1400" spc="2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Reﬁnitiv, </a:t>
            </a:r>
            <a:r>
              <a:rPr sz="1400" spc="-35" dirty="0">
                <a:solidFill>
                  <a:srgbClr val="191919"/>
                </a:solidFill>
                <a:latin typeface="Verdana"/>
                <a:cs typeface="Verdana"/>
              </a:rPr>
              <a:t>Sustainalytics,</a:t>
            </a:r>
            <a:r>
              <a:rPr sz="1400" spc="9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корпоративные</a:t>
            </a:r>
            <a:r>
              <a:rPr sz="1400" spc="9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сайты </a:t>
            </a:r>
            <a:r>
              <a:rPr sz="1400" b="1" spc="55" dirty="0">
                <a:solidFill>
                  <a:srgbClr val="191919"/>
                </a:solidFill>
                <a:latin typeface="Tahoma"/>
                <a:cs typeface="Tahoma"/>
              </a:rPr>
              <a:t>Сбор</a:t>
            </a:r>
            <a:r>
              <a:rPr sz="1400" b="1" spc="65" dirty="0">
                <a:solidFill>
                  <a:srgbClr val="191919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191919"/>
                </a:solidFill>
                <a:latin typeface="Tahoma"/>
                <a:cs typeface="Tahoma"/>
              </a:rPr>
              <a:t>данных:</a:t>
            </a:r>
            <a:r>
              <a:rPr sz="1400" b="1" spc="50" dirty="0">
                <a:solidFill>
                  <a:srgbClr val="191919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Ручной</a:t>
            </a:r>
            <a:r>
              <a:rPr sz="1400" spc="-5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395" dirty="0">
                <a:solidFill>
                  <a:srgbClr val="191919"/>
                </a:solidFill>
                <a:latin typeface="Verdana"/>
                <a:cs typeface="Verdana"/>
              </a:rPr>
              <a:t>+</a:t>
            </a:r>
            <a:r>
              <a:rPr sz="1400" spc="10" dirty="0">
                <a:solidFill>
                  <a:srgbClr val="191919"/>
                </a:solidFill>
                <a:latin typeface="Verdana"/>
                <a:cs typeface="Verdana"/>
              </a:rPr>
              <a:t> автоматизированный</a:t>
            </a:r>
            <a:r>
              <a:rPr sz="1400" spc="13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(Python,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Wayback</a:t>
            </a:r>
            <a:r>
              <a:rPr sz="1400" spc="-6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Machine)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400" b="1" dirty="0">
                <a:solidFill>
                  <a:srgbClr val="191919"/>
                </a:solidFill>
                <a:latin typeface="Tahoma"/>
                <a:cs typeface="Tahoma"/>
              </a:rPr>
              <a:t>Стандартизация</a:t>
            </a:r>
            <a:r>
              <a:rPr sz="1400" b="1" spc="60" dirty="0">
                <a:solidFill>
                  <a:srgbClr val="191919"/>
                </a:solidFill>
                <a:latin typeface="Tahoma"/>
                <a:cs typeface="Tahoma"/>
              </a:rPr>
              <a:t>  </a:t>
            </a:r>
            <a:r>
              <a:rPr sz="1400" spc="-85" dirty="0">
                <a:solidFill>
                  <a:srgbClr val="191919"/>
                </a:solidFill>
                <a:latin typeface="Verdana"/>
                <a:cs typeface="Verdana"/>
              </a:rPr>
              <a:t>(Z-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преобразование</a:t>
            </a:r>
            <a:r>
              <a:rPr sz="1100" b="1" spc="-10" dirty="0">
                <a:latin typeface="Arial"/>
                <a:cs typeface="Arial"/>
              </a:rPr>
              <a:t>)</a:t>
            </a:r>
            <a:endParaRPr sz="11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72893" y="1635135"/>
            <a:ext cx="50463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50" dirty="0">
                <a:solidFill>
                  <a:srgbClr val="191919"/>
                </a:solidFill>
                <a:latin typeface="Georgia"/>
                <a:cs typeface="Georgia"/>
              </a:rPr>
              <a:t>Сбор</a:t>
            </a:r>
            <a:r>
              <a:rPr sz="3000" spc="-5" dirty="0">
                <a:solidFill>
                  <a:srgbClr val="191919"/>
                </a:solidFill>
                <a:latin typeface="Georgia"/>
                <a:cs typeface="Georgia"/>
              </a:rPr>
              <a:t> </a:t>
            </a:r>
            <a:r>
              <a:rPr sz="3000" dirty="0">
                <a:solidFill>
                  <a:srgbClr val="191919"/>
                </a:solidFill>
                <a:latin typeface="Georgia"/>
                <a:cs typeface="Georgia"/>
              </a:rPr>
              <a:t>данных и </a:t>
            </a:r>
            <a:r>
              <a:rPr sz="3000" spc="-10" dirty="0">
                <a:solidFill>
                  <a:srgbClr val="191919"/>
                </a:solidFill>
                <a:latin typeface="Georgia"/>
                <a:cs typeface="Georgia"/>
              </a:rPr>
              <a:t>переменные</a:t>
            </a:r>
            <a:endParaRPr sz="3000">
              <a:latin typeface="Georgia"/>
              <a:cs typeface="Georgia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5353087" y="2662237"/>
          <a:ext cx="5881370" cy="24358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406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06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solidFill>
                            <a:srgbClr val="191919"/>
                          </a:solidFill>
                          <a:latin typeface="Tahoma"/>
                          <a:cs typeface="Tahoma"/>
                        </a:rPr>
                        <a:t>Группа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45" dirty="0">
                          <a:solidFill>
                            <a:srgbClr val="191919"/>
                          </a:solidFill>
                          <a:latin typeface="Tahoma"/>
                          <a:cs typeface="Tahoma"/>
                        </a:rPr>
                        <a:t>Переменные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89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10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Зависимые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20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ROA,</a:t>
                      </a:r>
                      <a:r>
                        <a:rPr sz="1400" spc="-100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25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ROE,</a:t>
                      </a:r>
                      <a:r>
                        <a:rPr sz="1400" spc="-100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EBITDA</a:t>
                      </a:r>
                      <a:r>
                        <a:rPr sz="1400" spc="-100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10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Margin,</a:t>
                      </a:r>
                      <a:endParaRPr sz="1400">
                        <a:latin typeface="Verdana"/>
                        <a:cs typeface="Verdana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Рыночная</a:t>
                      </a:r>
                      <a:r>
                        <a:rPr sz="1400" spc="30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10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капитализация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89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10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Независимые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 marR="2000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25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ESG</a:t>
                      </a:r>
                      <a:r>
                        <a:rPr sz="1400" spc="-110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60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и</a:t>
                      </a:r>
                      <a:r>
                        <a:rPr sz="1400" spc="-105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его</a:t>
                      </a:r>
                      <a:r>
                        <a:rPr sz="1400" spc="-110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компоненты,</a:t>
                      </a:r>
                      <a:r>
                        <a:rPr sz="1400" spc="-105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20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Доля </a:t>
                      </a:r>
                      <a:r>
                        <a:rPr sz="1400" spc="-30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государства,</a:t>
                      </a:r>
                      <a:r>
                        <a:rPr sz="1400" spc="-15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10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Страна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32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10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Контрольные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55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Общие</a:t>
                      </a:r>
                      <a:r>
                        <a:rPr sz="1400" spc="-110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10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активы,</a:t>
                      </a:r>
                      <a:endParaRPr sz="1400">
                        <a:latin typeface="Verdana"/>
                        <a:cs typeface="Verdana"/>
                      </a:endParaRPr>
                    </a:p>
                    <a:p>
                      <a:pPr marL="85725" marR="182880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Debt-</a:t>
                      </a:r>
                      <a:r>
                        <a:rPr sz="1400" spc="-10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to-</a:t>
                      </a:r>
                      <a:r>
                        <a:rPr sz="1400" spc="-20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Equity</a:t>
                      </a:r>
                      <a:r>
                        <a:rPr sz="1400" spc="-40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65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ratio,</a:t>
                      </a:r>
                      <a:r>
                        <a:rPr sz="1400" spc="-40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10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Отрасль, </a:t>
                      </a:r>
                      <a:r>
                        <a:rPr sz="1400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ВВП,</a:t>
                      </a:r>
                      <a:r>
                        <a:rPr sz="1400" spc="-100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10" dirty="0">
                          <a:solidFill>
                            <a:srgbClr val="191919"/>
                          </a:solidFill>
                          <a:latin typeface="Verdana"/>
                          <a:cs typeface="Verdana"/>
                        </a:rPr>
                        <a:t>Инфляция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object 7">
            <a:extLst>
              <a:ext uri="{FF2B5EF4-FFF2-40B4-BE49-F238E27FC236}">
                <a16:creationId xmlns:a16="http://schemas.microsoft.com/office/drawing/2014/main" id="{CA2546AA-4365-ADDA-AD4D-5DF826C4FAC7}"/>
              </a:ext>
            </a:extLst>
          </p:cNvPr>
          <p:cNvSpPr txBox="1"/>
          <p:nvPr/>
        </p:nvSpPr>
        <p:spPr>
          <a:xfrm>
            <a:off x="3446603" y="462895"/>
            <a:ext cx="23368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800" dirty="0">
                <a:solidFill>
                  <a:srgbClr val="0F2C68"/>
                </a:solidFill>
                <a:latin typeface="Microsoft Sans Serif"/>
                <a:cs typeface="Microsoft Sans Serif"/>
              </a:rPr>
              <a:t>ОТ ФОРМАЛЬНОСТИ К СТРАТЕГИИ: УСЛОВИЯ ПРЕВРАЩЕНИЯ </a:t>
            </a:r>
            <a:r>
              <a:rPr lang="en-US" sz="800" dirty="0">
                <a:solidFill>
                  <a:srgbClr val="0F2C68"/>
                </a:solidFill>
                <a:latin typeface="Microsoft Sans Serif"/>
                <a:cs typeface="Microsoft Sans Serif"/>
              </a:rPr>
              <a:t>ESG-</a:t>
            </a:r>
            <a:r>
              <a:rPr lang="ru-RU" sz="800" dirty="0">
                <a:solidFill>
                  <a:srgbClr val="0F2C68"/>
                </a:solidFill>
                <a:latin typeface="Microsoft Sans Serif"/>
                <a:cs typeface="Microsoft Sans Serif"/>
              </a:rPr>
              <a:t>ПОДХОДОВ В ФАКТОР ПОВЫШЕНИЯ  ДЛЯ ГОСУДАРСТВЕННЫХ КОМПАНИЙ (ОПЫТ РОССИИ И ГЕРМАНИИ)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397500" y="509418"/>
            <a:ext cx="1670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0" dirty="0">
                <a:solidFill>
                  <a:srgbClr val="102D68"/>
                </a:solidFill>
                <a:latin typeface="Microsoft Sans Serif"/>
                <a:cs typeface="Microsoft Sans Serif"/>
              </a:rPr>
              <a:t>7</a:t>
            </a:r>
            <a:endParaRPr sz="2000">
              <a:latin typeface="Microsoft Sans Serif"/>
              <a:cs typeface="Microsoft Sans Serif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31100" y="464362"/>
            <a:ext cx="10819130" cy="4502150"/>
            <a:chOff x="831100" y="464362"/>
            <a:chExt cx="10819130" cy="4502150"/>
          </a:xfrm>
        </p:grpSpPr>
        <p:sp>
          <p:nvSpPr>
            <p:cNvPr id="4" name="object 4"/>
            <p:cNvSpPr/>
            <p:nvPr/>
          </p:nvSpPr>
          <p:spPr>
            <a:xfrm>
              <a:off x="11643867" y="464362"/>
              <a:ext cx="0" cy="586740"/>
            </a:xfrm>
            <a:custGeom>
              <a:avLst/>
              <a:gdLst/>
              <a:ahLst/>
              <a:cxnLst/>
              <a:rect l="l" t="t" r="r" b="b"/>
              <a:pathLst>
                <a:path h="586740">
                  <a:moveTo>
                    <a:pt x="0" y="0"/>
                  </a:moveTo>
                  <a:lnTo>
                    <a:pt x="0" y="586259"/>
                  </a:lnTo>
                </a:path>
              </a:pathLst>
            </a:custGeom>
            <a:ln w="12699">
              <a:solidFill>
                <a:srgbClr val="102D6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1100" y="4271196"/>
              <a:ext cx="5244899" cy="69475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130989" y="523123"/>
            <a:ext cx="11963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0F2C68"/>
                </a:solidFill>
                <a:latin typeface="Microsoft Sans Serif"/>
                <a:cs typeface="Microsoft Sans Serif"/>
              </a:rPr>
              <a:t>Школа</a:t>
            </a:r>
            <a:r>
              <a:rPr sz="1000" spc="-15" dirty="0">
                <a:solidFill>
                  <a:srgbClr val="0F2C68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C68"/>
                </a:solidFill>
                <a:latin typeface="Microsoft Sans Serif"/>
                <a:cs typeface="Microsoft Sans Serif"/>
              </a:rPr>
              <a:t>Экономики</a:t>
            </a:r>
            <a:r>
              <a:rPr sz="1000" spc="-15" dirty="0">
                <a:solidFill>
                  <a:srgbClr val="0F2C68"/>
                </a:solidFill>
                <a:latin typeface="Microsoft Sans Serif"/>
                <a:cs typeface="Microsoft Sans Serif"/>
              </a:rPr>
              <a:t> </a:t>
            </a:r>
            <a:r>
              <a:rPr sz="1000" spc="-50" dirty="0">
                <a:solidFill>
                  <a:srgbClr val="0F2C68"/>
                </a:solidFill>
                <a:latin typeface="Microsoft Sans Serif"/>
                <a:cs typeface="Microsoft Sans Serif"/>
              </a:rPr>
              <a:t>и </a:t>
            </a:r>
            <a:r>
              <a:rPr sz="1000" spc="-10" dirty="0">
                <a:solidFill>
                  <a:srgbClr val="0F2C68"/>
                </a:solidFill>
                <a:latin typeface="Microsoft Sans Serif"/>
                <a:cs typeface="Microsoft Sans Serif"/>
              </a:rPr>
              <a:t>Менеджмента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247191" y="530940"/>
            <a:ext cx="137795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0D2D68"/>
                </a:solidFill>
                <a:latin typeface="Microsoft Sans Serif"/>
                <a:cs typeface="Microsoft Sans Serif"/>
              </a:rPr>
              <a:t>Данные</a:t>
            </a:r>
            <a:r>
              <a:rPr sz="1000" spc="-5" dirty="0">
                <a:solidFill>
                  <a:srgbClr val="0D2D68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0D2D68"/>
                </a:solidFill>
                <a:latin typeface="Microsoft Sans Serif"/>
                <a:cs typeface="Microsoft Sans Serif"/>
              </a:rPr>
              <a:t>и </a:t>
            </a:r>
            <a:r>
              <a:rPr sz="1000" spc="-10" dirty="0">
                <a:solidFill>
                  <a:srgbClr val="0D2D68"/>
                </a:solidFill>
                <a:latin typeface="Microsoft Sans Serif"/>
                <a:cs typeface="Microsoft Sans Serif"/>
              </a:rPr>
              <a:t>методология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13059" y="1635135"/>
            <a:ext cx="23666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25" dirty="0">
                <a:solidFill>
                  <a:srgbClr val="191919"/>
                </a:solidFill>
                <a:latin typeface="Georgia"/>
                <a:cs typeface="Georgia"/>
              </a:rPr>
              <a:t>Методология</a:t>
            </a:r>
            <a:endParaRPr sz="3000">
              <a:latin typeface="Georgia"/>
              <a:cs typeface="Georg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83024" y="2438113"/>
            <a:ext cx="456374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50" dirty="0">
                <a:solidFill>
                  <a:srgbClr val="191919"/>
                </a:solidFill>
                <a:latin typeface="Tahoma"/>
                <a:cs typeface="Tahoma"/>
              </a:rPr>
              <a:t>Эконометрический</a:t>
            </a:r>
            <a:r>
              <a:rPr sz="1400" b="1" spc="160" dirty="0">
                <a:solidFill>
                  <a:srgbClr val="191919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191919"/>
                </a:solidFill>
                <a:latin typeface="Tahoma"/>
                <a:cs typeface="Tahoma"/>
              </a:rPr>
              <a:t>анализ</a:t>
            </a:r>
            <a:r>
              <a:rPr sz="1400" b="1" spc="160" dirty="0">
                <a:solidFill>
                  <a:srgbClr val="191919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191919"/>
                </a:solidFill>
                <a:latin typeface="Tahoma"/>
                <a:cs typeface="Tahoma"/>
              </a:rPr>
              <a:t>панельных</a:t>
            </a:r>
            <a:r>
              <a:rPr sz="1400" b="1" spc="160" dirty="0">
                <a:solidFill>
                  <a:srgbClr val="191919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191919"/>
                </a:solidFill>
                <a:latin typeface="Tahoma"/>
                <a:cs typeface="Tahoma"/>
              </a:rPr>
              <a:t>данных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83024" y="2841972"/>
            <a:ext cx="4932045" cy="1252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1400" spc="10" dirty="0">
                <a:solidFill>
                  <a:srgbClr val="191919"/>
                </a:solidFill>
                <a:latin typeface="Verdana"/>
                <a:cs typeface="Verdana"/>
              </a:rPr>
              <a:t>Для</a:t>
            </a:r>
            <a:r>
              <a:rPr sz="1400" spc="4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191919"/>
                </a:solidFill>
                <a:latin typeface="Verdana"/>
                <a:cs typeface="Verdana"/>
              </a:rPr>
              <a:t>проверки</a:t>
            </a:r>
            <a:r>
              <a:rPr sz="1400" spc="4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гипотез</a:t>
            </a:r>
            <a:r>
              <a:rPr sz="1400" spc="4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191919"/>
                </a:solidFill>
                <a:latin typeface="Verdana"/>
                <a:cs typeface="Verdana"/>
              </a:rPr>
              <a:t>применялся</a:t>
            </a:r>
            <a:r>
              <a:rPr sz="1400" spc="4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панельный </a:t>
            </a:r>
            <a:r>
              <a:rPr sz="1400" spc="-30" dirty="0">
                <a:solidFill>
                  <a:srgbClr val="191919"/>
                </a:solidFill>
                <a:latin typeface="Verdana"/>
                <a:cs typeface="Verdana"/>
              </a:rPr>
              <a:t>анализ.</a:t>
            </a:r>
            <a:r>
              <a:rPr sz="1400" spc="-5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Использована</a:t>
            </a:r>
            <a:r>
              <a:rPr sz="1400" spc="-5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базовая</a:t>
            </a:r>
            <a:r>
              <a:rPr sz="1400" spc="-5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модель,</a:t>
            </a:r>
            <a:r>
              <a:rPr sz="1400" spc="-5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включающая </a:t>
            </a:r>
            <a:r>
              <a:rPr sz="1400" spc="-75" dirty="0">
                <a:solidFill>
                  <a:srgbClr val="191919"/>
                </a:solidFill>
                <a:latin typeface="Verdana"/>
                <a:cs typeface="Verdana"/>
              </a:rPr>
              <a:t>ESG,</a:t>
            </a:r>
            <a:r>
              <a:rPr sz="1400" spc="-6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компоненты</a:t>
            </a:r>
            <a:r>
              <a:rPr sz="1400" spc="-6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90" dirty="0">
                <a:solidFill>
                  <a:srgbClr val="191919"/>
                </a:solidFill>
                <a:latin typeface="Verdana"/>
                <a:cs typeface="Verdana"/>
              </a:rPr>
              <a:t>E,</a:t>
            </a:r>
            <a:r>
              <a:rPr sz="1400" spc="-5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60" dirty="0">
                <a:solidFill>
                  <a:srgbClr val="191919"/>
                </a:solidFill>
                <a:latin typeface="Verdana"/>
                <a:cs typeface="Verdana"/>
              </a:rPr>
              <a:t>S,</a:t>
            </a:r>
            <a:r>
              <a:rPr sz="1400" spc="-6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20" dirty="0">
                <a:solidFill>
                  <a:srgbClr val="191919"/>
                </a:solidFill>
                <a:latin typeface="Verdana"/>
                <a:cs typeface="Verdana"/>
              </a:rPr>
              <a:t>G,</a:t>
            </a:r>
            <a:r>
              <a:rPr sz="1400" spc="-5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переменные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взаимодействия</a:t>
            </a:r>
            <a:r>
              <a:rPr sz="1400" spc="-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191919"/>
                </a:solidFill>
                <a:latin typeface="Verdana"/>
                <a:cs typeface="Verdana"/>
              </a:rPr>
              <a:t>ESG</a:t>
            </a:r>
            <a:r>
              <a:rPr sz="1400" spc="-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со</a:t>
            </a:r>
            <a:r>
              <a:rPr sz="1400" spc="-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страной </a:t>
            </a:r>
            <a:r>
              <a:rPr sz="1400" spc="60" dirty="0">
                <a:solidFill>
                  <a:srgbClr val="191919"/>
                </a:solidFill>
                <a:latin typeface="Verdana"/>
                <a:cs typeface="Verdana"/>
              </a:rPr>
              <a:t>и</a:t>
            </a:r>
            <a:r>
              <a:rPr sz="1400" spc="-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долей государства.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332925" y="2438113"/>
            <a:ext cx="223329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55" dirty="0">
                <a:solidFill>
                  <a:srgbClr val="191919"/>
                </a:solidFill>
                <a:latin typeface="Tahoma"/>
                <a:cs typeface="Tahoma"/>
              </a:rPr>
              <a:t>Применяемые</a:t>
            </a:r>
            <a:r>
              <a:rPr sz="1400" b="1" spc="5" dirty="0">
                <a:solidFill>
                  <a:srgbClr val="191919"/>
                </a:solidFill>
                <a:latin typeface="Tahoma"/>
                <a:cs typeface="Tahoma"/>
              </a:rPr>
              <a:t> </a:t>
            </a:r>
            <a:r>
              <a:rPr sz="1400" b="1" spc="40" dirty="0">
                <a:solidFill>
                  <a:srgbClr val="191919"/>
                </a:solidFill>
                <a:latin typeface="Tahoma"/>
                <a:cs typeface="Tahoma"/>
              </a:rPr>
              <a:t>модели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77205" y="2841972"/>
            <a:ext cx="5196205" cy="1007110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325120" indent="-312420">
              <a:lnSpc>
                <a:spcPct val="100000"/>
              </a:lnSpc>
              <a:spcBef>
                <a:spcPts val="350"/>
              </a:spcBef>
              <a:buClr>
                <a:srgbClr val="000000"/>
              </a:buClr>
              <a:buSzPct val="78571"/>
              <a:buFont typeface="Microsoft Sans Serif"/>
              <a:buChar char="●"/>
              <a:tabLst>
                <a:tab pos="325120" algn="l"/>
              </a:tabLst>
            </a:pP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OLS-модели</a:t>
            </a:r>
            <a:r>
              <a:rPr sz="1400" spc="3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для</a:t>
            </a:r>
            <a:r>
              <a:rPr sz="1400" spc="3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общей</a:t>
            </a:r>
            <a:r>
              <a:rPr sz="1400" spc="3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оценки</a:t>
            </a:r>
            <a:r>
              <a:rPr sz="1400" spc="3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связи.</a:t>
            </a:r>
            <a:endParaRPr sz="1400">
              <a:latin typeface="Verdana"/>
              <a:cs typeface="Verdana"/>
            </a:endParaRPr>
          </a:p>
          <a:p>
            <a:pPr marL="325120" marR="119380" indent="-313055">
              <a:lnSpc>
                <a:spcPct val="114999"/>
              </a:lnSpc>
              <a:buClr>
                <a:srgbClr val="000000"/>
              </a:buClr>
              <a:buSzPct val="78571"/>
              <a:buFont typeface="Microsoft Sans Serif"/>
              <a:buChar char="●"/>
              <a:tabLst>
                <a:tab pos="325120" algn="l"/>
              </a:tabLst>
            </a:pPr>
            <a:r>
              <a:rPr sz="1400" spc="40" dirty="0">
                <a:solidFill>
                  <a:srgbClr val="191919"/>
                </a:solidFill>
                <a:latin typeface="Verdana"/>
                <a:cs typeface="Verdana"/>
              </a:rPr>
              <a:t>Модели</a:t>
            </a:r>
            <a:r>
              <a:rPr sz="1400" spc="1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с</a:t>
            </a:r>
            <a:r>
              <a:rPr sz="1400" spc="1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фиксированными</a:t>
            </a:r>
            <a:r>
              <a:rPr sz="1400" spc="1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эффектами</a:t>
            </a:r>
            <a:r>
              <a:rPr sz="1400" spc="1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учитывают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уникальные</a:t>
            </a:r>
            <a:r>
              <a:rPr sz="1400" spc="-9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характеристики</a:t>
            </a:r>
            <a:r>
              <a:rPr sz="1400" spc="-9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компаний.</a:t>
            </a:r>
            <a:endParaRPr sz="1400">
              <a:latin typeface="Verdana"/>
              <a:cs typeface="Verdana"/>
            </a:endParaRPr>
          </a:p>
          <a:p>
            <a:pPr marL="325120" indent="-312420">
              <a:lnSpc>
                <a:spcPct val="100000"/>
              </a:lnSpc>
              <a:spcBef>
                <a:spcPts val="254"/>
              </a:spcBef>
              <a:buClr>
                <a:srgbClr val="000000"/>
              </a:buClr>
              <a:buSzPct val="78571"/>
              <a:buFont typeface="Microsoft Sans Serif"/>
              <a:buChar char="●"/>
              <a:tabLst>
                <a:tab pos="325120" algn="l"/>
              </a:tabLst>
            </a:pP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Отраслевые</a:t>
            </a:r>
            <a:r>
              <a:rPr sz="1400" spc="-2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фиксы</a:t>
            </a:r>
            <a:r>
              <a:rPr sz="1400" spc="-2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для</a:t>
            </a:r>
            <a:r>
              <a:rPr sz="1400" spc="-2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35" dirty="0">
                <a:solidFill>
                  <a:srgbClr val="191919"/>
                </a:solidFill>
                <a:latin typeface="Verdana"/>
                <a:cs typeface="Verdana"/>
              </a:rPr>
              <a:t>учёта</a:t>
            </a:r>
            <a:r>
              <a:rPr sz="1400" spc="-2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рыночной</a:t>
            </a:r>
            <a:r>
              <a:rPr sz="1400" spc="-5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специфики.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51049" y="4045932"/>
            <a:ext cx="10281285" cy="163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93995">
              <a:lnSpc>
                <a:spcPct val="100000"/>
              </a:lnSpc>
              <a:spcBef>
                <a:spcPts val="100"/>
              </a:spcBef>
            </a:pPr>
            <a:r>
              <a:rPr sz="1400" b="1" spc="10" dirty="0">
                <a:solidFill>
                  <a:srgbClr val="191919"/>
                </a:solidFill>
                <a:latin typeface="Tahoma"/>
                <a:cs typeface="Tahoma"/>
              </a:rPr>
              <a:t>Повышение</a:t>
            </a:r>
            <a:r>
              <a:rPr sz="1400" b="1" spc="330" dirty="0">
                <a:solidFill>
                  <a:srgbClr val="191919"/>
                </a:solidFill>
                <a:latin typeface="Tahoma"/>
                <a:cs typeface="Tahoma"/>
              </a:rPr>
              <a:t> </a:t>
            </a:r>
            <a:r>
              <a:rPr sz="1400" b="1" spc="45" dirty="0">
                <a:solidFill>
                  <a:srgbClr val="191919"/>
                </a:solidFill>
                <a:latin typeface="Tahoma"/>
                <a:cs typeface="Tahoma"/>
              </a:rPr>
              <a:t>достоверности</a:t>
            </a:r>
            <a:endParaRPr sz="1400">
              <a:latin typeface="Tahoma"/>
              <a:cs typeface="Tahoma"/>
            </a:endParaRPr>
          </a:p>
          <a:p>
            <a:pPr marL="5293995" marR="5080">
              <a:lnSpc>
                <a:spcPct val="114999"/>
              </a:lnSpc>
              <a:spcBef>
                <a:spcPts val="1500"/>
              </a:spcBef>
            </a:pP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Проведена</a:t>
            </a:r>
            <a:r>
              <a:rPr sz="1400" spc="4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проверка</a:t>
            </a:r>
            <a:r>
              <a:rPr sz="1400" spc="4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на</a:t>
            </a:r>
            <a:r>
              <a:rPr sz="1400" spc="4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мультиколлинеарность</a:t>
            </a:r>
            <a:r>
              <a:rPr sz="1400" spc="4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75" dirty="0">
                <a:solidFill>
                  <a:srgbClr val="191919"/>
                </a:solidFill>
                <a:latin typeface="Verdana"/>
                <a:cs typeface="Verdana"/>
              </a:rPr>
              <a:t>(VIF).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Использованы</a:t>
            </a:r>
            <a:r>
              <a:rPr sz="1400" spc="-3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191919"/>
                </a:solidFill>
                <a:latin typeface="Verdana"/>
                <a:cs typeface="Verdana"/>
              </a:rPr>
              <a:t>тесты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Бреуша-Пагана</a:t>
            </a:r>
            <a:r>
              <a:rPr sz="1400" spc="-2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60" dirty="0">
                <a:solidFill>
                  <a:srgbClr val="191919"/>
                </a:solidFill>
                <a:latin typeface="Verdana"/>
                <a:cs typeface="Verdana"/>
              </a:rPr>
              <a:t>и</a:t>
            </a:r>
            <a:r>
              <a:rPr sz="1400" spc="-25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Фишера.</a:t>
            </a:r>
            <a:endParaRPr sz="1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00">
              <a:latin typeface="Verdana"/>
              <a:cs typeface="Verdana"/>
            </a:endParaRPr>
          </a:p>
          <a:p>
            <a:pPr marL="12700" marR="5848350">
              <a:lnSpc>
                <a:spcPct val="114999"/>
              </a:lnSpc>
              <a:spcBef>
                <a:spcPts val="5"/>
              </a:spcBef>
            </a:pP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Стандартизация</a:t>
            </a:r>
            <a:r>
              <a:rPr sz="1400" spc="-3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коэффициентов</a:t>
            </a:r>
            <a:r>
              <a:rPr sz="1400" spc="-3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обеспечивает </a:t>
            </a:r>
            <a:r>
              <a:rPr sz="1400" dirty="0">
                <a:solidFill>
                  <a:srgbClr val="191919"/>
                </a:solidFill>
                <a:latin typeface="Verdana"/>
                <a:cs typeface="Verdana"/>
              </a:rPr>
              <a:t>сопоставимость</a:t>
            </a:r>
            <a:r>
              <a:rPr sz="1400" spc="140" dirty="0">
                <a:solidFill>
                  <a:srgbClr val="191919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91919"/>
                </a:solidFill>
                <a:latin typeface="Verdana"/>
                <a:cs typeface="Verdana"/>
              </a:rPr>
              <a:t>результатов.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5" name="object 7">
            <a:extLst>
              <a:ext uri="{FF2B5EF4-FFF2-40B4-BE49-F238E27FC236}">
                <a16:creationId xmlns:a16="http://schemas.microsoft.com/office/drawing/2014/main" id="{64E13F4A-A665-EE2D-0DE4-FB4B05DD38E4}"/>
              </a:ext>
            </a:extLst>
          </p:cNvPr>
          <p:cNvSpPr txBox="1"/>
          <p:nvPr/>
        </p:nvSpPr>
        <p:spPr>
          <a:xfrm>
            <a:off x="3446603" y="462895"/>
            <a:ext cx="23368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800" dirty="0">
                <a:solidFill>
                  <a:srgbClr val="0F2C68"/>
                </a:solidFill>
                <a:latin typeface="Microsoft Sans Serif"/>
                <a:cs typeface="Microsoft Sans Serif"/>
              </a:rPr>
              <a:t>ОТ ФОРМАЛЬНОСТИ К СТРАТЕГИИ: УСЛОВИЯ ПРЕВРАЩЕНИЯ </a:t>
            </a:r>
            <a:r>
              <a:rPr lang="en-US" sz="800" dirty="0">
                <a:solidFill>
                  <a:srgbClr val="0F2C68"/>
                </a:solidFill>
                <a:latin typeface="Microsoft Sans Serif"/>
                <a:cs typeface="Microsoft Sans Serif"/>
              </a:rPr>
              <a:t>ESG-</a:t>
            </a:r>
            <a:r>
              <a:rPr lang="ru-RU" sz="800" dirty="0">
                <a:solidFill>
                  <a:srgbClr val="0F2C68"/>
                </a:solidFill>
                <a:latin typeface="Microsoft Sans Serif"/>
                <a:cs typeface="Microsoft Sans Serif"/>
              </a:rPr>
              <a:t>ПОДХОДОВ В ФАКТОР ПОВЫШЕНИЯ  ДЛЯ ГОСУДАРСТВЕННЫХ КОМПАНИЙ (ОПЫТ РОССИИ И ГЕРМАНИИ)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53276-73B9-0ABA-BE79-4C1BDD9F1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4631437-8AC3-FA45-43D7-1971FA7BE65A}"/>
              </a:ext>
            </a:extLst>
          </p:cNvPr>
          <p:cNvSpPr txBox="1"/>
          <p:nvPr/>
        </p:nvSpPr>
        <p:spPr>
          <a:xfrm>
            <a:off x="10397500" y="509418"/>
            <a:ext cx="1670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0" dirty="0">
                <a:solidFill>
                  <a:srgbClr val="102D68"/>
                </a:solidFill>
                <a:latin typeface="Microsoft Sans Serif"/>
                <a:cs typeface="Microsoft Sans Serif"/>
              </a:rPr>
              <a:t>7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E37E1AD4-E18D-4991-86B8-FBEA600BCD22}"/>
              </a:ext>
            </a:extLst>
          </p:cNvPr>
          <p:cNvSpPr/>
          <p:nvPr/>
        </p:nvSpPr>
        <p:spPr>
          <a:xfrm>
            <a:off x="11643867" y="464362"/>
            <a:ext cx="0" cy="586740"/>
          </a:xfrm>
          <a:custGeom>
            <a:avLst/>
            <a:gdLst/>
            <a:ahLst/>
            <a:cxnLst/>
            <a:rect l="l" t="t" r="r" b="b"/>
            <a:pathLst>
              <a:path h="586740">
                <a:moveTo>
                  <a:pt x="0" y="0"/>
                </a:moveTo>
                <a:lnTo>
                  <a:pt x="0" y="586259"/>
                </a:lnTo>
              </a:path>
            </a:pathLst>
          </a:custGeom>
          <a:ln w="12699">
            <a:solidFill>
              <a:srgbClr val="102D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27C071EF-6598-A60B-38CF-22DA8D5F38CA}"/>
              </a:ext>
            </a:extLst>
          </p:cNvPr>
          <p:cNvSpPr txBox="1"/>
          <p:nvPr/>
        </p:nvSpPr>
        <p:spPr>
          <a:xfrm>
            <a:off x="1130989" y="523123"/>
            <a:ext cx="11963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0F2C68"/>
                </a:solidFill>
                <a:latin typeface="Microsoft Sans Serif"/>
                <a:cs typeface="Microsoft Sans Serif"/>
              </a:rPr>
              <a:t>Школа</a:t>
            </a:r>
            <a:r>
              <a:rPr sz="1000" spc="-15" dirty="0">
                <a:solidFill>
                  <a:srgbClr val="0F2C68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C68"/>
                </a:solidFill>
                <a:latin typeface="Microsoft Sans Serif"/>
                <a:cs typeface="Microsoft Sans Serif"/>
              </a:rPr>
              <a:t>Экономики</a:t>
            </a:r>
            <a:r>
              <a:rPr sz="1000" spc="-15" dirty="0">
                <a:solidFill>
                  <a:srgbClr val="0F2C68"/>
                </a:solidFill>
                <a:latin typeface="Microsoft Sans Serif"/>
                <a:cs typeface="Microsoft Sans Serif"/>
              </a:rPr>
              <a:t> </a:t>
            </a:r>
            <a:r>
              <a:rPr sz="1000" spc="-50" dirty="0">
                <a:solidFill>
                  <a:srgbClr val="0F2C68"/>
                </a:solidFill>
                <a:latin typeface="Microsoft Sans Serif"/>
                <a:cs typeface="Microsoft Sans Serif"/>
              </a:rPr>
              <a:t>и </a:t>
            </a:r>
            <a:r>
              <a:rPr sz="1000" spc="-10" dirty="0">
                <a:solidFill>
                  <a:srgbClr val="0F2C68"/>
                </a:solidFill>
                <a:latin typeface="Microsoft Sans Serif"/>
                <a:cs typeface="Microsoft Sans Serif"/>
              </a:rPr>
              <a:t>Менеджмента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6C0603BA-3FD2-936F-CEA0-A74A4940A5D9}"/>
              </a:ext>
            </a:extLst>
          </p:cNvPr>
          <p:cNvSpPr txBox="1"/>
          <p:nvPr/>
        </p:nvSpPr>
        <p:spPr>
          <a:xfrm>
            <a:off x="6247191" y="530940"/>
            <a:ext cx="137795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0D2D68"/>
                </a:solidFill>
                <a:latin typeface="Microsoft Sans Serif"/>
                <a:cs typeface="Microsoft Sans Serif"/>
              </a:rPr>
              <a:t>Данные</a:t>
            </a:r>
            <a:r>
              <a:rPr sz="1000" spc="-5" dirty="0">
                <a:solidFill>
                  <a:srgbClr val="0D2D68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0D2D68"/>
                </a:solidFill>
                <a:latin typeface="Microsoft Sans Serif"/>
                <a:cs typeface="Microsoft Sans Serif"/>
              </a:rPr>
              <a:t>и </a:t>
            </a:r>
            <a:r>
              <a:rPr sz="1000" spc="-10" dirty="0">
                <a:solidFill>
                  <a:srgbClr val="0D2D68"/>
                </a:solidFill>
                <a:latin typeface="Microsoft Sans Serif"/>
                <a:cs typeface="Microsoft Sans Serif"/>
              </a:rPr>
              <a:t>методология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88B659A3-0A9D-D1A4-FCDC-5E47A5EA5B25}"/>
              </a:ext>
            </a:extLst>
          </p:cNvPr>
          <p:cNvSpPr txBox="1"/>
          <p:nvPr/>
        </p:nvSpPr>
        <p:spPr>
          <a:xfrm>
            <a:off x="4913059" y="1635135"/>
            <a:ext cx="23666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000" spc="-25" dirty="0">
                <a:solidFill>
                  <a:srgbClr val="191919"/>
                </a:solidFill>
                <a:latin typeface="Georgia"/>
                <a:cs typeface="Georgia"/>
              </a:rPr>
              <a:t>Результаты</a:t>
            </a:r>
            <a:endParaRPr sz="3000" dirty="0">
              <a:latin typeface="Georgia"/>
              <a:cs typeface="Georgia"/>
            </a:endParaRPr>
          </a:p>
        </p:txBody>
      </p:sp>
      <p:sp>
        <p:nvSpPr>
          <p:cNvPr id="15" name="object 7">
            <a:extLst>
              <a:ext uri="{FF2B5EF4-FFF2-40B4-BE49-F238E27FC236}">
                <a16:creationId xmlns:a16="http://schemas.microsoft.com/office/drawing/2014/main" id="{6B6FA9B5-1006-B524-A1B5-4B8DDBCC0EA7}"/>
              </a:ext>
            </a:extLst>
          </p:cNvPr>
          <p:cNvSpPr txBox="1"/>
          <p:nvPr/>
        </p:nvSpPr>
        <p:spPr>
          <a:xfrm>
            <a:off x="3446603" y="462895"/>
            <a:ext cx="23368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800" dirty="0">
                <a:solidFill>
                  <a:srgbClr val="0F2C68"/>
                </a:solidFill>
                <a:latin typeface="Microsoft Sans Serif"/>
                <a:cs typeface="Microsoft Sans Serif"/>
              </a:rPr>
              <a:t>ОТ ФОРМАЛЬНОСТИ К СТРАТЕГИИ: УСЛОВИЯ ПРЕВРАЩЕНИЯ </a:t>
            </a:r>
            <a:r>
              <a:rPr lang="en-US" sz="800" dirty="0">
                <a:solidFill>
                  <a:srgbClr val="0F2C68"/>
                </a:solidFill>
                <a:latin typeface="Microsoft Sans Serif"/>
                <a:cs typeface="Microsoft Sans Serif"/>
              </a:rPr>
              <a:t>ESG-</a:t>
            </a:r>
            <a:r>
              <a:rPr lang="ru-RU" sz="800" dirty="0">
                <a:solidFill>
                  <a:srgbClr val="0F2C68"/>
                </a:solidFill>
                <a:latin typeface="Microsoft Sans Serif"/>
                <a:cs typeface="Microsoft Sans Serif"/>
              </a:rPr>
              <a:t>ПОДХОДОВ В ФАКТОР ПОВЫШЕНИЯ  ДЛЯ ГОСУДАРСТВЕННЫХ КОМПАНИЙ (ОПЫТ РОССИИ И ГЕРМАНИИ)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4EAACC8-8FC4-E979-CC8B-D2BE731E3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319720"/>
            <a:ext cx="6515100" cy="28956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96EB772-7DF2-B426-E6D1-AC7716E059F2}"/>
              </a:ext>
            </a:extLst>
          </p:cNvPr>
          <p:cNvSpPr txBox="1"/>
          <p:nvPr/>
        </p:nvSpPr>
        <p:spPr>
          <a:xfrm>
            <a:off x="7467600" y="2514600"/>
            <a:ext cx="44958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600" kern="1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модели оценки стоимости компании наблюдается статистически значимый положительный эффект ESG.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kern="1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Инвесторы воспринимают высокий ESG как сигнал большей надёжности и устойчивости бизнеса, что согласуется с результатами работ </a:t>
            </a:r>
            <a:r>
              <a:rPr lang="ru-RU" sz="1600" kern="1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Velte</a:t>
            </a:r>
            <a:r>
              <a:rPr lang="ru-RU" sz="1600" kern="1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(2017), </a:t>
            </a:r>
            <a:r>
              <a:rPr lang="ru-RU" sz="1600" kern="1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Chouaibi</a:t>
            </a:r>
            <a:r>
              <a:rPr lang="ru-RU" sz="1600" kern="1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600" kern="1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</a:t>
            </a:r>
            <a:r>
              <a:rPr lang="ru-RU" sz="1600" kern="1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600" kern="1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</a:t>
            </a:r>
            <a:r>
              <a:rPr lang="ru-RU" sz="1600" kern="1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(2021) и </a:t>
            </a:r>
            <a:r>
              <a:rPr lang="ru-RU" sz="1600" kern="1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Bataeva</a:t>
            </a:r>
            <a:r>
              <a:rPr lang="ru-RU" sz="1600" kern="1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600" kern="1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</a:t>
            </a:r>
            <a:r>
              <a:rPr lang="ru-RU" sz="1600" kern="1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600" kern="1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</a:t>
            </a:r>
            <a:r>
              <a:rPr lang="ru-RU" sz="1600" kern="1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(2022), подчёркивающих сигнальную роль ESG-рейтингов на рынке капитала.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kern="1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Уровень госконтроля не усиливает и не ослабляет влияние ESG на финансовые результаты.</a:t>
            </a:r>
          </a:p>
        </p:txBody>
      </p:sp>
    </p:spTree>
    <p:extLst>
      <p:ext uri="{BB962C8B-B14F-4D97-AF65-F5344CB8AC3E}">
        <p14:creationId xmlns:p14="http://schemas.microsoft.com/office/powerpoint/2010/main" val="3303297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1B68D-1270-72F1-6D4C-9DE789C26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7F2DF32-39E0-0C51-4B1D-073C25BA2354}"/>
              </a:ext>
            </a:extLst>
          </p:cNvPr>
          <p:cNvSpPr txBox="1"/>
          <p:nvPr/>
        </p:nvSpPr>
        <p:spPr>
          <a:xfrm>
            <a:off x="10397500" y="509418"/>
            <a:ext cx="1670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0" dirty="0">
                <a:solidFill>
                  <a:srgbClr val="102D68"/>
                </a:solidFill>
                <a:latin typeface="Microsoft Sans Serif"/>
                <a:cs typeface="Microsoft Sans Serif"/>
              </a:rPr>
              <a:t>5</a:t>
            </a:r>
            <a:endParaRPr sz="2000">
              <a:latin typeface="Microsoft Sans Serif"/>
              <a:cs typeface="Microsoft Sans Serif"/>
            </a:endParaRPr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934F9D2A-42E2-09DF-3C4F-1F40FBB775EE}"/>
              </a:ext>
            </a:extLst>
          </p:cNvPr>
          <p:cNvGrpSpPr/>
          <p:nvPr/>
        </p:nvGrpSpPr>
        <p:grpSpPr>
          <a:xfrm>
            <a:off x="658325" y="464362"/>
            <a:ext cx="10992485" cy="5177155"/>
            <a:chOff x="658325" y="464362"/>
            <a:chExt cx="10992485" cy="5177155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98ADEC61-63B2-839B-737A-399EBF44A6C0}"/>
                </a:ext>
              </a:extLst>
            </p:cNvPr>
            <p:cNvSpPr/>
            <p:nvPr/>
          </p:nvSpPr>
          <p:spPr>
            <a:xfrm>
              <a:off x="11643867" y="464362"/>
              <a:ext cx="0" cy="586740"/>
            </a:xfrm>
            <a:custGeom>
              <a:avLst/>
              <a:gdLst/>
              <a:ahLst/>
              <a:cxnLst/>
              <a:rect l="l" t="t" r="r" b="b"/>
              <a:pathLst>
                <a:path h="586740">
                  <a:moveTo>
                    <a:pt x="0" y="0"/>
                  </a:moveTo>
                  <a:lnTo>
                    <a:pt x="0" y="586259"/>
                  </a:lnTo>
                </a:path>
              </a:pathLst>
            </a:custGeom>
            <a:ln w="12699">
              <a:solidFill>
                <a:srgbClr val="102D6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45E691EB-D4B6-B722-2470-CFFE3DAFDE2A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7900" y="2694175"/>
              <a:ext cx="415800" cy="415800"/>
            </a:xfrm>
            <a:prstGeom prst="rect">
              <a:avLst/>
            </a:prstGeom>
          </p:spPr>
        </p:pic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1C1E4810-5603-E0E4-F166-2A8345AF2C4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3475" y="3855925"/>
              <a:ext cx="484650" cy="484650"/>
            </a:xfrm>
            <a:prstGeom prst="rect">
              <a:avLst/>
            </a:prstGeom>
          </p:spPr>
        </p:pic>
        <p:pic>
          <p:nvPicPr>
            <p:cNvPr id="7" name="object 7">
              <a:extLst>
                <a:ext uri="{FF2B5EF4-FFF2-40B4-BE49-F238E27FC236}">
                  <a16:creationId xmlns:a16="http://schemas.microsoft.com/office/drawing/2014/main" id="{8C27DC07-2393-9A78-F8E0-44062D22978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8325" y="5086525"/>
              <a:ext cx="554950" cy="554950"/>
            </a:xfrm>
            <a:prstGeom prst="rect">
              <a:avLst/>
            </a:prstGeom>
          </p:spPr>
        </p:pic>
      </p:grpSp>
      <p:sp>
        <p:nvSpPr>
          <p:cNvPr id="8" name="object 8">
            <a:extLst>
              <a:ext uri="{FF2B5EF4-FFF2-40B4-BE49-F238E27FC236}">
                <a16:creationId xmlns:a16="http://schemas.microsoft.com/office/drawing/2014/main" id="{E18F03DD-EFC2-1FF9-1362-040D242342DB}"/>
              </a:ext>
            </a:extLst>
          </p:cNvPr>
          <p:cNvSpPr txBox="1"/>
          <p:nvPr/>
        </p:nvSpPr>
        <p:spPr>
          <a:xfrm>
            <a:off x="1130989" y="523123"/>
            <a:ext cx="11963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0F2C68"/>
                </a:solidFill>
                <a:latin typeface="Microsoft Sans Serif"/>
                <a:cs typeface="Microsoft Sans Serif"/>
              </a:rPr>
              <a:t>Школа</a:t>
            </a:r>
            <a:r>
              <a:rPr sz="1000" spc="-15" dirty="0">
                <a:solidFill>
                  <a:srgbClr val="0F2C68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C68"/>
                </a:solidFill>
                <a:latin typeface="Microsoft Sans Serif"/>
                <a:cs typeface="Microsoft Sans Serif"/>
              </a:rPr>
              <a:t>Экономики</a:t>
            </a:r>
            <a:r>
              <a:rPr sz="1000" spc="-15" dirty="0">
                <a:solidFill>
                  <a:srgbClr val="0F2C68"/>
                </a:solidFill>
                <a:latin typeface="Microsoft Sans Serif"/>
                <a:cs typeface="Microsoft Sans Serif"/>
              </a:rPr>
              <a:t> </a:t>
            </a:r>
            <a:r>
              <a:rPr sz="1000" spc="-50" dirty="0">
                <a:solidFill>
                  <a:srgbClr val="0F2C68"/>
                </a:solidFill>
                <a:latin typeface="Microsoft Sans Serif"/>
                <a:cs typeface="Microsoft Sans Serif"/>
              </a:rPr>
              <a:t>и </a:t>
            </a:r>
            <a:r>
              <a:rPr sz="1000" spc="-10" dirty="0">
                <a:solidFill>
                  <a:srgbClr val="0F2C68"/>
                </a:solidFill>
                <a:latin typeface="Microsoft Sans Serif"/>
                <a:cs typeface="Microsoft Sans Serif"/>
              </a:rPr>
              <a:t>Менеджмента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201E8BC3-894A-F5DC-AA6F-EBA6C3996AC9}"/>
              </a:ext>
            </a:extLst>
          </p:cNvPr>
          <p:cNvSpPr txBox="1"/>
          <p:nvPr/>
        </p:nvSpPr>
        <p:spPr>
          <a:xfrm>
            <a:off x="6247191" y="530940"/>
            <a:ext cx="112204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solidFill>
                  <a:srgbClr val="0D2D68"/>
                </a:solidFill>
                <a:latin typeface="Microsoft Sans Serif"/>
                <a:cs typeface="Microsoft Sans Serif"/>
              </a:rPr>
              <a:t>Обзор</a:t>
            </a:r>
            <a:r>
              <a:rPr sz="1000" spc="-25" dirty="0">
                <a:solidFill>
                  <a:srgbClr val="0D2D68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D2D68"/>
                </a:solidFill>
                <a:latin typeface="Microsoft Sans Serif"/>
                <a:cs typeface="Microsoft Sans Serif"/>
              </a:rPr>
              <a:t>литературы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80F5EAFE-8F2E-DC3B-7FFC-FADEF2B13842}"/>
              </a:ext>
            </a:extLst>
          </p:cNvPr>
          <p:cNvSpPr txBox="1"/>
          <p:nvPr/>
        </p:nvSpPr>
        <p:spPr>
          <a:xfrm>
            <a:off x="658924" y="1602509"/>
            <a:ext cx="516255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000" spc="-50" dirty="0">
                <a:solidFill>
                  <a:srgbClr val="191919"/>
                </a:solidFill>
                <a:latin typeface="Georgia"/>
                <a:cs typeface="Georgia"/>
              </a:rPr>
              <a:t>Выводы</a:t>
            </a:r>
            <a:endParaRPr sz="3000" dirty="0">
              <a:latin typeface="Georgia"/>
              <a:cs typeface="Georgia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D4D0F7CC-FB1D-F5A0-6CF6-C3CAD624614C}"/>
              </a:ext>
            </a:extLst>
          </p:cNvPr>
          <p:cNvSpPr txBox="1"/>
          <p:nvPr/>
        </p:nvSpPr>
        <p:spPr>
          <a:xfrm>
            <a:off x="1467775" y="2521963"/>
            <a:ext cx="8155305" cy="30546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spc="10" dirty="0">
                <a:solidFill>
                  <a:srgbClr val="191919"/>
                </a:solidFill>
                <a:latin typeface="Tahoma"/>
                <a:cs typeface="Tahoma"/>
              </a:rPr>
              <a:t>Компоненты ESG могут выполнять функцию краткосрочного ориентира при формировании рыночной оценки компании. Однако подобная роль требует детального изучения внутренней структуры ESG (E, S, G).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ru-RU" sz="1400" spc="10" dirty="0">
              <a:solidFill>
                <a:srgbClr val="191919"/>
              </a:solidFill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4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lang="ru-RU" sz="1400" spc="65" dirty="0">
                <a:solidFill>
                  <a:srgbClr val="191919"/>
                </a:solidFill>
                <a:latin typeface="Tahoma"/>
                <a:cs typeface="Tahoma"/>
              </a:rPr>
              <a:t>Без глубокой внутренней трансформации бизнес-процессов и создания стимулирующей институциональной среды </a:t>
            </a:r>
            <a:r>
              <a:rPr lang="ru-RU" sz="1400" spc="10" dirty="0">
                <a:solidFill>
                  <a:srgbClr val="191919"/>
                </a:solidFill>
                <a:latin typeface="Tahoma"/>
                <a:cs typeface="Tahoma"/>
              </a:rPr>
              <a:t>ESG подходы </a:t>
            </a:r>
            <a:r>
              <a:rPr lang="ru-RU" sz="1400" spc="65" dirty="0">
                <a:solidFill>
                  <a:srgbClr val="191919"/>
                </a:solidFill>
                <a:latin typeface="Tahoma"/>
                <a:cs typeface="Tahoma"/>
              </a:rPr>
              <a:t>не способны стать драйвером повышения операционной эффективности.</a:t>
            </a:r>
          </a:p>
          <a:p>
            <a:pPr marL="12700">
              <a:lnSpc>
                <a:spcPct val="100000"/>
              </a:lnSpc>
            </a:pPr>
            <a:endParaRPr lang="ru-RU" sz="1400" spc="65" dirty="0">
              <a:solidFill>
                <a:srgbClr val="191919"/>
              </a:solidFill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endParaRPr sz="14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endParaRPr lang="ru-RU" sz="1400" dirty="0">
              <a:solidFill>
                <a:srgbClr val="191919"/>
              </a:solidFill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endParaRPr lang="ru-RU" sz="1400" dirty="0">
              <a:solidFill>
                <a:srgbClr val="191919"/>
              </a:solidFill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lang="ru-RU" sz="1400" dirty="0">
                <a:solidFill>
                  <a:srgbClr val="191919"/>
                </a:solidFill>
                <a:latin typeface="Tahoma"/>
                <a:cs typeface="Tahoma"/>
              </a:rPr>
              <a:t>Зрелость регуляторной среды и качество раскрытия информации усиливают связь между ESG и стоимостью компании</a:t>
            </a:r>
            <a:endParaRPr sz="1400" dirty="0">
              <a:latin typeface="Verdana"/>
              <a:cs typeface="Verdana"/>
            </a:endParaRPr>
          </a:p>
        </p:txBody>
      </p:sp>
      <p:sp>
        <p:nvSpPr>
          <p:cNvPr id="13" name="object 7">
            <a:extLst>
              <a:ext uri="{FF2B5EF4-FFF2-40B4-BE49-F238E27FC236}">
                <a16:creationId xmlns:a16="http://schemas.microsoft.com/office/drawing/2014/main" id="{D22430C3-C9D6-F821-E19B-F5341D09B105}"/>
              </a:ext>
            </a:extLst>
          </p:cNvPr>
          <p:cNvSpPr txBox="1"/>
          <p:nvPr/>
        </p:nvSpPr>
        <p:spPr>
          <a:xfrm>
            <a:off x="3446603" y="462895"/>
            <a:ext cx="23368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800" dirty="0">
                <a:solidFill>
                  <a:srgbClr val="0F2C68"/>
                </a:solidFill>
                <a:latin typeface="Microsoft Sans Serif"/>
                <a:cs typeface="Microsoft Sans Serif"/>
              </a:rPr>
              <a:t>ОТ ФОРМАЛЬНОСТИ К СТРАТЕГИИ: УСЛОВИЯ ПРЕВРАЩЕНИЯ </a:t>
            </a:r>
            <a:r>
              <a:rPr lang="en-US" sz="800" dirty="0">
                <a:solidFill>
                  <a:srgbClr val="0F2C68"/>
                </a:solidFill>
                <a:latin typeface="Microsoft Sans Serif"/>
                <a:cs typeface="Microsoft Sans Serif"/>
              </a:rPr>
              <a:t>ESG-</a:t>
            </a:r>
            <a:r>
              <a:rPr lang="ru-RU" sz="800" dirty="0">
                <a:solidFill>
                  <a:srgbClr val="0F2C68"/>
                </a:solidFill>
                <a:latin typeface="Microsoft Sans Serif"/>
                <a:cs typeface="Microsoft Sans Serif"/>
              </a:rPr>
              <a:t>ПОДХОДОВ В ФАКТОР ПОВЫШЕНИЯ  ДЛЯ ГОСУДАРСТВЕННЫХ КОМПАНИЙ (ОПЫТ РОССИИ И ГЕРМАНИИ)</a:t>
            </a:r>
          </a:p>
        </p:txBody>
      </p:sp>
    </p:spTree>
    <p:extLst>
      <p:ext uri="{BB962C8B-B14F-4D97-AF65-F5344CB8AC3E}">
        <p14:creationId xmlns:p14="http://schemas.microsoft.com/office/powerpoint/2010/main" val="31459284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</TotalTime>
  <Words>913</Words>
  <Application>Microsoft Office PowerPoint</Application>
  <PresentationFormat>Широкоэкранный</PresentationFormat>
  <Paragraphs>117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Georgia</vt:lpstr>
      <vt:lpstr>Microsoft Sans Serif</vt:lpstr>
      <vt:lpstr>Tahoma</vt:lpstr>
      <vt:lpstr>Verdana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Преза диплом.pptx</dc:title>
  <cp:lastModifiedBy>Кузьминых Сергей Дмитриевич</cp:lastModifiedBy>
  <cp:revision>3</cp:revision>
  <dcterms:created xsi:type="dcterms:W3CDTF">2026-05-12T14:20:47Z</dcterms:created>
  <dcterms:modified xsi:type="dcterms:W3CDTF">2026-05-13T13:03:42Z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2026-05-12T00:00:00Z</vt:filetime>
  </property>
  <property fmtid="{D5CDD505-2E9C-101B-9397-08002B2CF9AE}" pid="3" name="Creator">
    <vt:lpwstr>Google</vt:lpwstr>
  </property>
  <property fmtid="{D5CDD505-2E9C-101B-9397-08002B2CF9AE}" pid="4" name="LastSaved">
    <vt:filetime>2026-05-12T00:00:00Z</vt:filetime>
  </property>
</Properties>
</file>