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655"/>
  </p:normalViewPr>
  <p:slideViewPr>
    <p:cSldViewPr snapToGrid="0">
      <p:cViewPr varScale="1">
        <p:scale>
          <a:sx n="105" d="100"/>
          <a:sy n="105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B05D43-A149-E04A-A158-6AB3A9E347E5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85DB8D-4200-7247-A143-B57AF4F3B103}">
      <dgm:prSet custT="1"/>
      <dgm:spPr/>
      <dgm:t>
        <a:bodyPr/>
        <a:lstStyle/>
        <a:p>
          <a:r>
            <a:rPr lang="ru-RU" sz="1600" i="1" dirty="0"/>
            <a:t>Проект направлен на</a:t>
          </a:r>
          <a:endParaRPr lang="ru-RU" sz="1600" dirty="0"/>
        </a:p>
      </dgm:t>
    </dgm:pt>
    <dgm:pt modelId="{FCF56456-93BE-204A-B922-C2008305F66E}" type="parTrans" cxnId="{E25ABF96-3FF1-934C-9409-D7FF2F4838A8}">
      <dgm:prSet/>
      <dgm:spPr/>
      <dgm:t>
        <a:bodyPr/>
        <a:lstStyle/>
        <a:p>
          <a:endParaRPr lang="ru-RU" sz="2000"/>
        </a:p>
      </dgm:t>
    </dgm:pt>
    <dgm:pt modelId="{0C1B4AF8-212D-8743-9149-19E0344007F0}" type="sibTrans" cxnId="{E25ABF96-3FF1-934C-9409-D7FF2F4838A8}">
      <dgm:prSet/>
      <dgm:spPr/>
      <dgm:t>
        <a:bodyPr/>
        <a:lstStyle/>
        <a:p>
          <a:endParaRPr lang="ru-RU" sz="2000"/>
        </a:p>
      </dgm:t>
    </dgm:pt>
    <dgm:pt modelId="{7D90A4CD-8839-A047-A02F-B86AE87BF1E8}">
      <dgm:prSet custT="1"/>
      <dgm:spPr/>
      <dgm:t>
        <a:bodyPr/>
        <a:lstStyle/>
        <a:p>
          <a:r>
            <a:rPr lang="ru-RU" sz="1400" i="1" dirty="0">
              <a:solidFill>
                <a:srgbClr val="002060"/>
              </a:solidFill>
            </a:rPr>
            <a:t> комплексную оценку влияния экологических, социальных и управленческих факторов (</a:t>
          </a:r>
          <a:r>
            <a:rPr lang="en-US" sz="1400" i="1" dirty="0">
              <a:solidFill>
                <a:srgbClr val="002060"/>
              </a:solidFill>
            </a:rPr>
            <a:t>ESG) </a:t>
          </a:r>
          <a:r>
            <a:rPr lang="ru-RU" sz="1400" i="1" dirty="0">
              <a:solidFill>
                <a:srgbClr val="002060"/>
              </a:solidFill>
            </a:rPr>
            <a:t>на стоимость российских публичных компаний, </a:t>
          </a:r>
          <a:r>
            <a:rPr lang="ru-RU" sz="1400" dirty="0">
              <a:solidFill>
                <a:srgbClr val="002060"/>
              </a:solidFill>
            </a:rPr>
            <a:t>с одновременным охватом рынка акций и корпоративного долга </a:t>
          </a:r>
        </a:p>
      </dgm:t>
    </dgm:pt>
    <dgm:pt modelId="{55C8D9C1-12FB-6A45-9E12-BA00B78A41EB}" type="parTrans" cxnId="{4B79EE20-379E-8C41-A3D4-1CF64911E9CA}">
      <dgm:prSet/>
      <dgm:spPr/>
      <dgm:t>
        <a:bodyPr/>
        <a:lstStyle/>
        <a:p>
          <a:endParaRPr lang="ru-RU" sz="2000"/>
        </a:p>
      </dgm:t>
    </dgm:pt>
    <dgm:pt modelId="{8F0BEA2E-FA0A-154B-97AB-D3B55F7EF60D}" type="sibTrans" cxnId="{4B79EE20-379E-8C41-A3D4-1CF64911E9CA}">
      <dgm:prSet/>
      <dgm:spPr/>
      <dgm:t>
        <a:bodyPr/>
        <a:lstStyle/>
        <a:p>
          <a:endParaRPr lang="ru-RU" sz="2000"/>
        </a:p>
      </dgm:t>
    </dgm:pt>
    <dgm:pt modelId="{5A60BA9F-04A5-B943-9A9E-14626B5F34A5}">
      <dgm:prSet custT="1"/>
      <dgm:spPr/>
      <dgm:t>
        <a:bodyPr/>
        <a:lstStyle/>
        <a:p>
          <a:r>
            <a:rPr lang="ru-RU" sz="1400" i="1" dirty="0">
              <a:solidFill>
                <a:srgbClr val="002060"/>
              </a:solidFill>
            </a:rPr>
            <a:t>на разработку прогнозных моделей, в которых текстовые признаки из нефинансовых раскрытий и новостного потока выступают дополнительными предикторами ценовых динамик. </a:t>
          </a:r>
          <a:endParaRPr lang="ru-RU" sz="1400" dirty="0">
            <a:solidFill>
              <a:srgbClr val="002060"/>
            </a:solidFill>
          </a:endParaRPr>
        </a:p>
      </dgm:t>
    </dgm:pt>
    <dgm:pt modelId="{A0FE7296-75D1-9742-8D9A-191927FD7EE8}" type="parTrans" cxnId="{CB8C2F54-C9E5-3648-AA64-BDE212C0177F}">
      <dgm:prSet/>
      <dgm:spPr/>
      <dgm:t>
        <a:bodyPr/>
        <a:lstStyle/>
        <a:p>
          <a:endParaRPr lang="ru-RU" sz="2000"/>
        </a:p>
      </dgm:t>
    </dgm:pt>
    <dgm:pt modelId="{CDBD309A-82A6-7349-B75E-F88DEEAFB96C}" type="sibTrans" cxnId="{CB8C2F54-C9E5-3648-AA64-BDE212C0177F}">
      <dgm:prSet/>
      <dgm:spPr/>
      <dgm:t>
        <a:bodyPr/>
        <a:lstStyle/>
        <a:p>
          <a:endParaRPr lang="ru-RU" sz="2000"/>
        </a:p>
      </dgm:t>
    </dgm:pt>
    <dgm:pt modelId="{1C12D52B-47DD-B64B-82B3-189AE751711A}">
      <dgm:prSet custT="1"/>
      <dgm:spPr/>
      <dgm:t>
        <a:bodyPr/>
        <a:lstStyle/>
        <a:p>
          <a:r>
            <a:rPr lang="ru-RU" sz="1600" i="1" dirty="0"/>
            <a:t>Исследование объединяет событийный анализ краткосрочных реакций и машинное обучение для прогноза доходностей и кредитных спрэдов</a:t>
          </a:r>
          <a:endParaRPr lang="ru-RU" sz="1600" dirty="0"/>
        </a:p>
      </dgm:t>
    </dgm:pt>
    <dgm:pt modelId="{14834CD1-5528-3B46-A759-60141AE3D14E}" type="parTrans" cxnId="{13859E38-037C-A443-96D3-7C01331902B9}">
      <dgm:prSet/>
      <dgm:spPr/>
      <dgm:t>
        <a:bodyPr/>
        <a:lstStyle/>
        <a:p>
          <a:endParaRPr lang="ru-RU" sz="2000"/>
        </a:p>
      </dgm:t>
    </dgm:pt>
    <dgm:pt modelId="{B64A7E36-AA6F-4D42-9189-16A2D6BA96BD}" type="sibTrans" cxnId="{13859E38-037C-A443-96D3-7C01331902B9}">
      <dgm:prSet/>
      <dgm:spPr/>
      <dgm:t>
        <a:bodyPr/>
        <a:lstStyle/>
        <a:p>
          <a:endParaRPr lang="ru-RU" sz="2000"/>
        </a:p>
      </dgm:t>
    </dgm:pt>
    <dgm:pt modelId="{1743F7A3-D780-3841-9F08-34977E159228}">
      <dgm:prSet custT="1"/>
      <dgm:spPr/>
      <dgm:t>
        <a:bodyPr/>
        <a:lstStyle/>
        <a:p>
          <a:r>
            <a:rPr lang="ru-RU" sz="1400" i="1" dirty="0">
              <a:solidFill>
                <a:srgbClr val="002060"/>
              </a:solidFill>
            </a:rPr>
            <a:t>Это позволяет выявить мгновенные рыночные отклики на </a:t>
          </a:r>
          <a:r>
            <a:rPr lang="en-US" sz="1400" i="1" dirty="0">
              <a:solidFill>
                <a:srgbClr val="002060"/>
              </a:solidFill>
            </a:rPr>
            <a:t>ESG- </a:t>
          </a:r>
          <a:r>
            <a:rPr lang="ru-RU" sz="1400" i="1" dirty="0">
              <a:solidFill>
                <a:srgbClr val="002060"/>
              </a:solidFill>
            </a:rPr>
            <a:t>коммуникации</a:t>
          </a:r>
          <a:endParaRPr lang="ru-RU" sz="1400" dirty="0">
            <a:solidFill>
              <a:srgbClr val="002060"/>
            </a:solidFill>
          </a:endParaRPr>
        </a:p>
      </dgm:t>
    </dgm:pt>
    <dgm:pt modelId="{85027BE8-6511-6249-8C73-1A95BDCFD537}" type="parTrans" cxnId="{2D396249-5E83-D640-A93C-8354B41594E3}">
      <dgm:prSet/>
      <dgm:spPr/>
      <dgm:t>
        <a:bodyPr/>
        <a:lstStyle/>
        <a:p>
          <a:endParaRPr lang="ru-RU" sz="2000"/>
        </a:p>
      </dgm:t>
    </dgm:pt>
    <dgm:pt modelId="{DB2678E0-72B8-0B45-8774-77ED3DAE4267}" type="sibTrans" cxnId="{2D396249-5E83-D640-A93C-8354B41594E3}">
      <dgm:prSet/>
      <dgm:spPr/>
      <dgm:t>
        <a:bodyPr/>
        <a:lstStyle/>
        <a:p>
          <a:endParaRPr lang="ru-RU" sz="2000"/>
        </a:p>
      </dgm:t>
    </dgm:pt>
    <dgm:pt modelId="{E90E34A5-21CE-F647-B9AE-8277A8F71698}">
      <dgm:prSet custT="1"/>
      <dgm:spPr/>
      <dgm:t>
        <a:bodyPr/>
        <a:lstStyle/>
        <a:p>
          <a:r>
            <a:rPr lang="ru-RU" sz="1400" i="1" dirty="0">
              <a:solidFill>
                <a:srgbClr val="002060"/>
              </a:solidFill>
            </a:rPr>
            <a:t>их практическую прогностическую ценность на горизонтах от одного до нескольких недель. </a:t>
          </a:r>
          <a:endParaRPr lang="ru-RU" sz="1400" dirty="0">
            <a:solidFill>
              <a:srgbClr val="002060"/>
            </a:solidFill>
          </a:endParaRPr>
        </a:p>
      </dgm:t>
    </dgm:pt>
    <dgm:pt modelId="{554EDD29-9037-9841-847C-13B5BFF3EBA3}" type="parTrans" cxnId="{F3B83ECD-74B8-D847-9DCB-4ACFF52C05C7}">
      <dgm:prSet/>
      <dgm:spPr/>
      <dgm:t>
        <a:bodyPr/>
        <a:lstStyle/>
        <a:p>
          <a:endParaRPr lang="ru-RU" sz="2000"/>
        </a:p>
      </dgm:t>
    </dgm:pt>
    <dgm:pt modelId="{6F5EFACA-108E-2442-8DE2-FBEDDA897691}" type="sibTrans" cxnId="{F3B83ECD-74B8-D847-9DCB-4ACFF52C05C7}">
      <dgm:prSet/>
      <dgm:spPr/>
      <dgm:t>
        <a:bodyPr/>
        <a:lstStyle/>
        <a:p>
          <a:endParaRPr lang="ru-RU" sz="2000"/>
        </a:p>
      </dgm:t>
    </dgm:pt>
    <dgm:pt modelId="{EF5CB819-700A-1045-9EDA-52335FC9DAA6}" type="pres">
      <dgm:prSet presAssocID="{FEB05D43-A149-E04A-A158-6AB3A9E347E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EFC9A6C-6A34-BB4A-B6E5-7DA4BB9523AA}" type="pres">
      <dgm:prSet presAssocID="{9385DB8D-4200-7247-A143-B57AF4F3B103}" presName="root" presStyleCnt="0"/>
      <dgm:spPr/>
    </dgm:pt>
    <dgm:pt modelId="{68D5EBC1-F44D-054C-B48A-7AA34F2548BA}" type="pres">
      <dgm:prSet presAssocID="{9385DB8D-4200-7247-A143-B57AF4F3B103}" presName="rootComposite" presStyleCnt="0"/>
      <dgm:spPr/>
    </dgm:pt>
    <dgm:pt modelId="{B8B6D18F-8B72-714E-B9E7-BDBEB77626DB}" type="pres">
      <dgm:prSet presAssocID="{9385DB8D-4200-7247-A143-B57AF4F3B103}" presName="rootText" presStyleLbl="node1" presStyleIdx="0" presStyleCnt="2"/>
      <dgm:spPr/>
    </dgm:pt>
    <dgm:pt modelId="{59DE6FB5-4D87-974B-937E-1002CD1F40AE}" type="pres">
      <dgm:prSet presAssocID="{9385DB8D-4200-7247-A143-B57AF4F3B103}" presName="rootConnector" presStyleLbl="node1" presStyleIdx="0" presStyleCnt="2"/>
      <dgm:spPr/>
    </dgm:pt>
    <dgm:pt modelId="{272CFACA-61B4-8347-AB28-3C08CAF94046}" type="pres">
      <dgm:prSet presAssocID="{9385DB8D-4200-7247-A143-B57AF4F3B103}" presName="childShape" presStyleCnt="0"/>
      <dgm:spPr/>
    </dgm:pt>
    <dgm:pt modelId="{30F3075D-5FF8-4C4C-A0E4-EF22293A2866}" type="pres">
      <dgm:prSet presAssocID="{55C8D9C1-12FB-6A45-9E12-BA00B78A41EB}" presName="Name13" presStyleLbl="parChTrans1D2" presStyleIdx="0" presStyleCnt="4"/>
      <dgm:spPr/>
    </dgm:pt>
    <dgm:pt modelId="{E9850A10-F4C2-7840-A339-34F5F99D452F}" type="pres">
      <dgm:prSet presAssocID="{7D90A4CD-8839-A047-A02F-B86AE87BF1E8}" presName="childText" presStyleLbl="bgAcc1" presStyleIdx="0" presStyleCnt="4" custScaleX="130060">
        <dgm:presLayoutVars>
          <dgm:bulletEnabled val="1"/>
        </dgm:presLayoutVars>
      </dgm:prSet>
      <dgm:spPr/>
    </dgm:pt>
    <dgm:pt modelId="{A79A5751-C224-3B4F-BF59-94BC3FBE518C}" type="pres">
      <dgm:prSet presAssocID="{A0FE7296-75D1-9742-8D9A-191927FD7EE8}" presName="Name13" presStyleLbl="parChTrans1D2" presStyleIdx="1" presStyleCnt="4"/>
      <dgm:spPr/>
    </dgm:pt>
    <dgm:pt modelId="{6C95069F-48BB-8B45-A267-7ACB50B7549D}" type="pres">
      <dgm:prSet presAssocID="{5A60BA9F-04A5-B943-9A9E-14626B5F34A5}" presName="childText" presStyleLbl="bgAcc1" presStyleIdx="1" presStyleCnt="4" custScaleX="127518">
        <dgm:presLayoutVars>
          <dgm:bulletEnabled val="1"/>
        </dgm:presLayoutVars>
      </dgm:prSet>
      <dgm:spPr/>
    </dgm:pt>
    <dgm:pt modelId="{EFDB4801-A654-8547-A204-34D551BC6E88}" type="pres">
      <dgm:prSet presAssocID="{1C12D52B-47DD-B64B-82B3-189AE751711A}" presName="root" presStyleCnt="0"/>
      <dgm:spPr/>
    </dgm:pt>
    <dgm:pt modelId="{64D5E3A0-389E-C344-BCAE-391BAFEE4A4A}" type="pres">
      <dgm:prSet presAssocID="{1C12D52B-47DD-B64B-82B3-189AE751711A}" presName="rootComposite" presStyleCnt="0"/>
      <dgm:spPr/>
    </dgm:pt>
    <dgm:pt modelId="{E4CA7654-D71A-514F-AC81-275719BB39F9}" type="pres">
      <dgm:prSet presAssocID="{1C12D52B-47DD-B64B-82B3-189AE751711A}" presName="rootText" presStyleLbl="node1" presStyleIdx="1" presStyleCnt="2"/>
      <dgm:spPr/>
    </dgm:pt>
    <dgm:pt modelId="{69A80682-B840-0B4E-97A4-45EBEDB69BE5}" type="pres">
      <dgm:prSet presAssocID="{1C12D52B-47DD-B64B-82B3-189AE751711A}" presName="rootConnector" presStyleLbl="node1" presStyleIdx="1" presStyleCnt="2"/>
      <dgm:spPr/>
    </dgm:pt>
    <dgm:pt modelId="{BE8D493B-A7DD-0743-84A5-C15270A81595}" type="pres">
      <dgm:prSet presAssocID="{1C12D52B-47DD-B64B-82B3-189AE751711A}" presName="childShape" presStyleCnt="0"/>
      <dgm:spPr/>
    </dgm:pt>
    <dgm:pt modelId="{C0564CA2-71C1-9343-9A90-ABDB846AAE7B}" type="pres">
      <dgm:prSet presAssocID="{85027BE8-6511-6249-8C73-1A95BDCFD537}" presName="Name13" presStyleLbl="parChTrans1D2" presStyleIdx="2" presStyleCnt="4"/>
      <dgm:spPr/>
    </dgm:pt>
    <dgm:pt modelId="{44C63E90-3017-5347-96A5-A935A13EF760}" type="pres">
      <dgm:prSet presAssocID="{1743F7A3-D780-3841-9F08-34977E159228}" presName="childText" presStyleLbl="bgAcc1" presStyleIdx="2" presStyleCnt="4">
        <dgm:presLayoutVars>
          <dgm:bulletEnabled val="1"/>
        </dgm:presLayoutVars>
      </dgm:prSet>
      <dgm:spPr/>
    </dgm:pt>
    <dgm:pt modelId="{780E5922-3369-D149-903B-4C9DC0E5789F}" type="pres">
      <dgm:prSet presAssocID="{554EDD29-9037-9841-847C-13B5BFF3EBA3}" presName="Name13" presStyleLbl="parChTrans1D2" presStyleIdx="3" presStyleCnt="4"/>
      <dgm:spPr/>
    </dgm:pt>
    <dgm:pt modelId="{C47A3A76-DE40-D04D-9E82-0F7AF7D53551}" type="pres">
      <dgm:prSet presAssocID="{E90E34A5-21CE-F647-B9AE-8277A8F71698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48BB2B1A-9FF6-A741-B95B-047A5EDF1A20}" type="presOf" srcId="{FEB05D43-A149-E04A-A158-6AB3A9E347E5}" destId="{EF5CB819-700A-1045-9EDA-52335FC9DAA6}" srcOrd="0" destOrd="0" presId="urn:microsoft.com/office/officeart/2005/8/layout/hierarchy3"/>
    <dgm:cxn modelId="{4B79EE20-379E-8C41-A3D4-1CF64911E9CA}" srcId="{9385DB8D-4200-7247-A143-B57AF4F3B103}" destId="{7D90A4CD-8839-A047-A02F-B86AE87BF1E8}" srcOrd="0" destOrd="0" parTransId="{55C8D9C1-12FB-6A45-9E12-BA00B78A41EB}" sibTransId="{8F0BEA2E-FA0A-154B-97AB-D3B55F7EF60D}"/>
    <dgm:cxn modelId="{7BC8BB23-8970-DF48-9D42-1011C02DCC90}" type="presOf" srcId="{1C12D52B-47DD-B64B-82B3-189AE751711A}" destId="{69A80682-B840-0B4E-97A4-45EBEDB69BE5}" srcOrd="1" destOrd="0" presId="urn:microsoft.com/office/officeart/2005/8/layout/hierarchy3"/>
    <dgm:cxn modelId="{6382D02F-F929-9342-948D-B087C8D52CAB}" type="presOf" srcId="{55C8D9C1-12FB-6A45-9E12-BA00B78A41EB}" destId="{30F3075D-5FF8-4C4C-A0E4-EF22293A2866}" srcOrd="0" destOrd="0" presId="urn:microsoft.com/office/officeart/2005/8/layout/hierarchy3"/>
    <dgm:cxn modelId="{13859E38-037C-A443-96D3-7C01331902B9}" srcId="{FEB05D43-A149-E04A-A158-6AB3A9E347E5}" destId="{1C12D52B-47DD-B64B-82B3-189AE751711A}" srcOrd="1" destOrd="0" parTransId="{14834CD1-5528-3B46-A759-60141AE3D14E}" sibTransId="{B64A7E36-AA6F-4D42-9189-16A2D6BA96BD}"/>
    <dgm:cxn modelId="{B0311F3C-323E-EB4E-A582-321C26954F52}" type="presOf" srcId="{7D90A4CD-8839-A047-A02F-B86AE87BF1E8}" destId="{E9850A10-F4C2-7840-A339-34F5F99D452F}" srcOrd="0" destOrd="0" presId="urn:microsoft.com/office/officeart/2005/8/layout/hierarchy3"/>
    <dgm:cxn modelId="{2D396249-5E83-D640-A93C-8354B41594E3}" srcId="{1C12D52B-47DD-B64B-82B3-189AE751711A}" destId="{1743F7A3-D780-3841-9F08-34977E159228}" srcOrd="0" destOrd="0" parTransId="{85027BE8-6511-6249-8C73-1A95BDCFD537}" sibTransId="{DB2678E0-72B8-0B45-8774-77ED3DAE4267}"/>
    <dgm:cxn modelId="{00B78672-577C-4B42-881C-615AFA0908F5}" type="presOf" srcId="{A0FE7296-75D1-9742-8D9A-191927FD7EE8}" destId="{A79A5751-C224-3B4F-BF59-94BC3FBE518C}" srcOrd="0" destOrd="0" presId="urn:microsoft.com/office/officeart/2005/8/layout/hierarchy3"/>
    <dgm:cxn modelId="{CB8C2F54-C9E5-3648-AA64-BDE212C0177F}" srcId="{9385DB8D-4200-7247-A143-B57AF4F3B103}" destId="{5A60BA9F-04A5-B943-9A9E-14626B5F34A5}" srcOrd="1" destOrd="0" parTransId="{A0FE7296-75D1-9742-8D9A-191927FD7EE8}" sibTransId="{CDBD309A-82A6-7349-B75E-F88DEEAFB96C}"/>
    <dgm:cxn modelId="{084C4474-320F-5C4E-84A4-E630F705D1AD}" type="presOf" srcId="{1C12D52B-47DD-B64B-82B3-189AE751711A}" destId="{E4CA7654-D71A-514F-AC81-275719BB39F9}" srcOrd="0" destOrd="0" presId="urn:microsoft.com/office/officeart/2005/8/layout/hierarchy3"/>
    <dgm:cxn modelId="{8F47615A-E2C2-5744-A1AC-3F6EC659E961}" type="presOf" srcId="{1743F7A3-D780-3841-9F08-34977E159228}" destId="{44C63E90-3017-5347-96A5-A935A13EF760}" srcOrd="0" destOrd="0" presId="urn:microsoft.com/office/officeart/2005/8/layout/hierarchy3"/>
    <dgm:cxn modelId="{E25ABF96-3FF1-934C-9409-D7FF2F4838A8}" srcId="{FEB05D43-A149-E04A-A158-6AB3A9E347E5}" destId="{9385DB8D-4200-7247-A143-B57AF4F3B103}" srcOrd="0" destOrd="0" parTransId="{FCF56456-93BE-204A-B922-C2008305F66E}" sibTransId="{0C1B4AF8-212D-8743-9149-19E0344007F0}"/>
    <dgm:cxn modelId="{79817FB9-86D1-904B-9787-1F41F58B06C1}" type="presOf" srcId="{85027BE8-6511-6249-8C73-1A95BDCFD537}" destId="{C0564CA2-71C1-9343-9A90-ABDB846AAE7B}" srcOrd="0" destOrd="0" presId="urn:microsoft.com/office/officeart/2005/8/layout/hierarchy3"/>
    <dgm:cxn modelId="{B67836C9-4DCC-5E43-930F-3D46D5C1119E}" type="presOf" srcId="{E90E34A5-21CE-F647-B9AE-8277A8F71698}" destId="{C47A3A76-DE40-D04D-9E82-0F7AF7D53551}" srcOrd="0" destOrd="0" presId="urn:microsoft.com/office/officeart/2005/8/layout/hierarchy3"/>
    <dgm:cxn modelId="{01758FC9-312E-C04C-A8E8-74D555B6B458}" type="presOf" srcId="{9385DB8D-4200-7247-A143-B57AF4F3B103}" destId="{59DE6FB5-4D87-974B-937E-1002CD1F40AE}" srcOrd="1" destOrd="0" presId="urn:microsoft.com/office/officeart/2005/8/layout/hierarchy3"/>
    <dgm:cxn modelId="{F3B83ECD-74B8-D847-9DCB-4ACFF52C05C7}" srcId="{1C12D52B-47DD-B64B-82B3-189AE751711A}" destId="{E90E34A5-21CE-F647-B9AE-8277A8F71698}" srcOrd="1" destOrd="0" parTransId="{554EDD29-9037-9841-847C-13B5BFF3EBA3}" sibTransId="{6F5EFACA-108E-2442-8DE2-FBEDDA897691}"/>
    <dgm:cxn modelId="{EC1A9CEF-A9E3-E746-9898-E6E87BBA4E04}" type="presOf" srcId="{554EDD29-9037-9841-847C-13B5BFF3EBA3}" destId="{780E5922-3369-D149-903B-4C9DC0E5789F}" srcOrd="0" destOrd="0" presId="urn:microsoft.com/office/officeart/2005/8/layout/hierarchy3"/>
    <dgm:cxn modelId="{BADDA6F3-1E87-F649-BB1F-14D3C256BD0F}" type="presOf" srcId="{9385DB8D-4200-7247-A143-B57AF4F3B103}" destId="{B8B6D18F-8B72-714E-B9E7-BDBEB77626DB}" srcOrd="0" destOrd="0" presId="urn:microsoft.com/office/officeart/2005/8/layout/hierarchy3"/>
    <dgm:cxn modelId="{C371F3FA-CCF6-534C-983A-1E7DAC5530DE}" type="presOf" srcId="{5A60BA9F-04A5-B943-9A9E-14626B5F34A5}" destId="{6C95069F-48BB-8B45-A267-7ACB50B7549D}" srcOrd="0" destOrd="0" presId="urn:microsoft.com/office/officeart/2005/8/layout/hierarchy3"/>
    <dgm:cxn modelId="{6D3FB485-F3A6-8B49-91F4-05A2AF75C2AD}" type="presParOf" srcId="{EF5CB819-700A-1045-9EDA-52335FC9DAA6}" destId="{4EFC9A6C-6A34-BB4A-B6E5-7DA4BB9523AA}" srcOrd="0" destOrd="0" presId="urn:microsoft.com/office/officeart/2005/8/layout/hierarchy3"/>
    <dgm:cxn modelId="{A3763B8C-1679-A847-A9DA-3EFE0DC6E38F}" type="presParOf" srcId="{4EFC9A6C-6A34-BB4A-B6E5-7DA4BB9523AA}" destId="{68D5EBC1-F44D-054C-B48A-7AA34F2548BA}" srcOrd="0" destOrd="0" presId="urn:microsoft.com/office/officeart/2005/8/layout/hierarchy3"/>
    <dgm:cxn modelId="{A862C359-8889-8944-AA5A-6C0754D0EEEF}" type="presParOf" srcId="{68D5EBC1-F44D-054C-B48A-7AA34F2548BA}" destId="{B8B6D18F-8B72-714E-B9E7-BDBEB77626DB}" srcOrd="0" destOrd="0" presId="urn:microsoft.com/office/officeart/2005/8/layout/hierarchy3"/>
    <dgm:cxn modelId="{CA80C168-A8E3-3C43-9426-1FA0D9CB648F}" type="presParOf" srcId="{68D5EBC1-F44D-054C-B48A-7AA34F2548BA}" destId="{59DE6FB5-4D87-974B-937E-1002CD1F40AE}" srcOrd="1" destOrd="0" presId="urn:microsoft.com/office/officeart/2005/8/layout/hierarchy3"/>
    <dgm:cxn modelId="{63562239-2097-974B-A724-89CFF9DC46FA}" type="presParOf" srcId="{4EFC9A6C-6A34-BB4A-B6E5-7DA4BB9523AA}" destId="{272CFACA-61B4-8347-AB28-3C08CAF94046}" srcOrd="1" destOrd="0" presId="urn:microsoft.com/office/officeart/2005/8/layout/hierarchy3"/>
    <dgm:cxn modelId="{AB4B34EE-2599-8648-AAED-0DC47F999F61}" type="presParOf" srcId="{272CFACA-61B4-8347-AB28-3C08CAF94046}" destId="{30F3075D-5FF8-4C4C-A0E4-EF22293A2866}" srcOrd="0" destOrd="0" presId="urn:microsoft.com/office/officeart/2005/8/layout/hierarchy3"/>
    <dgm:cxn modelId="{0E29894F-9062-A24E-911B-4755116416CC}" type="presParOf" srcId="{272CFACA-61B4-8347-AB28-3C08CAF94046}" destId="{E9850A10-F4C2-7840-A339-34F5F99D452F}" srcOrd="1" destOrd="0" presId="urn:microsoft.com/office/officeart/2005/8/layout/hierarchy3"/>
    <dgm:cxn modelId="{443945D6-26AB-3C49-8AF0-D7AC16FA00B0}" type="presParOf" srcId="{272CFACA-61B4-8347-AB28-3C08CAF94046}" destId="{A79A5751-C224-3B4F-BF59-94BC3FBE518C}" srcOrd="2" destOrd="0" presId="urn:microsoft.com/office/officeart/2005/8/layout/hierarchy3"/>
    <dgm:cxn modelId="{8A2C201E-4372-754F-84A5-7EDD893C7881}" type="presParOf" srcId="{272CFACA-61B4-8347-AB28-3C08CAF94046}" destId="{6C95069F-48BB-8B45-A267-7ACB50B7549D}" srcOrd="3" destOrd="0" presId="urn:microsoft.com/office/officeart/2005/8/layout/hierarchy3"/>
    <dgm:cxn modelId="{2AE32E6D-4B5D-0049-B34C-83230EEAEC0B}" type="presParOf" srcId="{EF5CB819-700A-1045-9EDA-52335FC9DAA6}" destId="{EFDB4801-A654-8547-A204-34D551BC6E88}" srcOrd="1" destOrd="0" presId="urn:microsoft.com/office/officeart/2005/8/layout/hierarchy3"/>
    <dgm:cxn modelId="{340D45FA-5F06-4B44-80A0-E1954D2DC860}" type="presParOf" srcId="{EFDB4801-A654-8547-A204-34D551BC6E88}" destId="{64D5E3A0-389E-C344-BCAE-391BAFEE4A4A}" srcOrd="0" destOrd="0" presId="urn:microsoft.com/office/officeart/2005/8/layout/hierarchy3"/>
    <dgm:cxn modelId="{6859A64A-A1AE-944B-9637-8D318ACDB90C}" type="presParOf" srcId="{64D5E3A0-389E-C344-BCAE-391BAFEE4A4A}" destId="{E4CA7654-D71A-514F-AC81-275719BB39F9}" srcOrd="0" destOrd="0" presId="urn:microsoft.com/office/officeart/2005/8/layout/hierarchy3"/>
    <dgm:cxn modelId="{974B32B1-9C0E-5F4C-9124-A94EB61D16AB}" type="presParOf" srcId="{64D5E3A0-389E-C344-BCAE-391BAFEE4A4A}" destId="{69A80682-B840-0B4E-97A4-45EBEDB69BE5}" srcOrd="1" destOrd="0" presId="urn:microsoft.com/office/officeart/2005/8/layout/hierarchy3"/>
    <dgm:cxn modelId="{463FB7C4-3A1A-0B42-AFDD-78B21746AAFD}" type="presParOf" srcId="{EFDB4801-A654-8547-A204-34D551BC6E88}" destId="{BE8D493B-A7DD-0743-84A5-C15270A81595}" srcOrd="1" destOrd="0" presId="urn:microsoft.com/office/officeart/2005/8/layout/hierarchy3"/>
    <dgm:cxn modelId="{EBF43E23-3C1E-4848-AE96-AE579D5CA412}" type="presParOf" srcId="{BE8D493B-A7DD-0743-84A5-C15270A81595}" destId="{C0564CA2-71C1-9343-9A90-ABDB846AAE7B}" srcOrd="0" destOrd="0" presId="urn:microsoft.com/office/officeart/2005/8/layout/hierarchy3"/>
    <dgm:cxn modelId="{C8297C9B-DF0F-4242-949B-1DB91868BF96}" type="presParOf" srcId="{BE8D493B-A7DD-0743-84A5-C15270A81595}" destId="{44C63E90-3017-5347-96A5-A935A13EF760}" srcOrd="1" destOrd="0" presId="urn:microsoft.com/office/officeart/2005/8/layout/hierarchy3"/>
    <dgm:cxn modelId="{D01CC3CD-271C-CE4B-80E9-309BDFE56300}" type="presParOf" srcId="{BE8D493B-A7DD-0743-84A5-C15270A81595}" destId="{780E5922-3369-D149-903B-4C9DC0E5789F}" srcOrd="2" destOrd="0" presId="urn:microsoft.com/office/officeart/2005/8/layout/hierarchy3"/>
    <dgm:cxn modelId="{1B2D3543-A613-354C-AEAC-8BA657C350E2}" type="presParOf" srcId="{BE8D493B-A7DD-0743-84A5-C15270A81595}" destId="{C47A3A76-DE40-D04D-9E82-0F7AF7D5355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B78367-E413-7148-A012-C725E6A9623C}" type="doc">
      <dgm:prSet loTypeId="urn:microsoft.com/office/officeart/2005/8/layout/process2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28B1FCD-52F9-3142-AAA6-C02C86EB712F}">
      <dgm:prSet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</a:rPr>
            <a:t>Исследование сфокусировано на том, как публичные </a:t>
          </a:r>
          <a:r>
            <a:rPr lang="en-US" sz="1600" dirty="0">
              <a:solidFill>
                <a:srgbClr val="002060"/>
              </a:solidFill>
            </a:rPr>
            <a:t>ESG-</a:t>
          </a:r>
          <a:r>
            <a:rPr lang="ru-RU" sz="1600" dirty="0">
              <a:solidFill>
                <a:srgbClr val="002060"/>
              </a:solidFill>
            </a:rPr>
            <a:t>раскрытия компаний, связанные новости и формальные корпоративные события влияют на доходности акций и ценовые индикаторы долга (спрэды к </a:t>
          </a:r>
          <a:r>
            <a:rPr lang="ru-RU" sz="1600" dirty="0" err="1">
              <a:solidFill>
                <a:srgbClr val="002060"/>
              </a:solidFill>
            </a:rPr>
            <a:t>кривои</a:t>
          </a:r>
          <a:r>
            <a:rPr lang="ru-RU" sz="1600" dirty="0">
              <a:solidFill>
                <a:srgbClr val="002060"/>
              </a:solidFill>
            </a:rPr>
            <a:t>̆ </a:t>
          </a:r>
          <a:r>
            <a:rPr lang="ru-RU" sz="1600" dirty="0" err="1">
              <a:solidFill>
                <a:srgbClr val="002060"/>
              </a:solidFill>
            </a:rPr>
            <a:t>доходностеи</a:t>
          </a:r>
          <a:r>
            <a:rPr lang="ru-RU" sz="1600" dirty="0">
              <a:solidFill>
                <a:srgbClr val="002060"/>
              </a:solidFill>
            </a:rPr>
            <a:t>̆ государственных бескупонных облигаций, спрэды с учетом опционов и свопов, доходность к погашению).</a:t>
          </a:r>
        </a:p>
      </dgm:t>
    </dgm:pt>
    <dgm:pt modelId="{2C668156-0120-6A45-A0A4-B92EC64C76F2}" type="parTrans" cxnId="{7890C975-3E2E-E946-9D32-AC264D7A3F5C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805420C2-99AC-6C4B-84E3-E9B2BE82CE7C}" type="sibTrans" cxnId="{7890C975-3E2E-E946-9D32-AC264D7A3F5C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1F8747F5-C9E3-654D-953D-3B9F2399F4F2}">
      <dgm:prSet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</a:rPr>
            <a:t> Особое внимание уделяется различиям эффектов по тону (</a:t>
          </a:r>
          <a:r>
            <a:rPr lang="en-US" sz="1600" dirty="0">
              <a:solidFill>
                <a:srgbClr val="002060"/>
              </a:solidFill>
            </a:rPr>
            <a:t>sentiment) </a:t>
          </a:r>
          <a:r>
            <a:rPr lang="ru-RU" sz="1600" dirty="0">
              <a:solidFill>
                <a:srgbClr val="002060"/>
              </a:solidFill>
            </a:rPr>
            <a:t>и содержанию (конкретные темы </a:t>
          </a:r>
          <a:r>
            <a:rPr lang="en-US" sz="1600" dirty="0">
              <a:solidFill>
                <a:srgbClr val="002060"/>
              </a:solidFill>
            </a:rPr>
            <a:t>E/S/G), </a:t>
          </a:r>
          <a:r>
            <a:rPr lang="ru-RU" sz="1600" dirty="0">
              <a:solidFill>
                <a:srgbClr val="002060"/>
              </a:solidFill>
            </a:rPr>
            <a:t>а также гетерогенности по качеству эмитента, отрасли и типу инструмента. </a:t>
          </a:r>
        </a:p>
      </dgm:t>
    </dgm:pt>
    <dgm:pt modelId="{E0AD2AEB-F0CF-984A-BAC4-1EEFDAFE953D}" type="parTrans" cxnId="{53E8742D-0BAE-FC4B-918C-F33E37C0AF52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21595F1B-5F80-364C-929B-ACA700CE185C}" type="sibTrans" cxnId="{53E8742D-0BAE-FC4B-918C-F33E37C0AF52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CC98E237-F994-034E-B73C-0B2E1FB5F0C5}">
      <dgm:prSet custT="1"/>
      <dgm:spPr/>
      <dgm:t>
        <a:bodyPr/>
        <a:lstStyle/>
        <a:p>
          <a:r>
            <a:rPr lang="ru-RU" sz="1500" b="1" dirty="0">
              <a:solidFill>
                <a:srgbClr val="002060"/>
              </a:solidFill>
            </a:rPr>
            <a:t>В рамках исследования будут рассматриваться следующие исследовательские вопросы:</a:t>
          </a:r>
          <a:br>
            <a:rPr lang="ru-RU" sz="1500" dirty="0">
              <a:solidFill>
                <a:srgbClr val="002060"/>
              </a:solidFill>
            </a:rPr>
          </a:br>
          <a:r>
            <a:rPr lang="ru-RU" sz="1500" i="1" dirty="0">
              <a:solidFill>
                <a:srgbClr val="002060"/>
              </a:solidFill>
            </a:rPr>
            <a:t>- Дают ли </a:t>
          </a:r>
          <a:r>
            <a:rPr lang="en-US" sz="1500" i="1" dirty="0">
              <a:solidFill>
                <a:srgbClr val="002060"/>
              </a:solidFill>
            </a:rPr>
            <a:t>ESG-</a:t>
          </a:r>
          <a:r>
            <a:rPr lang="ru-RU" sz="1500" i="1" dirty="0">
              <a:solidFill>
                <a:srgbClr val="002060"/>
              </a:solidFill>
            </a:rPr>
            <a:t>раскрытия и сопутствующие новости статистически значимую избыточную доходность акций (</a:t>
          </a:r>
          <a:r>
            <a:rPr lang="en-US" sz="1500" i="1" dirty="0">
              <a:solidFill>
                <a:srgbClr val="002060"/>
              </a:solidFill>
            </a:rPr>
            <a:t>abnormal return) </a:t>
          </a:r>
          <a:r>
            <a:rPr lang="ru-RU" sz="1500" i="1" dirty="0">
              <a:solidFill>
                <a:srgbClr val="002060"/>
              </a:solidFill>
            </a:rPr>
            <a:t>и расширение спрэдов корпоративных облигаций вокруг события? </a:t>
          </a:r>
        </a:p>
        <a:p>
          <a:r>
            <a:rPr lang="ru-RU" sz="1500" i="1" dirty="0">
              <a:solidFill>
                <a:srgbClr val="002060"/>
              </a:solidFill>
            </a:rPr>
            <a:t>- Какие характеристики эмитента/инструмента усиливают или ослабляют реакцию рынка (</a:t>
          </a:r>
          <a:r>
            <a:rPr lang="ru-RU" sz="1500" i="1" dirty="0" err="1">
              <a:solidFill>
                <a:srgbClr val="002060"/>
              </a:solidFill>
            </a:rPr>
            <a:t>рейтинг</a:t>
          </a:r>
          <a:r>
            <a:rPr lang="ru-RU" sz="1500" i="1" dirty="0">
              <a:solidFill>
                <a:srgbClr val="002060"/>
              </a:solidFill>
            </a:rPr>
            <a:t>, </a:t>
          </a:r>
          <a:r>
            <a:rPr lang="ru-RU" sz="1500" i="1" dirty="0" err="1">
              <a:solidFill>
                <a:srgbClr val="002060"/>
              </a:solidFill>
            </a:rPr>
            <a:t>левередж</a:t>
          </a:r>
          <a:r>
            <a:rPr lang="ru-RU" sz="1500" i="1" dirty="0">
              <a:solidFill>
                <a:srgbClr val="002060"/>
              </a:solidFill>
            </a:rPr>
            <a:t>, </a:t>
          </a:r>
          <a:r>
            <a:rPr lang="en-US" sz="1500" i="1" dirty="0">
              <a:solidFill>
                <a:srgbClr val="002060"/>
              </a:solidFill>
            </a:rPr>
            <a:t>ownership, «</a:t>
          </a:r>
          <a:r>
            <a:rPr lang="ru-RU" sz="1500" i="1" dirty="0" err="1">
              <a:solidFill>
                <a:srgbClr val="002060"/>
              </a:solidFill>
            </a:rPr>
            <a:t>зелёная</a:t>
          </a:r>
          <a:r>
            <a:rPr lang="ru-RU" sz="1500" i="1" dirty="0">
              <a:solidFill>
                <a:srgbClr val="002060"/>
              </a:solidFill>
            </a:rPr>
            <a:t>» маркировка, доля ответственных инвесторов в реестре, отрасль, санкционные/регуляторные режимы)?</a:t>
          </a:r>
          <a:br>
            <a:rPr lang="ru-RU" sz="1500" i="1" dirty="0">
              <a:solidFill>
                <a:srgbClr val="002060"/>
              </a:solidFill>
            </a:rPr>
          </a:br>
          <a:endParaRPr lang="ru-RU" sz="1500" i="1" dirty="0">
            <a:solidFill>
              <a:srgbClr val="002060"/>
            </a:solidFill>
          </a:endParaRPr>
        </a:p>
      </dgm:t>
    </dgm:pt>
    <dgm:pt modelId="{D68B2D86-EBCA-F24A-A8EF-84510C43C166}" type="parTrans" cxnId="{EF0BE7A8-7EC5-C548-A3DA-0AC449B71CFB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CEA42B91-7D24-EF4A-AC23-FDD71BE74606}" type="sibTrans" cxnId="{EF0BE7A8-7EC5-C548-A3DA-0AC449B71CFB}">
      <dgm:prSet/>
      <dgm:spPr/>
      <dgm:t>
        <a:bodyPr/>
        <a:lstStyle/>
        <a:p>
          <a:endParaRPr lang="ru-RU" sz="2000">
            <a:solidFill>
              <a:srgbClr val="002060"/>
            </a:solidFill>
          </a:endParaRPr>
        </a:p>
      </dgm:t>
    </dgm:pt>
    <dgm:pt modelId="{DB051F3E-1879-8A4F-970A-C196E730BE20}" type="pres">
      <dgm:prSet presAssocID="{B0B78367-E413-7148-A012-C725E6A9623C}" presName="linearFlow" presStyleCnt="0">
        <dgm:presLayoutVars>
          <dgm:resizeHandles val="exact"/>
        </dgm:presLayoutVars>
      </dgm:prSet>
      <dgm:spPr/>
    </dgm:pt>
    <dgm:pt modelId="{0F29F287-C629-3A4D-84B5-E780E2D43078}" type="pres">
      <dgm:prSet presAssocID="{528B1FCD-52F9-3142-AAA6-C02C86EB712F}" presName="node" presStyleLbl="node1" presStyleIdx="0" presStyleCnt="3" custScaleX="227158">
        <dgm:presLayoutVars>
          <dgm:bulletEnabled val="1"/>
        </dgm:presLayoutVars>
      </dgm:prSet>
      <dgm:spPr/>
    </dgm:pt>
    <dgm:pt modelId="{9D674052-8EA3-2A4B-9020-6825935B2957}" type="pres">
      <dgm:prSet presAssocID="{805420C2-99AC-6C4B-84E3-E9B2BE82CE7C}" presName="sibTrans" presStyleLbl="sibTrans2D1" presStyleIdx="0" presStyleCnt="2"/>
      <dgm:spPr/>
    </dgm:pt>
    <dgm:pt modelId="{9207B3F2-AA53-2E48-8289-979CE1643937}" type="pres">
      <dgm:prSet presAssocID="{805420C2-99AC-6C4B-84E3-E9B2BE82CE7C}" presName="connectorText" presStyleLbl="sibTrans2D1" presStyleIdx="0" presStyleCnt="2"/>
      <dgm:spPr/>
    </dgm:pt>
    <dgm:pt modelId="{DC819521-B796-914D-9E7E-3385331A2A0A}" type="pres">
      <dgm:prSet presAssocID="{1F8747F5-C9E3-654D-953D-3B9F2399F4F2}" presName="node" presStyleLbl="node1" presStyleIdx="1" presStyleCnt="3" custScaleX="224161">
        <dgm:presLayoutVars>
          <dgm:bulletEnabled val="1"/>
        </dgm:presLayoutVars>
      </dgm:prSet>
      <dgm:spPr/>
    </dgm:pt>
    <dgm:pt modelId="{15C7E25C-669E-8742-9680-EF5783E4DCA9}" type="pres">
      <dgm:prSet presAssocID="{21595F1B-5F80-364C-929B-ACA700CE185C}" presName="sibTrans" presStyleLbl="sibTrans2D1" presStyleIdx="1" presStyleCnt="2"/>
      <dgm:spPr/>
    </dgm:pt>
    <dgm:pt modelId="{3A7F7436-7D6E-FC43-AA87-39C72CD0574A}" type="pres">
      <dgm:prSet presAssocID="{21595F1B-5F80-364C-929B-ACA700CE185C}" presName="connectorText" presStyleLbl="sibTrans2D1" presStyleIdx="1" presStyleCnt="2"/>
      <dgm:spPr/>
    </dgm:pt>
    <dgm:pt modelId="{8E4F2A70-9ADB-F645-B854-DC4610A21A9F}" type="pres">
      <dgm:prSet presAssocID="{CC98E237-F994-034E-B73C-0B2E1FB5F0C5}" presName="node" presStyleLbl="node1" presStyleIdx="2" presStyleCnt="3" custScaleX="224161" custScaleY="140438">
        <dgm:presLayoutVars>
          <dgm:bulletEnabled val="1"/>
        </dgm:presLayoutVars>
      </dgm:prSet>
      <dgm:spPr/>
    </dgm:pt>
  </dgm:ptLst>
  <dgm:cxnLst>
    <dgm:cxn modelId="{97834407-0438-924E-A168-C08FC664B6BE}" type="presOf" srcId="{805420C2-99AC-6C4B-84E3-E9B2BE82CE7C}" destId="{9207B3F2-AA53-2E48-8289-979CE1643937}" srcOrd="1" destOrd="0" presId="urn:microsoft.com/office/officeart/2005/8/layout/process2"/>
    <dgm:cxn modelId="{53E8742D-0BAE-FC4B-918C-F33E37C0AF52}" srcId="{B0B78367-E413-7148-A012-C725E6A9623C}" destId="{1F8747F5-C9E3-654D-953D-3B9F2399F4F2}" srcOrd="1" destOrd="0" parTransId="{E0AD2AEB-F0CF-984A-BAC4-1EEFDAFE953D}" sibTransId="{21595F1B-5F80-364C-929B-ACA700CE185C}"/>
    <dgm:cxn modelId="{58CA8854-1203-FF43-B9B1-C57155CEC094}" type="presOf" srcId="{528B1FCD-52F9-3142-AAA6-C02C86EB712F}" destId="{0F29F287-C629-3A4D-84B5-E780E2D43078}" srcOrd="0" destOrd="0" presId="urn:microsoft.com/office/officeart/2005/8/layout/process2"/>
    <dgm:cxn modelId="{7890C975-3E2E-E946-9D32-AC264D7A3F5C}" srcId="{B0B78367-E413-7148-A012-C725E6A9623C}" destId="{528B1FCD-52F9-3142-AAA6-C02C86EB712F}" srcOrd="0" destOrd="0" parTransId="{2C668156-0120-6A45-A0A4-B92EC64C76F2}" sibTransId="{805420C2-99AC-6C4B-84E3-E9B2BE82CE7C}"/>
    <dgm:cxn modelId="{E345C156-F1E4-7542-8114-1F56988428B4}" type="presOf" srcId="{CC98E237-F994-034E-B73C-0B2E1FB5F0C5}" destId="{8E4F2A70-9ADB-F645-B854-DC4610A21A9F}" srcOrd="0" destOrd="0" presId="urn:microsoft.com/office/officeart/2005/8/layout/process2"/>
    <dgm:cxn modelId="{EF0BE7A8-7EC5-C548-A3DA-0AC449B71CFB}" srcId="{B0B78367-E413-7148-A012-C725E6A9623C}" destId="{CC98E237-F994-034E-B73C-0B2E1FB5F0C5}" srcOrd="2" destOrd="0" parTransId="{D68B2D86-EBCA-F24A-A8EF-84510C43C166}" sibTransId="{CEA42B91-7D24-EF4A-AC23-FDD71BE74606}"/>
    <dgm:cxn modelId="{F901FDB2-BD2F-DD4C-A9A8-C42F49F42A98}" type="presOf" srcId="{21595F1B-5F80-364C-929B-ACA700CE185C}" destId="{15C7E25C-669E-8742-9680-EF5783E4DCA9}" srcOrd="0" destOrd="0" presId="urn:microsoft.com/office/officeart/2005/8/layout/process2"/>
    <dgm:cxn modelId="{5404E2BB-786F-3B40-A7E3-0D8F5323645D}" type="presOf" srcId="{21595F1B-5F80-364C-929B-ACA700CE185C}" destId="{3A7F7436-7D6E-FC43-AA87-39C72CD0574A}" srcOrd="1" destOrd="0" presId="urn:microsoft.com/office/officeart/2005/8/layout/process2"/>
    <dgm:cxn modelId="{7CAF01D0-80E2-FE40-A024-252AE44AF20E}" type="presOf" srcId="{1F8747F5-C9E3-654D-953D-3B9F2399F4F2}" destId="{DC819521-B796-914D-9E7E-3385331A2A0A}" srcOrd="0" destOrd="0" presId="urn:microsoft.com/office/officeart/2005/8/layout/process2"/>
    <dgm:cxn modelId="{9CB3B3D7-654C-D642-93CD-B9B18C2B3F4F}" type="presOf" srcId="{805420C2-99AC-6C4B-84E3-E9B2BE82CE7C}" destId="{9D674052-8EA3-2A4B-9020-6825935B2957}" srcOrd="0" destOrd="0" presId="urn:microsoft.com/office/officeart/2005/8/layout/process2"/>
    <dgm:cxn modelId="{8D12E0F7-B794-1442-9B02-AD2C2AE83C75}" type="presOf" srcId="{B0B78367-E413-7148-A012-C725E6A9623C}" destId="{DB051F3E-1879-8A4F-970A-C196E730BE20}" srcOrd="0" destOrd="0" presId="urn:microsoft.com/office/officeart/2005/8/layout/process2"/>
    <dgm:cxn modelId="{F4E90666-8151-9145-A8E7-C5210EB4C94C}" type="presParOf" srcId="{DB051F3E-1879-8A4F-970A-C196E730BE20}" destId="{0F29F287-C629-3A4D-84B5-E780E2D43078}" srcOrd="0" destOrd="0" presId="urn:microsoft.com/office/officeart/2005/8/layout/process2"/>
    <dgm:cxn modelId="{A841C15A-6CBC-9349-9E73-B8BE00144F8A}" type="presParOf" srcId="{DB051F3E-1879-8A4F-970A-C196E730BE20}" destId="{9D674052-8EA3-2A4B-9020-6825935B2957}" srcOrd="1" destOrd="0" presId="urn:microsoft.com/office/officeart/2005/8/layout/process2"/>
    <dgm:cxn modelId="{4014DDC6-DBC5-2E4F-A85C-A7711373A4BA}" type="presParOf" srcId="{9D674052-8EA3-2A4B-9020-6825935B2957}" destId="{9207B3F2-AA53-2E48-8289-979CE1643937}" srcOrd="0" destOrd="0" presId="urn:microsoft.com/office/officeart/2005/8/layout/process2"/>
    <dgm:cxn modelId="{438EEB22-C9EF-6F42-A14D-7E2A73AB49BE}" type="presParOf" srcId="{DB051F3E-1879-8A4F-970A-C196E730BE20}" destId="{DC819521-B796-914D-9E7E-3385331A2A0A}" srcOrd="2" destOrd="0" presId="urn:microsoft.com/office/officeart/2005/8/layout/process2"/>
    <dgm:cxn modelId="{6CB9C3FF-ABF7-BE43-A654-B7960B0A079D}" type="presParOf" srcId="{DB051F3E-1879-8A4F-970A-C196E730BE20}" destId="{15C7E25C-669E-8742-9680-EF5783E4DCA9}" srcOrd="3" destOrd="0" presId="urn:microsoft.com/office/officeart/2005/8/layout/process2"/>
    <dgm:cxn modelId="{587DB4CD-4047-9F42-880E-825A225F6CE4}" type="presParOf" srcId="{15C7E25C-669E-8742-9680-EF5783E4DCA9}" destId="{3A7F7436-7D6E-FC43-AA87-39C72CD0574A}" srcOrd="0" destOrd="0" presId="urn:microsoft.com/office/officeart/2005/8/layout/process2"/>
    <dgm:cxn modelId="{51EC4BBD-CD3A-6A4C-BB3B-EC265B124208}" type="presParOf" srcId="{DB051F3E-1879-8A4F-970A-C196E730BE20}" destId="{8E4F2A70-9ADB-F645-B854-DC4610A21A9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B78367-E413-7148-A012-C725E6A9623C}" type="doc">
      <dgm:prSet loTypeId="urn:microsoft.com/office/officeart/2005/8/layout/process2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28B1FCD-52F9-3142-AAA6-C02C86EB712F}">
      <dgm:prSet custT="1"/>
      <dgm:spPr/>
      <dgm:t>
        <a:bodyPr/>
        <a:lstStyle/>
        <a:p>
          <a:pPr>
            <a:lnSpc>
              <a:spcPct val="200000"/>
            </a:lnSpc>
          </a:pPr>
          <a:r>
            <a:rPr lang="ru-RU" sz="1800" dirty="0">
              <a:solidFill>
                <a:srgbClr val="002060"/>
              </a:solidFill>
              <a:effectLst/>
              <a:latin typeface="ArialMT"/>
            </a:rPr>
            <a:t>Данные формируются из трех контуров:</a:t>
          </a:r>
          <a:endParaRPr lang="ru-RU" sz="1800" dirty="0">
            <a:solidFill>
              <a:srgbClr val="002060"/>
            </a:solidFill>
          </a:endParaRPr>
        </a:p>
      </dgm:t>
    </dgm:pt>
    <dgm:pt modelId="{2C668156-0120-6A45-A0A4-B92EC64C76F2}" type="parTrans" cxnId="{7890C975-3E2E-E946-9D32-AC264D7A3F5C}">
      <dgm:prSet/>
      <dgm:spPr/>
      <dgm:t>
        <a:bodyPr/>
        <a:lstStyle/>
        <a:p>
          <a:endParaRPr lang="ru-RU" sz="2000"/>
        </a:p>
      </dgm:t>
    </dgm:pt>
    <dgm:pt modelId="{805420C2-99AC-6C4B-84E3-E9B2BE82CE7C}" type="sibTrans" cxnId="{7890C975-3E2E-E946-9D32-AC264D7A3F5C}">
      <dgm:prSet/>
      <dgm:spPr/>
      <dgm:t>
        <a:bodyPr/>
        <a:lstStyle/>
        <a:p>
          <a:endParaRPr lang="ru-RU" sz="2000"/>
        </a:p>
      </dgm:t>
    </dgm:pt>
    <dgm:pt modelId="{61AB82F4-5C36-B742-B7D3-8197F55AD6BD}">
      <dgm:prSet custT="1"/>
      <dgm:spPr/>
      <dgm:t>
        <a:bodyPr/>
        <a:lstStyle/>
        <a:p>
          <a:pPr>
            <a:lnSpc>
              <a:spcPct val="200000"/>
            </a:lnSpc>
          </a:pPr>
          <a:r>
            <a:rPr lang="ru-RU" sz="1800" dirty="0">
              <a:solidFill>
                <a:srgbClr val="002060"/>
              </a:solidFill>
              <a:effectLst/>
              <a:latin typeface="ArialMT"/>
            </a:rPr>
            <a:t>(</a:t>
          </a:r>
          <a:r>
            <a:rPr lang="en-US" sz="1800" dirty="0" err="1">
              <a:solidFill>
                <a:srgbClr val="002060"/>
              </a:solidFill>
              <a:effectLst/>
              <a:latin typeface="ArialMT"/>
            </a:rPr>
            <a:t>i</a:t>
          </a:r>
          <a:r>
            <a:rPr lang="en-US" sz="1800" dirty="0">
              <a:solidFill>
                <a:srgbClr val="002060"/>
              </a:solidFill>
              <a:effectLst/>
              <a:latin typeface="ArialMT"/>
            </a:rPr>
            <a:t>) </a:t>
          </a:r>
          <a:r>
            <a:rPr lang="ru-RU" sz="1800" dirty="0">
              <a:solidFill>
                <a:srgbClr val="002060"/>
              </a:solidFill>
              <a:effectLst/>
              <a:latin typeface="ArialMT"/>
            </a:rPr>
            <a:t>рыночные ряды и справочная информация по акциям и корпоративным облигациям </a:t>
          </a:r>
          <a:r>
            <a:rPr lang="ru-RU" sz="1800" dirty="0" err="1">
              <a:solidFill>
                <a:srgbClr val="002060"/>
              </a:solidFill>
              <a:effectLst/>
              <a:latin typeface="ArialMT"/>
            </a:rPr>
            <a:t>Московскои</a:t>
          </a:r>
          <a:r>
            <a:rPr lang="ru-RU" sz="1800" dirty="0">
              <a:solidFill>
                <a:srgbClr val="002060"/>
              </a:solidFill>
              <a:effectLst/>
              <a:latin typeface="ArialMT"/>
            </a:rPr>
            <a:t>̆ биржи, эталонные кривые Банка России и своп-кривые;</a:t>
          </a:r>
          <a:endParaRPr lang="ru-RU" sz="1800" dirty="0">
            <a:solidFill>
              <a:srgbClr val="002060"/>
            </a:solidFill>
          </a:endParaRPr>
        </a:p>
      </dgm:t>
    </dgm:pt>
    <dgm:pt modelId="{1B2F45D3-FC9D-AA45-BB17-07708DB08C0F}" type="parTrans" cxnId="{FAFF6626-8156-2140-A547-551BF770696C}">
      <dgm:prSet/>
      <dgm:spPr/>
      <dgm:t>
        <a:bodyPr/>
        <a:lstStyle/>
        <a:p>
          <a:endParaRPr lang="ru-RU"/>
        </a:p>
      </dgm:t>
    </dgm:pt>
    <dgm:pt modelId="{09629232-1AF7-AF4C-AAC8-6B03B4A12C72}" type="sibTrans" cxnId="{FAFF6626-8156-2140-A547-551BF770696C}">
      <dgm:prSet/>
      <dgm:spPr/>
      <dgm:t>
        <a:bodyPr/>
        <a:lstStyle/>
        <a:p>
          <a:endParaRPr lang="ru-RU"/>
        </a:p>
      </dgm:t>
    </dgm:pt>
    <dgm:pt modelId="{962E36AA-76DA-D849-B7FD-70E8F62CA226}">
      <dgm:prSet custT="1"/>
      <dgm:spPr/>
      <dgm:t>
        <a:bodyPr/>
        <a:lstStyle/>
        <a:p>
          <a:pPr>
            <a:lnSpc>
              <a:spcPct val="200000"/>
            </a:lnSpc>
          </a:pPr>
          <a:r>
            <a:rPr lang="ru-RU" sz="1800" dirty="0">
              <a:solidFill>
                <a:srgbClr val="002060"/>
              </a:solidFill>
              <a:effectLst/>
              <a:latin typeface="ArialMT"/>
            </a:rPr>
            <a:t>(</a:t>
          </a:r>
          <a:r>
            <a:rPr lang="en-US" sz="1800" dirty="0">
              <a:solidFill>
                <a:srgbClr val="002060"/>
              </a:solidFill>
              <a:effectLst/>
              <a:latin typeface="ArialMT"/>
            </a:rPr>
            <a:t>ii) </a:t>
          </a:r>
          <a:r>
            <a:rPr lang="ru-RU" sz="1800" dirty="0">
              <a:solidFill>
                <a:srgbClr val="002060"/>
              </a:solidFill>
              <a:effectLst/>
              <a:latin typeface="ArialMT"/>
            </a:rPr>
            <a:t>корпоративные отчеты, пресс-релизы и новостные ленты, нормализованные и привязанные ко времени публикации; </a:t>
          </a:r>
          <a:endParaRPr lang="ru-RU" sz="1800" dirty="0">
            <a:solidFill>
              <a:srgbClr val="002060"/>
            </a:solidFill>
          </a:endParaRPr>
        </a:p>
      </dgm:t>
    </dgm:pt>
    <dgm:pt modelId="{B828D67E-C26F-C64F-A77D-EE0F7458EFF9}" type="parTrans" cxnId="{48F670D3-6E92-7F42-AC8C-0ABAACEF5768}">
      <dgm:prSet/>
      <dgm:spPr/>
      <dgm:t>
        <a:bodyPr/>
        <a:lstStyle/>
        <a:p>
          <a:endParaRPr lang="ru-RU"/>
        </a:p>
      </dgm:t>
    </dgm:pt>
    <dgm:pt modelId="{DE68B8BA-F07D-9643-81E0-7DC953EB6259}" type="sibTrans" cxnId="{48F670D3-6E92-7F42-AC8C-0ABAACEF5768}">
      <dgm:prSet/>
      <dgm:spPr/>
      <dgm:t>
        <a:bodyPr/>
        <a:lstStyle/>
        <a:p>
          <a:endParaRPr lang="ru-RU"/>
        </a:p>
      </dgm:t>
    </dgm:pt>
    <dgm:pt modelId="{0541EB3A-059A-C846-8B2A-45C06E9EAA93}">
      <dgm:prSet custT="1"/>
      <dgm:spPr/>
      <dgm:t>
        <a:bodyPr/>
        <a:lstStyle/>
        <a:p>
          <a:pPr>
            <a:lnSpc>
              <a:spcPct val="200000"/>
            </a:lnSpc>
          </a:pPr>
          <a:r>
            <a:rPr lang="ru-RU" sz="1800" dirty="0">
              <a:solidFill>
                <a:srgbClr val="002060"/>
              </a:solidFill>
              <a:effectLst/>
              <a:latin typeface="ArialMT"/>
            </a:rPr>
            <a:t>(</a:t>
          </a:r>
          <a:r>
            <a:rPr lang="en-US" sz="1800" dirty="0">
              <a:solidFill>
                <a:srgbClr val="002060"/>
              </a:solidFill>
              <a:effectLst/>
              <a:latin typeface="ArialMT"/>
            </a:rPr>
            <a:t>iii) </a:t>
          </a:r>
          <a:r>
            <a:rPr lang="ru-RU" sz="1800" dirty="0">
              <a:solidFill>
                <a:srgbClr val="002060"/>
              </a:solidFill>
              <a:effectLst/>
              <a:latin typeface="ArialMT"/>
            </a:rPr>
            <a:t>контекст и характеристики эмитентов (</a:t>
          </a:r>
          <a:r>
            <a:rPr lang="ru-RU" sz="1800" dirty="0" err="1">
              <a:solidFill>
                <a:srgbClr val="002060"/>
              </a:solidFill>
              <a:effectLst/>
              <a:latin typeface="ArialMT"/>
            </a:rPr>
            <a:t>рейтинги</a:t>
          </a:r>
          <a:r>
            <a:rPr lang="ru-RU" sz="1800" dirty="0">
              <a:solidFill>
                <a:srgbClr val="002060"/>
              </a:solidFill>
              <a:effectLst/>
              <a:latin typeface="ArialMT"/>
            </a:rPr>
            <a:t>, структура собственности, отрасли, макропоказатели, регуляторные календарные вехи). </a:t>
          </a:r>
          <a:endParaRPr lang="ru-RU" sz="1800" dirty="0">
            <a:solidFill>
              <a:srgbClr val="002060"/>
            </a:solidFill>
          </a:endParaRPr>
        </a:p>
      </dgm:t>
    </dgm:pt>
    <dgm:pt modelId="{7FB23AC1-6E97-BA43-A945-FFA4AFBD00F6}" type="parTrans" cxnId="{BBDD56EC-ED61-4744-A7C4-B4C643C6EBC1}">
      <dgm:prSet/>
      <dgm:spPr/>
      <dgm:t>
        <a:bodyPr/>
        <a:lstStyle/>
        <a:p>
          <a:endParaRPr lang="ru-RU"/>
        </a:p>
      </dgm:t>
    </dgm:pt>
    <dgm:pt modelId="{AB59D533-B518-514F-B0A2-E8054E2522D9}" type="sibTrans" cxnId="{BBDD56EC-ED61-4744-A7C4-B4C643C6EBC1}">
      <dgm:prSet/>
      <dgm:spPr/>
      <dgm:t>
        <a:bodyPr/>
        <a:lstStyle/>
        <a:p>
          <a:endParaRPr lang="ru-RU"/>
        </a:p>
      </dgm:t>
    </dgm:pt>
    <dgm:pt modelId="{DB051F3E-1879-8A4F-970A-C196E730BE20}" type="pres">
      <dgm:prSet presAssocID="{B0B78367-E413-7148-A012-C725E6A9623C}" presName="linearFlow" presStyleCnt="0">
        <dgm:presLayoutVars>
          <dgm:resizeHandles val="exact"/>
        </dgm:presLayoutVars>
      </dgm:prSet>
      <dgm:spPr/>
    </dgm:pt>
    <dgm:pt modelId="{0F29F287-C629-3A4D-84B5-E780E2D43078}" type="pres">
      <dgm:prSet presAssocID="{528B1FCD-52F9-3142-AAA6-C02C86EB712F}" presName="node" presStyleLbl="node1" presStyleIdx="0" presStyleCnt="1" custScaleX="227158">
        <dgm:presLayoutVars>
          <dgm:bulletEnabled val="1"/>
        </dgm:presLayoutVars>
      </dgm:prSet>
      <dgm:spPr/>
    </dgm:pt>
  </dgm:ptLst>
  <dgm:cxnLst>
    <dgm:cxn modelId="{A0EA5102-C5A4-2344-A7D0-6B1D7EB55FAD}" type="presOf" srcId="{0541EB3A-059A-C846-8B2A-45C06E9EAA93}" destId="{0F29F287-C629-3A4D-84B5-E780E2D43078}" srcOrd="0" destOrd="3" presId="urn:microsoft.com/office/officeart/2005/8/layout/process2"/>
    <dgm:cxn modelId="{FAFF6626-8156-2140-A547-551BF770696C}" srcId="{528B1FCD-52F9-3142-AAA6-C02C86EB712F}" destId="{61AB82F4-5C36-B742-B7D3-8197F55AD6BD}" srcOrd="0" destOrd="0" parTransId="{1B2F45D3-FC9D-AA45-BB17-07708DB08C0F}" sibTransId="{09629232-1AF7-AF4C-AAC8-6B03B4A12C72}"/>
    <dgm:cxn modelId="{82AE3463-CC79-044E-AE71-C56E08BF280A}" type="presOf" srcId="{61AB82F4-5C36-B742-B7D3-8197F55AD6BD}" destId="{0F29F287-C629-3A4D-84B5-E780E2D43078}" srcOrd="0" destOrd="1" presId="urn:microsoft.com/office/officeart/2005/8/layout/process2"/>
    <dgm:cxn modelId="{58CA8854-1203-FF43-B9B1-C57155CEC094}" type="presOf" srcId="{528B1FCD-52F9-3142-AAA6-C02C86EB712F}" destId="{0F29F287-C629-3A4D-84B5-E780E2D43078}" srcOrd="0" destOrd="0" presId="urn:microsoft.com/office/officeart/2005/8/layout/process2"/>
    <dgm:cxn modelId="{7890C975-3E2E-E946-9D32-AC264D7A3F5C}" srcId="{B0B78367-E413-7148-A012-C725E6A9623C}" destId="{528B1FCD-52F9-3142-AAA6-C02C86EB712F}" srcOrd="0" destOrd="0" parTransId="{2C668156-0120-6A45-A0A4-B92EC64C76F2}" sibTransId="{805420C2-99AC-6C4B-84E3-E9B2BE82CE7C}"/>
    <dgm:cxn modelId="{48F670D3-6E92-7F42-AC8C-0ABAACEF5768}" srcId="{528B1FCD-52F9-3142-AAA6-C02C86EB712F}" destId="{962E36AA-76DA-D849-B7FD-70E8F62CA226}" srcOrd="1" destOrd="0" parTransId="{B828D67E-C26F-C64F-A77D-EE0F7458EFF9}" sibTransId="{DE68B8BA-F07D-9643-81E0-7DC953EB6259}"/>
    <dgm:cxn modelId="{BBDD56EC-ED61-4744-A7C4-B4C643C6EBC1}" srcId="{528B1FCD-52F9-3142-AAA6-C02C86EB712F}" destId="{0541EB3A-059A-C846-8B2A-45C06E9EAA93}" srcOrd="2" destOrd="0" parTransId="{7FB23AC1-6E97-BA43-A945-FFA4AFBD00F6}" sibTransId="{AB59D533-B518-514F-B0A2-E8054E2522D9}"/>
    <dgm:cxn modelId="{8D12E0F7-B794-1442-9B02-AD2C2AE83C75}" type="presOf" srcId="{B0B78367-E413-7148-A012-C725E6A9623C}" destId="{DB051F3E-1879-8A4F-970A-C196E730BE20}" srcOrd="0" destOrd="0" presId="urn:microsoft.com/office/officeart/2005/8/layout/process2"/>
    <dgm:cxn modelId="{AE785FFE-E3C7-AD48-9D2D-A140DC94166C}" type="presOf" srcId="{962E36AA-76DA-D849-B7FD-70E8F62CA226}" destId="{0F29F287-C629-3A4D-84B5-E780E2D43078}" srcOrd="0" destOrd="2" presId="urn:microsoft.com/office/officeart/2005/8/layout/process2"/>
    <dgm:cxn modelId="{F4E90666-8151-9145-A8E7-C5210EB4C94C}" type="presParOf" srcId="{DB051F3E-1879-8A4F-970A-C196E730BE20}" destId="{0F29F287-C629-3A4D-84B5-E780E2D43078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B78367-E413-7148-A012-C725E6A9623C}" type="doc">
      <dgm:prSet loTypeId="urn:microsoft.com/office/officeart/2005/8/layout/vProcess5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28B1FCD-52F9-3142-AAA6-C02C86EB712F}">
      <dgm:prSet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</a:rPr>
            <a:t>Ожидаемые результаты включают: </a:t>
          </a:r>
        </a:p>
        <a:p>
          <a:r>
            <a:rPr lang="ru-RU" sz="1600" dirty="0">
              <a:solidFill>
                <a:srgbClr val="002060"/>
              </a:solidFill>
            </a:rPr>
            <a:t>(1) количественную оценку краткосрочных рыночных реакций на </a:t>
          </a:r>
          <a:r>
            <a:rPr lang="en-US" sz="1600" dirty="0">
              <a:solidFill>
                <a:srgbClr val="002060"/>
              </a:solidFill>
            </a:rPr>
            <a:t>ESG-</a:t>
          </a:r>
          <a:r>
            <a:rPr lang="ru-RU" sz="1600" dirty="0">
              <a:solidFill>
                <a:srgbClr val="002060"/>
              </a:solidFill>
            </a:rPr>
            <a:t>события с разложением по тону и тематике;  </a:t>
          </a:r>
        </a:p>
        <a:p>
          <a:r>
            <a:rPr lang="ru-RU" sz="1600" dirty="0">
              <a:solidFill>
                <a:srgbClr val="002060"/>
              </a:solidFill>
            </a:rPr>
            <a:t>(2) доказательство добавленной  прогностической ценности текстовых признаков для российских акций и спрэдов;  </a:t>
          </a:r>
        </a:p>
        <a:p>
          <a:r>
            <a:rPr lang="ru-RU" sz="1600" dirty="0">
              <a:solidFill>
                <a:srgbClr val="002060"/>
              </a:solidFill>
            </a:rPr>
            <a:t>(3) практические рекомендации для эмитентов, инвесторов и регуляторов по калибровке раскрытий и управлению стоимостью капитала. </a:t>
          </a:r>
        </a:p>
      </dgm:t>
    </dgm:pt>
    <dgm:pt modelId="{2C668156-0120-6A45-A0A4-B92EC64C76F2}" type="parTrans" cxnId="{7890C975-3E2E-E946-9D32-AC264D7A3F5C}">
      <dgm:prSet/>
      <dgm:spPr/>
      <dgm:t>
        <a:bodyPr/>
        <a:lstStyle/>
        <a:p>
          <a:endParaRPr lang="ru-RU" sz="2000"/>
        </a:p>
      </dgm:t>
    </dgm:pt>
    <dgm:pt modelId="{805420C2-99AC-6C4B-84E3-E9B2BE82CE7C}" type="sibTrans" cxnId="{7890C975-3E2E-E946-9D32-AC264D7A3F5C}">
      <dgm:prSet/>
      <dgm:spPr/>
      <dgm:t>
        <a:bodyPr/>
        <a:lstStyle/>
        <a:p>
          <a:endParaRPr lang="ru-RU" sz="2000"/>
        </a:p>
      </dgm:t>
    </dgm:pt>
    <dgm:pt modelId="{45657661-F1CE-174A-8819-258833EDE118}">
      <dgm:prSet custT="1"/>
      <dgm:spPr/>
      <dgm:t>
        <a:bodyPr/>
        <a:lstStyle/>
        <a:p>
          <a:r>
            <a:rPr lang="ru-RU" sz="2000" i="1" dirty="0">
              <a:solidFill>
                <a:srgbClr val="002060"/>
              </a:solidFill>
            </a:rPr>
            <a:t>Новизна проекта — в совместном анализе </a:t>
          </a:r>
          <a:r>
            <a:rPr lang="en-US" sz="2000" i="1" dirty="0">
              <a:solidFill>
                <a:srgbClr val="002060"/>
              </a:solidFill>
            </a:rPr>
            <a:t>equity </a:t>
          </a:r>
          <a:r>
            <a:rPr lang="ru-RU" sz="2000" i="1" dirty="0">
              <a:solidFill>
                <a:srgbClr val="002060"/>
              </a:solidFill>
            </a:rPr>
            <a:t>и </a:t>
          </a:r>
          <a:r>
            <a:rPr lang="en-US" sz="2000" i="1" dirty="0">
              <a:solidFill>
                <a:srgbClr val="002060"/>
              </a:solidFill>
            </a:rPr>
            <a:t>credit </a:t>
          </a:r>
          <a:r>
            <a:rPr lang="ru-RU" sz="2000" i="1" dirty="0">
              <a:solidFill>
                <a:srgbClr val="002060"/>
              </a:solidFill>
            </a:rPr>
            <a:t>на российском рынке, интеграции  современных методов обработки текстов в прогнозирование цен и спрэдов, а также в фокусе на проверяемой в </a:t>
          </a:r>
          <a:r>
            <a:rPr lang="en-US" sz="2000" i="1" dirty="0">
              <a:solidFill>
                <a:srgbClr val="002060"/>
              </a:solidFill>
            </a:rPr>
            <a:t>out-of-sample </a:t>
          </a:r>
          <a:r>
            <a:rPr lang="ru-RU" sz="2000" i="1" dirty="0">
              <a:solidFill>
                <a:srgbClr val="002060"/>
              </a:solidFill>
            </a:rPr>
            <a:t>прогностической пользе </a:t>
          </a:r>
          <a:r>
            <a:rPr lang="en-US" sz="2000" i="1" dirty="0">
              <a:solidFill>
                <a:srgbClr val="002060"/>
              </a:solidFill>
            </a:rPr>
            <a:t>ESG-</a:t>
          </a:r>
          <a:r>
            <a:rPr lang="ru-RU" sz="2000" i="1" dirty="0">
              <a:solidFill>
                <a:srgbClr val="002060"/>
              </a:solidFill>
            </a:rPr>
            <a:t>коммуникаций. </a:t>
          </a:r>
        </a:p>
      </dgm:t>
    </dgm:pt>
    <dgm:pt modelId="{4CFD7C5A-9942-264B-9F24-3F51D1D9FB30}" type="parTrans" cxnId="{E496E975-F11C-A345-9A3B-618AA230F207}">
      <dgm:prSet/>
      <dgm:spPr/>
      <dgm:t>
        <a:bodyPr/>
        <a:lstStyle/>
        <a:p>
          <a:endParaRPr lang="ru-RU"/>
        </a:p>
      </dgm:t>
    </dgm:pt>
    <dgm:pt modelId="{9981965D-2D31-CC4B-A651-CC4ABA9A8CC1}" type="sibTrans" cxnId="{E496E975-F11C-A345-9A3B-618AA230F207}">
      <dgm:prSet/>
      <dgm:spPr/>
      <dgm:t>
        <a:bodyPr/>
        <a:lstStyle/>
        <a:p>
          <a:endParaRPr lang="ru-RU"/>
        </a:p>
      </dgm:t>
    </dgm:pt>
    <dgm:pt modelId="{B66AC66B-1616-A646-A04C-0C849B311AB5}" type="pres">
      <dgm:prSet presAssocID="{B0B78367-E413-7148-A012-C725E6A9623C}" presName="outerComposite" presStyleCnt="0">
        <dgm:presLayoutVars>
          <dgm:chMax val="5"/>
          <dgm:dir/>
          <dgm:resizeHandles val="exact"/>
        </dgm:presLayoutVars>
      </dgm:prSet>
      <dgm:spPr/>
    </dgm:pt>
    <dgm:pt modelId="{03C997ED-663B-4949-901C-FCC96F55EA1F}" type="pres">
      <dgm:prSet presAssocID="{B0B78367-E413-7148-A012-C725E6A9623C}" presName="dummyMaxCanvas" presStyleCnt="0">
        <dgm:presLayoutVars/>
      </dgm:prSet>
      <dgm:spPr/>
    </dgm:pt>
    <dgm:pt modelId="{2A06ADD6-C080-6749-B080-89E9EA429DF5}" type="pres">
      <dgm:prSet presAssocID="{B0B78367-E413-7148-A012-C725E6A9623C}" presName="TwoNodes_1" presStyleLbl="node1" presStyleIdx="0" presStyleCnt="2">
        <dgm:presLayoutVars>
          <dgm:bulletEnabled val="1"/>
        </dgm:presLayoutVars>
      </dgm:prSet>
      <dgm:spPr/>
    </dgm:pt>
    <dgm:pt modelId="{BBDE3B34-6E67-D749-9B0A-2A07438C57A7}" type="pres">
      <dgm:prSet presAssocID="{B0B78367-E413-7148-A012-C725E6A9623C}" presName="TwoNodes_2" presStyleLbl="node1" presStyleIdx="1" presStyleCnt="2">
        <dgm:presLayoutVars>
          <dgm:bulletEnabled val="1"/>
        </dgm:presLayoutVars>
      </dgm:prSet>
      <dgm:spPr/>
    </dgm:pt>
    <dgm:pt modelId="{47EB660B-FA3B-A04B-B935-CE54FD2F6DE6}" type="pres">
      <dgm:prSet presAssocID="{B0B78367-E413-7148-A012-C725E6A9623C}" presName="TwoConn_1-2" presStyleLbl="fgAccFollowNode1" presStyleIdx="0" presStyleCnt="1">
        <dgm:presLayoutVars>
          <dgm:bulletEnabled val="1"/>
        </dgm:presLayoutVars>
      </dgm:prSet>
      <dgm:spPr/>
    </dgm:pt>
    <dgm:pt modelId="{1D7485C8-A642-984D-B3E8-F93F0C2B24A1}" type="pres">
      <dgm:prSet presAssocID="{B0B78367-E413-7148-A012-C725E6A9623C}" presName="TwoNodes_1_text" presStyleLbl="node1" presStyleIdx="1" presStyleCnt="2">
        <dgm:presLayoutVars>
          <dgm:bulletEnabled val="1"/>
        </dgm:presLayoutVars>
      </dgm:prSet>
      <dgm:spPr/>
    </dgm:pt>
    <dgm:pt modelId="{7E530248-A9C3-0043-858F-3EEFF85D702F}" type="pres">
      <dgm:prSet presAssocID="{B0B78367-E413-7148-A012-C725E6A9623C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0E586F03-91AD-6345-9E2A-B12D384F41D3}" type="presOf" srcId="{528B1FCD-52F9-3142-AAA6-C02C86EB712F}" destId="{1D7485C8-A642-984D-B3E8-F93F0C2B24A1}" srcOrd="1" destOrd="0" presId="urn:microsoft.com/office/officeart/2005/8/layout/vProcess5"/>
    <dgm:cxn modelId="{81FD491D-EFE2-344B-AD7E-7BD887D46B4D}" type="presOf" srcId="{45657661-F1CE-174A-8819-258833EDE118}" destId="{7E530248-A9C3-0043-858F-3EEFF85D702F}" srcOrd="1" destOrd="0" presId="urn:microsoft.com/office/officeart/2005/8/layout/vProcess5"/>
    <dgm:cxn modelId="{8D5DE22C-A1F4-6640-9435-EFC144ED15BF}" type="presOf" srcId="{45657661-F1CE-174A-8819-258833EDE118}" destId="{BBDE3B34-6E67-D749-9B0A-2A07438C57A7}" srcOrd="0" destOrd="0" presId="urn:microsoft.com/office/officeart/2005/8/layout/vProcess5"/>
    <dgm:cxn modelId="{7890C975-3E2E-E946-9D32-AC264D7A3F5C}" srcId="{B0B78367-E413-7148-A012-C725E6A9623C}" destId="{528B1FCD-52F9-3142-AAA6-C02C86EB712F}" srcOrd="0" destOrd="0" parTransId="{2C668156-0120-6A45-A0A4-B92EC64C76F2}" sibTransId="{805420C2-99AC-6C4B-84E3-E9B2BE82CE7C}"/>
    <dgm:cxn modelId="{E496E975-F11C-A345-9A3B-618AA230F207}" srcId="{B0B78367-E413-7148-A012-C725E6A9623C}" destId="{45657661-F1CE-174A-8819-258833EDE118}" srcOrd="1" destOrd="0" parTransId="{4CFD7C5A-9942-264B-9F24-3F51D1D9FB30}" sibTransId="{9981965D-2D31-CC4B-A651-CC4ABA9A8CC1}"/>
    <dgm:cxn modelId="{0663BB9E-7715-5448-8062-1F598450C1EE}" type="presOf" srcId="{B0B78367-E413-7148-A012-C725E6A9623C}" destId="{B66AC66B-1616-A646-A04C-0C849B311AB5}" srcOrd="0" destOrd="0" presId="urn:microsoft.com/office/officeart/2005/8/layout/vProcess5"/>
    <dgm:cxn modelId="{820AB4D3-C2E8-894B-A150-C8E3C599B8F8}" type="presOf" srcId="{805420C2-99AC-6C4B-84E3-E9B2BE82CE7C}" destId="{47EB660B-FA3B-A04B-B935-CE54FD2F6DE6}" srcOrd="0" destOrd="0" presId="urn:microsoft.com/office/officeart/2005/8/layout/vProcess5"/>
    <dgm:cxn modelId="{A9DC45D5-4D9A-9F43-93A2-0B89C0C42C6A}" type="presOf" srcId="{528B1FCD-52F9-3142-AAA6-C02C86EB712F}" destId="{2A06ADD6-C080-6749-B080-89E9EA429DF5}" srcOrd="0" destOrd="0" presId="urn:microsoft.com/office/officeart/2005/8/layout/vProcess5"/>
    <dgm:cxn modelId="{7CAB6602-DB73-A140-818E-AC8D6EFF30E8}" type="presParOf" srcId="{B66AC66B-1616-A646-A04C-0C849B311AB5}" destId="{03C997ED-663B-4949-901C-FCC96F55EA1F}" srcOrd="0" destOrd="0" presId="urn:microsoft.com/office/officeart/2005/8/layout/vProcess5"/>
    <dgm:cxn modelId="{91D0BDCC-DB38-D34A-AB39-A77B3255FA07}" type="presParOf" srcId="{B66AC66B-1616-A646-A04C-0C849B311AB5}" destId="{2A06ADD6-C080-6749-B080-89E9EA429DF5}" srcOrd="1" destOrd="0" presId="urn:microsoft.com/office/officeart/2005/8/layout/vProcess5"/>
    <dgm:cxn modelId="{E2811875-5775-4F4D-8BBA-FCC10D5BEC1C}" type="presParOf" srcId="{B66AC66B-1616-A646-A04C-0C849B311AB5}" destId="{BBDE3B34-6E67-D749-9B0A-2A07438C57A7}" srcOrd="2" destOrd="0" presId="urn:microsoft.com/office/officeart/2005/8/layout/vProcess5"/>
    <dgm:cxn modelId="{B3A22A09-760F-2548-AEA3-F39BEBED3CA5}" type="presParOf" srcId="{B66AC66B-1616-A646-A04C-0C849B311AB5}" destId="{47EB660B-FA3B-A04B-B935-CE54FD2F6DE6}" srcOrd="3" destOrd="0" presId="urn:microsoft.com/office/officeart/2005/8/layout/vProcess5"/>
    <dgm:cxn modelId="{76297EE9-0BC8-1C44-ACDE-8F399193589B}" type="presParOf" srcId="{B66AC66B-1616-A646-A04C-0C849B311AB5}" destId="{1D7485C8-A642-984D-B3E8-F93F0C2B24A1}" srcOrd="4" destOrd="0" presId="urn:microsoft.com/office/officeart/2005/8/layout/vProcess5"/>
    <dgm:cxn modelId="{0ED0015E-7F8D-C84E-A2D4-A9B7F4258BFF}" type="presParOf" srcId="{B66AC66B-1616-A646-A04C-0C849B311AB5}" destId="{7E530248-A9C3-0043-858F-3EEFF85D702F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A835E6A-3F9D-A54C-A2C4-05A9E4386E57}" type="doc">
      <dgm:prSet loTypeId="urn:microsoft.com/office/officeart/2005/8/layout/default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4FBD319-9DB6-254E-BE47-E0640F3F05E8}">
      <dgm:prSet custT="1"/>
      <dgm:spPr/>
      <dgm:t>
        <a:bodyPr/>
        <a:lstStyle/>
        <a:p>
          <a:r>
            <a:rPr lang="ru-RU" sz="2400" u="sng" dirty="0">
              <a:solidFill>
                <a:srgbClr val="002060"/>
              </a:solidFill>
            </a:rPr>
            <a:t>Руководитель проекта: </a:t>
          </a:r>
          <a:r>
            <a:rPr lang="ru-RU" sz="2400" dirty="0">
              <a:solidFill>
                <a:srgbClr val="002060"/>
              </a:solidFill>
            </a:rPr>
            <a:t>Назарова Варвара Вадимовна, к.э.н., доцент </a:t>
          </a:r>
        </a:p>
      </dgm:t>
    </dgm:pt>
    <dgm:pt modelId="{B8042C79-C82E-654B-B80E-FD537B9A6FB4}" type="parTrans" cxnId="{1BF5472D-62A7-9841-A957-B6667044C234}">
      <dgm:prSet/>
      <dgm:spPr/>
      <dgm:t>
        <a:bodyPr/>
        <a:lstStyle/>
        <a:p>
          <a:endParaRPr lang="ru-RU" sz="1600"/>
        </a:p>
      </dgm:t>
    </dgm:pt>
    <dgm:pt modelId="{AB620D98-1B98-BE47-ADFD-4941CFD053D1}" type="sibTrans" cxnId="{1BF5472D-62A7-9841-A957-B6667044C234}">
      <dgm:prSet/>
      <dgm:spPr/>
      <dgm:t>
        <a:bodyPr/>
        <a:lstStyle/>
        <a:p>
          <a:endParaRPr lang="ru-RU" sz="1600"/>
        </a:p>
      </dgm:t>
    </dgm:pt>
    <dgm:pt modelId="{FA67951D-9129-174B-B6C2-B2DB51C44996}">
      <dgm:prSet custT="1"/>
      <dgm:spPr/>
      <dgm:t>
        <a:bodyPr/>
        <a:lstStyle/>
        <a:p>
          <a:r>
            <a:rPr lang="ru-RU" sz="2400" u="sng" dirty="0">
              <a:solidFill>
                <a:srgbClr val="002060"/>
              </a:solidFill>
            </a:rPr>
            <a:t>Исполнитель проекта: </a:t>
          </a:r>
          <a:r>
            <a:rPr lang="ru-RU" sz="2400" dirty="0">
              <a:solidFill>
                <a:srgbClr val="002060"/>
              </a:solidFill>
            </a:rPr>
            <a:t>Чуракова </a:t>
          </a:r>
          <a:r>
            <a:rPr lang="ru-RU" sz="2400" dirty="0" err="1">
              <a:solidFill>
                <a:srgbClr val="002060"/>
              </a:solidFill>
            </a:rPr>
            <a:t>Ийя</a:t>
          </a:r>
          <a:r>
            <a:rPr lang="ru-RU" sz="2400" dirty="0">
              <a:solidFill>
                <a:srgbClr val="002060"/>
              </a:solidFill>
            </a:rPr>
            <a:t> Юрьевна, к.э.н., доцент  </a:t>
          </a:r>
        </a:p>
      </dgm:t>
    </dgm:pt>
    <dgm:pt modelId="{AFB1AEC9-C9A2-1546-91CB-33B2C15CC1A5}" type="parTrans" cxnId="{94ED53E0-C24A-B44B-B9F7-D98E6EF98078}">
      <dgm:prSet/>
      <dgm:spPr/>
      <dgm:t>
        <a:bodyPr/>
        <a:lstStyle/>
        <a:p>
          <a:endParaRPr lang="ru-RU" sz="1600"/>
        </a:p>
      </dgm:t>
    </dgm:pt>
    <dgm:pt modelId="{5950F915-7769-E24E-B59F-7D0051295C6D}" type="sibTrans" cxnId="{94ED53E0-C24A-B44B-B9F7-D98E6EF98078}">
      <dgm:prSet/>
      <dgm:spPr/>
      <dgm:t>
        <a:bodyPr/>
        <a:lstStyle/>
        <a:p>
          <a:endParaRPr lang="ru-RU" sz="1600"/>
        </a:p>
      </dgm:t>
    </dgm:pt>
    <dgm:pt modelId="{92BF9709-37C6-0A49-9459-77473F17ABDB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400" u="sng" dirty="0">
              <a:solidFill>
                <a:srgbClr val="002060"/>
              </a:solidFill>
            </a:rPr>
            <a:t>Исполнители проекта: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400" dirty="0" err="1">
              <a:solidFill>
                <a:srgbClr val="002060"/>
              </a:solidFill>
            </a:rPr>
            <a:t>Подлевских</a:t>
          </a:r>
          <a:r>
            <a:rPr lang="ru-RU" sz="2400" dirty="0">
              <a:solidFill>
                <a:srgbClr val="002060"/>
              </a:solidFill>
            </a:rPr>
            <a:t> Роман Алексеевич – МП «Финансы», 2 курс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rgbClr val="002060"/>
              </a:solidFill>
            </a:rPr>
            <a:t>Алексеева Ольга Владимировна – преподаватель, аспирант 2 год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400" dirty="0" err="1">
              <a:solidFill>
                <a:srgbClr val="002060"/>
              </a:solidFill>
            </a:rPr>
            <a:t>Лодягин</a:t>
          </a:r>
          <a:r>
            <a:rPr lang="ru-RU" sz="2400" dirty="0">
              <a:solidFill>
                <a:srgbClr val="002060"/>
              </a:solidFill>
            </a:rPr>
            <a:t> Борис Алексеевич – преподаватель, аспирант 2 год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400" dirty="0">
              <a:solidFill>
                <a:srgbClr val="002060"/>
              </a:solidFill>
            </a:rPr>
            <a:t>Овсянникова Анастасия Константиновна – МП «Финансы», 1 курс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400" dirty="0" err="1">
              <a:solidFill>
                <a:srgbClr val="002060"/>
              </a:solidFill>
            </a:rPr>
            <a:t>Вишаль</a:t>
          </a:r>
          <a:r>
            <a:rPr lang="ru-RU" sz="2400" dirty="0">
              <a:solidFill>
                <a:srgbClr val="002060"/>
              </a:solidFill>
            </a:rPr>
            <a:t> Кумар– преподаватель, аспирант 3 год</a:t>
          </a:r>
        </a:p>
      </dgm:t>
    </dgm:pt>
    <dgm:pt modelId="{860DB005-A8EE-1B48-913A-6D8ADC05F234}" type="parTrans" cxnId="{36D1A500-E580-FA46-9501-75998F5EA39D}">
      <dgm:prSet/>
      <dgm:spPr/>
      <dgm:t>
        <a:bodyPr/>
        <a:lstStyle/>
        <a:p>
          <a:endParaRPr lang="ru-RU" sz="1600"/>
        </a:p>
      </dgm:t>
    </dgm:pt>
    <dgm:pt modelId="{3C2E4C22-7EF0-FB40-880B-84E4F76522EF}" type="sibTrans" cxnId="{36D1A500-E580-FA46-9501-75998F5EA39D}">
      <dgm:prSet/>
      <dgm:spPr/>
      <dgm:t>
        <a:bodyPr/>
        <a:lstStyle/>
        <a:p>
          <a:endParaRPr lang="ru-RU" sz="1600"/>
        </a:p>
      </dgm:t>
    </dgm:pt>
    <dgm:pt modelId="{6F83376F-9AB6-484C-93BA-051BD5BBA90A}" type="pres">
      <dgm:prSet presAssocID="{DA835E6A-3F9D-A54C-A2C4-05A9E4386E57}" presName="diagram" presStyleCnt="0">
        <dgm:presLayoutVars>
          <dgm:dir/>
          <dgm:resizeHandles val="exact"/>
        </dgm:presLayoutVars>
      </dgm:prSet>
      <dgm:spPr/>
    </dgm:pt>
    <dgm:pt modelId="{A994F039-E63D-B344-94F0-FAB37371FDA2}" type="pres">
      <dgm:prSet presAssocID="{54FBD319-9DB6-254E-BE47-E0640F3F05E8}" presName="node" presStyleLbl="node1" presStyleIdx="0" presStyleCnt="3">
        <dgm:presLayoutVars>
          <dgm:bulletEnabled val="1"/>
        </dgm:presLayoutVars>
      </dgm:prSet>
      <dgm:spPr/>
    </dgm:pt>
    <dgm:pt modelId="{E6A8E5DE-817C-1846-8F10-4FD52D3FF4D1}" type="pres">
      <dgm:prSet presAssocID="{AB620D98-1B98-BE47-ADFD-4941CFD053D1}" presName="sibTrans" presStyleCnt="0"/>
      <dgm:spPr/>
    </dgm:pt>
    <dgm:pt modelId="{33E84CF3-892D-DF47-A039-AC0308088A33}" type="pres">
      <dgm:prSet presAssocID="{FA67951D-9129-174B-B6C2-B2DB51C44996}" presName="node" presStyleLbl="node1" presStyleIdx="1" presStyleCnt="3">
        <dgm:presLayoutVars>
          <dgm:bulletEnabled val="1"/>
        </dgm:presLayoutVars>
      </dgm:prSet>
      <dgm:spPr/>
    </dgm:pt>
    <dgm:pt modelId="{E8AB2814-BFA9-9E49-BB55-BE918D450734}" type="pres">
      <dgm:prSet presAssocID="{5950F915-7769-E24E-B59F-7D0051295C6D}" presName="sibTrans" presStyleCnt="0"/>
      <dgm:spPr/>
    </dgm:pt>
    <dgm:pt modelId="{413DD26E-B1CD-8443-9A23-71E838C5741B}" type="pres">
      <dgm:prSet presAssocID="{92BF9709-37C6-0A49-9459-77473F17ABDB}" presName="node" presStyleLbl="node1" presStyleIdx="2" presStyleCnt="3" custScaleX="263829" custLinFactNeighborX="-2575" custLinFactNeighborY="-3116">
        <dgm:presLayoutVars>
          <dgm:bulletEnabled val="1"/>
        </dgm:presLayoutVars>
      </dgm:prSet>
      <dgm:spPr/>
    </dgm:pt>
  </dgm:ptLst>
  <dgm:cxnLst>
    <dgm:cxn modelId="{36D1A500-E580-FA46-9501-75998F5EA39D}" srcId="{DA835E6A-3F9D-A54C-A2C4-05A9E4386E57}" destId="{92BF9709-37C6-0A49-9459-77473F17ABDB}" srcOrd="2" destOrd="0" parTransId="{860DB005-A8EE-1B48-913A-6D8ADC05F234}" sibTransId="{3C2E4C22-7EF0-FB40-880B-84E4F76522EF}"/>
    <dgm:cxn modelId="{419E0913-A179-704A-A18B-C2FF199E3812}" type="presOf" srcId="{92BF9709-37C6-0A49-9459-77473F17ABDB}" destId="{413DD26E-B1CD-8443-9A23-71E838C5741B}" srcOrd="0" destOrd="0" presId="urn:microsoft.com/office/officeart/2005/8/layout/default"/>
    <dgm:cxn modelId="{1BF5472D-62A7-9841-A957-B6667044C234}" srcId="{DA835E6A-3F9D-A54C-A2C4-05A9E4386E57}" destId="{54FBD319-9DB6-254E-BE47-E0640F3F05E8}" srcOrd="0" destOrd="0" parTransId="{B8042C79-C82E-654B-B80E-FD537B9A6FB4}" sibTransId="{AB620D98-1B98-BE47-ADFD-4941CFD053D1}"/>
    <dgm:cxn modelId="{2B58BE67-47CE-804E-BE61-0F864FCEF95D}" type="presOf" srcId="{DA835E6A-3F9D-A54C-A2C4-05A9E4386E57}" destId="{6F83376F-9AB6-484C-93BA-051BD5BBA90A}" srcOrd="0" destOrd="0" presId="urn:microsoft.com/office/officeart/2005/8/layout/default"/>
    <dgm:cxn modelId="{2293A794-D743-FD4D-ACCD-EE47BF5E74ED}" type="presOf" srcId="{FA67951D-9129-174B-B6C2-B2DB51C44996}" destId="{33E84CF3-892D-DF47-A039-AC0308088A33}" srcOrd="0" destOrd="0" presId="urn:microsoft.com/office/officeart/2005/8/layout/default"/>
    <dgm:cxn modelId="{72D681C7-A1EA-414F-B6C0-D00AE8105BB4}" type="presOf" srcId="{54FBD319-9DB6-254E-BE47-E0640F3F05E8}" destId="{A994F039-E63D-B344-94F0-FAB37371FDA2}" srcOrd="0" destOrd="0" presId="urn:microsoft.com/office/officeart/2005/8/layout/default"/>
    <dgm:cxn modelId="{94ED53E0-C24A-B44B-B9F7-D98E6EF98078}" srcId="{DA835E6A-3F9D-A54C-A2C4-05A9E4386E57}" destId="{FA67951D-9129-174B-B6C2-B2DB51C44996}" srcOrd="1" destOrd="0" parTransId="{AFB1AEC9-C9A2-1546-91CB-33B2C15CC1A5}" sibTransId="{5950F915-7769-E24E-B59F-7D0051295C6D}"/>
    <dgm:cxn modelId="{F8088B50-5EE2-4A45-84B5-488034BE8746}" type="presParOf" srcId="{6F83376F-9AB6-484C-93BA-051BD5BBA90A}" destId="{A994F039-E63D-B344-94F0-FAB37371FDA2}" srcOrd="0" destOrd="0" presId="urn:microsoft.com/office/officeart/2005/8/layout/default"/>
    <dgm:cxn modelId="{55202A73-C176-6245-81CA-D3668CC761F3}" type="presParOf" srcId="{6F83376F-9AB6-484C-93BA-051BD5BBA90A}" destId="{E6A8E5DE-817C-1846-8F10-4FD52D3FF4D1}" srcOrd="1" destOrd="0" presId="urn:microsoft.com/office/officeart/2005/8/layout/default"/>
    <dgm:cxn modelId="{1DA3DDBC-A616-E341-BA35-123B4EC237EE}" type="presParOf" srcId="{6F83376F-9AB6-484C-93BA-051BD5BBA90A}" destId="{33E84CF3-892D-DF47-A039-AC0308088A33}" srcOrd="2" destOrd="0" presId="urn:microsoft.com/office/officeart/2005/8/layout/default"/>
    <dgm:cxn modelId="{613DC654-8AA8-D543-A393-1C74A85BA1B5}" type="presParOf" srcId="{6F83376F-9AB6-484C-93BA-051BD5BBA90A}" destId="{E8AB2814-BFA9-9E49-BB55-BE918D450734}" srcOrd="3" destOrd="0" presId="urn:microsoft.com/office/officeart/2005/8/layout/default"/>
    <dgm:cxn modelId="{FDA4020F-CC11-CF49-A008-A6500DE687FA}" type="presParOf" srcId="{6F83376F-9AB6-484C-93BA-051BD5BBA90A}" destId="{413DD26E-B1CD-8443-9A23-71E838C5741B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8EB6E6D-2471-5946-BD64-9F9ED81C0FC5}" type="doc">
      <dgm:prSet loTypeId="urn:microsoft.com/office/officeart/2005/8/layout/h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7CB6BDD-A4E3-9E4C-995F-7BDAF25B9064}">
      <dgm:prSet custT="1"/>
      <dgm:spPr/>
      <dgm:t>
        <a:bodyPr/>
        <a:lstStyle/>
        <a:p>
          <a:r>
            <a:rPr lang="ru-RU" sz="1600" b="1" dirty="0">
              <a:solidFill>
                <a:srgbClr val="002060"/>
              </a:solidFill>
            </a:rPr>
            <a:t>Статьи</a:t>
          </a:r>
        </a:p>
      </dgm:t>
    </dgm:pt>
    <dgm:pt modelId="{A5B32C73-816E-074F-AFC8-F77334C4FF3C}" type="parTrans" cxnId="{857649C7-5E6D-0B4D-9C62-2EBFF81C2A62}">
      <dgm:prSet/>
      <dgm:spPr/>
      <dgm:t>
        <a:bodyPr/>
        <a:lstStyle/>
        <a:p>
          <a:endParaRPr lang="ru-RU"/>
        </a:p>
      </dgm:t>
    </dgm:pt>
    <dgm:pt modelId="{7CC95B31-2CC2-E644-A7B6-288992D77BFD}" type="sibTrans" cxnId="{857649C7-5E6D-0B4D-9C62-2EBFF81C2A62}">
      <dgm:prSet/>
      <dgm:spPr/>
      <dgm:t>
        <a:bodyPr/>
        <a:lstStyle/>
        <a:p>
          <a:endParaRPr lang="ru-RU"/>
        </a:p>
      </dgm:t>
    </dgm:pt>
    <dgm:pt modelId="{ABF713CD-1290-6B41-B3C3-DAECB6E589C7}">
      <dgm:prSet/>
      <dgm:spPr/>
      <dgm:t>
        <a:bodyPr/>
        <a:lstStyle/>
        <a:p>
          <a:r>
            <a:rPr lang="en-US" dirty="0" err="1">
              <a:solidFill>
                <a:srgbClr val="002060"/>
              </a:solidFill>
            </a:rPr>
            <a:t>Lodiagin</a:t>
          </a:r>
          <a:r>
            <a:rPr lang="en-US" dirty="0">
              <a:solidFill>
                <a:srgbClr val="002060"/>
              </a:solidFill>
            </a:rPr>
            <a:t> B., Alekseeva O., </a:t>
          </a:r>
          <a:r>
            <a:rPr lang="ru-RU" dirty="0">
              <a:solidFill>
                <a:srgbClr val="002060"/>
              </a:solidFill>
            </a:rPr>
            <a:t>Козлова С., </a:t>
          </a:r>
          <a:r>
            <a:rPr lang="ru-RU" dirty="0" err="1">
              <a:solidFill>
                <a:srgbClr val="002060"/>
              </a:solidFill>
            </a:rPr>
            <a:t>Пусынникова</a:t>
          </a:r>
          <a:r>
            <a:rPr lang="ru-RU" dirty="0">
              <a:solidFill>
                <a:srgbClr val="002060"/>
              </a:solidFill>
            </a:rPr>
            <a:t> А. Зеленые облигации в России: рыночные и макроэкономические факторы доходности // </a:t>
          </a:r>
          <a:r>
            <a:rPr lang="en-US" dirty="0">
              <a:solidFill>
                <a:srgbClr val="002060"/>
              </a:solidFill>
            </a:rPr>
            <a:t>Journal of Applied Economic Research. 2025. Vol. 24. No. 4. P. 100–115.</a:t>
          </a:r>
          <a:endParaRPr lang="ru-RU" dirty="0">
            <a:solidFill>
              <a:srgbClr val="002060"/>
            </a:solidFill>
          </a:endParaRPr>
        </a:p>
      </dgm:t>
    </dgm:pt>
    <dgm:pt modelId="{E34A0344-D601-314C-8C7F-46EA4EA386E8}" type="parTrans" cxnId="{5AA6AD8E-82F6-1F4E-AA5C-8EE505044B40}">
      <dgm:prSet/>
      <dgm:spPr/>
      <dgm:t>
        <a:bodyPr/>
        <a:lstStyle/>
        <a:p>
          <a:endParaRPr lang="ru-RU"/>
        </a:p>
      </dgm:t>
    </dgm:pt>
    <dgm:pt modelId="{3AB474AA-0505-E64A-B562-80C7E0BDA8B5}" type="sibTrans" cxnId="{5AA6AD8E-82F6-1F4E-AA5C-8EE505044B40}">
      <dgm:prSet/>
      <dgm:spPr/>
      <dgm:t>
        <a:bodyPr/>
        <a:lstStyle/>
        <a:p>
          <a:endParaRPr lang="ru-RU"/>
        </a:p>
      </dgm:t>
    </dgm:pt>
    <dgm:pt modelId="{2147A668-5441-4B4D-9069-E5CA2E4AD4B9}">
      <dgm:prSet custT="1"/>
      <dgm:spPr/>
      <dgm:t>
        <a:bodyPr/>
        <a:lstStyle/>
        <a:p>
          <a:r>
            <a:rPr lang="ru-RU" sz="1600" b="1" dirty="0"/>
            <a:t>Конференции:</a:t>
          </a:r>
        </a:p>
      </dgm:t>
    </dgm:pt>
    <dgm:pt modelId="{19B6275D-DF85-3A41-8D62-35CD03AEA51D}" type="parTrans" cxnId="{CD4B9A3A-D2A4-1347-8DBE-C8902EA1AC28}">
      <dgm:prSet/>
      <dgm:spPr/>
      <dgm:t>
        <a:bodyPr/>
        <a:lstStyle/>
        <a:p>
          <a:endParaRPr lang="ru-RU"/>
        </a:p>
      </dgm:t>
    </dgm:pt>
    <dgm:pt modelId="{B75F8F8A-6D3C-ED49-AF10-E38724D30CD4}" type="sibTrans" cxnId="{CD4B9A3A-D2A4-1347-8DBE-C8902EA1AC28}">
      <dgm:prSet/>
      <dgm:spPr/>
      <dgm:t>
        <a:bodyPr/>
        <a:lstStyle/>
        <a:p>
          <a:endParaRPr lang="ru-RU"/>
        </a:p>
      </dgm:t>
    </dgm:pt>
    <dgm:pt modelId="{0C1B28A0-2DDA-2E4C-8124-39C60280542C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Назарова В. В., </a:t>
          </a:r>
          <a:r>
            <a:rPr lang="ru-RU" dirty="0" err="1">
              <a:solidFill>
                <a:srgbClr val="002060"/>
              </a:solidFill>
            </a:rPr>
            <a:t>Лодягин</a:t>
          </a:r>
          <a:r>
            <a:rPr lang="ru-RU" dirty="0">
              <a:solidFill>
                <a:srgbClr val="002060"/>
              </a:solidFill>
            </a:rPr>
            <a:t> Б. А., Круглов Ф. А., Круглов А. В. Применение методов машинного обучения для прогнозирования нефтяных котировок // </a:t>
          </a:r>
          <a:r>
            <a:rPr lang="en-US" dirty="0" err="1">
              <a:solidFill>
                <a:srgbClr val="002060"/>
              </a:solidFill>
            </a:rPr>
            <a:t>AlterEconomics</a:t>
          </a:r>
          <a:r>
            <a:rPr lang="en-US" dirty="0">
              <a:solidFill>
                <a:srgbClr val="002060"/>
              </a:solidFill>
            </a:rPr>
            <a:t> (</a:t>
          </a:r>
          <a:r>
            <a:rPr lang="ru-RU" dirty="0">
              <a:solidFill>
                <a:srgbClr val="002060"/>
              </a:solidFill>
            </a:rPr>
            <a:t>ранее - Журнал </a:t>
          </a:r>
          <a:r>
            <a:rPr lang="ru-RU" dirty="0" err="1">
              <a:solidFill>
                <a:srgbClr val="002060"/>
              </a:solidFill>
            </a:rPr>
            <a:t>экономическои</a:t>
          </a:r>
          <a:r>
            <a:rPr lang="ru-RU" dirty="0">
              <a:solidFill>
                <a:srgbClr val="002060"/>
              </a:solidFill>
            </a:rPr>
            <a:t>̆ теории). 2025. </a:t>
          </a:r>
          <a:r>
            <a:rPr lang="en-US" dirty="0">
              <a:solidFill>
                <a:srgbClr val="002060"/>
              </a:solidFill>
            </a:rPr>
            <a:t>No 22(3). </a:t>
          </a:r>
          <a:r>
            <a:rPr lang="ru-RU" dirty="0">
              <a:solidFill>
                <a:srgbClr val="002060"/>
              </a:solidFill>
            </a:rPr>
            <a:t>С. 482– 502</a:t>
          </a:r>
        </a:p>
      </dgm:t>
    </dgm:pt>
    <dgm:pt modelId="{8C31969E-F211-B143-A914-E4006CB0F368}" type="parTrans" cxnId="{7B07FAA5-EB33-F743-B34F-F954D1335179}">
      <dgm:prSet/>
      <dgm:spPr/>
      <dgm:t>
        <a:bodyPr/>
        <a:lstStyle/>
        <a:p>
          <a:endParaRPr lang="ru-RU"/>
        </a:p>
      </dgm:t>
    </dgm:pt>
    <dgm:pt modelId="{1F841DAE-46AF-2645-8B73-645C80AD5FC7}" type="sibTrans" cxnId="{7B07FAA5-EB33-F743-B34F-F954D1335179}">
      <dgm:prSet/>
      <dgm:spPr/>
      <dgm:t>
        <a:bodyPr/>
        <a:lstStyle/>
        <a:p>
          <a:endParaRPr lang="ru-RU"/>
        </a:p>
      </dgm:t>
    </dgm:pt>
    <dgm:pt modelId="{8E19B550-2625-F24C-AF3E-C04EDE2C252E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Участие в конференции в 2025 году </a:t>
          </a:r>
          <a:r>
            <a:rPr lang="en-US" dirty="0">
              <a:solidFill>
                <a:srgbClr val="002060"/>
              </a:solidFill>
            </a:rPr>
            <a:t>International Scientific Conference GLOBAL ECONOMIC TRENDS - CHALLENGES AND OPPORTUNITIES (Belgrade). </a:t>
          </a:r>
          <a:r>
            <a:rPr lang="ru-RU" dirty="0">
              <a:solidFill>
                <a:srgbClr val="002060"/>
              </a:solidFill>
            </a:rPr>
            <a:t>Доклад: </a:t>
          </a:r>
          <a:r>
            <a:rPr lang="en-US" dirty="0">
              <a:solidFill>
                <a:srgbClr val="002060"/>
              </a:solidFill>
            </a:rPr>
            <a:t>Adaptive Factor Investing in the Russian Equity Market: An Industry Analysis</a:t>
          </a:r>
          <a:endParaRPr lang="ru-RU" dirty="0">
            <a:solidFill>
              <a:srgbClr val="002060"/>
            </a:solidFill>
          </a:endParaRPr>
        </a:p>
      </dgm:t>
    </dgm:pt>
    <dgm:pt modelId="{0306B738-3608-004D-9E77-D30841BB6189}" type="parTrans" cxnId="{4E099565-D9EB-F247-8BAF-91021FABF391}">
      <dgm:prSet/>
      <dgm:spPr/>
      <dgm:t>
        <a:bodyPr/>
        <a:lstStyle/>
        <a:p>
          <a:endParaRPr lang="ru-RU"/>
        </a:p>
      </dgm:t>
    </dgm:pt>
    <dgm:pt modelId="{24090167-578D-A14E-BC6D-80BFF9A44410}" type="sibTrans" cxnId="{4E099565-D9EB-F247-8BAF-91021FABF391}">
      <dgm:prSet/>
      <dgm:spPr/>
      <dgm:t>
        <a:bodyPr/>
        <a:lstStyle/>
        <a:p>
          <a:endParaRPr lang="ru-RU"/>
        </a:p>
      </dgm:t>
    </dgm:pt>
    <dgm:pt modelId="{E39E83EA-18A3-0341-97DE-0F6333752A70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Представление доклада о применении </a:t>
          </a:r>
          <a:r>
            <a:rPr lang="ru-RU" dirty="0" err="1">
              <a:solidFill>
                <a:srgbClr val="002060"/>
              </a:solidFill>
            </a:rPr>
            <a:t>моделеи</a:t>
          </a:r>
          <a:r>
            <a:rPr lang="ru-RU" dirty="0">
              <a:solidFill>
                <a:srgbClr val="002060"/>
              </a:solidFill>
            </a:rPr>
            <a:t>̆ машинного обучения в финансах на воркшопе с </a:t>
          </a:r>
          <a:r>
            <a:rPr lang="ru-RU" dirty="0" err="1">
              <a:solidFill>
                <a:srgbClr val="002060"/>
              </a:solidFill>
            </a:rPr>
            <a:t>индийскои</a:t>
          </a:r>
          <a:r>
            <a:rPr lang="ru-RU" dirty="0">
              <a:solidFill>
                <a:srgbClr val="002060"/>
              </a:solidFill>
            </a:rPr>
            <a:t>̆ </a:t>
          </a:r>
          <a:r>
            <a:rPr lang="ru-RU" dirty="0" err="1">
              <a:solidFill>
                <a:srgbClr val="002060"/>
              </a:solidFill>
            </a:rPr>
            <a:t>школои</a:t>
          </a:r>
          <a:r>
            <a:rPr lang="ru-RU" dirty="0">
              <a:solidFill>
                <a:srgbClr val="002060"/>
              </a:solidFill>
            </a:rPr>
            <a:t>̆ </a:t>
          </a:r>
          <a:r>
            <a:rPr lang="en-US" dirty="0">
              <a:solidFill>
                <a:srgbClr val="002060"/>
              </a:solidFill>
            </a:rPr>
            <a:t>SSE Symbiosis</a:t>
          </a:r>
          <a:endParaRPr lang="ru-RU" dirty="0">
            <a:solidFill>
              <a:srgbClr val="002060"/>
            </a:solidFill>
          </a:endParaRPr>
        </a:p>
      </dgm:t>
    </dgm:pt>
    <dgm:pt modelId="{93E8B8C3-72A0-DF4B-A3A3-856938C4E7F6}" type="parTrans" cxnId="{E30852CE-D586-6E4E-9800-F7C06EE3265C}">
      <dgm:prSet/>
      <dgm:spPr/>
      <dgm:t>
        <a:bodyPr/>
        <a:lstStyle/>
        <a:p>
          <a:endParaRPr lang="ru-RU"/>
        </a:p>
      </dgm:t>
    </dgm:pt>
    <dgm:pt modelId="{ECD7351D-E8D8-E746-8800-26977B461544}" type="sibTrans" cxnId="{E30852CE-D586-6E4E-9800-F7C06EE3265C}">
      <dgm:prSet/>
      <dgm:spPr/>
      <dgm:t>
        <a:bodyPr/>
        <a:lstStyle/>
        <a:p>
          <a:endParaRPr lang="ru-RU"/>
        </a:p>
      </dgm:t>
    </dgm:pt>
    <dgm:pt modelId="{5B86A4E8-5C56-254F-A266-ABFF8A3E8AA8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Участие в конференции 2025 </a:t>
          </a:r>
          <a:r>
            <a:rPr lang="en-US" dirty="0">
              <a:solidFill>
                <a:srgbClr val="002060"/>
              </a:solidFill>
            </a:rPr>
            <a:t>Massey Sustainable Finance Conference (</a:t>
          </a:r>
          <a:r>
            <a:rPr lang="ru-RU" dirty="0">
              <a:solidFill>
                <a:srgbClr val="002060"/>
              </a:solidFill>
            </a:rPr>
            <a:t>г. Нанкин, </a:t>
          </a:r>
          <a:r>
            <a:rPr lang="ru-RU" dirty="0" err="1">
              <a:solidFill>
                <a:srgbClr val="002060"/>
              </a:solidFill>
            </a:rPr>
            <a:t>Китаи</a:t>
          </a:r>
          <a:r>
            <a:rPr lang="ru-RU" dirty="0">
              <a:solidFill>
                <a:srgbClr val="002060"/>
              </a:solidFill>
            </a:rPr>
            <a:t>̆) с докладом “</a:t>
          </a:r>
          <a:r>
            <a:rPr lang="en-US" dirty="0">
              <a:solidFill>
                <a:srgbClr val="002060"/>
              </a:solidFill>
            </a:rPr>
            <a:t>Sustainable Debt, Sustainable Returns? The Impact of Green Bonds on Firm Performance in China”</a:t>
          </a:r>
          <a:br>
            <a:rPr lang="en-US" dirty="0">
              <a:solidFill>
                <a:srgbClr val="002060"/>
              </a:solidFill>
            </a:rPr>
          </a:br>
          <a:r>
            <a:rPr lang="ru-RU" dirty="0">
              <a:solidFill>
                <a:srgbClr val="002060"/>
              </a:solidFill>
            </a:rPr>
            <a:t>Участие в конференции </a:t>
          </a:r>
          <a:r>
            <a:rPr lang="en-US" dirty="0">
              <a:solidFill>
                <a:srgbClr val="002060"/>
              </a:solidFill>
            </a:rPr>
            <a:t>EMC 2025 </a:t>
          </a:r>
          <a:r>
            <a:rPr lang="ru-RU" dirty="0">
              <a:solidFill>
                <a:srgbClr val="002060"/>
              </a:solidFill>
            </a:rPr>
            <a:t>с докладом “</a:t>
          </a:r>
          <a:r>
            <a:rPr lang="en-US" dirty="0">
              <a:solidFill>
                <a:srgbClr val="002060"/>
              </a:solidFill>
            </a:rPr>
            <a:t>The effects of ECB’s monetary policy on growth: a sovereign bonds pricing approach”</a:t>
          </a:r>
          <a:endParaRPr lang="ru-RU" dirty="0">
            <a:solidFill>
              <a:srgbClr val="002060"/>
            </a:solidFill>
          </a:endParaRPr>
        </a:p>
      </dgm:t>
    </dgm:pt>
    <dgm:pt modelId="{0745BEE2-F112-684F-AFFA-94DB713055A4}" type="parTrans" cxnId="{C6AB6EFA-C2CD-8949-99D9-0F06226D9678}">
      <dgm:prSet/>
      <dgm:spPr/>
      <dgm:t>
        <a:bodyPr/>
        <a:lstStyle/>
        <a:p>
          <a:endParaRPr lang="ru-RU"/>
        </a:p>
      </dgm:t>
    </dgm:pt>
    <dgm:pt modelId="{F5793E0A-6D71-3049-989F-81BFEFBDCC10}" type="sibTrans" cxnId="{C6AB6EFA-C2CD-8949-99D9-0F06226D9678}">
      <dgm:prSet/>
      <dgm:spPr/>
      <dgm:t>
        <a:bodyPr/>
        <a:lstStyle/>
        <a:p>
          <a:endParaRPr lang="ru-RU"/>
        </a:p>
      </dgm:t>
    </dgm:pt>
    <dgm:pt modelId="{C21CC3A7-588A-3843-90AA-03392D1033FC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Участие в конференции “</a:t>
          </a:r>
          <a:r>
            <a:rPr lang="en-US" dirty="0">
              <a:solidFill>
                <a:srgbClr val="002060"/>
              </a:solidFill>
            </a:rPr>
            <a:t>ESG Corporate Dynamics: the Challenges for Emerging Capital Markets 2024” </a:t>
          </a:r>
          <a:r>
            <a:rPr lang="ru-RU" dirty="0">
              <a:solidFill>
                <a:srgbClr val="002060"/>
              </a:solidFill>
            </a:rPr>
            <a:t>с докладом “</a:t>
          </a:r>
          <a:r>
            <a:rPr lang="en-US" dirty="0">
              <a:solidFill>
                <a:srgbClr val="002060"/>
              </a:solidFill>
            </a:rPr>
            <a:t>The Effect of Economic Freedom on the Green Bonds Market”</a:t>
          </a:r>
          <a:endParaRPr lang="ru-RU" dirty="0">
            <a:solidFill>
              <a:srgbClr val="002060"/>
            </a:solidFill>
          </a:endParaRPr>
        </a:p>
      </dgm:t>
    </dgm:pt>
    <dgm:pt modelId="{21D17AD5-02B9-654D-91BA-DBE53E0A337E}" type="parTrans" cxnId="{584976F8-B9D4-DE4B-B9A1-3BBF99A22240}">
      <dgm:prSet/>
      <dgm:spPr/>
      <dgm:t>
        <a:bodyPr/>
        <a:lstStyle/>
        <a:p>
          <a:endParaRPr lang="ru-RU"/>
        </a:p>
      </dgm:t>
    </dgm:pt>
    <dgm:pt modelId="{4283370E-0CAD-9C49-ACCD-9B74F9FB279C}" type="sibTrans" cxnId="{584976F8-B9D4-DE4B-B9A1-3BBF99A22240}">
      <dgm:prSet/>
      <dgm:spPr/>
      <dgm:t>
        <a:bodyPr/>
        <a:lstStyle/>
        <a:p>
          <a:endParaRPr lang="ru-RU"/>
        </a:p>
      </dgm:t>
    </dgm:pt>
    <dgm:pt modelId="{6E93CD2B-AF00-CB48-9CD9-0C9C36D15938}">
      <dgm:prSet/>
      <dgm:spPr/>
      <dgm:t>
        <a:bodyPr/>
        <a:lstStyle/>
        <a:p>
          <a:r>
            <a:rPr lang="en-US" dirty="0" err="1">
              <a:solidFill>
                <a:srgbClr val="002060"/>
              </a:solidFill>
            </a:rPr>
            <a:t>Nazarova</a:t>
          </a:r>
          <a:r>
            <a:rPr lang="en-US" dirty="0">
              <a:solidFill>
                <a:srgbClr val="002060"/>
              </a:solidFill>
            </a:rPr>
            <a:t> V., </a:t>
          </a:r>
          <a:r>
            <a:rPr lang="en-US" dirty="0" err="1">
              <a:solidFill>
                <a:srgbClr val="002060"/>
              </a:solidFill>
            </a:rPr>
            <a:t>Churakova</a:t>
          </a:r>
          <a:r>
            <a:rPr lang="en-US" dirty="0">
              <a:solidFill>
                <a:srgbClr val="002060"/>
              </a:solidFill>
            </a:rPr>
            <a:t> I., </a:t>
          </a:r>
          <a:r>
            <a:rPr lang="en-US" dirty="0" err="1">
              <a:solidFill>
                <a:srgbClr val="002060"/>
              </a:solidFill>
            </a:rPr>
            <a:t>Sergachev</a:t>
          </a:r>
          <a:r>
            <a:rPr lang="en-US" dirty="0">
              <a:solidFill>
                <a:srgbClr val="002060"/>
              </a:solidFill>
            </a:rPr>
            <a:t> B. D., </a:t>
          </a:r>
          <a:r>
            <a:rPr lang="en-US" dirty="0" err="1">
              <a:solidFill>
                <a:srgbClr val="002060"/>
              </a:solidFill>
            </a:rPr>
            <a:t>Orekhovskaya</a:t>
          </a:r>
          <a:r>
            <a:rPr lang="en-US" dirty="0">
              <a:solidFill>
                <a:srgbClr val="002060"/>
              </a:solidFill>
            </a:rPr>
            <a:t> M. A. Responsible and </a:t>
          </a:r>
          <a:r>
            <a:rPr lang="en-US" dirty="0" err="1">
              <a:solidFill>
                <a:srgbClr val="002060"/>
              </a:solidFill>
            </a:rPr>
            <a:t>profi</a:t>
          </a:r>
          <a:r>
            <a:rPr lang="en-US" dirty="0">
              <a:solidFill>
                <a:srgbClr val="002060"/>
              </a:solidFill>
            </a:rPr>
            <a:t> table: How does ESG agenda increases company’s evaluation // </a:t>
          </a:r>
          <a:r>
            <a:rPr lang="en-US" dirty="0" err="1">
              <a:solidFill>
                <a:srgbClr val="002060"/>
              </a:solidFill>
            </a:rPr>
            <a:t>Vestnik</a:t>
          </a:r>
          <a:r>
            <a:rPr lang="en-US" dirty="0">
              <a:solidFill>
                <a:srgbClr val="002060"/>
              </a:solidFill>
            </a:rPr>
            <a:t> of Saint Petersburg University. Management. 2023. Vol. 22. No. 2. P. 226-248.</a:t>
          </a:r>
          <a:br>
            <a:rPr lang="en-US" dirty="0">
              <a:solidFill>
                <a:srgbClr val="002060"/>
              </a:solidFill>
            </a:rPr>
          </a:br>
          <a:r>
            <a:rPr lang="en-US" dirty="0" err="1">
              <a:solidFill>
                <a:srgbClr val="002060"/>
              </a:solidFill>
            </a:rPr>
            <a:t>doi</a:t>
          </a:r>
          <a:endParaRPr lang="ru-RU" dirty="0">
            <a:solidFill>
              <a:srgbClr val="002060"/>
            </a:solidFill>
          </a:endParaRPr>
        </a:p>
      </dgm:t>
    </dgm:pt>
    <dgm:pt modelId="{FF8D5532-C1B8-3548-ACBD-85459A2C5D56}" type="parTrans" cxnId="{E6DE1135-30E9-7740-BB8D-456AAB5C2E06}">
      <dgm:prSet/>
      <dgm:spPr/>
      <dgm:t>
        <a:bodyPr/>
        <a:lstStyle/>
        <a:p>
          <a:endParaRPr lang="ru-RU"/>
        </a:p>
      </dgm:t>
    </dgm:pt>
    <dgm:pt modelId="{3B2328D0-5B90-D44C-A144-B278856E9098}" type="sibTrans" cxnId="{E6DE1135-30E9-7740-BB8D-456AAB5C2E06}">
      <dgm:prSet/>
      <dgm:spPr/>
      <dgm:t>
        <a:bodyPr/>
        <a:lstStyle/>
        <a:p>
          <a:endParaRPr lang="ru-RU"/>
        </a:p>
      </dgm:t>
    </dgm:pt>
    <dgm:pt modelId="{9371E5BE-8E85-6E4E-813E-BC18D216AABA}">
      <dgm:prSet/>
      <dgm:spPr/>
      <dgm:t>
        <a:bodyPr/>
        <a:lstStyle/>
        <a:p>
          <a:r>
            <a:rPr lang="en-US" dirty="0" err="1">
              <a:solidFill>
                <a:srgbClr val="002060"/>
              </a:solidFill>
            </a:rPr>
            <a:t>Churakova</a:t>
          </a:r>
          <a:r>
            <a:rPr lang="en-US" dirty="0">
              <a:solidFill>
                <a:srgbClr val="002060"/>
              </a:solidFill>
            </a:rPr>
            <a:t> I., Vishal Kumar. A Meta-Analysis on the Relationship Between Innovation Capability &amp; Knowledge Sharing and Role of Innovation Capability on Financial Performance of Firms // Communications on Applied Nonlinear Analysis. 2024. Vol. 32. No. 2. P. 130- 150. </a:t>
          </a:r>
          <a:r>
            <a:rPr lang="en-US" dirty="0" err="1">
              <a:solidFill>
                <a:srgbClr val="002060"/>
              </a:solidFill>
            </a:rPr>
            <a:t>doi</a:t>
          </a:r>
          <a:endParaRPr lang="ru-RU" dirty="0">
            <a:solidFill>
              <a:srgbClr val="002060"/>
            </a:solidFill>
          </a:endParaRPr>
        </a:p>
      </dgm:t>
    </dgm:pt>
    <dgm:pt modelId="{06305560-6AC6-3747-A1B4-993C1835BED6}" type="parTrans" cxnId="{A80D89F1-479C-924E-9F26-990B14977757}">
      <dgm:prSet/>
      <dgm:spPr/>
      <dgm:t>
        <a:bodyPr/>
        <a:lstStyle/>
        <a:p>
          <a:endParaRPr lang="ru-RU"/>
        </a:p>
      </dgm:t>
    </dgm:pt>
    <dgm:pt modelId="{1EE3B078-812B-A648-BA34-72F1818970FC}" type="sibTrans" cxnId="{A80D89F1-479C-924E-9F26-990B14977757}">
      <dgm:prSet/>
      <dgm:spPr/>
      <dgm:t>
        <a:bodyPr/>
        <a:lstStyle/>
        <a:p>
          <a:endParaRPr lang="ru-RU"/>
        </a:p>
      </dgm:t>
    </dgm:pt>
    <dgm:pt modelId="{02E15A61-4612-AD4F-AF8B-30B2B89911F2}" type="pres">
      <dgm:prSet presAssocID="{08EB6E6D-2471-5946-BD64-9F9ED81C0FC5}" presName="Name0" presStyleCnt="0">
        <dgm:presLayoutVars>
          <dgm:dir/>
          <dgm:animLvl val="lvl"/>
          <dgm:resizeHandles val="exact"/>
        </dgm:presLayoutVars>
      </dgm:prSet>
      <dgm:spPr/>
    </dgm:pt>
    <dgm:pt modelId="{90F17618-32DF-7B4D-A942-111DA4977B0F}" type="pres">
      <dgm:prSet presAssocID="{57CB6BDD-A4E3-9E4C-995F-7BDAF25B9064}" presName="composite" presStyleCnt="0"/>
      <dgm:spPr/>
    </dgm:pt>
    <dgm:pt modelId="{8D282474-B7DA-C94F-92DE-E3AEA98B2E81}" type="pres">
      <dgm:prSet presAssocID="{57CB6BDD-A4E3-9E4C-995F-7BDAF25B906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5C2499FA-A1EF-7241-817B-02D47FD1B721}" type="pres">
      <dgm:prSet presAssocID="{57CB6BDD-A4E3-9E4C-995F-7BDAF25B9064}" presName="desTx" presStyleLbl="alignAccFollowNode1" presStyleIdx="0" presStyleCnt="2">
        <dgm:presLayoutVars>
          <dgm:bulletEnabled val="1"/>
        </dgm:presLayoutVars>
      </dgm:prSet>
      <dgm:spPr/>
    </dgm:pt>
    <dgm:pt modelId="{747080E7-D329-C944-AA17-68FA63C105F3}" type="pres">
      <dgm:prSet presAssocID="{7CC95B31-2CC2-E644-A7B6-288992D77BFD}" presName="space" presStyleCnt="0"/>
      <dgm:spPr/>
    </dgm:pt>
    <dgm:pt modelId="{65865E03-FD8A-5447-9A0E-9C5385CAC10D}" type="pres">
      <dgm:prSet presAssocID="{2147A668-5441-4B4D-9069-E5CA2E4AD4B9}" presName="composite" presStyleCnt="0"/>
      <dgm:spPr/>
    </dgm:pt>
    <dgm:pt modelId="{CC739887-C62A-844B-8165-C30B418EB110}" type="pres">
      <dgm:prSet presAssocID="{2147A668-5441-4B4D-9069-E5CA2E4AD4B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A04DE7F1-B519-DF41-B2C0-DBE042290709}" type="pres">
      <dgm:prSet presAssocID="{2147A668-5441-4B4D-9069-E5CA2E4AD4B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36BC4C0A-2387-D543-8B0E-A59363ADE285}" type="presOf" srcId="{5B86A4E8-5C56-254F-A266-ABFF8A3E8AA8}" destId="{A04DE7F1-B519-DF41-B2C0-DBE042290709}" srcOrd="0" destOrd="2" presId="urn:microsoft.com/office/officeart/2005/8/layout/hList1"/>
    <dgm:cxn modelId="{41316025-2DA8-744D-ADF7-FDEE8403E1D2}" type="presOf" srcId="{2147A668-5441-4B4D-9069-E5CA2E4AD4B9}" destId="{CC739887-C62A-844B-8165-C30B418EB110}" srcOrd="0" destOrd="0" presId="urn:microsoft.com/office/officeart/2005/8/layout/hList1"/>
    <dgm:cxn modelId="{E6DE1135-30E9-7740-BB8D-456AAB5C2E06}" srcId="{57CB6BDD-A4E3-9E4C-995F-7BDAF25B9064}" destId="{6E93CD2B-AF00-CB48-9CD9-0C9C36D15938}" srcOrd="2" destOrd="0" parTransId="{FF8D5532-C1B8-3548-ACBD-85459A2C5D56}" sibTransId="{3B2328D0-5B90-D44C-A144-B278856E9098}"/>
    <dgm:cxn modelId="{CD4B9A3A-D2A4-1347-8DBE-C8902EA1AC28}" srcId="{08EB6E6D-2471-5946-BD64-9F9ED81C0FC5}" destId="{2147A668-5441-4B4D-9069-E5CA2E4AD4B9}" srcOrd="1" destOrd="0" parTransId="{19B6275D-DF85-3A41-8D62-35CD03AEA51D}" sibTransId="{B75F8F8A-6D3C-ED49-AF10-E38724D30CD4}"/>
    <dgm:cxn modelId="{8D376C62-3800-8542-8A26-B3B44313AC8F}" type="presOf" srcId="{57CB6BDD-A4E3-9E4C-995F-7BDAF25B9064}" destId="{8D282474-B7DA-C94F-92DE-E3AEA98B2E81}" srcOrd="0" destOrd="0" presId="urn:microsoft.com/office/officeart/2005/8/layout/hList1"/>
    <dgm:cxn modelId="{A71E5963-985D-DE4D-BCF7-51F0478C4D1B}" type="presOf" srcId="{9371E5BE-8E85-6E4E-813E-BC18D216AABA}" destId="{5C2499FA-A1EF-7241-817B-02D47FD1B721}" srcOrd="0" destOrd="3" presId="urn:microsoft.com/office/officeart/2005/8/layout/hList1"/>
    <dgm:cxn modelId="{4E099565-D9EB-F247-8BAF-91021FABF391}" srcId="{2147A668-5441-4B4D-9069-E5CA2E4AD4B9}" destId="{8E19B550-2625-F24C-AF3E-C04EDE2C252E}" srcOrd="0" destOrd="0" parTransId="{0306B738-3608-004D-9E77-D30841BB6189}" sibTransId="{24090167-578D-A14E-BC6D-80BFF9A44410}"/>
    <dgm:cxn modelId="{1CE26C49-AED4-7249-B5DC-1320CD9C5D0B}" type="presOf" srcId="{E39E83EA-18A3-0341-97DE-0F6333752A70}" destId="{A04DE7F1-B519-DF41-B2C0-DBE042290709}" srcOrd="0" destOrd="1" presId="urn:microsoft.com/office/officeart/2005/8/layout/hList1"/>
    <dgm:cxn modelId="{821A1D4D-8EFD-C045-852A-95534276A95B}" type="presOf" srcId="{8E19B550-2625-F24C-AF3E-C04EDE2C252E}" destId="{A04DE7F1-B519-DF41-B2C0-DBE042290709}" srcOrd="0" destOrd="0" presId="urn:microsoft.com/office/officeart/2005/8/layout/hList1"/>
    <dgm:cxn modelId="{60E9A470-E03D-1A44-B983-71BE227BCCEC}" type="presOf" srcId="{6E93CD2B-AF00-CB48-9CD9-0C9C36D15938}" destId="{5C2499FA-A1EF-7241-817B-02D47FD1B721}" srcOrd="0" destOrd="2" presId="urn:microsoft.com/office/officeart/2005/8/layout/hList1"/>
    <dgm:cxn modelId="{D6028A87-39FC-6F4A-8763-44668C454AC0}" type="presOf" srcId="{0C1B28A0-2DDA-2E4C-8124-39C60280542C}" destId="{5C2499FA-A1EF-7241-817B-02D47FD1B721}" srcOrd="0" destOrd="0" presId="urn:microsoft.com/office/officeart/2005/8/layout/hList1"/>
    <dgm:cxn modelId="{5AA6AD8E-82F6-1F4E-AA5C-8EE505044B40}" srcId="{57CB6BDD-A4E3-9E4C-995F-7BDAF25B9064}" destId="{ABF713CD-1290-6B41-B3C3-DAECB6E589C7}" srcOrd="1" destOrd="0" parTransId="{E34A0344-D601-314C-8C7F-46EA4EA386E8}" sibTransId="{3AB474AA-0505-E64A-B562-80C7E0BDA8B5}"/>
    <dgm:cxn modelId="{7B07FAA5-EB33-F743-B34F-F954D1335179}" srcId="{57CB6BDD-A4E3-9E4C-995F-7BDAF25B9064}" destId="{0C1B28A0-2DDA-2E4C-8124-39C60280542C}" srcOrd="0" destOrd="0" parTransId="{8C31969E-F211-B143-A914-E4006CB0F368}" sibTransId="{1F841DAE-46AF-2645-8B73-645C80AD5FC7}"/>
    <dgm:cxn modelId="{709A64AF-7F71-0C48-9EA0-8A190D37511C}" type="presOf" srcId="{ABF713CD-1290-6B41-B3C3-DAECB6E589C7}" destId="{5C2499FA-A1EF-7241-817B-02D47FD1B721}" srcOrd="0" destOrd="1" presId="urn:microsoft.com/office/officeart/2005/8/layout/hList1"/>
    <dgm:cxn modelId="{A1D9E0BF-6FB8-A649-845A-780ADE1157FB}" type="presOf" srcId="{08EB6E6D-2471-5946-BD64-9F9ED81C0FC5}" destId="{02E15A61-4612-AD4F-AF8B-30B2B89911F2}" srcOrd="0" destOrd="0" presId="urn:microsoft.com/office/officeart/2005/8/layout/hList1"/>
    <dgm:cxn modelId="{857649C7-5E6D-0B4D-9C62-2EBFF81C2A62}" srcId="{08EB6E6D-2471-5946-BD64-9F9ED81C0FC5}" destId="{57CB6BDD-A4E3-9E4C-995F-7BDAF25B9064}" srcOrd="0" destOrd="0" parTransId="{A5B32C73-816E-074F-AFC8-F77334C4FF3C}" sibTransId="{7CC95B31-2CC2-E644-A7B6-288992D77BFD}"/>
    <dgm:cxn modelId="{EC1D39CC-42FB-8742-8E42-A4612E9CA8DB}" type="presOf" srcId="{C21CC3A7-588A-3843-90AA-03392D1033FC}" destId="{A04DE7F1-B519-DF41-B2C0-DBE042290709}" srcOrd="0" destOrd="3" presId="urn:microsoft.com/office/officeart/2005/8/layout/hList1"/>
    <dgm:cxn modelId="{E30852CE-D586-6E4E-9800-F7C06EE3265C}" srcId="{2147A668-5441-4B4D-9069-E5CA2E4AD4B9}" destId="{E39E83EA-18A3-0341-97DE-0F6333752A70}" srcOrd="1" destOrd="0" parTransId="{93E8B8C3-72A0-DF4B-A3A3-856938C4E7F6}" sibTransId="{ECD7351D-E8D8-E746-8800-26977B461544}"/>
    <dgm:cxn modelId="{A80D89F1-479C-924E-9F26-990B14977757}" srcId="{57CB6BDD-A4E3-9E4C-995F-7BDAF25B9064}" destId="{9371E5BE-8E85-6E4E-813E-BC18D216AABA}" srcOrd="3" destOrd="0" parTransId="{06305560-6AC6-3747-A1B4-993C1835BED6}" sibTransId="{1EE3B078-812B-A648-BA34-72F1818970FC}"/>
    <dgm:cxn modelId="{584976F8-B9D4-DE4B-B9A1-3BBF99A22240}" srcId="{2147A668-5441-4B4D-9069-E5CA2E4AD4B9}" destId="{C21CC3A7-588A-3843-90AA-03392D1033FC}" srcOrd="3" destOrd="0" parTransId="{21D17AD5-02B9-654D-91BA-DBE53E0A337E}" sibTransId="{4283370E-0CAD-9C49-ACCD-9B74F9FB279C}"/>
    <dgm:cxn modelId="{C6AB6EFA-C2CD-8949-99D9-0F06226D9678}" srcId="{2147A668-5441-4B4D-9069-E5CA2E4AD4B9}" destId="{5B86A4E8-5C56-254F-A266-ABFF8A3E8AA8}" srcOrd="2" destOrd="0" parTransId="{0745BEE2-F112-684F-AFFA-94DB713055A4}" sibTransId="{F5793E0A-6D71-3049-989F-81BFEFBDCC10}"/>
    <dgm:cxn modelId="{807B4E88-518B-294A-99AE-B93E6E2134F7}" type="presParOf" srcId="{02E15A61-4612-AD4F-AF8B-30B2B89911F2}" destId="{90F17618-32DF-7B4D-A942-111DA4977B0F}" srcOrd="0" destOrd="0" presId="urn:microsoft.com/office/officeart/2005/8/layout/hList1"/>
    <dgm:cxn modelId="{1C5609B1-8938-A941-8B70-3EEBA33FB116}" type="presParOf" srcId="{90F17618-32DF-7B4D-A942-111DA4977B0F}" destId="{8D282474-B7DA-C94F-92DE-E3AEA98B2E81}" srcOrd="0" destOrd="0" presId="urn:microsoft.com/office/officeart/2005/8/layout/hList1"/>
    <dgm:cxn modelId="{A25CD8DF-E5B6-C144-881C-79D65A73D535}" type="presParOf" srcId="{90F17618-32DF-7B4D-A942-111DA4977B0F}" destId="{5C2499FA-A1EF-7241-817B-02D47FD1B721}" srcOrd="1" destOrd="0" presId="urn:microsoft.com/office/officeart/2005/8/layout/hList1"/>
    <dgm:cxn modelId="{022BC18C-50D1-9645-B58C-4F8A7F4DBF3D}" type="presParOf" srcId="{02E15A61-4612-AD4F-AF8B-30B2B89911F2}" destId="{747080E7-D329-C944-AA17-68FA63C105F3}" srcOrd="1" destOrd="0" presId="urn:microsoft.com/office/officeart/2005/8/layout/hList1"/>
    <dgm:cxn modelId="{FF4D3869-89E4-A447-89A3-C18A062D491C}" type="presParOf" srcId="{02E15A61-4612-AD4F-AF8B-30B2B89911F2}" destId="{65865E03-FD8A-5447-9A0E-9C5385CAC10D}" srcOrd="2" destOrd="0" presId="urn:microsoft.com/office/officeart/2005/8/layout/hList1"/>
    <dgm:cxn modelId="{F5C6CA01-C1BE-F442-BCE0-69873373C28D}" type="presParOf" srcId="{65865E03-FD8A-5447-9A0E-9C5385CAC10D}" destId="{CC739887-C62A-844B-8165-C30B418EB110}" srcOrd="0" destOrd="0" presId="urn:microsoft.com/office/officeart/2005/8/layout/hList1"/>
    <dgm:cxn modelId="{690768BC-7C3D-FC4D-A48B-ABB2433B4BF5}" type="presParOf" srcId="{65865E03-FD8A-5447-9A0E-9C5385CAC10D}" destId="{A04DE7F1-B519-DF41-B2C0-DBE04229070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1460C0A-EC88-0D47-B7BF-208C2929C01E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EC3E7D8D-FFAD-5E4D-8D25-FEC3BDF0EB59}">
      <dgm:prSet/>
      <dgm:spPr/>
      <dgm:t>
        <a:bodyPr/>
        <a:lstStyle/>
        <a:p>
          <a:r>
            <a:rPr lang="ru-RU" dirty="0"/>
            <a:t>Проведение открытых лекций в Бизнес- школе Индии </a:t>
          </a:r>
          <a:r>
            <a:rPr lang="en-US" dirty="0"/>
            <a:t>IIM Indore </a:t>
          </a:r>
          <a:r>
            <a:rPr lang="ru-RU" dirty="0"/>
            <a:t>по теме “Финансовая система России” и “Особенности корпоративных финансов </a:t>
          </a:r>
          <a:r>
            <a:rPr lang="ru-RU" dirty="0" err="1"/>
            <a:t>российских</a:t>
          </a:r>
          <a:r>
            <a:rPr lang="ru-RU" dirty="0"/>
            <a:t> корпораций”</a:t>
          </a:r>
        </a:p>
      </dgm:t>
    </dgm:pt>
    <dgm:pt modelId="{A5C667E3-E632-BD4F-A8B0-0C5C656C5357}" type="parTrans" cxnId="{3F9EF6B6-D7D8-CE41-9D77-5F149A303239}">
      <dgm:prSet/>
      <dgm:spPr/>
      <dgm:t>
        <a:bodyPr/>
        <a:lstStyle/>
        <a:p>
          <a:endParaRPr lang="ru-RU"/>
        </a:p>
      </dgm:t>
    </dgm:pt>
    <dgm:pt modelId="{7A141964-CCB2-5E4E-8C3F-6FC591213811}" type="sibTrans" cxnId="{3F9EF6B6-D7D8-CE41-9D77-5F149A303239}">
      <dgm:prSet/>
      <dgm:spPr/>
      <dgm:t>
        <a:bodyPr/>
        <a:lstStyle/>
        <a:p>
          <a:endParaRPr lang="ru-RU"/>
        </a:p>
      </dgm:t>
    </dgm:pt>
    <dgm:pt modelId="{CB77E13A-3464-B048-8434-53F627579A1B}">
      <dgm:prSet/>
      <dgm:spPr/>
      <dgm:t>
        <a:bodyPr/>
        <a:lstStyle/>
        <a:p>
          <a:r>
            <a:rPr lang="ru-RU" dirty="0"/>
            <a:t>Проведение совместного студенческого проекта в рамках курса </a:t>
          </a:r>
          <a:r>
            <a:rPr lang="en-US" dirty="0"/>
            <a:t>Strategic management and environment </a:t>
          </a:r>
          <a:r>
            <a:rPr lang="ru-RU" dirty="0"/>
            <a:t>с университетом </a:t>
          </a:r>
          <a:r>
            <a:rPr lang="en-US" dirty="0" err="1"/>
            <a:t>SãoPaulo</a:t>
          </a:r>
          <a:r>
            <a:rPr lang="en-US" dirty="0"/>
            <a:t> State University (UNESP). </a:t>
          </a:r>
          <a:endParaRPr lang="ru-RU" dirty="0"/>
        </a:p>
      </dgm:t>
    </dgm:pt>
    <dgm:pt modelId="{10472CFB-6C2F-284F-834A-0C860F45DB5A}" type="parTrans" cxnId="{49897B43-E07A-0C4A-B32A-3D18EC6E4CD3}">
      <dgm:prSet/>
      <dgm:spPr/>
      <dgm:t>
        <a:bodyPr/>
        <a:lstStyle/>
        <a:p>
          <a:endParaRPr lang="ru-RU"/>
        </a:p>
      </dgm:t>
    </dgm:pt>
    <dgm:pt modelId="{07D679CB-16FD-3745-AE35-FCC3D67D6468}" type="sibTrans" cxnId="{49897B43-E07A-0C4A-B32A-3D18EC6E4CD3}">
      <dgm:prSet/>
      <dgm:spPr/>
      <dgm:t>
        <a:bodyPr/>
        <a:lstStyle/>
        <a:p>
          <a:endParaRPr lang="ru-RU"/>
        </a:p>
      </dgm:t>
    </dgm:pt>
    <dgm:pt modelId="{2C6430F2-D31A-BC4A-8A20-69F30E8C206E}">
      <dgm:prSet/>
      <dgm:spPr/>
      <dgm:t>
        <a:bodyPr/>
        <a:lstStyle/>
        <a:p>
          <a:r>
            <a:rPr lang="ru-RU" dirty="0"/>
            <a:t>Проведение исследования применимости принципов </a:t>
          </a:r>
          <a:r>
            <a:rPr lang="ru-RU" dirty="0" err="1"/>
            <a:t>поведенческои</a:t>
          </a:r>
          <a:r>
            <a:rPr lang="ru-RU" dirty="0"/>
            <a:t>̆ экономики в </a:t>
          </a:r>
          <a:r>
            <a:rPr lang="ru-RU" dirty="0" err="1"/>
            <a:t>контекте</a:t>
          </a:r>
          <a:r>
            <a:rPr lang="ru-RU" dirty="0"/>
            <a:t> </a:t>
          </a:r>
          <a:r>
            <a:rPr lang="ru-RU" dirty="0" err="1"/>
            <a:t>российского</a:t>
          </a:r>
          <a:r>
            <a:rPr lang="ru-RU" dirty="0"/>
            <a:t> фондового рынка (совместно с ТКБ </a:t>
          </a:r>
          <a:r>
            <a:rPr lang="ru-RU" dirty="0" err="1"/>
            <a:t>Инвестмент</a:t>
          </a:r>
          <a:r>
            <a:rPr lang="ru-RU" dirty="0"/>
            <a:t> </a:t>
          </a:r>
          <a:r>
            <a:rPr lang="ru-RU" dirty="0" err="1"/>
            <a:t>Парнерс</a:t>
          </a:r>
          <a:r>
            <a:rPr lang="ru-RU" dirty="0"/>
            <a:t>)</a:t>
          </a:r>
        </a:p>
      </dgm:t>
    </dgm:pt>
    <dgm:pt modelId="{5A4D373D-9D61-124F-A391-C41574F30997}" type="parTrans" cxnId="{E13DF819-F55C-B241-BB86-836508BB931A}">
      <dgm:prSet/>
      <dgm:spPr/>
      <dgm:t>
        <a:bodyPr/>
        <a:lstStyle/>
        <a:p>
          <a:endParaRPr lang="ru-RU"/>
        </a:p>
      </dgm:t>
    </dgm:pt>
    <dgm:pt modelId="{6BAF9A14-8CD7-1347-B7BA-7F67A9267849}" type="sibTrans" cxnId="{E13DF819-F55C-B241-BB86-836508BB931A}">
      <dgm:prSet/>
      <dgm:spPr/>
      <dgm:t>
        <a:bodyPr/>
        <a:lstStyle/>
        <a:p>
          <a:endParaRPr lang="ru-RU"/>
        </a:p>
      </dgm:t>
    </dgm:pt>
    <dgm:pt modelId="{E9D480DC-E697-D841-911B-1BE837192329}">
      <dgm:prSet/>
      <dgm:spPr/>
      <dgm:t>
        <a:bodyPr/>
        <a:lstStyle/>
        <a:p>
          <a:r>
            <a:rPr lang="ru-RU" dirty="0"/>
            <a:t>Подготовлен курс лекций по экономике России и особенностям корпоративных финансов РФ для университета </a:t>
          </a:r>
          <a:r>
            <a:rPr lang="en-US" dirty="0"/>
            <a:t>IIM Kozhikode </a:t>
          </a:r>
          <a:endParaRPr lang="ru-RU" dirty="0"/>
        </a:p>
      </dgm:t>
    </dgm:pt>
    <dgm:pt modelId="{1C41E84F-2516-144D-AB9D-59C1559896FF}" type="parTrans" cxnId="{EA3FF88C-155F-3B4F-863F-5C49F0AEE4F7}">
      <dgm:prSet/>
      <dgm:spPr/>
      <dgm:t>
        <a:bodyPr/>
        <a:lstStyle/>
        <a:p>
          <a:endParaRPr lang="ru-RU"/>
        </a:p>
      </dgm:t>
    </dgm:pt>
    <dgm:pt modelId="{3B22AE2F-0D38-F14D-9035-568D32BA1838}" type="sibTrans" cxnId="{EA3FF88C-155F-3B4F-863F-5C49F0AEE4F7}">
      <dgm:prSet/>
      <dgm:spPr/>
      <dgm:t>
        <a:bodyPr/>
        <a:lstStyle/>
        <a:p>
          <a:endParaRPr lang="ru-RU"/>
        </a:p>
      </dgm:t>
    </dgm:pt>
    <dgm:pt modelId="{A5A730AF-1B2B-DE4D-9375-383C2312181F}">
      <dgm:prSet/>
      <dgm:spPr/>
      <dgm:t>
        <a:bodyPr/>
        <a:lstStyle/>
        <a:p>
          <a:r>
            <a:rPr lang="ru-RU" dirty="0"/>
            <a:t>Проведен </a:t>
          </a:r>
          <a:r>
            <a:rPr lang="ru-RU" dirty="0" err="1"/>
            <a:t>Международныи</a:t>
          </a:r>
          <a:r>
            <a:rPr lang="ru-RU" dirty="0"/>
            <a:t>̆ воркшоп «</a:t>
          </a:r>
          <a:r>
            <a:rPr lang="en-US" dirty="0"/>
            <a:t>AI in Finance» </a:t>
          </a:r>
          <a:r>
            <a:rPr lang="ru-RU" dirty="0"/>
            <a:t>с </a:t>
          </a:r>
          <a:r>
            <a:rPr lang="en-US" dirty="0"/>
            <a:t>Symbiosis School of Economics (</a:t>
          </a:r>
          <a:r>
            <a:rPr lang="ru-RU" dirty="0"/>
            <a:t>Индия)</a:t>
          </a:r>
        </a:p>
      </dgm:t>
    </dgm:pt>
    <dgm:pt modelId="{D1AE4591-CEA6-824A-A1C6-33D794B69F26}" type="parTrans" cxnId="{543F67CC-3D60-C74A-A933-601A8FC9E98F}">
      <dgm:prSet/>
      <dgm:spPr/>
      <dgm:t>
        <a:bodyPr/>
        <a:lstStyle/>
        <a:p>
          <a:endParaRPr lang="ru-RU"/>
        </a:p>
      </dgm:t>
    </dgm:pt>
    <dgm:pt modelId="{E817A69A-F1FA-0B4F-A52B-8C3DEF9E6FD8}" type="sibTrans" cxnId="{543F67CC-3D60-C74A-A933-601A8FC9E98F}">
      <dgm:prSet/>
      <dgm:spPr/>
      <dgm:t>
        <a:bodyPr/>
        <a:lstStyle/>
        <a:p>
          <a:endParaRPr lang="ru-RU"/>
        </a:p>
      </dgm:t>
    </dgm:pt>
    <dgm:pt modelId="{60293F0E-1541-7A49-81B3-F732BF15B375}">
      <dgm:prSet/>
      <dgm:spPr/>
      <dgm:t>
        <a:bodyPr/>
        <a:lstStyle/>
        <a:p>
          <a:r>
            <a:rPr lang="ru-RU" dirty="0"/>
            <a:t>Проведен </a:t>
          </a:r>
          <a:r>
            <a:rPr lang="ru-RU" dirty="0" err="1"/>
            <a:t>круглыи</a:t>
          </a:r>
          <a:r>
            <a:rPr lang="ru-RU" dirty="0"/>
            <a:t>̆ стол “Бизнес-образование: финансы и лидерство” в рамках которого совместно с представителями крупного бизнеса (Яков и Партнеры, Банк </a:t>
          </a:r>
          <a:r>
            <a:rPr lang="ru-RU" dirty="0" err="1"/>
            <a:t>Александровскии</a:t>
          </a:r>
          <a:r>
            <a:rPr lang="ru-RU" dirty="0"/>
            <a:t>̆, </a:t>
          </a:r>
          <a:r>
            <a:rPr lang="ru-RU" dirty="0" err="1"/>
            <a:t>ТеДо</a:t>
          </a:r>
          <a:r>
            <a:rPr lang="ru-RU" dirty="0"/>
            <a:t>, Газпром нефть</a:t>
          </a:r>
          <a:br>
            <a:rPr lang="ru-RU" dirty="0"/>
          </a:br>
          <a:r>
            <a:rPr lang="ru-RU" dirty="0"/>
            <a:t>ООО Магистраль </a:t>
          </a:r>
          <a:r>
            <a:rPr lang="ru-RU" dirty="0" err="1"/>
            <a:t>севернои</a:t>
          </a:r>
          <a:r>
            <a:rPr lang="ru-RU" dirty="0"/>
            <a:t>̆ столицы (ЗСД)</a:t>
          </a:r>
          <a:br>
            <a:rPr lang="ru-RU" dirty="0"/>
          </a:br>
          <a:r>
            <a:rPr lang="ru-RU" dirty="0"/>
            <a:t>Банк Санкт-Петербург, ЛМС - </a:t>
          </a:r>
          <a:r>
            <a:rPr lang="ru-RU" dirty="0" err="1"/>
            <a:t>инвестиционныи</a:t>
          </a:r>
          <a:r>
            <a:rPr lang="ru-RU" dirty="0"/>
            <a:t>̆ фонд, ТКБ </a:t>
          </a:r>
          <a:r>
            <a:rPr lang="ru-RU" dirty="0" err="1"/>
            <a:t>Инвестмент</a:t>
          </a:r>
          <a:r>
            <a:rPr lang="ru-RU" dirty="0"/>
            <a:t> </a:t>
          </a:r>
          <a:r>
            <a:rPr lang="ru-RU" dirty="0" err="1"/>
            <a:t>Парнерс</a:t>
          </a:r>
          <a:r>
            <a:rPr lang="ru-RU" dirty="0"/>
            <a:t>, ПАО “Лента”, ПАО “ЛСР” и </a:t>
          </a:r>
          <a:r>
            <a:rPr lang="ru-RU" dirty="0" err="1"/>
            <a:t>др</a:t>
          </a:r>
          <a:r>
            <a:rPr lang="ru-RU" dirty="0"/>
            <a:t>)</a:t>
          </a:r>
        </a:p>
      </dgm:t>
    </dgm:pt>
    <dgm:pt modelId="{7DF31656-F416-8047-8D1A-D6A2FBBE72B9}" type="parTrans" cxnId="{8E1E46B1-9029-844F-8613-7B97225FDC75}">
      <dgm:prSet/>
      <dgm:spPr/>
      <dgm:t>
        <a:bodyPr/>
        <a:lstStyle/>
        <a:p>
          <a:endParaRPr lang="ru-RU"/>
        </a:p>
      </dgm:t>
    </dgm:pt>
    <dgm:pt modelId="{E7AD5B40-243F-1740-AD64-6549F29EF56E}" type="sibTrans" cxnId="{8E1E46B1-9029-844F-8613-7B97225FDC75}">
      <dgm:prSet/>
      <dgm:spPr/>
      <dgm:t>
        <a:bodyPr/>
        <a:lstStyle/>
        <a:p>
          <a:endParaRPr lang="ru-RU"/>
        </a:p>
      </dgm:t>
    </dgm:pt>
    <dgm:pt modelId="{A65992F1-14D2-454F-998D-7801B36050AD}" type="pres">
      <dgm:prSet presAssocID="{51460C0A-EC88-0D47-B7BF-208C2929C01E}" presName="diagram" presStyleCnt="0">
        <dgm:presLayoutVars>
          <dgm:dir/>
          <dgm:resizeHandles val="exact"/>
        </dgm:presLayoutVars>
      </dgm:prSet>
      <dgm:spPr/>
    </dgm:pt>
    <dgm:pt modelId="{EA1981CA-2C7F-3645-827D-63A15F6F9FA2}" type="pres">
      <dgm:prSet presAssocID="{EC3E7D8D-FFAD-5E4D-8D25-FEC3BDF0EB59}" presName="node" presStyleLbl="node1" presStyleIdx="0" presStyleCnt="6">
        <dgm:presLayoutVars>
          <dgm:bulletEnabled val="1"/>
        </dgm:presLayoutVars>
      </dgm:prSet>
      <dgm:spPr/>
    </dgm:pt>
    <dgm:pt modelId="{B7DC438A-1E3A-1641-AD14-270E0527E8F5}" type="pres">
      <dgm:prSet presAssocID="{7A141964-CCB2-5E4E-8C3F-6FC591213811}" presName="sibTrans" presStyleCnt="0"/>
      <dgm:spPr/>
    </dgm:pt>
    <dgm:pt modelId="{0BE895C6-B5B3-9E40-AD09-842FDF0B6B51}" type="pres">
      <dgm:prSet presAssocID="{E9D480DC-E697-D841-911B-1BE837192329}" presName="node" presStyleLbl="node1" presStyleIdx="1" presStyleCnt="6">
        <dgm:presLayoutVars>
          <dgm:bulletEnabled val="1"/>
        </dgm:presLayoutVars>
      </dgm:prSet>
      <dgm:spPr/>
    </dgm:pt>
    <dgm:pt modelId="{91D97C90-1B7B-234C-A779-D404437C10EC}" type="pres">
      <dgm:prSet presAssocID="{3B22AE2F-0D38-F14D-9035-568D32BA1838}" presName="sibTrans" presStyleCnt="0"/>
      <dgm:spPr/>
    </dgm:pt>
    <dgm:pt modelId="{1CD6E4F3-2958-8347-8017-98FBD9AFAFF6}" type="pres">
      <dgm:prSet presAssocID="{CB77E13A-3464-B048-8434-53F627579A1B}" presName="node" presStyleLbl="node1" presStyleIdx="2" presStyleCnt="6">
        <dgm:presLayoutVars>
          <dgm:bulletEnabled val="1"/>
        </dgm:presLayoutVars>
      </dgm:prSet>
      <dgm:spPr/>
    </dgm:pt>
    <dgm:pt modelId="{793FB757-C7A5-614F-A819-D71B40416D17}" type="pres">
      <dgm:prSet presAssocID="{07D679CB-16FD-3745-AE35-FCC3D67D6468}" presName="sibTrans" presStyleCnt="0"/>
      <dgm:spPr/>
    </dgm:pt>
    <dgm:pt modelId="{C6EFEE91-DCF2-0F49-88DD-2F8CBF90C5F9}" type="pres">
      <dgm:prSet presAssocID="{2C6430F2-D31A-BC4A-8A20-69F30E8C206E}" presName="node" presStyleLbl="node1" presStyleIdx="3" presStyleCnt="6">
        <dgm:presLayoutVars>
          <dgm:bulletEnabled val="1"/>
        </dgm:presLayoutVars>
      </dgm:prSet>
      <dgm:spPr/>
    </dgm:pt>
    <dgm:pt modelId="{5452EBF4-AAE9-E741-AE7E-CCF03308F0D5}" type="pres">
      <dgm:prSet presAssocID="{6BAF9A14-8CD7-1347-B7BA-7F67A9267849}" presName="sibTrans" presStyleCnt="0"/>
      <dgm:spPr/>
    </dgm:pt>
    <dgm:pt modelId="{8B15C36E-5106-D34E-9C4B-793E4FB33ACA}" type="pres">
      <dgm:prSet presAssocID="{A5A730AF-1B2B-DE4D-9375-383C2312181F}" presName="node" presStyleLbl="node1" presStyleIdx="4" presStyleCnt="6">
        <dgm:presLayoutVars>
          <dgm:bulletEnabled val="1"/>
        </dgm:presLayoutVars>
      </dgm:prSet>
      <dgm:spPr/>
    </dgm:pt>
    <dgm:pt modelId="{EEFA3DD7-A2BE-2842-A10A-87B3970FD827}" type="pres">
      <dgm:prSet presAssocID="{E817A69A-F1FA-0B4F-A52B-8C3DEF9E6FD8}" presName="sibTrans" presStyleCnt="0"/>
      <dgm:spPr/>
    </dgm:pt>
    <dgm:pt modelId="{F66430AD-D6AE-104D-B346-B065F851C5F5}" type="pres">
      <dgm:prSet presAssocID="{60293F0E-1541-7A49-81B3-F732BF15B375}" presName="node" presStyleLbl="node1" presStyleIdx="5" presStyleCnt="6">
        <dgm:presLayoutVars>
          <dgm:bulletEnabled val="1"/>
        </dgm:presLayoutVars>
      </dgm:prSet>
      <dgm:spPr/>
    </dgm:pt>
  </dgm:ptLst>
  <dgm:cxnLst>
    <dgm:cxn modelId="{F3B17515-790F-564C-9D3B-52A0F047A967}" type="presOf" srcId="{A5A730AF-1B2B-DE4D-9375-383C2312181F}" destId="{8B15C36E-5106-D34E-9C4B-793E4FB33ACA}" srcOrd="0" destOrd="0" presId="urn:microsoft.com/office/officeart/2005/8/layout/default"/>
    <dgm:cxn modelId="{E13DF819-F55C-B241-BB86-836508BB931A}" srcId="{51460C0A-EC88-0D47-B7BF-208C2929C01E}" destId="{2C6430F2-D31A-BC4A-8A20-69F30E8C206E}" srcOrd="3" destOrd="0" parTransId="{5A4D373D-9D61-124F-A391-C41574F30997}" sibTransId="{6BAF9A14-8CD7-1347-B7BA-7F67A9267849}"/>
    <dgm:cxn modelId="{49897B43-E07A-0C4A-B32A-3D18EC6E4CD3}" srcId="{51460C0A-EC88-0D47-B7BF-208C2929C01E}" destId="{CB77E13A-3464-B048-8434-53F627579A1B}" srcOrd="2" destOrd="0" parTransId="{10472CFB-6C2F-284F-834A-0C860F45DB5A}" sibTransId="{07D679CB-16FD-3745-AE35-FCC3D67D6468}"/>
    <dgm:cxn modelId="{FF79CE56-B9E1-D94E-8485-07FCFCE997C8}" type="presOf" srcId="{CB77E13A-3464-B048-8434-53F627579A1B}" destId="{1CD6E4F3-2958-8347-8017-98FBD9AFAFF6}" srcOrd="0" destOrd="0" presId="urn:microsoft.com/office/officeart/2005/8/layout/default"/>
    <dgm:cxn modelId="{EA3FF88C-155F-3B4F-863F-5C49F0AEE4F7}" srcId="{51460C0A-EC88-0D47-B7BF-208C2929C01E}" destId="{E9D480DC-E697-D841-911B-1BE837192329}" srcOrd="1" destOrd="0" parTransId="{1C41E84F-2516-144D-AB9D-59C1559896FF}" sibTransId="{3B22AE2F-0D38-F14D-9035-568D32BA1838}"/>
    <dgm:cxn modelId="{8B62ED9B-9C28-B349-8A1A-50D7943F1991}" type="presOf" srcId="{51460C0A-EC88-0D47-B7BF-208C2929C01E}" destId="{A65992F1-14D2-454F-998D-7801B36050AD}" srcOrd="0" destOrd="0" presId="urn:microsoft.com/office/officeart/2005/8/layout/default"/>
    <dgm:cxn modelId="{9CCBFEA2-D5C4-9443-B079-6B80EBA8815A}" type="presOf" srcId="{2C6430F2-D31A-BC4A-8A20-69F30E8C206E}" destId="{C6EFEE91-DCF2-0F49-88DD-2F8CBF90C5F9}" srcOrd="0" destOrd="0" presId="urn:microsoft.com/office/officeart/2005/8/layout/default"/>
    <dgm:cxn modelId="{8E1E46B1-9029-844F-8613-7B97225FDC75}" srcId="{51460C0A-EC88-0D47-B7BF-208C2929C01E}" destId="{60293F0E-1541-7A49-81B3-F732BF15B375}" srcOrd="5" destOrd="0" parTransId="{7DF31656-F416-8047-8D1A-D6A2FBBE72B9}" sibTransId="{E7AD5B40-243F-1740-AD64-6549F29EF56E}"/>
    <dgm:cxn modelId="{3F9EF6B6-D7D8-CE41-9D77-5F149A303239}" srcId="{51460C0A-EC88-0D47-B7BF-208C2929C01E}" destId="{EC3E7D8D-FFAD-5E4D-8D25-FEC3BDF0EB59}" srcOrd="0" destOrd="0" parTransId="{A5C667E3-E632-BD4F-A8B0-0C5C656C5357}" sibTransId="{7A141964-CCB2-5E4E-8C3F-6FC591213811}"/>
    <dgm:cxn modelId="{543F67CC-3D60-C74A-A933-601A8FC9E98F}" srcId="{51460C0A-EC88-0D47-B7BF-208C2929C01E}" destId="{A5A730AF-1B2B-DE4D-9375-383C2312181F}" srcOrd="4" destOrd="0" parTransId="{D1AE4591-CEA6-824A-A1C6-33D794B69F26}" sibTransId="{E817A69A-F1FA-0B4F-A52B-8C3DEF9E6FD8}"/>
    <dgm:cxn modelId="{8B13D4D8-4810-D642-BEA8-80BFFBABB619}" type="presOf" srcId="{EC3E7D8D-FFAD-5E4D-8D25-FEC3BDF0EB59}" destId="{EA1981CA-2C7F-3645-827D-63A15F6F9FA2}" srcOrd="0" destOrd="0" presId="urn:microsoft.com/office/officeart/2005/8/layout/default"/>
    <dgm:cxn modelId="{F80442D9-5435-F44F-AE6D-CC2B2BD46300}" type="presOf" srcId="{60293F0E-1541-7A49-81B3-F732BF15B375}" destId="{F66430AD-D6AE-104D-B346-B065F851C5F5}" srcOrd="0" destOrd="0" presId="urn:microsoft.com/office/officeart/2005/8/layout/default"/>
    <dgm:cxn modelId="{301BA1DF-499A-A941-8611-BCBFC0752298}" type="presOf" srcId="{E9D480DC-E697-D841-911B-1BE837192329}" destId="{0BE895C6-B5B3-9E40-AD09-842FDF0B6B51}" srcOrd="0" destOrd="0" presId="urn:microsoft.com/office/officeart/2005/8/layout/default"/>
    <dgm:cxn modelId="{0A4159C5-762F-9F46-BC3D-EC12EAB081E6}" type="presParOf" srcId="{A65992F1-14D2-454F-998D-7801B36050AD}" destId="{EA1981CA-2C7F-3645-827D-63A15F6F9FA2}" srcOrd="0" destOrd="0" presId="urn:microsoft.com/office/officeart/2005/8/layout/default"/>
    <dgm:cxn modelId="{8D2A3D52-11FF-744B-922F-C5EBD97A0F7E}" type="presParOf" srcId="{A65992F1-14D2-454F-998D-7801B36050AD}" destId="{B7DC438A-1E3A-1641-AD14-270E0527E8F5}" srcOrd="1" destOrd="0" presId="urn:microsoft.com/office/officeart/2005/8/layout/default"/>
    <dgm:cxn modelId="{32D0271F-6895-084C-991C-1A2598FA037A}" type="presParOf" srcId="{A65992F1-14D2-454F-998D-7801B36050AD}" destId="{0BE895C6-B5B3-9E40-AD09-842FDF0B6B51}" srcOrd="2" destOrd="0" presId="urn:microsoft.com/office/officeart/2005/8/layout/default"/>
    <dgm:cxn modelId="{ABF4EE12-234A-7244-9BF7-0A749351DFB5}" type="presParOf" srcId="{A65992F1-14D2-454F-998D-7801B36050AD}" destId="{91D97C90-1B7B-234C-A779-D404437C10EC}" srcOrd="3" destOrd="0" presId="urn:microsoft.com/office/officeart/2005/8/layout/default"/>
    <dgm:cxn modelId="{25D365CF-64AF-2C4F-8D8E-D457257DAF8B}" type="presParOf" srcId="{A65992F1-14D2-454F-998D-7801B36050AD}" destId="{1CD6E4F3-2958-8347-8017-98FBD9AFAFF6}" srcOrd="4" destOrd="0" presId="urn:microsoft.com/office/officeart/2005/8/layout/default"/>
    <dgm:cxn modelId="{F6DFA232-898E-C34F-80A5-70247BB4AAE6}" type="presParOf" srcId="{A65992F1-14D2-454F-998D-7801B36050AD}" destId="{793FB757-C7A5-614F-A819-D71B40416D17}" srcOrd="5" destOrd="0" presId="urn:microsoft.com/office/officeart/2005/8/layout/default"/>
    <dgm:cxn modelId="{AF6A8024-1604-8C4A-A73E-77187D1DE265}" type="presParOf" srcId="{A65992F1-14D2-454F-998D-7801B36050AD}" destId="{C6EFEE91-DCF2-0F49-88DD-2F8CBF90C5F9}" srcOrd="6" destOrd="0" presId="urn:microsoft.com/office/officeart/2005/8/layout/default"/>
    <dgm:cxn modelId="{42C12138-03CC-AB49-8D0F-C7605EA16917}" type="presParOf" srcId="{A65992F1-14D2-454F-998D-7801B36050AD}" destId="{5452EBF4-AAE9-E741-AE7E-CCF03308F0D5}" srcOrd="7" destOrd="0" presId="urn:microsoft.com/office/officeart/2005/8/layout/default"/>
    <dgm:cxn modelId="{C4B6E103-A3F7-E74E-98BB-1F34C2DF61F1}" type="presParOf" srcId="{A65992F1-14D2-454F-998D-7801B36050AD}" destId="{8B15C36E-5106-D34E-9C4B-793E4FB33ACA}" srcOrd="8" destOrd="0" presId="urn:microsoft.com/office/officeart/2005/8/layout/default"/>
    <dgm:cxn modelId="{04CD4264-C79A-FC4E-A21B-86F934B3FEA3}" type="presParOf" srcId="{A65992F1-14D2-454F-998D-7801B36050AD}" destId="{EEFA3DD7-A2BE-2842-A10A-87B3970FD827}" srcOrd="9" destOrd="0" presId="urn:microsoft.com/office/officeart/2005/8/layout/default"/>
    <dgm:cxn modelId="{61EDAB75-D112-054D-A49C-C7799B6665E4}" type="presParOf" srcId="{A65992F1-14D2-454F-998D-7801B36050AD}" destId="{F66430AD-D6AE-104D-B346-B065F851C5F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6D18F-8B72-714E-B9E7-BDBEB77626DB}">
      <dsp:nvSpPr>
        <dsp:cNvPr id="0" name=""/>
        <dsp:cNvSpPr/>
      </dsp:nvSpPr>
      <dsp:spPr>
        <a:xfrm>
          <a:off x="2160146" y="171"/>
          <a:ext cx="2916832" cy="14584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/>
            <a:t>Проект направлен на</a:t>
          </a:r>
          <a:endParaRPr lang="ru-RU" sz="1600" kern="1200" dirty="0"/>
        </a:p>
      </dsp:txBody>
      <dsp:txXfrm>
        <a:off x="2202862" y="42887"/>
        <a:ext cx="2831400" cy="1372984"/>
      </dsp:txXfrm>
    </dsp:sp>
    <dsp:sp modelId="{30F3075D-5FF8-4C4C-A0E4-EF22293A2866}">
      <dsp:nvSpPr>
        <dsp:cNvPr id="0" name=""/>
        <dsp:cNvSpPr/>
      </dsp:nvSpPr>
      <dsp:spPr>
        <a:xfrm>
          <a:off x="2451829" y="1458587"/>
          <a:ext cx="291683" cy="1093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3812"/>
              </a:lnTo>
              <a:lnTo>
                <a:pt x="291683" y="10938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850A10-F4C2-7840-A339-34F5F99D452F}">
      <dsp:nvSpPr>
        <dsp:cNvPr id="0" name=""/>
        <dsp:cNvSpPr/>
      </dsp:nvSpPr>
      <dsp:spPr>
        <a:xfrm>
          <a:off x="2743513" y="1823191"/>
          <a:ext cx="3034906" cy="14584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002060"/>
              </a:solidFill>
            </a:rPr>
            <a:t> комплексную оценку влияния экологических, социальных и управленческих факторов (</a:t>
          </a:r>
          <a:r>
            <a:rPr lang="en-US" sz="1400" i="1" kern="1200" dirty="0">
              <a:solidFill>
                <a:srgbClr val="002060"/>
              </a:solidFill>
            </a:rPr>
            <a:t>ESG) </a:t>
          </a:r>
          <a:r>
            <a:rPr lang="ru-RU" sz="1400" i="1" kern="1200" dirty="0">
              <a:solidFill>
                <a:srgbClr val="002060"/>
              </a:solidFill>
            </a:rPr>
            <a:t>на стоимость российских публичных компаний, </a:t>
          </a:r>
          <a:r>
            <a:rPr lang="ru-RU" sz="1400" kern="1200" dirty="0">
              <a:solidFill>
                <a:srgbClr val="002060"/>
              </a:solidFill>
            </a:rPr>
            <a:t>с одновременным охватом рынка акций и корпоративного долга </a:t>
          </a:r>
        </a:p>
      </dsp:txBody>
      <dsp:txXfrm>
        <a:off x="2786229" y="1865907"/>
        <a:ext cx="2949474" cy="1372984"/>
      </dsp:txXfrm>
    </dsp:sp>
    <dsp:sp modelId="{A79A5751-C224-3B4F-BF59-94BC3FBE518C}">
      <dsp:nvSpPr>
        <dsp:cNvPr id="0" name=""/>
        <dsp:cNvSpPr/>
      </dsp:nvSpPr>
      <dsp:spPr>
        <a:xfrm>
          <a:off x="2451829" y="1458587"/>
          <a:ext cx="291683" cy="2916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6832"/>
              </a:lnTo>
              <a:lnTo>
                <a:pt x="291683" y="29168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95069F-48BB-8B45-A267-7ACB50B7549D}">
      <dsp:nvSpPr>
        <dsp:cNvPr id="0" name=""/>
        <dsp:cNvSpPr/>
      </dsp:nvSpPr>
      <dsp:spPr>
        <a:xfrm>
          <a:off x="2743513" y="3646212"/>
          <a:ext cx="2975589" cy="14584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002060"/>
              </a:solidFill>
            </a:rPr>
            <a:t>на разработку прогнозных моделей, в которых текстовые признаки из нефинансовых раскрытий и новостного потока выступают дополнительными предикторами ценовых динамик. </a:t>
          </a:r>
          <a:endParaRPr lang="ru-RU" sz="1400" kern="1200" dirty="0">
            <a:solidFill>
              <a:srgbClr val="002060"/>
            </a:solidFill>
          </a:endParaRPr>
        </a:p>
      </dsp:txBody>
      <dsp:txXfrm>
        <a:off x="2786229" y="3688928"/>
        <a:ext cx="2890157" cy="1372984"/>
      </dsp:txXfrm>
    </dsp:sp>
    <dsp:sp modelId="{E4CA7654-D71A-514F-AC81-275719BB39F9}">
      <dsp:nvSpPr>
        <dsp:cNvPr id="0" name=""/>
        <dsp:cNvSpPr/>
      </dsp:nvSpPr>
      <dsp:spPr>
        <a:xfrm>
          <a:off x="5924260" y="171"/>
          <a:ext cx="2916832" cy="14584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/>
            <a:t>Исследование объединяет событийный анализ краткосрочных реакций и машинное обучение для прогноза доходностей и кредитных спрэдов</a:t>
          </a:r>
          <a:endParaRPr lang="ru-RU" sz="1600" kern="1200" dirty="0"/>
        </a:p>
      </dsp:txBody>
      <dsp:txXfrm>
        <a:off x="5966976" y="42887"/>
        <a:ext cx="2831400" cy="1372984"/>
      </dsp:txXfrm>
    </dsp:sp>
    <dsp:sp modelId="{C0564CA2-71C1-9343-9A90-ABDB846AAE7B}">
      <dsp:nvSpPr>
        <dsp:cNvPr id="0" name=""/>
        <dsp:cNvSpPr/>
      </dsp:nvSpPr>
      <dsp:spPr>
        <a:xfrm>
          <a:off x="6215944" y="1458587"/>
          <a:ext cx="291683" cy="1093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3812"/>
              </a:lnTo>
              <a:lnTo>
                <a:pt x="291683" y="10938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C63E90-3017-5347-96A5-A935A13EF760}">
      <dsp:nvSpPr>
        <dsp:cNvPr id="0" name=""/>
        <dsp:cNvSpPr/>
      </dsp:nvSpPr>
      <dsp:spPr>
        <a:xfrm>
          <a:off x="6507627" y="1823191"/>
          <a:ext cx="2333466" cy="14584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002060"/>
              </a:solidFill>
            </a:rPr>
            <a:t>Это позволяет выявить мгновенные рыночные отклики на </a:t>
          </a:r>
          <a:r>
            <a:rPr lang="en-US" sz="1400" i="1" kern="1200" dirty="0">
              <a:solidFill>
                <a:srgbClr val="002060"/>
              </a:solidFill>
            </a:rPr>
            <a:t>ESG- </a:t>
          </a:r>
          <a:r>
            <a:rPr lang="ru-RU" sz="1400" i="1" kern="1200" dirty="0">
              <a:solidFill>
                <a:srgbClr val="002060"/>
              </a:solidFill>
            </a:rPr>
            <a:t>коммуникации</a:t>
          </a:r>
          <a:endParaRPr lang="ru-RU" sz="1400" kern="1200" dirty="0">
            <a:solidFill>
              <a:srgbClr val="002060"/>
            </a:solidFill>
          </a:endParaRPr>
        </a:p>
      </dsp:txBody>
      <dsp:txXfrm>
        <a:off x="6550343" y="1865907"/>
        <a:ext cx="2248034" cy="1372984"/>
      </dsp:txXfrm>
    </dsp:sp>
    <dsp:sp modelId="{780E5922-3369-D149-903B-4C9DC0E5789F}">
      <dsp:nvSpPr>
        <dsp:cNvPr id="0" name=""/>
        <dsp:cNvSpPr/>
      </dsp:nvSpPr>
      <dsp:spPr>
        <a:xfrm>
          <a:off x="6215944" y="1458587"/>
          <a:ext cx="291683" cy="2916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6832"/>
              </a:lnTo>
              <a:lnTo>
                <a:pt x="291683" y="29168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7A3A76-DE40-D04D-9E82-0F7AF7D53551}">
      <dsp:nvSpPr>
        <dsp:cNvPr id="0" name=""/>
        <dsp:cNvSpPr/>
      </dsp:nvSpPr>
      <dsp:spPr>
        <a:xfrm>
          <a:off x="6507627" y="3646212"/>
          <a:ext cx="2333466" cy="14584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rgbClr val="002060"/>
              </a:solidFill>
            </a:rPr>
            <a:t>их практическую прогностическую ценность на горизонтах от одного до нескольких недель. </a:t>
          </a:r>
          <a:endParaRPr lang="ru-RU" sz="1400" kern="1200" dirty="0">
            <a:solidFill>
              <a:srgbClr val="002060"/>
            </a:solidFill>
          </a:endParaRPr>
        </a:p>
      </dsp:txBody>
      <dsp:txXfrm>
        <a:off x="6550343" y="3688928"/>
        <a:ext cx="2248034" cy="13729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9F287-C629-3A4D-84B5-E780E2D43078}">
      <dsp:nvSpPr>
        <dsp:cNvPr id="0" name=""/>
        <dsp:cNvSpPr/>
      </dsp:nvSpPr>
      <dsp:spPr>
        <a:xfrm>
          <a:off x="199721" y="5234"/>
          <a:ext cx="10601796" cy="11667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Исследование сфокусировано на том, как публичные </a:t>
          </a:r>
          <a:r>
            <a:rPr lang="en-US" sz="1600" kern="1200" dirty="0">
              <a:solidFill>
                <a:srgbClr val="002060"/>
              </a:solidFill>
            </a:rPr>
            <a:t>ESG-</a:t>
          </a:r>
          <a:r>
            <a:rPr lang="ru-RU" sz="1600" kern="1200" dirty="0">
              <a:solidFill>
                <a:srgbClr val="002060"/>
              </a:solidFill>
            </a:rPr>
            <a:t>раскрытия компаний, связанные новости и формальные корпоративные события влияют на доходности акций и ценовые индикаторы долга (спрэды к </a:t>
          </a:r>
          <a:r>
            <a:rPr lang="ru-RU" sz="1600" kern="1200" dirty="0" err="1">
              <a:solidFill>
                <a:srgbClr val="002060"/>
              </a:solidFill>
            </a:rPr>
            <a:t>кривои</a:t>
          </a:r>
          <a:r>
            <a:rPr lang="ru-RU" sz="1600" kern="1200" dirty="0">
              <a:solidFill>
                <a:srgbClr val="002060"/>
              </a:solidFill>
            </a:rPr>
            <a:t>̆ </a:t>
          </a:r>
          <a:r>
            <a:rPr lang="ru-RU" sz="1600" kern="1200" dirty="0" err="1">
              <a:solidFill>
                <a:srgbClr val="002060"/>
              </a:solidFill>
            </a:rPr>
            <a:t>доходностеи</a:t>
          </a:r>
          <a:r>
            <a:rPr lang="ru-RU" sz="1600" kern="1200" dirty="0">
              <a:solidFill>
                <a:srgbClr val="002060"/>
              </a:solidFill>
            </a:rPr>
            <a:t>̆ государственных бескупонных облигаций, спрэды с учетом опционов и свопов, доходность к погашению).</a:t>
          </a:r>
        </a:p>
      </dsp:txBody>
      <dsp:txXfrm>
        <a:off x="233895" y="39408"/>
        <a:ext cx="10533448" cy="1098438"/>
      </dsp:txXfrm>
    </dsp:sp>
    <dsp:sp modelId="{9D674052-8EA3-2A4B-9020-6825935B2957}">
      <dsp:nvSpPr>
        <dsp:cNvPr id="0" name=""/>
        <dsp:cNvSpPr/>
      </dsp:nvSpPr>
      <dsp:spPr>
        <a:xfrm rot="5400000">
          <a:off x="5281847" y="1201190"/>
          <a:ext cx="437544" cy="5250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>
            <a:solidFill>
              <a:srgbClr val="002060"/>
            </a:solidFill>
          </a:endParaRPr>
        </a:p>
      </dsp:txBody>
      <dsp:txXfrm rot="-5400000">
        <a:off x="5343104" y="1244945"/>
        <a:ext cx="315031" cy="306281"/>
      </dsp:txXfrm>
    </dsp:sp>
    <dsp:sp modelId="{DC819521-B796-914D-9E7E-3385331A2A0A}">
      <dsp:nvSpPr>
        <dsp:cNvPr id="0" name=""/>
        <dsp:cNvSpPr/>
      </dsp:nvSpPr>
      <dsp:spPr>
        <a:xfrm>
          <a:off x="269658" y="1755414"/>
          <a:ext cx="10461922" cy="11667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 Особое внимание уделяется различиям эффектов по тону (</a:t>
          </a:r>
          <a:r>
            <a:rPr lang="en-US" sz="1600" kern="1200" dirty="0">
              <a:solidFill>
                <a:srgbClr val="002060"/>
              </a:solidFill>
            </a:rPr>
            <a:t>sentiment) </a:t>
          </a:r>
          <a:r>
            <a:rPr lang="ru-RU" sz="1600" kern="1200" dirty="0">
              <a:solidFill>
                <a:srgbClr val="002060"/>
              </a:solidFill>
            </a:rPr>
            <a:t>и содержанию (конкретные темы </a:t>
          </a:r>
          <a:r>
            <a:rPr lang="en-US" sz="1600" kern="1200" dirty="0">
              <a:solidFill>
                <a:srgbClr val="002060"/>
              </a:solidFill>
            </a:rPr>
            <a:t>E/S/G), </a:t>
          </a:r>
          <a:r>
            <a:rPr lang="ru-RU" sz="1600" kern="1200" dirty="0">
              <a:solidFill>
                <a:srgbClr val="002060"/>
              </a:solidFill>
            </a:rPr>
            <a:t>а также гетерогенности по качеству эмитента, отрасли и типу инструмента. </a:t>
          </a:r>
        </a:p>
      </dsp:txBody>
      <dsp:txXfrm>
        <a:off x="303832" y="1789588"/>
        <a:ext cx="10393574" cy="1098438"/>
      </dsp:txXfrm>
    </dsp:sp>
    <dsp:sp modelId="{15C7E25C-669E-8742-9680-EF5783E4DCA9}">
      <dsp:nvSpPr>
        <dsp:cNvPr id="0" name=""/>
        <dsp:cNvSpPr/>
      </dsp:nvSpPr>
      <dsp:spPr>
        <a:xfrm rot="5400000">
          <a:off x="5281847" y="2951370"/>
          <a:ext cx="437544" cy="5250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>
            <a:solidFill>
              <a:srgbClr val="002060"/>
            </a:solidFill>
          </a:endParaRPr>
        </a:p>
      </dsp:txBody>
      <dsp:txXfrm rot="-5400000">
        <a:off x="5343104" y="2995125"/>
        <a:ext cx="315031" cy="306281"/>
      </dsp:txXfrm>
    </dsp:sp>
    <dsp:sp modelId="{8E4F2A70-9ADB-F645-B854-DC4610A21A9F}">
      <dsp:nvSpPr>
        <dsp:cNvPr id="0" name=""/>
        <dsp:cNvSpPr/>
      </dsp:nvSpPr>
      <dsp:spPr>
        <a:xfrm>
          <a:off x="269658" y="3505594"/>
          <a:ext cx="10461922" cy="16386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002060"/>
              </a:solidFill>
            </a:rPr>
            <a:t>В рамках исследования будут рассматриваться следующие исследовательские вопросы:</a:t>
          </a:r>
          <a:br>
            <a:rPr lang="ru-RU" sz="1500" kern="1200" dirty="0">
              <a:solidFill>
                <a:srgbClr val="002060"/>
              </a:solidFill>
            </a:rPr>
          </a:br>
          <a:r>
            <a:rPr lang="ru-RU" sz="1500" i="1" kern="1200" dirty="0">
              <a:solidFill>
                <a:srgbClr val="002060"/>
              </a:solidFill>
            </a:rPr>
            <a:t>- Дают ли </a:t>
          </a:r>
          <a:r>
            <a:rPr lang="en-US" sz="1500" i="1" kern="1200" dirty="0">
              <a:solidFill>
                <a:srgbClr val="002060"/>
              </a:solidFill>
            </a:rPr>
            <a:t>ESG-</a:t>
          </a:r>
          <a:r>
            <a:rPr lang="ru-RU" sz="1500" i="1" kern="1200" dirty="0">
              <a:solidFill>
                <a:srgbClr val="002060"/>
              </a:solidFill>
            </a:rPr>
            <a:t>раскрытия и сопутствующие новости статистически значимую избыточную доходность акций (</a:t>
          </a:r>
          <a:r>
            <a:rPr lang="en-US" sz="1500" i="1" kern="1200" dirty="0">
              <a:solidFill>
                <a:srgbClr val="002060"/>
              </a:solidFill>
            </a:rPr>
            <a:t>abnormal return) </a:t>
          </a:r>
          <a:r>
            <a:rPr lang="ru-RU" sz="1500" i="1" kern="1200" dirty="0">
              <a:solidFill>
                <a:srgbClr val="002060"/>
              </a:solidFill>
            </a:rPr>
            <a:t>и расширение спрэдов корпоративных облигаций вокруг события?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i="1" kern="1200" dirty="0">
              <a:solidFill>
                <a:srgbClr val="002060"/>
              </a:solidFill>
            </a:rPr>
            <a:t>- Какие характеристики эмитента/инструмента усиливают или ослабляют реакцию рынка (</a:t>
          </a:r>
          <a:r>
            <a:rPr lang="ru-RU" sz="1500" i="1" kern="1200" dirty="0" err="1">
              <a:solidFill>
                <a:srgbClr val="002060"/>
              </a:solidFill>
            </a:rPr>
            <a:t>рейтинг</a:t>
          </a:r>
          <a:r>
            <a:rPr lang="ru-RU" sz="1500" i="1" kern="1200" dirty="0">
              <a:solidFill>
                <a:srgbClr val="002060"/>
              </a:solidFill>
            </a:rPr>
            <a:t>, </a:t>
          </a:r>
          <a:r>
            <a:rPr lang="ru-RU" sz="1500" i="1" kern="1200" dirty="0" err="1">
              <a:solidFill>
                <a:srgbClr val="002060"/>
              </a:solidFill>
            </a:rPr>
            <a:t>левередж</a:t>
          </a:r>
          <a:r>
            <a:rPr lang="ru-RU" sz="1500" i="1" kern="1200" dirty="0">
              <a:solidFill>
                <a:srgbClr val="002060"/>
              </a:solidFill>
            </a:rPr>
            <a:t>, </a:t>
          </a:r>
          <a:r>
            <a:rPr lang="en-US" sz="1500" i="1" kern="1200" dirty="0">
              <a:solidFill>
                <a:srgbClr val="002060"/>
              </a:solidFill>
            </a:rPr>
            <a:t>ownership, «</a:t>
          </a:r>
          <a:r>
            <a:rPr lang="ru-RU" sz="1500" i="1" kern="1200" dirty="0" err="1">
              <a:solidFill>
                <a:srgbClr val="002060"/>
              </a:solidFill>
            </a:rPr>
            <a:t>зелёная</a:t>
          </a:r>
          <a:r>
            <a:rPr lang="ru-RU" sz="1500" i="1" kern="1200" dirty="0">
              <a:solidFill>
                <a:srgbClr val="002060"/>
              </a:solidFill>
            </a:rPr>
            <a:t>» маркировка, доля ответственных инвесторов в реестре, отрасль, санкционные/регуляторные режимы)?</a:t>
          </a:r>
          <a:br>
            <a:rPr lang="ru-RU" sz="1500" i="1" kern="1200" dirty="0">
              <a:solidFill>
                <a:srgbClr val="002060"/>
              </a:solidFill>
            </a:rPr>
          </a:br>
          <a:endParaRPr lang="ru-RU" sz="1500" i="1" kern="1200" dirty="0">
            <a:solidFill>
              <a:srgbClr val="002060"/>
            </a:solidFill>
          </a:endParaRPr>
        </a:p>
      </dsp:txBody>
      <dsp:txXfrm>
        <a:off x="317651" y="3553587"/>
        <a:ext cx="10365936" cy="1542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9F287-C629-3A4D-84B5-E780E2D43078}">
      <dsp:nvSpPr>
        <dsp:cNvPr id="0" name=""/>
        <dsp:cNvSpPr/>
      </dsp:nvSpPr>
      <dsp:spPr>
        <a:xfrm>
          <a:off x="0" y="2514"/>
          <a:ext cx="11001239" cy="51444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2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002060"/>
              </a:solidFill>
              <a:effectLst/>
              <a:latin typeface="ArialMT"/>
            </a:rPr>
            <a:t>Данные формируются из трех контуров:</a:t>
          </a:r>
          <a:endParaRPr lang="ru-RU" sz="1800" kern="1200" dirty="0">
            <a:solidFill>
              <a:srgbClr val="002060"/>
            </a:solidFill>
          </a:endParaRPr>
        </a:p>
        <a:p>
          <a:pPr marL="171450" lvl="1" indent="-171450" algn="l" defTabSz="8001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effectLst/>
              <a:latin typeface="ArialMT"/>
            </a:rPr>
            <a:t>(</a:t>
          </a:r>
          <a:r>
            <a:rPr lang="en-US" sz="1800" kern="1200" dirty="0" err="1">
              <a:solidFill>
                <a:srgbClr val="002060"/>
              </a:solidFill>
              <a:effectLst/>
              <a:latin typeface="ArialMT"/>
            </a:rPr>
            <a:t>i</a:t>
          </a:r>
          <a:r>
            <a:rPr lang="en-US" sz="1800" kern="1200" dirty="0">
              <a:solidFill>
                <a:srgbClr val="002060"/>
              </a:solidFill>
              <a:effectLst/>
              <a:latin typeface="ArialMT"/>
            </a:rPr>
            <a:t>) </a:t>
          </a:r>
          <a:r>
            <a:rPr lang="ru-RU" sz="1800" kern="1200" dirty="0">
              <a:solidFill>
                <a:srgbClr val="002060"/>
              </a:solidFill>
              <a:effectLst/>
              <a:latin typeface="ArialMT"/>
            </a:rPr>
            <a:t>рыночные ряды и справочная информация по акциям и корпоративным облигациям </a:t>
          </a:r>
          <a:r>
            <a:rPr lang="ru-RU" sz="1800" kern="1200" dirty="0" err="1">
              <a:solidFill>
                <a:srgbClr val="002060"/>
              </a:solidFill>
              <a:effectLst/>
              <a:latin typeface="ArialMT"/>
            </a:rPr>
            <a:t>Московскои</a:t>
          </a:r>
          <a:r>
            <a:rPr lang="ru-RU" sz="1800" kern="1200" dirty="0">
              <a:solidFill>
                <a:srgbClr val="002060"/>
              </a:solidFill>
              <a:effectLst/>
              <a:latin typeface="ArialMT"/>
            </a:rPr>
            <a:t>̆ биржи, эталонные кривые Банка России и своп-кривые;</a:t>
          </a:r>
          <a:endParaRPr lang="ru-RU" sz="1800" kern="1200" dirty="0">
            <a:solidFill>
              <a:srgbClr val="002060"/>
            </a:solidFill>
          </a:endParaRPr>
        </a:p>
        <a:p>
          <a:pPr marL="171450" lvl="1" indent="-171450" algn="l" defTabSz="8001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effectLst/>
              <a:latin typeface="ArialMT"/>
            </a:rPr>
            <a:t>(</a:t>
          </a:r>
          <a:r>
            <a:rPr lang="en-US" sz="1800" kern="1200" dirty="0">
              <a:solidFill>
                <a:srgbClr val="002060"/>
              </a:solidFill>
              <a:effectLst/>
              <a:latin typeface="ArialMT"/>
            </a:rPr>
            <a:t>ii) </a:t>
          </a:r>
          <a:r>
            <a:rPr lang="ru-RU" sz="1800" kern="1200" dirty="0">
              <a:solidFill>
                <a:srgbClr val="002060"/>
              </a:solidFill>
              <a:effectLst/>
              <a:latin typeface="ArialMT"/>
            </a:rPr>
            <a:t>корпоративные отчеты, пресс-релизы и новостные ленты, нормализованные и привязанные ко времени публикации; </a:t>
          </a:r>
          <a:endParaRPr lang="ru-RU" sz="1800" kern="1200" dirty="0">
            <a:solidFill>
              <a:srgbClr val="002060"/>
            </a:solidFill>
          </a:endParaRPr>
        </a:p>
        <a:p>
          <a:pPr marL="171450" lvl="1" indent="-171450" algn="l" defTabSz="8001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effectLst/>
              <a:latin typeface="ArialMT"/>
            </a:rPr>
            <a:t>(</a:t>
          </a:r>
          <a:r>
            <a:rPr lang="en-US" sz="1800" kern="1200" dirty="0">
              <a:solidFill>
                <a:srgbClr val="002060"/>
              </a:solidFill>
              <a:effectLst/>
              <a:latin typeface="ArialMT"/>
            </a:rPr>
            <a:t>iii) </a:t>
          </a:r>
          <a:r>
            <a:rPr lang="ru-RU" sz="1800" kern="1200" dirty="0">
              <a:solidFill>
                <a:srgbClr val="002060"/>
              </a:solidFill>
              <a:effectLst/>
              <a:latin typeface="ArialMT"/>
            </a:rPr>
            <a:t>контекст и характеристики эмитентов (</a:t>
          </a:r>
          <a:r>
            <a:rPr lang="ru-RU" sz="1800" kern="1200" dirty="0" err="1">
              <a:solidFill>
                <a:srgbClr val="002060"/>
              </a:solidFill>
              <a:effectLst/>
              <a:latin typeface="ArialMT"/>
            </a:rPr>
            <a:t>рейтинги</a:t>
          </a:r>
          <a:r>
            <a:rPr lang="ru-RU" sz="1800" kern="1200" dirty="0">
              <a:solidFill>
                <a:srgbClr val="002060"/>
              </a:solidFill>
              <a:effectLst/>
              <a:latin typeface="ArialMT"/>
            </a:rPr>
            <a:t>, структура собственности, отрасли, макропоказатели, регуляторные календарные вехи). 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150675" y="153189"/>
        <a:ext cx="10699889" cy="48430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06ADD6-C080-6749-B080-89E9EA429DF5}">
      <dsp:nvSpPr>
        <dsp:cNvPr id="0" name=""/>
        <dsp:cNvSpPr/>
      </dsp:nvSpPr>
      <dsp:spPr>
        <a:xfrm>
          <a:off x="0" y="0"/>
          <a:ext cx="9351054" cy="23172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Ожидаемые результаты включают: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(1) количественную оценку краткосрочных рыночных реакций на </a:t>
          </a:r>
          <a:r>
            <a:rPr lang="en-US" sz="1600" kern="1200" dirty="0">
              <a:solidFill>
                <a:srgbClr val="002060"/>
              </a:solidFill>
            </a:rPr>
            <a:t>ESG-</a:t>
          </a:r>
          <a:r>
            <a:rPr lang="ru-RU" sz="1600" kern="1200" dirty="0">
              <a:solidFill>
                <a:srgbClr val="002060"/>
              </a:solidFill>
            </a:rPr>
            <a:t>события с разложением по тону и тематике; 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(2) доказательство добавленной  прогностической ценности текстовых признаков для российских акций и спрэдов; 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(3) практические рекомендации для эмитентов, инвесторов и регуляторов по калибровке раскрытий и управлению стоимостью капитала. </a:t>
          </a:r>
        </a:p>
      </dsp:txBody>
      <dsp:txXfrm>
        <a:off x="67870" y="67870"/>
        <a:ext cx="6955997" cy="2181508"/>
      </dsp:txXfrm>
    </dsp:sp>
    <dsp:sp modelId="{BBDE3B34-6E67-D749-9B0A-2A07438C57A7}">
      <dsp:nvSpPr>
        <dsp:cNvPr id="0" name=""/>
        <dsp:cNvSpPr/>
      </dsp:nvSpPr>
      <dsp:spPr>
        <a:xfrm>
          <a:off x="1650185" y="2832192"/>
          <a:ext cx="9351054" cy="23172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i="1" kern="1200" dirty="0">
              <a:solidFill>
                <a:srgbClr val="002060"/>
              </a:solidFill>
            </a:rPr>
            <a:t>Новизна проекта — в совместном анализе </a:t>
          </a:r>
          <a:r>
            <a:rPr lang="en-US" sz="2000" i="1" kern="1200" dirty="0">
              <a:solidFill>
                <a:srgbClr val="002060"/>
              </a:solidFill>
            </a:rPr>
            <a:t>equity </a:t>
          </a:r>
          <a:r>
            <a:rPr lang="ru-RU" sz="2000" i="1" kern="1200" dirty="0">
              <a:solidFill>
                <a:srgbClr val="002060"/>
              </a:solidFill>
            </a:rPr>
            <a:t>и </a:t>
          </a:r>
          <a:r>
            <a:rPr lang="en-US" sz="2000" i="1" kern="1200" dirty="0">
              <a:solidFill>
                <a:srgbClr val="002060"/>
              </a:solidFill>
            </a:rPr>
            <a:t>credit </a:t>
          </a:r>
          <a:r>
            <a:rPr lang="ru-RU" sz="2000" i="1" kern="1200" dirty="0">
              <a:solidFill>
                <a:srgbClr val="002060"/>
              </a:solidFill>
            </a:rPr>
            <a:t>на российском рынке, интеграции  современных методов обработки текстов в прогнозирование цен и спрэдов, а также в фокусе на проверяемой в </a:t>
          </a:r>
          <a:r>
            <a:rPr lang="en-US" sz="2000" i="1" kern="1200" dirty="0">
              <a:solidFill>
                <a:srgbClr val="002060"/>
              </a:solidFill>
            </a:rPr>
            <a:t>out-of-sample </a:t>
          </a:r>
          <a:r>
            <a:rPr lang="ru-RU" sz="2000" i="1" kern="1200" dirty="0">
              <a:solidFill>
                <a:srgbClr val="002060"/>
              </a:solidFill>
            </a:rPr>
            <a:t>прогностической пользе </a:t>
          </a:r>
          <a:r>
            <a:rPr lang="en-US" sz="2000" i="1" kern="1200" dirty="0">
              <a:solidFill>
                <a:srgbClr val="002060"/>
              </a:solidFill>
            </a:rPr>
            <a:t>ESG-</a:t>
          </a:r>
          <a:r>
            <a:rPr lang="ru-RU" sz="2000" i="1" kern="1200" dirty="0">
              <a:solidFill>
                <a:srgbClr val="002060"/>
              </a:solidFill>
            </a:rPr>
            <a:t>коммуникаций. </a:t>
          </a:r>
        </a:p>
      </dsp:txBody>
      <dsp:txXfrm>
        <a:off x="1718055" y="2900062"/>
        <a:ext cx="6058916" cy="2181508"/>
      </dsp:txXfrm>
    </dsp:sp>
    <dsp:sp modelId="{47EB660B-FA3B-A04B-B935-CE54FD2F6DE6}">
      <dsp:nvSpPr>
        <dsp:cNvPr id="0" name=""/>
        <dsp:cNvSpPr/>
      </dsp:nvSpPr>
      <dsp:spPr>
        <a:xfrm>
          <a:off x="7844842" y="1821614"/>
          <a:ext cx="1506211" cy="1506211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8183739" y="1821614"/>
        <a:ext cx="828417" cy="11334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94F039-E63D-B344-94F0-FAB37371FDA2}">
      <dsp:nvSpPr>
        <dsp:cNvPr id="0" name=""/>
        <dsp:cNvSpPr/>
      </dsp:nvSpPr>
      <dsp:spPr>
        <a:xfrm>
          <a:off x="1369271" y="1318"/>
          <a:ext cx="3881817" cy="23290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u="sng" kern="1200" dirty="0">
              <a:solidFill>
                <a:srgbClr val="002060"/>
              </a:solidFill>
            </a:rPr>
            <a:t>Руководитель проекта: </a:t>
          </a:r>
          <a:r>
            <a:rPr lang="ru-RU" sz="2400" kern="1200" dirty="0">
              <a:solidFill>
                <a:srgbClr val="002060"/>
              </a:solidFill>
            </a:rPr>
            <a:t>Назарова Варвара Вадимовна, к.э.н., доцент </a:t>
          </a:r>
        </a:p>
      </dsp:txBody>
      <dsp:txXfrm>
        <a:off x="1369271" y="1318"/>
        <a:ext cx="3881817" cy="2329090"/>
      </dsp:txXfrm>
    </dsp:sp>
    <dsp:sp modelId="{33E84CF3-892D-DF47-A039-AC0308088A33}">
      <dsp:nvSpPr>
        <dsp:cNvPr id="0" name=""/>
        <dsp:cNvSpPr/>
      </dsp:nvSpPr>
      <dsp:spPr>
        <a:xfrm>
          <a:off x="5639270" y="1318"/>
          <a:ext cx="3881817" cy="23290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u="sng" kern="1200" dirty="0">
              <a:solidFill>
                <a:srgbClr val="002060"/>
              </a:solidFill>
            </a:rPr>
            <a:t>Исполнитель проекта: </a:t>
          </a:r>
          <a:r>
            <a:rPr lang="ru-RU" sz="2400" kern="1200" dirty="0">
              <a:solidFill>
                <a:srgbClr val="002060"/>
              </a:solidFill>
            </a:rPr>
            <a:t>Чуракова </a:t>
          </a:r>
          <a:r>
            <a:rPr lang="ru-RU" sz="2400" kern="1200" dirty="0" err="1">
              <a:solidFill>
                <a:srgbClr val="002060"/>
              </a:solidFill>
            </a:rPr>
            <a:t>Ийя</a:t>
          </a:r>
          <a:r>
            <a:rPr lang="ru-RU" sz="2400" kern="1200" dirty="0">
              <a:solidFill>
                <a:srgbClr val="002060"/>
              </a:solidFill>
            </a:rPr>
            <a:t> Юрьевна, к.э.н., доцент  </a:t>
          </a:r>
        </a:p>
      </dsp:txBody>
      <dsp:txXfrm>
        <a:off x="5639270" y="1318"/>
        <a:ext cx="3881817" cy="2329090"/>
      </dsp:txXfrm>
    </dsp:sp>
    <dsp:sp modelId="{413DD26E-B1CD-8443-9A23-71E838C5741B}">
      <dsp:nvSpPr>
        <dsp:cNvPr id="0" name=""/>
        <dsp:cNvSpPr/>
      </dsp:nvSpPr>
      <dsp:spPr>
        <a:xfrm>
          <a:off x="224542" y="2646016"/>
          <a:ext cx="10241361" cy="23290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u="sng" kern="1200" dirty="0">
              <a:solidFill>
                <a:srgbClr val="002060"/>
              </a:solidFill>
            </a:rPr>
            <a:t>Исполнители проекта: 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 err="1">
              <a:solidFill>
                <a:srgbClr val="002060"/>
              </a:solidFill>
            </a:rPr>
            <a:t>Подлевских</a:t>
          </a:r>
          <a:r>
            <a:rPr lang="ru-RU" sz="2400" kern="1200" dirty="0">
              <a:solidFill>
                <a:srgbClr val="002060"/>
              </a:solidFill>
            </a:rPr>
            <a:t> Роман Алексеевич – МП «Финансы», 2 курс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rgbClr val="002060"/>
              </a:solidFill>
            </a:rPr>
            <a:t>Алексеева Ольга Владимировна – преподаватель, аспирант 2 год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 err="1">
              <a:solidFill>
                <a:srgbClr val="002060"/>
              </a:solidFill>
            </a:rPr>
            <a:t>Лодягин</a:t>
          </a:r>
          <a:r>
            <a:rPr lang="ru-RU" sz="2400" kern="1200" dirty="0">
              <a:solidFill>
                <a:srgbClr val="002060"/>
              </a:solidFill>
            </a:rPr>
            <a:t> Борис Алексеевич – преподаватель, аспирант 2 год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rgbClr val="002060"/>
              </a:solidFill>
            </a:rPr>
            <a:t>Овсянникова Анастасия Константиновна – МП «Финансы», 1 курс</a:t>
          </a: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 err="1">
              <a:solidFill>
                <a:srgbClr val="002060"/>
              </a:solidFill>
            </a:rPr>
            <a:t>Вишаль</a:t>
          </a:r>
          <a:r>
            <a:rPr lang="ru-RU" sz="2400" kern="1200" dirty="0">
              <a:solidFill>
                <a:srgbClr val="002060"/>
              </a:solidFill>
            </a:rPr>
            <a:t> Кумар– преподаватель, аспирант 3 год</a:t>
          </a:r>
        </a:p>
      </dsp:txBody>
      <dsp:txXfrm>
        <a:off x="224542" y="2646016"/>
        <a:ext cx="10241361" cy="23290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82474-B7DA-C94F-92DE-E3AEA98B2E81}">
      <dsp:nvSpPr>
        <dsp:cNvPr id="0" name=""/>
        <dsp:cNvSpPr/>
      </dsp:nvSpPr>
      <dsp:spPr>
        <a:xfrm>
          <a:off x="53" y="222389"/>
          <a:ext cx="5140716" cy="432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Статьи</a:t>
          </a:r>
        </a:p>
      </dsp:txBody>
      <dsp:txXfrm>
        <a:off x="53" y="222389"/>
        <a:ext cx="5140716" cy="432000"/>
      </dsp:txXfrm>
    </dsp:sp>
    <dsp:sp modelId="{5C2499FA-A1EF-7241-817B-02D47FD1B721}">
      <dsp:nvSpPr>
        <dsp:cNvPr id="0" name=""/>
        <dsp:cNvSpPr/>
      </dsp:nvSpPr>
      <dsp:spPr>
        <a:xfrm>
          <a:off x="53" y="654389"/>
          <a:ext cx="5140716" cy="444690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</a:rPr>
            <a:t>Назарова В. В., </a:t>
          </a:r>
          <a:r>
            <a:rPr lang="ru-RU" sz="1500" kern="1200" dirty="0" err="1">
              <a:solidFill>
                <a:srgbClr val="002060"/>
              </a:solidFill>
            </a:rPr>
            <a:t>Лодягин</a:t>
          </a:r>
          <a:r>
            <a:rPr lang="ru-RU" sz="1500" kern="1200" dirty="0">
              <a:solidFill>
                <a:srgbClr val="002060"/>
              </a:solidFill>
            </a:rPr>
            <a:t> Б. А., Круглов Ф. А., Круглов А. В. Применение методов машинного обучения для прогнозирования нефтяных котировок // </a:t>
          </a:r>
          <a:r>
            <a:rPr lang="en-US" sz="1500" kern="1200" dirty="0" err="1">
              <a:solidFill>
                <a:srgbClr val="002060"/>
              </a:solidFill>
            </a:rPr>
            <a:t>AlterEconomics</a:t>
          </a:r>
          <a:r>
            <a:rPr lang="en-US" sz="1500" kern="1200" dirty="0">
              <a:solidFill>
                <a:srgbClr val="002060"/>
              </a:solidFill>
            </a:rPr>
            <a:t> (</a:t>
          </a:r>
          <a:r>
            <a:rPr lang="ru-RU" sz="1500" kern="1200" dirty="0">
              <a:solidFill>
                <a:srgbClr val="002060"/>
              </a:solidFill>
            </a:rPr>
            <a:t>ранее - Журнал </a:t>
          </a:r>
          <a:r>
            <a:rPr lang="ru-RU" sz="1500" kern="1200" dirty="0" err="1">
              <a:solidFill>
                <a:srgbClr val="002060"/>
              </a:solidFill>
            </a:rPr>
            <a:t>экономическои</a:t>
          </a:r>
          <a:r>
            <a:rPr lang="ru-RU" sz="1500" kern="1200" dirty="0">
              <a:solidFill>
                <a:srgbClr val="002060"/>
              </a:solidFill>
            </a:rPr>
            <a:t>̆ теории). 2025. </a:t>
          </a:r>
          <a:r>
            <a:rPr lang="en-US" sz="1500" kern="1200" dirty="0">
              <a:solidFill>
                <a:srgbClr val="002060"/>
              </a:solidFill>
            </a:rPr>
            <a:t>No 22(3). </a:t>
          </a:r>
          <a:r>
            <a:rPr lang="ru-RU" sz="1500" kern="1200" dirty="0">
              <a:solidFill>
                <a:srgbClr val="002060"/>
              </a:solidFill>
            </a:rPr>
            <a:t>С. 482– 502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>
              <a:solidFill>
                <a:srgbClr val="002060"/>
              </a:solidFill>
            </a:rPr>
            <a:t>Lodiagin</a:t>
          </a:r>
          <a:r>
            <a:rPr lang="en-US" sz="1500" kern="1200" dirty="0">
              <a:solidFill>
                <a:srgbClr val="002060"/>
              </a:solidFill>
            </a:rPr>
            <a:t> B., Alekseeva O., </a:t>
          </a:r>
          <a:r>
            <a:rPr lang="ru-RU" sz="1500" kern="1200" dirty="0">
              <a:solidFill>
                <a:srgbClr val="002060"/>
              </a:solidFill>
            </a:rPr>
            <a:t>Козлова С., </a:t>
          </a:r>
          <a:r>
            <a:rPr lang="ru-RU" sz="1500" kern="1200" dirty="0" err="1">
              <a:solidFill>
                <a:srgbClr val="002060"/>
              </a:solidFill>
            </a:rPr>
            <a:t>Пусынникова</a:t>
          </a:r>
          <a:r>
            <a:rPr lang="ru-RU" sz="1500" kern="1200" dirty="0">
              <a:solidFill>
                <a:srgbClr val="002060"/>
              </a:solidFill>
            </a:rPr>
            <a:t> А. Зеленые облигации в России: рыночные и макроэкономические факторы доходности // </a:t>
          </a:r>
          <a:r>
            <a:rPr lang="en-US" sz="1500" kern="1200" dirty="0">
              <a:solidFill>
                <a:srgbClr val="002060"/>
              </a:solidFill>
            </a:rPr>
            <a:t>Journal of Applied Economic Research. 2025. Vol. 24. No. 4. P. 100–115.</a:t>
          </a:r>
          <a:endParaRPr lang="ru-RU" sz="1500" kern="1200" dirty="0">
            <a:solidFill>
              <a:srgbClr val="00206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>
              <a:solidFill>
                <a:srgbClr val="002060"/>
              </a:solidFill>
            </a:rPr>
            <a:t>Nazarova</a:t>
          </a:r>
          <a:r>
            <a:rPr lang="en-US" sz="1500" kern="1200" dirty="0">
              <a:solidFill>
                <a:srgbClr val="002060"/>
              </a:solidFill>
            </a:rPr>
            <a:t> V., </a:t>
          </a:r>
          <a:r>
            <a:rPr lang="en-US" sz="1500" kern="1200" dirty="0" err="1">
              <a:solidFill>
                <a:srgbClr val="002060"/>
              </a:solidFill>
            </a:rPr>
            <a:t>Churakova</a:t>
          </a:r>
          <a:r>
            <a:rPr lang="en-US" sz="1500" kern="1200" dirty="0">
              <a:solidFill>
                <a:srgbClr val="002060"/>
              </a:solidFill>
            </a:rPr>
            <a:t> I., </a:t>
          </a:r>
          <a:r>
            <a:rPr lang="en-US" sz="1500" kern="1200" dirty="0" err="1">
              <a:solidFill>
                <a:srgbClr val="002060"/>
              </a:solidFill>
            </a:rPr>
            <a:t>Sergachev</a:t>
          </a:r>
          <a:r>
            <a:rPr lang="en-US" sz="1500" kern="1200" dirty="0">
              <a:solidFill>
                <a:srgbClr val="002060"/>
              </a:solidFill>
            </a:rPr>
            <a:t> B. D., </a:t>
          </a:r>
          <a:r>
            <a:rPr lang="en-US" sz="1500" kern="1200" dirty="0" err="1">
              <a:solidFill>
                <a:srgbClr val="002060"/>
              </a:solidFill>
            </a:rPr>
            <a:t>Orekhovskaya</a:t>
          </a:r>
          <a:r>
            <a:rPr lang="en-US" sz="1500" kern="1200" dirty="0">
              <a:solidFill>
                <a:srgbClr val="002060"/>
              </a:solidFill>
            </a:rPr>
            <a:t> M. A. Responsible and </a:t>
          </a:r>
          <a:r>
            <a:rPr lang="en-US" sz="1500" kern="1200" dirty="0" err="1">
              <a:solidFill>
                <a:srgbClr val="002060"/>
              </a:solidFill>
            </a:rPr>
            <a:t>profi</a:t>
          </a:r>
          <a:r>
            <a:rPr lang="en-US" sz="1500" kern="1200" dirty="0">
              <a:solidFill>
                <a:srgbClr val="002060"/>
              </a:solidFill>
            </a:rPr>
            <a:t> table: How does ESG agenda increases company’s evaluation // </a:t>
          </a:r>
          <a:r>
            <a:rPr lang="en-US" sz="1500" kern="1200" dirty="0" err="1">
              <a:solidFill>
                <a:srgbClr val="002060"/>
              </a:solidFill>
            </a:rPr>
            <a:t>Vestnik</a:t>
          </a:r>
          <a:r>
            <a:rPr lang="en-US" sz="1500" kern="1200" dirty="0">
              <a:solidFill>
                <a:srgbClr val="002060"/>
              </a:solidFill>
            </a:rPr>
            <a:t> of Saint Petersburg University. Management. 2023. Vol. 22. No. 2. P. 226-248.</a:t>
          </a:r>
          <a:br>
            <a:rPr lang="en-US" sz="1500" kern="1200" dirty="0">
              <a:solidFill>
                <a:srgbClr val="002060"/>
              </a:solidFill>
            </a:rPr>
          </a:br>
          <a:r>
            <a:rPr lang="en-US" sz="1500" kern="1200" dirty="0" err="1">
              <a:solidFill>
                <a:srgbClr val="002060"/>
              </a:solidFill>
            </a:rPr>
            <a:t>doi</a:t>
          </a:r>
          <a:endParaRPr lang="ru-RU" sz="1500" kern="1200" dirty="0">
            <a:solidFill>
              <a:srgbClr val="00206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>
              <a:solidFill>
                <a:srgbClr val="002060"/>
              </a:solidFill>
            </a:rPr>
            <a:t>Churakova</a:t>
          </a:r>
          <a:r>
            <a:rPr lang="en-US" sz="1500" kern="1200" dirty="0">
              <a:solidFill>
                <a:srgbClr val="002060"/>
              </a:solidFill>
            </a:rPr>
            <a:t> I., Vishal Kumar. A Meta-Analysis on the Relationship Between Innovation Capability &amp; Knowledge Sharing and Role of Innovation Capability on Financial Performance of Firms // Communications on Applied Nonlinear Analysis. 2024. Vol. 32. No. 2. P. 130- 150. </a:t>
          </a:r>
          <a:r>
            <a:rPr lang="en-US" sz="1500" kern="1200" dirty="0" err="1">
              <a:solidFill>
                <a:srgbClr val="002060"/>
              </a:solidFill>
            </a:rPr>
            <a:t>doi</a:t>
          </a:r>
          <a:endParaRPr lang="ru-RU" sz="1500" kern="1200" dirty="0">
            <a:solidFill>
              <a:srgbClr val="002060"/>
            </a:solidFill>
          </a:endParaRPr>
        </a:p>
      </dsp:txBody>
      <dsp:txXfrm>
        <a:off x="53" y="654389"/>
        <a:ext cx="5140716" cy="4446900"/>
      </dsp:txXfrm>
    </dsp:sp>
    <dsp:sp modelId="{CC739887-C62A-844B-8165-C30B418EB110}">
      <dsp:nvSpPr>
        <dsp:cNvPr id="0" name=""/>
        <dsp:cNvSpPr/>
      </dsp:nvSpPr>
      <dsp:spPr>
        <a:xfrm>
          <a:off x="5860470" y="222389"/>
          <a:ext cx="5140716" cy="4320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Конференции:</a:t>
          </a:r>
        </a:p>
      </dsp:txBody>
      <dsp:txXfrm>
        <a:off x="5860470" y="222389"/>
        <a:ext cx="5140716" cy="432000"/>
      </dsp:txXfrm>
    </dsp:sp>
    <dsp:sp modelId="{A04DE7F1-B519-DF41-B2C0-DBE042290709}">
      <dsp:nvSpPr>
        <dsp:cNvPr id="0" name=""/>
        <dsp:cNvSpPr/>
      </dsp:nvSpPr>
      <dsp:spPr>
        <a:xfrm>
          <a:off x="5860470" y="654389"/>
          <a:ext cx="5140716" cy="444690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</a:rPr>
            <a:t>Участие в конференции в 2025 году </a:t>
          </a:r>
          <a:r>
            <a:rPr lang="en-US" sz="1500" kern="1200" dirty="0">
              <a:solidFill>
                <a:srgbClr val="002060"/>
              </a:solidFill>
            </a:rPr>
            <a:t>International Scientific Conference GLOBAL ECONOMIC TRENDS - CHALLENGES AND OPPORTUNITIES (Belgrade). </a:t>
          </a:r>
          <a:r>
            <a:rPr lang="ru-RU" sz="1500" kern="1200" dirty="0">
              <a:solidFill>
                <a:srgbClr val="002060"/>
              </a:solidFill>
            </a:rPr>
            <a:t>Доклад: </a:t>
          </a:r>
          <a:r>
            <a:rPr lang="en-US" sz="1500" kern="1200" dirty="0">
              <a:solidFill>
                <a:srgbClr val="002060"/>
              </a:solidFill>
            </a:rPr>
            <a:t>Adaptive Factor Investing in the Russian Equity Market: An Industry Analysis</a:t>
          </a:r>
          <a:endParaRPr lang="ru-RU" sz="1500" kern="1200" dirty="0">
            <a:solidFill>
              <a:srgbClr val="00206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</a:rPr>
            <a:t>Представление доклада о применении </a:t>
          </a:r>
          <a:r>
            <a:rPr lang="ru-RU" sz="1500" kern="1200" dirty="0" err="1">
              <a:solidFill>
                <a:srgbClr val="002060"/>
              </a:solidFill>
            </a:rPr>
            <a:t>моделеи</a:t>
          </a:r>
          <a:r>
            <a:rPr lang="ru-RU" sz="1500" kern="1200" dirty="0">
              <a:solidFill>
                <a:srgbClr val="002060"/>
              </a:solidFill>
            </a:rPr>
            <a:t>̆ машинного обучения в финансах на воркшопе с </a:t>
          </a:r>
          <a:r>
            <a:rPr lang="ru-RU" sz="1500" kern="1200" dirty="0" err="1">
              <a:solidFill>
                <a:srgbClr val="002060"/>
              </a:solidFill>
            </a:rPr>
            <a:t>индийскои</a:t>
          </a:r>
          <a:r>
            <a:rPr lang="ru-RU" sz="1500" kern="1200" dirty="0">
              <a:solidFill>
                <a:srgbClr val="002060"/>
              </a:solidFill>
            </a:rPr>
            <a:t>̆ </a:t>
          </a:r>
          <a:r>
            <a:rPr lang="ru-RU" sz="1500" kern="1200" dirty="0" err="1">
              <a:solidFill>
                <a:srgbClr val="002060"/>
              </a:solidFill>
            </a:rPr>
            <a:t>школои</a:t>
          </a:r>
          <a:r>
            <a:rPr lang="ru-RU" sz="1500" kern="1200" dirty="0">
              <a:solidFill>
                <a:srgbClr val="002060"/>
              </a:solidFill>
            </a:rPr>
            <a:t>̆ </a:t>
          </a:r>
          <a:r>
            <a:rPr lang="en-US" sz="1500" kern="1200" dirty="0">
              <a:solidFill>
                <a:srgbClr val="002060"/>
              </a:solidFill>
            </a:rPr>
            <a:t>SSE Symbiosis</a:t>
          </a:r>
          <a:endParaRPr lang="ru-RU" sz="1500" kern="1200" dirty="0">
            <a:solidFill>
              <a:srgbClr val="00206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</a:rPr>
            <a:t>Участие в конференции 2025 </a:t>
          </a:r>
          <a:r>
            <a:rPr lang="en-US" sz="1500" kern="1200" dirty="0">
              <a:solidFill>
                <a:srgbClr val="002060"/>
              </a:solidFill>
            </a:rPr>
            <a:t>Massey Sustainable Finance Conference (</a:t>
          </a:r>
          <a:r>
            <a:rPr lang="ru-RU" sz="1500" kern="1200" dirty="0">
              <a:solidFill>
                <a:srgbClr val="002060"/>
              </a:solidFill>
            </a:rPr>
            <a:t>г. Нанкин, </a:t>
          </a:r>
          <a:r>
            <a:rPr lang="ru-RU" sz="1500" kern="1200" dirty="0" err="1">
              <a:solidFill>
                <a:srgbClr val="002060"/>
              </a:solidFill>
            </a:rPr>
            <a:t>Китаи</a:t>
          </a:r>
          <a:r>
            <a:rPr lang="ru-RU" sz="1500" kern="1200" dirty="0">
              <a:solidFill>
                <a:srgbClr val="002060"/>
              </a:solidFill>
            </a:rPr>
            <a:t>̆) с докладом “</a:t>
          </a:r>
          <a:r>
            <a:rPr lang="en-US" sz="1500" kern="1200" dirty="0">
              <a:solidFill>
                <a:srgbClr val="002060"/>
              </a:solidFill>
            </a:rPr>
            <a:t>Sustainable Debt, Sustainable Returns? The Impact of Green Bonds on Firm Performance in China”</a:t>
          </a:r>
          <a:br>
            <a:rPr lang="en-US" sz="1500" kern="1200" dirty="0">
              <a:solidFill>
                <a:srgbClr val="002060"/>
              </a:solidFill>
            </a:rPr>
          </a:br>
          <a:r>
            <a:rPr lang="ru-RU" sz="1500" kern="1200" dirty="0">
              <a:solidFill>
                <a:srgbClr val="002060"/>
              </a:solidFill>
            </a:rPr>
            <a:t>Участие в конференции </a:t>
          </a:r>
          <a:r>
            <a:rPr lang="en-US" sz="1500" kern="1200" dirty="0">
              <a:solidFill>
                <a:srgbClr val="002060"/>
              </a:solidFill>
            </a:rPr>
            <a:t>EMC 2025 </a:t>
          </a:r>
          <a:r>
            <a:rPr lang="ru-RU" sz="1500" kern="1200" dirty="0">
              <a:solidFill>
                <a:srgbClr val="002060"/>
              </a:solidFill>
            </a:rPr>
            <a:t>с докладом “</a:t>
          </a:r>
          <a:r>
            <a:rPr lang="en-US" sz="1500" kern="1200" dirty="0">
              <a:solidFill>
                <a:srgbClr val="002060"/>
              </a:solidFill>
            </a:rPr>
            <a:t>The effects of ECB’s monetary policy on growth: a sovereign bonds pricing approach”</a:t>
          </a:r>
          <a:endParaRPr lang="ru-RU" sz="1500" kern="1200" dirty="0">
            <a:solidFill>
              <a:srgbClr val="00206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</a:rPr>
            <a:t>Участие в конференции “</a:t>
          </a:r>
          <a:r>
            <a:rPr lang="en-US" sz="1500" kern="1200" dirty="0">
              <a:solidFill>
                <a:srgbClr val="002060"/>
              </a:solidFill>
            </a:rPr>
            <a:t>ESG Corporate Dynamics: the Challenges for Emerging Capital Markets 2024” </a:t>
          </a:r>
          <a:r>
            <a:rPr lang="ru-RU" sz="1500" kern="1200" dirty="0">
              <a:solidFill>
                <a:srgbClr val="002060"/>
              </a:solidFill>
            </a:rPr>
            <a:t>с докладом “</a:t>
          </a:r>
          <a:r>
            <a:rPr lang="en-US" sz="1500" kern="1200" dirty="0">
              <a:solidFill>
                <a:srgbClr val="002060"/>
              </a:solidFill>
            </a:rPr>
            <a:t>The Effect of Economic Freedom on the Green Bonds Market”</a:t>
          </a:r>
          <a:endParaRPr lang="ru-RU" sz="1500" kern="1200" dirty="0">
            <a:solidFill>
              <a:srgbClr val="002060"/>
            </a:solidFill>
          </a:endParaRPr>
        </a:p>
      </dsp:txBody>
      <dsp:txXfrm>
        <a:off x="5860470" y="654389"/>
        <a:ext cx="5140716" cy="44469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981CA-2C7F-3645-827D-63A15F6F9FA2}">
      <dsp:nvSpPr>
        <dsp:cNvPr id="0" name=""/>
        <dsp:cNvSpPr/>
      </dsp:nvSpPr>
      <dsp:spPr>
        <a:xfrm>
          <a:off x="0" y="400263"/>
          <a:ext cx="3447225" cy="20683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Проведение открытых лекций в Бизнес- школе Индии </a:t>
          </a:r>
          <a:r>
            <a:rPr lang="en-US" sz="1300" kern="1200" dirty="0"/>
            <a:t>IIM Indore </a:t>
          </a:r>
          <a:r>
            <a:rPr lang="ru-RU" sz="1300" kern="1200" dirty="0"/>
            <a:t>по теме “Финансовая система России” и “Особенности корпоративных финансов </a:t>
          </a:r>
          <a:r>
            <a:rPr lang="ru-RU" sz="1300" kern="1200" dirty="0" err="1"/>
            <a:t>российских</a:t>
          </a:r>
          <a:r>
            <a:rPr lang="ru-RU" sz="1300" kern="1200" dirty="0"/>
            <a:t> корпораций”</a:t>
          </a:r>
        </a:p>
      </dsp:txBody>
      <dsp:txXfrm>
        <a:off x="0" y="400263"/>
        <a:ext cx="3447225" cy="2068335"/>
      </dsp:txXfrm>
    </dsp:sp>
    <dsp:sp modelId="{0BE895C6-B5B3-9E40-AD09-842FDF0B6B51}">
      <dsp:nvSpPr>
        <dsp:cNvPr id="0" name=""/>
        <dsp:cNvSpPr/>
      </dsp:nvSpPr>
      <dsp:spPr>
        <a:xfrm>
          <a:off x="3791947" y="400263"/>
          <a:ext cx="3447225" cy="20683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Подготовлен курс лекций по экономике России и особенностям корпоративных финансов РФ для университета </a:t>
          </a:r>
          <a:r>
            <a:rPr lang="en-US" sz="1300" kern="1200" dirty="0"/>
            <a:t>IIM Kozhikode </a:t>
          </a:r>
          <a:endParaRPr lang="ru-RU" sz="1300" kern="1200" dirty="0"/>
        </a:p>
      </dsp:txBody>
      <dsp:txXfrm>
        <a:off x="3791947" y="400263"/>
        <a:ext cx="3447225" cy="2068335"/>
      </dsp:txXfrm>
    </dsp:sp>
    <dsp:sp modelId="{1CD6E4F3-2958-8347-8017-98FBD9AFAFF6}">
      <dsp:nvSpPr>
        <dsp:cNvPr id="0" name=""/>
        <dsp:cNvSpPr/>
      </dsp:nvSpPr>
      <dsp:spPr>
        <a:xfrm>
          <a:off x="7583895" y="400263"/>
          <a:ext cx="3447225" cy="20683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Проведение совместного студенческого проекта в рамках курса </a:t>
          </a:r>
          <a:r>
            <a:rPr lang="en-US" sz="1300" kern="1200" dirty="0"/>
            <a:t>Strategic management and environment </a:t>
          </a:r>
          <a:r>
            <a:rPr lang="ru-RU" sz="1300" kern="1200" dirty="0"/>
            <a:t>с университетом </a:t>
          </a:r>
          <a:r>
            <a:rPr lang="en-US" sz="1300" kern="1200" dirty="0" err="1"/>
            <a:t>SãoPaulo</a:t>
          </a:r>
          <a:r>
            <a:rPr lang="en-US" sz="1300" kern="1200" dirty="0"/>
            <a:t> State University (UNESP). </a:t>
          </a:r>
          <a:endParaRPr lang="ru-RU" sz="1300" kern="1200" dirty="0"/>
        </a:p>
      </dsp:txBody>
      <dsp:txXfrm>
        <a:off x="7583895" y="400263"/>
        <a:ext cx="3447225" cy="2068335"/>
      </dsp:txXfrm>
    </dsp:sp>
    <dsp:sp modelId="{C6EFEE91-DCF2-0F49-88DD-2F8CBF90C5F9}">
      <dsp:nvSpPr>
        <dsp:cNvPr id="0" name=""/>
        <dsp:cNvSpPr/>
      </dsp:nvSpPr>
      <dsp:spPr>
        <a:xfrm>
          <a:off x="0" y="2813321"/>
          <a:ext cx="3447225" cy="20683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Проведение исследования применимости принципов </a:t>
          </a:r>
          <a:r>
            <a:rPr lang="ru-RU" sz="1300" kern="1200" dirty="0" err="1"/>
            <a:t>поведенческои</a:t>
          </a:r>
          <a:r>
            <a:rPr lang="ru-RU" sz="1300" kern="1200" dirty="0"/>
            <a:t>̆ экономики в </a:t>
          </a:r>
          <a:r>
            <a:rPr lang="ru-RU" sz="1300" kern="1200" dirty="0" err="1"/>
            <a:t>контекте</a:t>
          </a:r>
          <a:r>
            <a:rPr lang="ru-RU" sz="1300" kern="1200" dirty="0"/>
            <a:t> </a:t>
          </a:r>
          <a:r>
            <a:rPr lang="ru-RU" sz="1300" kern="1200" dirty="0" err="1"/>
            <a:t>российского</a:t>
          </a:r>
          <a:r>
            <a:rPr lang="ru-RU" sz="1300" kern="1200" dirty="0"/>
            <a:t> фондового рынка (совместно с ТКБ </a:t>
          </a:r>
          <a:r>
            <a:rPr lang="ru-RU" sz="1300" kern="1200" dirty="0" err="1"/>
            <a:t>Инвестмент</a:t>
          </a:r>
          <a:r>
            <a:rPr lang="ru-RU" sz="1300" kern="1200" dirty="0"/>
            <a:t> </a:t>
          </a:r>
          <a:r>
            <a:rPr lang="ru-RU" sz="1300" kern="1200" dirty="0" err="1"/>
            <a:t>Парнерс</a:t>
          </a:r>
          <a:r>
            <a:rPr lang="ru-RU" sz="1300" kern="1200" dirty="0"/>
            <a:t>)</a:t>
          </a:r>
        </a:p>
      </dsp:txBody>
      <dsp:txXfrm>
        <a:off x="0" y="2813321"/>
        <a:ext cx="3447225" cy="2068335"/>
      </dsp:txXfrm>
    </dsp:sp>
    <dsp:sp modelId="{8B15C36E-5106-D34E-9C4B-793E4FB33ACA}">
      <dsp:nvSpPr>
        <dsp:cNvPr id="0" name=""/>
        <dsp:cNvSpPr/>
      </dsp:nvSpPr>
      <dsp:spPr>
        <a:xfrm>
          <a:off x="3791947" y="2813321"/>
          <a:ext cx="3447225" cy="20683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Проведен </a:t>
          </a:r>
          <a:r>
            <a:rPr lang="ru-RU" sz="1300" kern="1200" dirty="0" err="1"/>
            <a:t>Международныи</a:t>
          </a:r>
          <a:r>
            <a:rPr lang="ru-RU" sz="1300" kern="1200" dirty="0"/>
            <a:t>̆ воркшоп «</a:t>
          </a:r>
          <a:r>
            <a:rPr lang="en-US" sz="1300" kern="1200" dirty="0"/>
            <a:t>AI in Finance» </a:t>
          </a:r>
          <a:r>
            <a:rPr lang="ru-RU" sz="1300" kern="1200" dirty="0"/>
            <a:t>с </a:t>
          </a:r>
          <a:r>
            <a:rPr lang="en-US" sz="1300" kern="1200" dirty="0"/>
            <a:t>Symbiosis School of Economics (</a:t>
          </a:r>
          <a:r>
            <a:rPr lang="ru-RU" sz="1300" kern="1200" dirty="0"/>
            <a:t>Индия)</a:t>
          </a:r>
        </a:p>
      </dsp:txBody>
      <dsp:txXfrm>
        <a:off x="3791947" y="2813321"/>
        <a:ext cx="3447225" cy="2068335"/>
      </dsp:txXfrm>
    </dsp:sp>
    <dsp:sp modelId="{F66430AD-D6AE-104D-B346-B065F851C5F5}">
      <dsp:nvSpPr>
        <dsp:cNvPr id="0" name=""/>
        <dsp:cNvSpPr/>
      </dsp:nvSpPr>
      <dsp:spPr>
        <a:xfrm>
          <a:off x="7583895" y="2813321"/>
          <a:ext cx="3447225" cy="20683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Проведен </a:t>
          </a:r>
          <a:r>
            <a:rPr lang="ru-RU" sz="1300" kern="1200" dirty="0" err="1"/>
            <a:t>круглыи</a:t>
          </a:r>
          <a:r>
            <a:rPr lang="ru-RU" sz="1300" kern="1200" dirty="0"/>
            <a:t>̆ стол “Бизнес-образование: финансы и лидерство” в рамках которого совместно с представителями крупного бизнеса (Яков и Партнеры, Банк </a:t>
          </a:r>
          <a:r>
            <a:rPr lang="ru-RU" sz="1300" kern="1200" dirty="0" err="1"/>
            <a:t>Александровскии</a:t>
          </a:r>
          <a:r>
            <a:rPr lang="ru-RU" sz="1300" kern="1200" dirty="0"/>
            <a:t>̆, </a:t>
          </a:r>
          <a:r>
            <a:rPr lang="ru-RU" sz="1300" kern="1200" dirty="0" err="1"/>
            <a:t>ТеДо</a:t>
          </a:r>
          <a:r>
            <a:rPr lang="ru-RU" sz="1300" kern="1200" dirty="0"/>
            <a:t>, Газпром нефть</a:t>
          </a:r>
          <a:br>
            <a:rPr lang="ru-RU" sz="1300" kern="1200" dirty="0"/>
          </a:br>
          <a:r>
            <a:rPr lang="ru-RU" sz="1300" kern="1200" dirty="0"/>
            <a:t>ООО Магистраль </a:t>
          </a:r>
          <a:r>
            <a:rPr lang="ru-RU" sz="1300" kern="1200" dirty="0" err="1"/>
            <a:t>севернои</a:t>
          </a:r>
          <a:r>
            <a:rPr lang="ru-RU" sz="1300" kern="1200" dirty="0"/>
            <a:t>̆ столицы (ЗСД)</a:t>
          </a:r>
          <a:br>
            <a:rPr lang="ru-RU" sz="1300" kern="1200" dirty="0"/>
          </a:br>
          <a:r>
            <a:rPr lang="ru-RU" sz="1300" kern="1200" dirty="0"/>
            <a:t>Банк Санкт-Петербург, ЛМС - </a:t>
          </a:r>
          <a:r>
            <a:rPr lang="ru-RU" sz="1300" kern="1200" dirty="0" err="1"/>
            <a:t>инвестиционныи</a:t>
          </a:r>
          <a:r>
            <a:rPr lang="ru-RU" sz="1300" kern="1200" dirty="0"/>
            <a:t>̆ фонд, ТКБ </a:t>
          </a:r>
          <a:r>
            <a:rPr lang="ru-RU" sz="1300" kern="1200" dirty="0" err="1"/>
            <a:t>Инвестмент</a:t>
          </a:r>
          <a:r>
            <a:rPr lang="ru-RU" sz="1300" kern="1200" dirty="0"/>
            <a:t> </a:t>
          </a:r>
          <a:r>
            <a:rPr lang="ru-RU" sz="1300" kern="1200" dirty="0" err="1"/>
            <a:t>Парнерс</a:t>
          </a:r>
          <a:r>
            <a:rPr lang="ru-RU" sz="1300" kern="1200" dirty="0"/>
            <a:t>, ПАО “Лента”, ПАО “ЛСР” и </a:t>
          </a:r>
          <a:r>
            <a:rPr lang="ru-RU" sz="1300" kern="1200" dirty="0" err="1"/>
            <a:t>др</a:t>
          </a:r>
          <a:r>
            <a:rPr lang="ru-RU" sz="1300" kern="1200" dirty="0"/>
            <a:t>)</a:t>
          </a:r>
        </a:p>
      </dsp:txBody>
      <dsp:txXfrm>
        <a:off x="7583895" y="2813321"/>
        <a:ext cx="3447225" cy="2068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2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8"/>
          <p:cNvPicPr/>
          <p:nvPr/>
        </p:nvPicPr>
        <p:blipFill>
          <a:blip r:embed="rId15"/>
          <a:stretch/>
        </p:blipFill>
        <p:spPr>
          <a:xfrm>
            <a:off x="1013760" y="962280"/>
            <a:ext cx="885600" cy="885600"/>
          </a:xfrm>
          <a:prstGeom prst="rect">
            <a:avLst/>
          </a:prstGeom>
          <a:ln w="0">
            <a:noFill/>
          </a:ln>
        </p:spPr>
      </p:pic>
      <p:sp>
        <p:nvSpPr>
          <p:cNvPr id="7" name="Straight Connector 48"/>
          <p:cNvSpPr/>
          <p:nvPr/>
        </p:nvSpPr>
        <p:spPr>
          <a:xfrm>
            <a:off x="6090120" y="985320"/>
            <a:ext cx="360" cy="83988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2" name="Straight Connector 50"/>
          <p:cNvSpPr/>
          <p:nvPr/>
        </p:nvSpPr>
        <p:spPr>
          <a:xfrm>
            <a:off x="8642520" y="985320"/>
            <a:ext cx="360" cy="83988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3" name="Straight Connector 51"/>
          <p:cNvSpPr/>
          <p:nvPr/>
        </p:nvSpPr>
        <p:spPr>
          <a:xfrm>
            <a:off x="11178720" y="985320"/>
            <a:ext cx="360" cy="83988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" descr="Icon&#10;&#10;Description automatically generated"/>
          <p:cNvPicPr/>
          <p:nvPr/>
        </p:nvPicPr>
        <p:blipFill>
          <a:blip r:embed="rId15"/>
          <a:stretch/>
        </p:blipFill>
        <p:spPr>
          <a:xfrm>
            <a:off x="517320" y="464400"/>
            <a:ext cx="447480" cy="447480"/>
          </a:xfrm>
          <a:prstGeom prst="rect">
            <a:avLst/>
          </a:prstGeom>
          <a:ln w="0">
            <a:noFill/>
          </a:ln>
        </p:spPr>
      </p:pic>
      <p:sp>
        <p:nvSpPr>
          <p:cNvPr id="43" name="Straight Connector 19"/>
          <p:cNvSpPr/>
          <p:nvPr/>
        </p:nvSpPr>
        <p:spPr>
          <a:xfrm>
            <a:off x="3298680" y="464040"/>
            <a:ext cx="360" cy="58644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44" name="Straight Connector 21"/>
          <p:cNvSpPr/>
          <p:nvPr/>
        </p:nvSpPr>
        <p:spPr>
          <a:xfrm>
            <a:off x="6099120" y="464040"/>
            <a:ext cx="360" cy="58644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45" name="Straight Connector 25"/>
          <p:cNvSpPr/>
          <p:nvPr/>
        </p:nvSpPr>
        <p:spPr>
          <a:xfrm>
            <a:off x="10276920" y="464040"/>
            <a:ext cx="360" cy="58644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46" name="TextBox 11"/>
          <p:cNvSpPr/>
          <p:nvPr/>
        </p:nvSpPr>
        <p:spPr>
          <a:xfrm>
            <a:off x="10410120" y="532440"/>
            <a:ext cx="67140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fld id="{169C6914-4FF9-455F-A3E8-A8605BF04BF3}" type="slidenum">
              <a:rPr lang="ru-RU" sz="2000" b="0" strike="noStrike" spc="-1">
                <a:solidFill>
                  <a:srgbClr val="102D69"/>
                </a:solidFill>
                <a:latin typeface="HSE Sans"/>
                <a:ea typeface="DejaVu Sans"/>
              </a:rPr>
              <a:t>‹#›</a:t>
            </a:fld>
            <a:endParaRPr lang="en-GB" sz="2000" b="0" strike="noStrike" spc="-1">
              <a:latin typeface="Arial"/>
            </a:endParaRPr>
          </a:p>
        </p:txBody>
      </p:sp>
      <p:sp>
        <p:nvSpPr>
          <p:cNvPr id="47" name="Straight Connector 59"/>
          <p:cNvSpPr/>
          <p:nvPr/>
        </p:nvSpPr>
        <p:spPr>
          <a:xfrm>
            <a:off x="11643840" y="464040"/>
            <a:ext cx="360" cy="58644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4" descr="Icon&#10;&#10;Description automatically generated"/>
          <p:cNvPicPr/>
          <p:nvPr/>
        </p:nvPicPr>
        <p:blipFill>
          <a:blip r:embed="rId15"/>
          <a:stretch/>
        </p:blipFill>
        <p:spPr>
          <a:xfrm>
            <a:off x="517320" y="464400"/>
            <a:ext cx="447480" cy="447480"/>
          </a:xfrm>
          <a:prstGeom prst="rect">
            <a:avLst/>
          </a:prstGeom>
          <a:ln w="0">
            <a:noFill/>
          </a:ln>
        </p:spPr>
      </p:pic>
      <p:sp>
        <p:nvSpPr>
          <p:cNvPr id="87" name="Straight Connector 19"/>
          <p:cNvSpPr/>
          <p:nvPr/>
        </p:nvSpPr>
        <p:spPr>
          <a:xfrm>
            <a:off x="3298680" y="464040"/>
            <a:ext cx="360" cy="58644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88" name="Straight Connector 21"/>
          <p:cNvSpPr/>
          <p:nvPr/>
        </p:nvSpPr>
        <p:spPr>
          <a:xfrm>
            <a:off x="6099120" y="464040"/>
            <a:ext cx="360" cy="58644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89" name="Straight Connector 25"/>
          <p:cNvSpPr/>
          <p:nvPr/>
        </p:nvSpPr>
        <p:spPr>
          <a:xfrm>
            <a:off x="10276920" y="464040"/>
            <a:ext cx="360" cy="58644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90" name="TextBox 11"/>
          <p:cNvSpPr/>
          <p:nvPr/>
        </p:nvSpPr>
        <p:spPr>
          <a:xfrm>
            <a:off x="10410120" y="532440"/>
            <a:ext cx="67140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fld id="{AFD97EC9-4E12-4555-843F-55E0E7359885}" type="slidenum">
              <a:rPr lang="ru-RU" sz="2000" b="0" strike="noStrike" spc="-1">
                <a:solidFill>
                  <a:srgbClr val="102D69"/>
                </a:solidFill>
                <a:latin typeface="HSE Sans"/>
                <a:ea typeface="DejaVu Sans"/>
              </a:rPr>
              <a:t>‹#›</a:t>
            </a:fld>
            <a:endParaRPr lang="en-GB" sz="2000" b="0" strike="noStrike" spc="-1">
              <a:latin typeface="Arial"/>
            </a:endParaRPr>
          </a:p>
        </p:txBody>
      </p:sp>
      <p:sp>
        <p:nvSpPr>
          <p:cNvPr id="91" name="Straight Connector 59"/>
          <p:cNvSpPr/>
          <p:nvPr/>
        </p:nvSpPr>
        <p:spPr>
          <a:xfrm>
            <a:off x="11643840" y="464040"/>
            <a:ext cx="360" cy="586440"/>
          </a:xfrm>
          <a:prstGeom prst="line">
            <a:avLst/>
          </a:prstGeom>
          <a:ln w="12700">
            <a:solidFill>
              <a:srgbClr val="102D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/>
          </a:p>
        </p:txBody>
      </p:sp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Заголовок 1"/>
          <p:cNvSpPr/>
          <p:nvPr/>
        </p:nvSpPr>
        <p:spPr>
          <a:xfrm>
            <a:off x="1696680" y="2234880"/>
            <a:ext cx="7633440" cy="236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0" i="1" strike="noStrike" spc="-1">
                <a:solidFill>
                  <a:srgbClr val="0F2C68"/>
                </a:solidFill>
                <a:latin typeface="HSE Sans"/>
              </a:rPr>
              <a:t>Влияние </a:t>
            </a:r>
            <a:r>
              <a:rPr lang="en-US" sz="2400" b="0" i="1" strike="noStrike" spc="-1">
                <a:solidFill>
                  <a:srgbClr val="0F2C68"/>
                </a:solidFill>
                <a:latin typeface="HSE Sans"/>
              </a:rPr>
              <a:t>ESG-</a:t>
            </a:r>
            <a:r>
              <a:rPr lang="ru-RU" sz="2400" b="0" i="1" strike="noStrike" spc="-1">
                <a:solidFill>
                  <a:srgbClr val="0F2C68"/>
                </a:solidFill>
                <a:latin typeface="HSE Sans"/>
              </a:rPr>
              <a:t>раскрытий, новостей и корпоративных событий на стоимость акций и спрэды корпоративных облигаций: событийный и сентимент анализ с использованием машинного обучения </a:t>
            </a:r>
            <a:br/>
            <a:br/>
            <a:r>
              <a:rPr lang="ru-RU" sz="2400" b="0" i="1" u="sng" strike="noStrike" spc="-1">
                <a:solidFill>
                  <a:srgbClr val="0F2C68"/>
                </a:solidFill>
                <a:uFillTx/>
                <a:latin typeface="HSE Sans"/>
              </a:rPr>
              <a:t>Семинар 1: Представление</a:t>
            </a:r>
            <a:br/>
            <a:endParaRPr lang="en-GB" sz="2400" b="0" strike="noStrike" spc="-1">
              <a:latin typeface="Arial"/>
            </a:endParaRPr>
          </a:p>
        </p:txBody>
      </p:sp>
      <p:sp>
        <p:nvSpPr>
          <p:cNvPr id="131" name="Текст 2"/>
          <p:cNvSpPr/>
          <p:nvPr/>
        </p:nvSpPr>
        <p:spPr>
          <a:xfrm>
            <a:off x="2075040" y="1188000"/>
            <a:ext cx="3848040" cy="43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0F2C68"/>
                </a:solidFill>
                <a:latin typeface="HSE Sans"/>
              </a:rPr>
              <a:t>HSE Sankt Petersburg </a:t>
            </a:r>
            <a:endParaRPr lang="en-GB" sz="1600" b="0" strike="noStrike" spc="-1">
              <a:latin typeface="Arial"/>
            </a:endParaRPr>
          </a:p>
        </p:txBody>
      </p:sp>
      <p:sp>
        <p:nvSpPr>
          <p:cNvPr id="132" name="Текст 3"/>
          <p:cNvSpPr/>
          <p:nvPr/>
        </p:nvSpPr>
        <p:spPr>
          <a:xfrm>
            <a:off x="6259320" y="1173960"/>
            <a:ext cx="2277360" cy="46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rgbClr val="0E2D69"/>
                </a:solidFill>
                <a:latin typeface="HSE Sans"/>
              </a:rPr>
              <a:t>Department of finance</a:t>
            </a:r>
            <a:endParaRPr lang="en-GB" sz="1200" b="0" strike="noStrike" spc="-1">
              <a:latin typeface="Arial"/>
            </a:endParaRPr>
          </a:p>
        </p:txBody>
      </p:sp>
      <p:sp>
        <p:nvSpPr>
          <p:cNvPr id="133" name="Текст 5"/>
          <p:cNvSpPr/>
          <p:nvPr/>
        </p:nvSpPr>
        <p:spPr>
          <a:xfrm>
            <a:off x="1027800" y="4825080"/>
            <a:ext cx="7624440" cy="65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0F2C68"/>
                </a:solidFill>
                <a:latin typeface="HSE Sans"/>
              </a:rPr>
              <a:t>Назарова В.В., к.э.н., руководитель департамента финансов ШЭМ</a:t>
            </a:r>
            <a:endParaRPr lang="en-GB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Текст 2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35" name="Текст 3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36" name="Текст 6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graphicFrame>
        <p:nvGraphicFramePr>
          <p:cNvPr id="2" name="Diagram1"/>
          <p:cNvGraphicFramePr/>
          <p:nvPr>
            <p:extLst>
              <p:ext uri="{D42A27DB-BD31-4B8C-83A1-F6EECF244321}">
                <p14:modId xmlns:p14="http://schemas.microsoft.com/office/powerpoint/2010/main" val="606858884"/>
              </p:ext>
            </p:extLst>
          </p:nvPr>
        </p:nvGraphicFramePr>
        <p:xfrm>
          <a:off x="638640" y="1308600"/>
          <a:ext cx="11001240" cy="510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Текст 2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38" name="Текст 3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39" name="Текст 6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2669912522"/>
              </p:ext>
            </p:extLst>
          </p:nvPr>
        </p:nvGraphicFramePr>
        <p:xfrm>
          <a:off x="638640" y="1308600"/>
          <a:ext cx="11001240" cy="5149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Текст 2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41" name="Текст 3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42" name="Текст 6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graphicFrame>
        <p:nvGraphicFramePr>
          <p:cNvPr id="3" name="Diagram3"/>
          <p:cNvGraphicFramePr/>
          <p:nvPr>
            <p:extLst>
              <p:ext uri="{D42A27DB-BD31-4B8C-83A1-F6EECF244321}">
                <p14:modId xmlns:p14="http://schemas.microsoft.com/office/powerpoint/2010/main" val="3334724077"/>
              </p:ext>
            </p:extLst>
          </p:nvPr>
        </p:nvGraphicFramePr>
        <p:xfrm>
          <a:off x="638640" y="1308600"/>
          <a:ext cx="11001240" cy="5149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Текст 2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44" name="Текст 3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45" name="Текст 6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graphicFrame>
        <p:nvGraphicFramePr>
          <p:cNvPr id="4" name="Diagram4"/>
          <p:cNvGraphicFramePr/>
          <p:nvPr>
            <p:extLst>
              <p:ext uri="{D42A27DB-BD31-4B8C-83A1-F6EECF244321}">
                <p14:modId xmlns:p14="http://schemas.microsoft.com/office/powerpoint/2010/main" val="32076493"/>
              </p:ext>
            </p:extLst>
          </p:nvPr>
        </p:nvGraphicFramePr>
        <p:xfrm>
          <a:off x="638640" y="1308600"/>
          <a:ext cx="11001240" cy="5149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Текст 2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47" name="Текст 3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48" name="Текст 6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graphicFrame>
        <p:nvGraphicFramePr>
          <p:cNvPr id="5" name="Diagram5"/>
          <p:cNvGraphicFramePr/>
          <p:nvPr>
            <p:extLst>
              <p:ext uri="{D42A27DB-BD31-4B8C-83A1-F6EECF244321}">
                <p14:modId xmlns:p14="http://schemas.microsoft.com/office/powerpoint/2010/main" val="1463795883"/>
              </p:ext>
            </p:extLst>
          </p:nvPr>
        </p:nvGraphicFramePr>
        <p:xfrm>
          <a:off x="914400" y="1132920"/>
          <a:ext cx="10890360" cy="504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Текст 2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50" name="Текст 3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51" name="Текст 6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pic>
        <p:nvPicPr>
          <p:cNvPr id="152" name="Picture 1" descr="page1image30021248"/>
          <p:cNvPicPr/>
          <p:nvPr/>
        </p:nvPicPr>
        <p:blipFill>
          <a:blip r:embed="rId2"/>
          <a:stretch/>
        </p:blipFill>
        <p:spPr>
          <a:xfrm>
            <a:off x="229680" y="1422360"/>
            <a:ext cx="11403720" cy="215280"/>
          </a:xfrm>
          <a:prstGeom prst="rect">
            <a:avLst/>
          </a:prstGeom>
          <a:ln w="0">
            <a:noFill/>
          </a:ln>
        </p:spPr>
      </p:pic>
      <p:sp>
        <p:nvSpPr>
          <p:cNvPr id="153" name="TextBox 5"/>
          <p:cNvSpPr/>
          <p:nvPr/>
        </p:nvSpPr>
        <p:spPr>
          <a:xfrm>
            <a:off x="1397520" y="991800"/>
            <a:ext cx="9723960" cy="364320"/>
          </a:xfrm>
          <a:prstGeom prst="rect">
            <a:avLst/>
          </a:prstGeom>
          <a:noFill/>
          <a:ln w="0"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F2C68"/>
                </a:solidFill>
                <a:latin typeface="Arial"/>
                <a:ea typeface="DejaVu Sans"/>
              </a:rPr>
              <a:t>Статьи, доклады на конференциях и научных мероприятиях</a:t>
            </a:r>
            <a:endParaRPr lang="en-GB" sz="1800" b="0" strike="noStrike" spc="-1">
              <a:latin typeface="Arial"/>
            </a:endParaRPr>
          </a:p>
        </p:txBody>
      </p:sp>
      <p:graphicFrame>
        <p:nvGraphicFramePr>
          <p:cNvPr id="6" name="Diagram6"/>
          <p:cNvGraphicFramePr/>
          <p:nvPr>
            <p:extLst>
              <p:ext uri="{D42A27DB-BD31-4B8C-83A1-F6EECF244321}">
                <p14:modId xmlns:p14="http://schemas.microsoft.com/office/powerpoint/2010/main" val="1876369612"/>
              </p:ext>
            </p:extLst>
          </p:nvPr>
        </p:nvGraphicFramePr>
        <p:xfrm>
          <a:off x="632520" y="1361160"/>
          <a:ext cx="11001240" cy="5323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Текст 1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55" name="Текст 2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56" name="Текст 3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graphicFrame>
        <p:nvGraphicFramePr>
          <p:cNvPr id="7" name="Diagram7"/>
          <p:cNvGraphicFramePr/>
          <p:nvPr>
            <p:extLst>
              <p:ext uri="{D42A27DB-BD31-4B8C-83A1-F6EECF244321}">
                <p14:modId xmlns:p14="http://schemas.microsoft.com/office/powerpoint/2010/main" val="2525455481"/>
              </p:ext>
            </p:extLst>
          </p:nvPr>
        </p:nvGraphicFramePr>
        <p:xfrm>
          <a:off x="759600" y="1269360"/>
          <a:ext cx="11031120" cy="528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7" name="TextBox 7"/>
          <p:cNvSpPr/>
          <p:nvPr/>
        </p:nvSpPr>
        <p:spPr>
          <a:xfrm>
            <a:off x="1397520" y="991800"/>
            <a:ext cx="9723960" cy="364320"/>
          </a:xfrm>
          <a:prstGeom prst="rect">
            <a:avLst/>
          </a:prstGeom>
          <a:noFill/>
          <a:ln w="0"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F2C68"/>
                </a:solidFill>
                <a:latin typeface="Arial"/>
                <a:ea typeface="DejaVu Sans"/>
              </a:rPr>
              <a:t>Мероприятия группы</a:t>
            </a:r>
            <a:endParaRPr lang="en-GB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Текст 2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59" name="Текст 3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60" name="Текст 6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pic>
        <p:nvPicPr>
          <p:cNvPr id="161" name="Picture 1" descr="page1image30021248"/>
          <p:cNvPicPr/>
          <p:nvPr/>
        </p:nvPicPr>
        <p:blipFill>
          <a:blip r:embed="rId2"/>
          <a:stretch/>
        </p:blipFill>
        <p:spPr>
          <a:xfrm>
            <a:off x="229680" y="1422360"/>
            <a:ext cx="11403720" cy="215280"/>
          </a:xfrm>
          <a:prstGeom prst="rect">
            <a:avLst/>
          </a:prstGeom>
          <a:ln w="0">
            <a:noFill/>
          </a:ln>
        </p:spPr>
      </p:pic>
      <p:sp>
        <p:nvSpPr>
          <p:cNvPr id="162" name="TextBox 5"/>
          <p:cNvSpPr/>
          <p:nvPr/>
        </p:nvSpPr>
        <p:spPr>
          <a:xfrm>
            <a:off x="1397520" y="1130400"/>
            <a:ext cx="97239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000" b="1" i="1" strike="noStrike" spc="-1">
                <a:solidFill>
                  <a:srgbClr val="0F2C68"/>
                </a:solidFill>
                <a:latin typeface="Arial"/>
                <a:ea typeface="DejaVu Sans"/>
              </a:rPr>
              <a:t>Перспективные статьи</a:t>
            </a:r>
            <a:endParaRPr lang="en-GB" sz="2000" b="0" strike="noStrike" spc="-1">
              <a:latin typeface="Arial"/>
            </a:endParaRPr>
          </a:p>
        </p:txBody>
      </p:sp>
      <p:sp>
        <p:nvSpPr>
          <p:cNvPr id="163" name="Прямоугольник 162"/>
          <p:cNvSpPr/>
          <p:nvPr/>
        </p:nvSpPr>
        <p:spPr>
          <a:xfrm>
            <a:off x="540000" y="1620000"/>
            <a:ext cx="10979640" cy="426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</a:pPr>
            <a:endParaRPr lang="en-GB" sz="18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StarSymbol"/>
              <a:buAutoNum type="arabicParenR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  <a:ea typeface="Microsoft YaHei"/>
              </a:rPr>
              <a:t>“Как тональность ESG-новостей и освещения корпоративных событий влияет на динамику цен акций российских эмитентов?” -  1.5 а.л., ЖУРНАЛ НОВОЙ ЭКОНОМИЧЕСКОЙ АССОЦИАЦИИ. В статье исследуется связь между сентиментом текстов, связанных с устойчивым развитием, и краткосрочными изменениями рыночной капитализации компаний. С использованием методов машинного обучения и событийного анализа оценивается, вызывает ли позитивная или негативная тональность ESG-новостей и корпоративных сообщений статистически значимую реакцию фондового рынка.</a:t>
            </a:r>
            <a:endParaRPr lang="en-GB" sz="18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StarSymbol"/>
              <a:buAutoNum type="arabicParenR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  <a:ea typeface="Microsoft YaHei"/>
              </a:rPr>
              <a:t>“The Impact of Frequency and Quality of ESG Disclosures on Corporate Bond Yields” (Влияние частоты и качества ESG-раскрытий на доходность корпоративных облигаций) - 1.5 а.л., JOURNAL OF ACCOUNTING LITERATURE. В статье анализируется, как регулярность публикации и содержательная полнота ESG-отчетности компаний влияют на доходность их облигаций. На основе панельных данных и оценки качества раскрытий исследуется, снижает ли систематическое и прозрачное раскрытие устойчивой информации рисковую премию, закладываемую инвесторами в стоимость долга.</a:t>
            </a:r>
            <a:endParaRPr lang="en-GB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Текст 2_0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65" name="Текст 3_0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66" name="Текст 6_0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pic>
        <p:nvPicPr>
          <p:cNvPr id="167" name="Picture 1_0" descr="page1image30021248"/>
          <p:cNvPicPr/>
          <p:nvPr/>
        </p:nvPicPr>
        <p:blipFill>
          <a:blip r:embed="rId2"/>
          <a:stretch/>
        </p:blipFill>
        <p:spPr>
          <a:xfrm>
            <a:off x="229680" y="1422360"/>
            <a:ext cx="11403720" cy="215280"/>
          </a:xfrm>
          <a:prstGeom prst="rect">
            <a:avLst/>
          </a:prstGeom>
          <a:ln w="0">
            <a:noFill/>
          </a:ln>
        </p:spPr>
      </p:pic>
      <p:sp>
        <p:nvSpPr>
          <p:cNvPr id="168" name="TextBox 5_0"/>
          <p:cNvSpPr/>
          <p:nvPr/>
        </p:nvSpPr>
        <p:spPr>
          <a:xfrm>
            <a:off x="1397520" y="1130400"/>
            <a:ext cx="97239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2000" b="1" i="1" strike="noStrike" spc="-1">
                <a:solidFill>
                  <a:srgbClr val="0F2C68"/>
                </a:solidFill>
                <a:latin typeface="Arial"/>
                <a:ea typeface="DejaVu Sans"/>
              </a:rPr>
              <a:t>Перспективные статьи</a:t>
            </a:r>
            <a:endParaRPr lang="en-GB" sz="2000" b="0" strike="noStrike" spc="-1">
              <a:latin typeface="Arial"/>
            </a:endParaRPr>
          </a:p>
        </p:txBody>
      </p:sp>
      <p:sp>
        <p:nvSpPr>
          <p:cNvPr id="169" name="Прямоугольник 168"/>
          <p:cNvSpPr/>
          <p:nvPr/>
        </p:nvSpPr>
        <p:spPr>
          <a:xfrm>
            <a:off x="540000" y="1356840"/>
            <a:ext cx="10979640" cy="372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</a:pPr>
            <a:endParaRPr lang="en-GB" sz="18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StarSymbol"/>
              <a:buAutoNum type="arabicParenR" startAt="3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  <a:ea typeface="Microsoft YaHei"/>
              </a:rPr>
              <a:t>“Does Source Matter? A Comparative Analysis of ESG Sentiment in Offcial Disclosures and Media Coverage”(Насколько важен источник информации? Сравнение влияния ESG-сентимента в официальных отчётах и медиапространств) - 1.5 а.л., JOURNAL OF BUSINESS FINANCE AND ACCOUNTING. В статье рассматривается, как различается влияние тональности ESG-информации в официальных корпоративных отчетах и в медиа на финансовые показатели компаний. Анализ показывает, какие источники оказывают более значимое воздействие на цены акций и восприятие риска инвесторами, с учетом различий в достоверности, охвате и временной динамике публикаций.</a:t>
            </a:r>
            <a:endParaRPr lang="en-GB" sz="1800" b="0" strike="noStrike" spc="-1">
              <a:latin typeface="Arial"/>
            </a:endParaRPr>
          </a:p>
          <a:p>
            <a:pPr marL="216000" indent="-21564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Font typeface="StarSymbol"/>
              <a:buAutoNum type="arabicParenR" startAt="3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  <a:ea typeface="Microsoft YaHei"/>
              </a:rPr>
              <a:t>“Predicting Financial Statement Fraud Across ESG-Diverse Industries: Evaluating the Effectiveness of Machine Learning Methods”. Статья исследует, насколько методы машинного обучения (ML) превосходят традиционные статистические подходы в прогнозировании вероятности искажения финансовой отчётности. Анализ проводится отдельно для отраслей с разными уровнями ESG‑рисков (экологических, социальных, управленческих). Цель — выявить, даёт ли ML значимое улучшение точности прогнозов в зависимости от ESG‑профиля отрасли.</a:t>
            </a:r>
            <a:endParaRPr lang="en-GB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Текст 1_0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71" name="Текст 2_1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72" name="Текст 3_1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73" name="TextBox 7_1"/>
          <p:cNvSpPr/>
          <p:nvPr/>
        </p:nvSpPr>
        <p:spPr>
          <a:xfrm>
            <a:off x="1397520" y="991800"/>
            <a:ext cx="9723960" cy="364320"/>
          </a:xfrm>
          <a:prstGeom prst="rect">
            <a:avLst/>
          </a:prstGeom>
          <a:noFill/>
          <a:ln w="0"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F2C68"/>
                </a:solidFill>
                <a:latin typeface="Arial"/>
                <a:ea typeface="DejaVu Sans"/>
              </a:rPr>
              <a:t>  Круглые столы</a:t>
            </a:r>
            <a:endParaRPr lang="en-GB" sz="1800" b="0" strike="noStrike" spc="-1">
              <a:latin typeface="Arial"/>
            </a:endParaRPr>
          </a:p>
        </p:txBody>
      </p:sp>
      <p:sp>
        <p:nvSpPr>
          <p:cNvPr id="174" name="Прямоугольник 173"/>
          <p:cNvSpPr/>
          <p:nvPr/>
        </p:nvSpPr>
        <p:spPr>
          <a:xfrm>
            <a:off x="900000" y="1551960"/>
            <a:ext cx="10619640" cy="456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800" b="1" strike="noStrike" spc="-1">
                <a:solidFill>
                  <a:srgbClr val="0F2C68"/>
                </a:solidFill>
                <a:latin typeface="Calibri"/>
              </a:rPr>
              <a:t>«Инструменты и данные для ESG‑событийного анализа»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Цель: обсудить практические аспекты сбора данных, выбора инструментов и построения моделей для оценки влияния ESG‑факторов на финансовые рынки.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Целевая аудитория: исследователи, дата‑сайентисты, аналитики инвестиционных компаний, представители ESG‑рейтинговых агентств.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Ключевые вопросы для обсуждения: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Какие источники данных наиболее релевантны для событийного анализа ESG‑новостей (пресс‑релизы, соцсети, СМИ, отчёты)?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Как структурировать и аннотировать датасеты событий (даты, типы событий, тональность) для обучения моделей?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Какие методы сентимент‑анализа (на основе словарей, ML, LLM) наиболее эффективны для ESG‑текстов?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Сравнение подходов: традиционные модели событийного анализа vs. гибридные модели с ML.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Кейсы: демонстрация успешных моделей, предсказавших реакцию рынка на ESG‑событие.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Проблемы качества данных: шум, лаги, предвзятость источников.</a:t>
            </a:r>
            <a:endParaRPr lang="en-GB" sz="1800" b="0" strike="noStrike" spc="-1"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Текст 1_1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76" name="Текст 2_2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77" name="Текст 3_2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78" name="TextBox 7_0"/>
          <p:cNvSpPr/>
          <p:nvPr/>
        </p:nvSpPr>
        <p:spPr>
          <a:xfrm>
            <a:off x="1397520" y="991800"/>
            <a:ext cx="9723960" cy="364320"/>
          </a:xfrm>
          <a:prstGeom prst="rect">
            <a:avLst/>
          </a:prstGeom>
          <a:noFill/>
          <a:ln w="0"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F2C68"/>
                </a:solidFill>
                <a:latin typeface="Arial"/>
                <a:ea typeface="DejaVu Sans"/>
              </a:rPr>
              <a:t>  Круглые столы</a:t>
            </a:r>
            <a:endParaRPr lang="en-GB" sz="1800" b="0" strike="noStrike" spc="-1">
              <a:latin typeface="Arial"/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900000" y="1551960"/>
            <a:ext cx="10619640" cy="441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800" b="1" strike="noStrike" spc="-1">
                <a:solidFill>
                  <a:srgbClr val="0F2C68"/>
                </a:solidFill>
                <a:latin typeface="Calibri"/>
              </a:rPr>
              <a:t>«ESG‑раскрытие и рыночная эффективность: взгляд регуляторов, эмитентов и инвесторов»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Цель: выявить точки зрения разных участников рынка на роль ESG‑информации и её влияние на ценообразование акций и облигаций.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Целевая аудитория: представители регуляторов (ЦБ, SEC), эмитенты, институциональные инвесторы, ESG‑консультанты.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Ключевые вопросы для обсуждения: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Насколько текущее ESG‑раскрытие (стандарты ISSB, TCFD, CSRD) достаточно для принятия инвестиционных решений?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Влияет ли обязательность раскрытия на спрэды корпоративных облигаций и волатильность акций?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Кейсы: реакция рынка на введение новых регуляторных требований по ESG.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«Зелёное отмывание» (greenwashing): как оно искажает ценообразование и можно ли его выявить алгоритмически?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Роль ESG‑рейтингов: создают ли они информационную асимметрию или повышают прозрачность?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Стратегии эмитентов: как оптимизировать ESG‑коммуникацию?</a:t>
            </a:r>
            <a:endParaRPr lang="en-GB" sz="1800" b="0" strike="noStrike" spc="-1">
              <a:latin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Текст 1_2"/>
          <p:cNvSpPr/>
          <p:nvPr/>
        </p:nvSpPr>
        <p:spPr>
          <a:xfrm>
            <a:off x="1143720" y="541080"/>
            <a:ext cx="1901160" cy="41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F2C68"/>
                </a:solidFill>
                <a:latin typeface="HSE Sans"/>
              </a:rPr>
              <a:t>НУГ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81" name="Текст 2_3"/>
          <p:cNvSpPr/>
          <p:nvPr/>
        </p:nvSpPr>
        <p:spPr>
          <a:xfrm>
            <a:off x="34592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 встреча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82" name="Текст 3_3"/>
          <p:cNvSpPr/>
          <p:nvPr/>
        </p:nvSpPr>
        <p:spPr>
          <a:xfrm>
            <a:off x="6260040" y="548640"/>
            <a:ext cx="2069280" cy="40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000" b="0" strike="noStrike" spc="-1">
                <a:solidFill>
                  <a:srgbClr val="0E2D69"/>
                </a:solidFill>
                <a:latin typeface="HSE Sans"/>
              </a:rPr>
              <a:t>11/03/2026</a:t>
            </a:r>
            <a:endParaRPr lang="en-GB" sz="1000" b="0" strike="noStrike" spc="-1">
              <a:latin typeface="Arial"/>
            </a:endParaRPr>
          </a:p>
        </p:txBody>
      </p:sp>
      <p:sp>
        <p:nvSpPr>
          <p:cNvPr id="183" name="TextBox 7_2"/>
          <p:cNvSpPr/>
          <p:nvPr/>
        </p:nvSpPr>
        <p:spPr>
          <a:xfrm>
            <a:off x="1397520" y="991800"/>
            <a:ext cx="9723960" cy="364320"/>
          </a:xfrm>
          <a:prstGeom prst="rect">
            <a:avLst/>
          </a:prstGeom>
          <a:noFill/>
          <a:ln w="0"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F2C68"/>
                </a:solidFill>
                <a:latin typeface="Arial"/>
                <a:ea typeface="DejaVu Sans"/>
              </a:rPr>
              <a:t>  Круглые столы</a:t>
            </a:r>
            <a:endParaRPr lang="en-GB" sz="1800" b="0" strike="noStrike" spc="-1">
              <a:latin typeface="Arial"/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900000" y="1551960"/>
            <a:ext cx="10619640" cy="467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800" b="1" strike="noStrike" spc="-1">
                <a:solidFill>
                  <a:srgbClr val="0F2C68"/>
                </a:solidFill>
                <a:latin typeface="Calibri"/>
              </a:rPr>
              <a:t>«Дифференцированное влияние ESG: акции vs. облигации, секторы vs. регионы»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Цель: показать, что влияние ESG‑факторов неоднородно и зависит от типа актива, отрасли и географии.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Целевая аудитория: портфельные управляющие, риск‑менеджеры, специалисты по облигациям, отраслевые аналитики.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Ключевые вопросы для обсуждения: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Различается ли реакция акций и облигаций на одно и то же ESG‑событие?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Отраслевые кейсы: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Нефтегаз: влияние новостей о декарбонизации на стоимость акций и спрэды бондов.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Банки: связь ESG‑рисков с кредитным качеством и стоимостью капитала.</a:t>
            </a:r>
            <a:endParaRPr lang="en-GB" sz="1800" b="0" strike="noStrike" spc="-1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Технологии: влияние скандалов о трудовых практиках на капитализацию.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ESG и кредитный рейтинг: как модели ML могут улучшить прогнозирование рейтинговых действий?</a:t>
            </a:r>
            <a:endParaRPr lang="en-GB" sz="18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0F2C68"/>
                </a:solidFill>
                <a:latin typeface="Calibri"/>
              </a:rPr>
              <a:t>Практикум: построение простой модели для сравнения реакции акций и облигаций одной компании на ESG‑новость.</a:t>
            </a:r>
            <a:endParaRPr lang="en-GB" sz="1800" b="0" strike="noStrike" spc="-1"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2443</TotalTime>
  <Words>1909</Words>
  <Application>Microsoft Office PowerPoint</Application>
  <PresentationFormat>Широкоэкранный</PresentationFormat>
  <Paragraphs>133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ArialMT</vt:lpstr>
      <vt:lpstr>Calibri</vt:lpstr>
      <vt:lpstr>HSE Sans</vt:lpstr>
      <vt:lpstr>StarSymbol</vt:lpstr>
      <vt:lpstr>Symbol</vt:lpstr>
      <vt:lpstr>Wingdings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Кутьков Юрий Юрьевич</dc:creator>
  <dc:description/>
  <cp:lastModifiedBy>Boris L</cp:lastModifiedBy>
  <cp:revision>56</cp:revision>
  <cp:lastPrinted>2021-11-11T13:08:42Z</cp:lastPrinted>
  <dcterms:created xsi:type="dcterms:W3CDTF">2021-11-11T08:52:47Z</dcterms:created>
  <dcterms:modified xsi:type="dcterms:W3CDTF">2026-04-29T21:21:20Z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0x0101002A9C74E6E830D74E9B0FDDB4017A5417</vt:lpwstr>
  </property>
  <property fmtid="{D5CDD505-2E9C-101B-9397-08002B2CF9AE}" pid="3" name="PresentationFormat">
    <vt:lpwstr>Широкоэкранный</vt:lpwstr>
  </property>
  <property fmtid="{D5CDD505-2E9C-101B-9397-08002B2CF9AE}" pid="4" name="Slides">
    <vt:i4>9</vt:i4>
  </property>
</Properties>
</file>