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7355d3d22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c7355d3d22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c7355d3d22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c7355d3d22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7355d3d22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c7355d3d22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c7355d3d22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c7355d3d2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7355d3d22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c7355d3d22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c7355d3d22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c7355d3d22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c7355d3d22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c7355d3d22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c7355d3d22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c7355d3d22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c7355d3d22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c7355d3d22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7355d3d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7355d3d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7355d3d2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7355d3d2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7355d3d2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7355d3d2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7355d3d22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7355d3d22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7355d3d22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7355d3d22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7355d3d22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7355d3d22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7355d3d2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7355d3d2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c7355d3d22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c7355d3d22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Уверенное обучение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 поиске картелей на госзакупках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Confident learning</a:t>
            </a:r>
            <a:endParaRPr/>
          </a:p>
        </p:txBody>
      </p:sp>
      <p:pic>
        <p:nvPicPr>
          <p:cNvPr id="109" name="Google Shape;10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4629150" cy="197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294200"/>
            <a:ext cx="4572000" cy="115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Confident learning</a:t>
            </a:r>
            <a:endParaRPr/>
          </a:p>
        </p:txBody>
      </p:sp>
      <p:pic>
        <p:nvPicPr>
          <p:cNvPr id="116" name="Google Shape;11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4810125" cy="1619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941775"/>
            <a:ext cx="1390650" cy="50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/>
              <a:t>Confident learning</a:t>
            </a:r>
            <a:endParaRPr/>
          </a:p>
        </p:txBody>
      </p:sp>
      <p:pic>
        <p:nvPicPr>
          <p:cNvPr id="123" name="Google Shape;12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1675" y="1098538"/>
            <a:ext cx="5200650" cy="347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Confident learning</a:t>
            </a:r>
            <a:endParaRPr/>
          </a:p>
        </p:txBody>
      </p:sp>
      <p:sp>
        <p:nvSpPr>
          <p:cNvPr id="129" name="Google Shape;129;p25"/>
          <p:cNvSpPr txBox="1"/>
          <p:nvPr/>
        </p:nvSpPr>
        <p:spPr>
          <a:xfrm>
            <a:off x="1037325" y="1621750"/>
            <a:ext cx="62109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Перевернул часть меток по правилу p&gt;=0.5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CV на исходных метках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F1:  0.1031+-0.0159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Roc-auc: 0.84+-0.0139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CV на исправленных метках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chemeClr val="dk2"/>
                </a:solidFill>
              </a:rPr>
              <a:t>F1:  0.2173+-0.0068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chemeClr val="dk2"/>
                </a:solidFill>
              </a:rPr>
              <a:t>Roc-auc: 0.95+-0.0121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Confident learning</a:t>
            </a:r>
            <a:endParaRPr/>
          </a:p>
        </p:txBody>
      </p:sp>
      <p:pic>
        <p:nvPicPr>
          <p:cNvPr id="135" name="Google Shape;13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9475" y="1295400"/>
            <a:ext cx="2305050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7800" y="666750"/>
            <a:ext cx="62484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7250" y="79800"/>
            <a:ext cx="3978251" cy="483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5313" y="290513"/>
            <a:ext cx="7953375" cy="456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7" name="Google Shape;15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3363" y="390525"/>
            <a:ext cx="8677275" cy="436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Введение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Объем госзакупок составил 6.74 трл рублей за 2025 год ( около 4% от ВВП)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 этот же период проведено 1.25 млн уникальных закупок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Основные категории закупок- 44-ФЗ и 223-ФЗ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44-ФЗ: Закупка ТРУ гос. органами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223-ФЗ: Закупка ТРУ отдельными видами юр. лиц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Задача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3496"/>
              <a:buFont typeface="Arial"/>
              <a:buNone/>
            </a:pPr>
            <a:r>
              <a:rPr lang="ru" sz="1732">
                <a:solidFill>
                  <a:srgbClr val="464C55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Признаются картелем и запрещаются соглашения между хозяйствующими субъектами-конкурентами, то есть между хозяйствующими субъектами, осуществляющими продажу товаров на одном товарном рынке, или между хозяйствующими субъектами, осуществляющими приобретение товаров на одном товарном рынке, если такие соглашения приводят или могут привести к:</a:t>
            </a:r>
            <a:endParaRPr sz="1732">
              <a:solidFill>
                <a:srgbClr val="464C55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63496"/>
              <a:buFont typeface="Arial"/>
              <a:buNone/>
            </a:pPr>
            <a:r>
              <a:rPr lang="ru" sz="1732">
                <a:solidFill>
                  <a:srgbClr val="464C55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1) установлению или поддержанию цен (тарифов), скидок, надбавок (доплат) и (или) наценок;</a:t>
            </a:r>
            <a:endParaRPr sz="1732">
              <a:solidFill>
                <a:srgbClr val="464C55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63496"/>
              <a:buFont typeface="Arial"/>
              <a:buNone/>
            </a:pPr>
            <a:r>
              <a:rPr lang="ru" sz="1732">
                <a:solidFill>
                  <a:srgbClr val="464C55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2) повышению, снижению или поддержанию цен на торгах;</a:t>
            </a:r>
            <a:endParaRPr sz="1732">
              <a:solidFill>
                <a:srgbClr val="464C55"/>
              </a:solidFill>
              <a:highlight>
                <a:srgbClr val="F0E9D3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63496"/>
              <a:buFont typeface="Arial"/>
              <a:buNone/>
            </a:pPr>
            <a:r>
              <a:rPr lang="ru" sz="1732">
                <a:solidFill>
                  <a:srgbClr val="464C55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3) разделу товарного рынка по территориальному принципу, объему продажи или покупки товаров, ассортименту реализуемых товаров либо составу продавцов или покупателей (заказчиков);</a:t>
            </a:r>
            <a:endParaRPr sz="1732">
              <a:solidFill>
                <a:srgbClr val="464C55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63496"/>
              <a:buFont typeface="Arial"/>
              <a:buNone/>
            </a:pPr>
            <a:r>
              <a:rPr lang="ru" sz="1732">
                <a:solidFill>
                  <a:srgbClr val="464C55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4) сокращению или прекращению производства товаров;</a:t>
            </a:r>
            <a:endParaRPr sz="1732">
              <a:solidFill>
                <a:srgbClr val="464C55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63496"/>
              <a:buFont typeface="Arial"/>
              <a:buNone/>
            </a:pPr>
            <a:r>
              <a:rPr lang="ru" sz="1732">
                <a:solidFill>
                  <a:srgbClr val="464C55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5) отказу от заключения договоров с определенными продавцами или покупателями (заказчиками).</a:t>
            </a:r>
            <a:endParaRPr sz="1732">
              <a:solidFill>
                <a:srgbClr val="464C55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5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Задача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 января по ноябрь 2025 года возбуждено 280 антимонопольных дел по картелям, около 91% из них- сговор на торгах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Общая сумма анализируемых торгов- 205 млрд рублей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Картели- латентные правонарушения, обычно доказываются на основании совокупности косвенных доказательств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Задача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Построить модель машинного обучения, способную ранжировать закупки по вероятности наличия картельного соглашения.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Данные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72 дела ФАС -&gt; 250 названий фирм, 2100 номеров извещений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контур.закупки-&gt; 70000 аукционов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1417 аукционов с совместным участием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Фирм, которые делят ИКЗ с кем-то: 156</a:t>
            </a:r>
            <a:endParaRPr/>
          </a:p>
          <a:p>
            <a:pPr indent="0" lvl="0" marL="0" rtl="0" algn="l">
              <a:lnSpc>
                <a:spcPct val="13077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Фирм изолированы (не делят ИКЗ): 61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Данные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'НМЦ' - Начальная цена контракта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'Цена договора' - Цена заключения договора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'ЭТП', 'Тип торгов' - Площадка проведения и тип (44-фз,223-фз)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'Этап отбора' - Завершилась, отменена, контракт не подписан и т.д.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'Регион', - Регион закупки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'Способ отбора' - </a:t>
            </a:r>
            <a:r>
              <a:rPr lang="ru"/>
              <a:t>процедура проведения (электронный аукцион, котировки…)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'Обеспечение контракта_проценты' - процент обеспечения от нмц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'Обеспечение заявки_проценты' </a:t>
            </a:r>
            <a:r>
              <a:rPr lang="ru"/>
              <a:t>- процент обеспечения от нмц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0" title="ChatGPT Image 11 февр. 2026 г., 11_01_5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6575" y="0"/>
            <a:ext cx="7715251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268550" y="250925"/>
            <a:ext cx="8520600" cy="81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Confident learning (Northcutt, Confident Learning: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/>
              <a:t>Estimating Uncertainty in Dataset Labels)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)</a:t>
            </a:r>
            <a:endParaRPr/>
          </a:p>
        </p:txBody>
      </p:sp>
      <p:pic>
        <p:nvPicPr>
          <p:cNvPr id="102" name="Google Shape;10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3950" y="1105425"/>
            <a:ext cx="5038725" cy="1590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3950" y="3042600"/>
            <a:ext cx="5943600" cy="165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