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73" r:id="rId4"/>
    <p:sldId id="287" r:id="rId5"/>
    <p:sldId id="274" r:id="rId6"/>
    <p:sldId id="286" r:id="rId7"/>
    <p:sldId id="2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5" d="100"/>
          <a:sy n="11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74BC3-4123-EFD7-CAF2-BC1058A80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42DA4A-F970-79BE-D836-D3E5FE02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25FBC-FC05-E0F0-59E4-D2E9139C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CE0A92-320C-7DFF-1DCE-60C8AEE4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86EAC-677F-A495-637F-93B72ECD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9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F392-5445-994E-BF8D-460A52EA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78CE-A5F1-B30B-F080-61D3C1AFF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1ACEA-2A77-DD01-E004-B9807BD1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BAB94-C991-68EC-3805-4AC7E913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272A2-2D4A-C1B7-F4DE-D3F162A3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BC17C2-5398-F400-0421-028FC1E72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1FC91E-A7F2-20C6-20F8-D4296BEC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4F0EE-1B4F-5D46-F507-2F263C5D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77755-4EE6-518D-D3CF-D32C49D1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18F5B-AB1E-504F-F653-022487F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3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77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7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4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1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211EE-FB6B-2CDC-7A0D-CEC5350E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E08C6-0933-4F1C-6DFB-644F9AFF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0F9A8D-2948-3C64-9174-FEC9E681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3618C-1F90-AB45-9A5F-03494F56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A47AB-ED8B-FC54-C273-55906E57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9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C7B6F-6904-CCEF-9162-4474BC8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9987F-1F59-B823-EC00-FC5B7018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103C7-5F45-2ABE-8DBD-EAE2ADF4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741FA-4285-0490-7A3B-187C9066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376D7-4CDD-F9E0-1CE2-35159EF7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26FE2-C048-0AE1-332F-F1A8F8B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D5599-59DE-133D-F36E-1DB44FD68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5DBC2B-7E83-8A10-6157-173AE4BE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39EF2E-963E-E075-27F9-D8790526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8D4FF-394C-BBEA-70DA-DCDF905B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9ECD88-0FC3-F818-B76F-1CA97531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2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F31D6-AB44-3530-93F7-40B9E04E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A1A0AF-4E89-00D3-FD16-0EE21970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BF919-136E-9FA3-A331-05A71ADB8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2E106B-E522-AA6F-777A-0FD0C9DC5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3AC268-5358-F26D-B552-419BB954C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C176E-128F-0479-C26C-121FF3FF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F34495-7912-4A98-D481-4E890BF3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29B083-9477-6F62-F699-BB43F6A7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7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E65E0-CF3E-6E08-7EE4-996A1CBD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F9CF44-45ED-32FC-AFA0-B1841940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2AB194-E9A4-6E7F-BEB5-A4ED17F4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C858CC-D703-DD93-1E22-8642887B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5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DE778A-FDA4-2FD6-1055-28F79E39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B44547-39C2-F991-2DFF-05D536B9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46025-6004-B615-C5A7-4850C1FC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DF41D-B5A0-AF71-687F-4F322C85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B1CC8-DCF3-A7E4-FDD6-7DAF5192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9730B-8963-543C-B485-62CB2512D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3EA64D-1EC5-D48C-1141-5AF07EC1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B54DB-3B7A-18D0-5D8B-3388C17F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AD8EB-7237-8DF8-D0B9-AC91AC75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0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09597-3340-886B-29D3-73543956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DA9B33-C001-572E-108D-F983241FE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728042-DAAC-1941-2985-FF8E55B8C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E5915-4CEA-60A3-6CC8-1E37E5A5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AFD52-376B-EC30-8061-12A604C0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C4022-4983-C796-6DB7-D332A0A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4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617BA-7D8F-F214-2190-3E70B771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A69FE6-FD2A-5E15-8F61-B248D5F8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9A1D9-9A4B-DC80-4FF3-DF3E95772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AAF9-9706-F44A-A146-B982471443C9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3FAD8-91CF-2005-EF51-6F657C38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BAAFA-B643-7396-C25A-2763DAB1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67E2-43B0-D14B-BB72-840796F38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8160638" cy="1978323"/>
          </a:xfrm>
        </p:spPr>
        <p:txBody>
          <a:bodyPr>
            <a:normAutofit fontScale="90000"/>
          </a:bodyPr>
          <a:lstStyle/>
          <a:p>
            <a:pPr indent="9525">
              <a:lnSpc>
                <a:spcPct val="107000"/>
              </a:lnSpc>
              <a:spcAft>
                <a:spcPts val="800"/>
              </a:spcAft>
              <a:tabLst>
                <a:tab pos="685800" algn="l"/>
                <a:tab pos="3987800" algn="l"/>
                <a:tab pos="8048625" algn="l"/>
                <a:tab pos="17205325" algn="l"/>
              </a:tabLst>
            </a:pPr>
            <a:r>
              <a:rPr lang="ru-RU" sz="3200" dirty="0">
                <a:ea typeface="+mn-ea"/>
                <a:cs typeface="+mn-cs"/>
              </a:rPr>
              <a:t>Кросс-культурные параллели в правовых системах: сравнительный анализ правопорядка в западных, восточных и российских традициях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Мохова Ольга Игоревна</a:t>
            </a:r>
          </a:p>
          <a:p>
            <a:r>
              <a:rPr lang="ru-RU" dirty="0"/>
              <a:t>Студентка 4 курса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80FC3A29-7E6A-6A44-ACE4-DF555422E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1. Теоретическая рамка: как сравнивать правовые системы?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6098756" cy="393743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br>
              <a:rPr lang="ru-RU" sz="1800" b="1" u="sng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Ключевые критерии:</a:t>
            </a:r>
          </a:p>
          <a:p>
            <a:pPr marL="342900" lvl="0" indent="-342900">
              <a:lnSpc>
                <a:spcPct val="170000"/>
              </a:lnSpc>
              <a:tabLst>
                <a:tab pos="457200" algn="l"/>
              </a:tabLst>
            </a:pPr>
            <a:r>
              <a:rPr lang="ru-RU" sz="3800" b="1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Ценности</a:t>
            </a:r>
            <a:b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</a:br>
            <a: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— Запад: права личности (GDPR в ЕС защищает приватность).</a:t>
            </a:r>
            <a:b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</a:br>
            <a: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— Восток: коллективизм (в Японии «хо-те-</a:t>
            </a:r>
            <a:r>
              <a:rPr lang="ru-RU" sz="3800" dirty="0" err="1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шо</a:t>
            </a:r>
            <a: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» — досудебное примирение).</a:t>
            </a:r>
            <a:b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</a:br>
            <a: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— Россия: баланс между государством и обществом (напр. Законы об «Иностранных агентах»).</a:t>
            </a:r>
          </a:p>
          <a:p>
            <a:pPr marL="342900" lvl="0" indent="-342900">
              <a:lnSpc>
                <a:spcPct val="170000"/>
              </a:lnSpc>
              <a:tabLst>
                <a:tab pos="457200" algn="l"/>
              </a:tabLst>
            </a:pPr>
            <a:r>
              <a:rPr lang="ru-RU" sz="3800" b="1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Источники права</a:t>
            </a:r>
            <a:b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</a:br>
            <a: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— На Западе — законы и прецеденты (определяющее значение судебного решения).</a:t>
            </a:r>
            <a:b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</a:br>
            <a: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— На Востоке — обычаи и конфуцианская этика (в Китае спор часто решают через медиацию, а не суд).</a:t>
            </a:r>
            <a:b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</a:br>
            <a:r>
              <a:rPr lang="ru-RU" sz="3800" dirty="0">
                <a:solidFill>
                  <a:srgbClr val="002060"/>
                </a:solidFill>
                <a:latin typeface="Segoe UI" panose="020B0502040204020203" pitchFamily="34" charset="0"/>
                <a:cs typeface="+mj-cs"/>
              </a:rPr>
              <a:t>— В России — кодексы, высоко влияние советского прошлого.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92F7620-7F1C-E90C-3BF1-EE4A5DB5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09" y="1085103"/>
            <a:ext cx="5419493" cy="541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43" y="1482090"/>
            <a:ext cx="11057955" cy="777025"/>
          </a:xfrm>
        </p:spPr>
        <p:txBody>
          <a:bodyPr>
            <a:normAutofit/>
          </a:bodyPr>
          <a:lstStyle/>
          <a:p>
            <a:r>
              <a:rPr lang="ru-RU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Запад </a:t>
            </a:r>
            <a:r>
              <a:rPr lang="ru-RU" kern="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vs</a:t>
            </a:r>
            <a:r>
              <a:rPr lang="ru-RU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Восток </a:t>
            </a:r>
            <a:r>
              <a:rPr lang="ru-RU" kern="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vs</a:t>
            </a:r>
            <a:r>
              <a:rPr lang="ru-RU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Россия: культурные коды права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E85E49C1-93FF-9D45-E733-44C448FA491A}"/>
              </a:ext>
            </a:extLst>
          </p:cNvPr>
          <p:cNvSpPr/>
          <p:nvPr/>
        </p:nvSpPr>
        <p:spPr>
          <a:xfrm>
            <a:off x="370043" y="2538611"/>
            <a:ext cx="28570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Восточная традиция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FD9D22ED-E00B-4CF6-AF45-0AC3F07763B1}"/>
              </a:ext>
            </a:extLst>
          </p:cNvPr>
          <p:cNvSpPr/>
          <p:nvPr/>
        </p:nvSpPr>
        <p:spPr>
          <a:xfrm>
            <a:off x="370043" y="3119755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Правовая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культура основана на традициях, религии и коллективизме. Китай, Индия и исламские страны сохраняют ритуалы и моральность.</a:t>
            </a:r>
            <a:endParaRPr lang="en-US" sz="175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3F3E13FD-40BF-4208-B328-AC5691B8EA14}"/>
              </a:ext>
            </a:extLst>
          </p:cNvPr>
          <p:cNvSpPr/>
          <p:nvPr/>
        </p:nvSpPr>
        <p:spPr>
          <a:xfrm>
            <a:off x="370043" y="4412535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Право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здесь тесно связано с религиозными предписаниями и медиацией, а не с формальными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законами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Хотя, тем не менее, формальное декларирование прав и свобод в светском своде законов обеспечивается.</a:t>
            </a:r>
            <a:endParaRPr lang="en-US" sz="175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D72A8FB2-5FD9-D1BA-A217-732C95AB4A18}"/>
              </a:ext>
            </a:extLst>
          </p:cNvPr>
          <p:cNvSpPr/>
          <p:nvPr/>
        </p:nvSpPr>
        <p:spPr>
          <a:xfrm>
            <a:off x="7175774" y="25386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2060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Западная традиция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A7EEEF8A-3448-3738-32FB-D0826675DF65}"/>
              </a:ext>
            </a:extLst>
          </p:cNvPr>
          <p:cNvSpPr/>
          <p:nvPr/>
        </p:nvSpPr>
        <p:spPr>
          <a:xfrm>
            <a:off x="7175774" y="3108384"/>
            <a:ext cx="446807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Основывается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на правах личности, кодексах и прецедентном праве. Индивидуализм и свобода договора — ключевые ценности.</a:t>
            </a:r>
            <a:endParaRPr lang="en-US" sz="1750" dirty="0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98E7F07C-148B-0316-9300-B8B7739C88DC}"/>
              </a:ext>
            </a:extLst>
          </p:cNvPr>
          <p:cNvSpPr/>
          <p:nvPr/>
        </p:nvSpPr>
        <p:spPr>
          <a:xfrm>
            <a:off x="7175774" y="4412535"/>
            <a:ext cx="4845241" cy="141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-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Суды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создают нормы, а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права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человека</a:t>
            </a: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и иные ценности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декларируются и обеспечиваются Конституциями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00" y="1090756"/>
            <a:ext cx="10714699" cy="77702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Российская правовая модель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2FEF11F7-72E5-EDB5-F7D9-FD8B56CA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823" y="1091550"/>
            <a:ext cx="3579505" cy="5369257"/>
          </a:xfrm>
          <a:prstGeom prst="rect">
            <a:avLst/>
          </a:prstGeom>
        </p:spPr>
      </p:pic>
      <p:sp>
        <p:nvSpPr>
          <p:cNvPr id="10" name="Shape 1">
            <a:extLst>
              <a:ext uri="{FF2B5EF4-FFF2-40B4-BE49-F238E27FC236}">
                <a16:creationId xmlns:a16="http://schemas.microsoft.com/office/drawing/2014/main" id="{395740FC-2E97-8C1F-2758-6E6E706682FA}"/>
              </a:ext>
            </a:extLst>
          </p:cNvPr>
          <p:cNvSpPr/>
          <p:nvPr/>
        </p:nvSpPr>
        <p:spPr>
          <a:xfrm>
            <a:off x="602953" y="19188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B17B9132-2F6A-3E65-5AD2-CD0AD468A2E9}"/>
              </a:ext>
            </a:extLst>
          </p:cNvPr>
          <p:cNvSpPr/>
          <p:nvPr/>
        </p:nvSpPr>
        <p:spPr>
          <a:xfrm>
            <a:off x="1311316" y="1996804"/>
            <a:ext cx="28966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Смешение традиций</a:t>
            </a:r>
            <a:endParaRPr lang="en-US" sz="2200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5E23ADF4-84CC-A5CF-FABE-F66ED7E09B6D}"/>
              </a:ext>
            </a:extLst>
          </p:cNvPr>
          <p:cNvSpPr/>
          <p:nvPr/>
        </p:nvSpPr>
        <p:spPr>
          <a:xfrm>
            <a:off x="1311316" y="2487222"/>
            <a:ext cx="28994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Европейские кодексы, советская бюрократия и новые тренды формируют уникальный правопорядок.</a:t>
            </a:r>
            <a:endParaRPr lang="en-US" sz="1750" dirty="0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AE3BFA17-8A7D-9CC4-0C52-49D12EAB654A}"/>
              </a:ext>
            </a:extLst>
          </p:cNvPr>
          <p:cNvSpPr/>
          <p:nvPr/>
        </p:nvSpPr>
        <p:spPr>
          <a:xfrm>
            <a:off x="4494213" y="19189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A79765D2-A362-FE4C-B31C-C390A7304B1C}"/>
              </a:ext>
            </a:extLst>
          </p:cNvPr>
          <p:cNvSpPr/>
          <p:nvPr/>
        </p:nvSpPr>
        <p:spPr>
          <a:xfrm>
            <a:off x="5231329" y="1996804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Духовные основания</a:t>
            </a:r>
            <a:endParaRPr lang="en-US" sz="2200" dirty="0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7E8DF29D-DB5F-693B-6444-CA34591DA6F6}"/>
              </a:ext>
            </a:extLst>
          </p:cNvPr>
          <p:cNvSpPr/>
          <p:nvPr/>
        </p:nvSpPr>
        <p:spPr>
          <a:xfrm>
            <a:off x="5231211" y="2530090"/>
            <a:ext cx="28994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Право связано со справедливостью и «правдой», которые важнее формальных норм.</a:t>
            </a:r>
            <a:endParaRPr lang="en-US" sz="1750" dirty="0"/>
          </a:p>
        </p:txBody>
      </p:sp>
      <p:sp>
        <p:nvSpPr>
          <p:cNvPr id="16" name="Shape 7">
            <a:extLst>
              <a:ext uri="{FF2B5EF4-FFF2-40B4-BE49-F238E27FC236}">
                <a16:creationId xmlns:a16="http://schemas.microsoft.com/office/drawing/2014/main" id="{5781E3B3-9B5C-E627-7182-2A386AD1C0C4}"/>
              </a:ext>
            </a:extLst>
          </p:cNvPr>
          <p:cNvSpPr/>
          <p:nvPr/>
        </p:nvSpPr>
        <p:spPr>
          <a:xfrm>
            <a:off x="574200" y="48038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557A1125-F326-E087-BBE9-1DF9DE108F36}"/>
              </a:ext>
            </a:extLst>
          </p:cNvPr>
          <p:cNvSpPr/>
          <p:nvPr/>
        </p:nvSpPr>
        <p:spPr>
          <a:xfrm>
            <a:off x="1311316" y="4881681"/>
            <a:ext cx="44761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Двойственность правосознания</a:t>
            </a:r>
            <a:endParaRPr lang="en-US" sz="2200" dirty="0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EE3518B7-D769-302C-6CE2-935D23C7564F}"/>
              </a:ext>
            </a:extLst>
          </p:cNvPr>
          <p:cNvSpPr/>
          <p:nvPr/>
        </p:nvSpPr>
        <p:spPr>
          <a:xfrm>
            <a:off x="1311316" y="5372099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/>
              <a:t>Особенность обыденного правового сознания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68019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Что объединяет «правовые миры»?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3A20A3A0-FA8E-F42F-DEB4-A705A3A7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99" y="1225921"/>
            <a:ext cx="3394116" cy="5091175"/>
          </a:xfrm>
          <a:prstGeom prst="rect">
            <a:avLst/>
          </a:prstGeom>
        </p:spPr>
      </p:pic>
      <p:sp>
        <p:nvSpPr>
          <p:cNvPr id="17" name="Shape 1">
            <a:extLst>
              <a:ext uri="{FF2B5EF4-FFF2-40B4-BE49-F238E27FC236}">
                <a16:creationId xmlns:a16="http://schemas.microsoft.com/office/drawing/2014/main" id="{7683AA9E-F9AD-C921-6B74-6AE817706996}"/>
              </a:ext>
            </a:extLst>
          </p:cNvPr>
          <p:cNvSpPr/>
          <p:nvPr/>
        </p:nvSpPr>
        <p:spPr>
          <a:xfrm>
            <a:off x="585898" y="1994294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6DC3D173-6A2C-D589-7E1A-832CD4621E59}"/>
              </a:ext>
            </a:extLst>
          </p:cNvPr>
          <p:cNvSpPr/>
          <p:nvPr/>
        </p:nvSpPr>
        <p:spPr>
          <a:xfrm>
            <a:off x="820332" y="2228728"/>
            <a:ext cx="2841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Верховенство права</a:t>
            </a:r>
            <a:endParaRPr lang="en-US" sz="2200" dirty="0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774B23C-90AB-E000-997C-CF2D8347FACC}"/>
              </a:ext>
            </a:extLst>
          </p:cNvPr>
          <p:cNvSpPr/>
          <p:nvPr/>
        </p:nvSpPr>
        <p:spPr>
          <a:xfrm>
            <a:off x="820332" y="271914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 развитых странах эта цель правопорядка является одной из наиболее значимых.</a:t>
            </a:r>
            <a:endParaRPr lang="en-US" sz="1750" dirty="0"/>
          </a:p>
        </p:txBody>
      </p:sp>
      <p:sp>
        <p:nvSpPr>
          <p:cNvPr id="20" name="Shape 4">
            <a:extLst>
              <a:ext uri="{FF2B5EF4-FFF2-40B4-BE49-F238E27FC236}">
                <a16:creationId xmlns:a16="http://schemas.microsoft.com/office/drawing/2014/main" id="{D1F5A637-1519-674B-E49C-2D5DD9C1C982}"/>
              </a:ext>
            </a:extLst>
          </p:cNvPr>
          <p:cNvSpPr/>
          <p:nvPr/>
        </p:nvSpPr>
        <p:spPr>
          <a:xfrm>
            <a:off x="4477575" y="1994294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F86D78DC-E416-3655-E2C3-D4CC1B6C14B6}"/>
              </a:ext>
            </a:extLst>
          </p:cNvPr>
          <p:cNvSpPr/>
          <p:nvPr/>
        </p:nvSpPr>
        <p:spPr>
          <a:xfrm>
            <a:off x="4712009" y="2228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Общие ценности</a:t>
            </a:r>
            <a:endParaRPr lang="en-US" sz="2200" dirty="0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0251AC0B-D4D8-1830-7D10-949F5589E47D}"/>
              </a:ext>
            </a:extLst>
          </p:cNvPr>
          <p:cNvSpPr/>
          <p:nvPr/>
        </p:nvSpPr>
        <p:spPr>
          <a:xfrm>
            <a:off x="4712009" y="271914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Справедливость и безопасность — базовые понятия для всех правовых культур.</a:t>
            </a:r>
            <a:endParaRPr lang="en-US" sz="1750" dirty="0"/>
          </a:p>
        </p:txBody>
      </p:sp>
      <p:sp>
        <p:nvSpPr>
          <p:cNvPr id="23" name="Shape 7">
            <a:extLst>
              <a:ext uri="{FF2B5EF4-FFF2-40B4-BE49-F238E27FC236}">
                <a16:creationId xmlns:a16="http://schemas.microsoft.com/office/drawing/2014/main" id="{49DD2819-D220-5325-0FB4-5371CD5E7C99}"/>
              </a:ext>
            </a:extLst>
          </p:cNvPr>
          <p:cNvSpPr/>
          <p:nvPr/>
        </p:nvSpPr>
        <p:spPr>
          <a:xfrm>
            <a:off x="585898" y="4632004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7C8333CE-2DA1-A985-2BB2-A52789FEC7E5}"/>
              </a:ext>
            </a:extLst>
          </p:cNvPr>
          <p:cNvSpPr/>
          <p:nvPr/>
        </p:nvSpPr>
        <p:spPr>
          <a:xfrm>
            <a:off x="820332" y="48664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Диалог и гибкость</a:t>
            </a:r>
            <a:endParaRPr lang="en-US" sz="2200" dirty="0"/>
          </a:p>
        </p:txBody>
      </p:sp>
      <p:sp>
        <p:nvSpPr>
          <p:cNvPr id="25" name="Text 9">
            <a:extLst>
              <a:ext uri="{FF2B5EF4-FFF2-40B4-BE49-F238E27FC236}">
                <a16:creationId xmlns:a16="http://schemas.microsoft.com/office/drawing/2014/main" id="{63A5704A-1E90-0981-FA16-E32AAC071AE0}"/>
              </a:ext>
            </a:extLst>
          </p:cNvPr>
          <p:cNvSpPr/>
          <p:nvPr/>
        </p:nvSpPr>
        <p:spPr>
          <a:xfrm>
            <a:off x="820332" y="5356857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Необходимо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уважать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различия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 международном диалоге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создавать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надежный фундамент для сотрудничества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Доклад участника НУГ «Государство, церковь и право»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Юридический факультет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/>
          <a:lstStyle/>
          <a:p>
            <a:r>
              <a:rPr lang="ru-RU" dirty="0"/>
              <a:t>Использованные источники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40313"/>
            <a:ext cx="10844102" cy="4538546"/>
          </a:xfrm>
        </p:spPr>
        <p:txBody>
          <a:bodyPr>
            <a:normAutofit fontScale="47500" lnSpcReduction="20000"/>
          </a:bodyPr>
          <a:lstStyle/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1. Зыкова С.В., Кулакова Ю.Ю. Элементы религиозности в характеристике юридической ответственности и правомерного поведения // Вестник экономической безопасности. 2020. № 1. С. 26-29.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2. Керимов Г.М. Шариат: Закон жизни мусульман. Ответы Шариата на проблемы современности. - СПб.: «Издательство «ДИЛЯ», 2016. -512 с.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3. Коран: Перевод смыслов / Пер. с араб. Э.Р. Кулиева. - М.: Эксмо: Умма, 2020 - 479 с.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4. Кулакова Ю.Ю. Свобода совести и вероисповедания. Проблема религиозной безопасности в современной России // Закон и право. 2014. № 11. С. 32-36.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5. Малахов В.П. Природа, содержание и логика правосознания: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дис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. …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докт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. юрид. наук: 12.00.01 / Малахов Валерий Петрович. - Москва, 2003. -502 с.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6. Основы теории и истории исламского права: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учеб.пос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./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под.общ.ред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. И.Ю.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Козлихина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, И.А. Васильева.-СПб.: Изд-во С.-Петербург. ун-та, 2018. - 110 с.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7.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Сюкияйнен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, Л.Р. Основы теории исламского права: учебное пособие / СПб.: Изд-во Санкт-Петербургского ун-та, 2019. - 162 с.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8. Типы правосознания: типичное правопонимание.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Гарашко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 А.Ю., Дубинина Е.Н., Кулакова Ю.Ю., Малахов В.П.,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Медушевская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 Н.Ф., Сигалов К.Е.,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Чикалов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 О.В.,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Чувальникова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 А.С. Статья в открытом архиве. № 5. 19.02.2020.</a:t>
            </a:r>
          </a:p>
          <a:p>
            <a:pPr marL="187325" indent="-177800" algn="just">
              <a:lnSpc>
                <a:spcPct val="170000"/>
              </a:lnSpc>
            </a:pP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9. </a:t>
            </a:r>
            <a:r>
              <a:rPr lang="ru-RU" sz="2600" dirty="0" err="1">
                <a:solidFill>
                  <a:schemeClr val="tx1"/>
                </a:solidFill>
                <a:ea typeface="+mj-ea"/>
                <a:cs typeface="+mj-cs"/>
              </a:rPr>
              <a:t>Гарашко</a:t>
            </a:r>
            <a:r>
              <a:rPr lang="ru-RU" sz="2600" dirty="0">
                <a:solidFill>
                  <a:schemeClr val="tx1"/>
                </a:solidFill>
                <a:ea typeface="+mj-ea"/>
                <a:cs typeface="+mj-cs"/>
              </a:rPr>
              <a:t> А.Ю. Понятие и эволюция представлений об источниках происхождения права // В сборнике: Юридическая теория и практика в истории и современной России. сборник научных статей. редактор: Сигалов К. Е., Москва, 2010. С. 15-28.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  <a:p>
            <a:r>
              <a:rPr lang="ru-RU" dirty="0"/>
              <a:t>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6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1CEF8-B326-0459-5ABD-35438271B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7"/>
            <a:ext cx="12201948" cy="68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758</Words>
  <Application>Microsoft Macintosh PowerPoint</Application>
  <PresentationFormat>Широкоэкранный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Alexandria</vt:lpstr>
      <vt:lpstr>Arial</vt:lpstr>
      <vt:lpstr>Calibri</vt:lpstr>
      <vt:lpstr>Calibri Light</vt:lpstr>
      <vt:lpstr>HSE Sans</vt:lpstr>
      <vt:lpstr>Nobile</vt:lpstr>
      <vt:lpstr>Segoe UI</vt:lpstr>
      <vt:lpstr>Тема Office</vt:lpstr>
      <vt:lpstr>Кросс-культурные параллели в правовых системах: сравнительный анализ правопорядка в западных, восточных и российских традициях</vt:lpstr>
      <vt:lpstr>1. Теоретическая рамка: как сравнивать правовые системы?</vt:lpstr>
      <vt:lpstr>Запад vs Восток vs Россия: культурные коды права</vt:lpstr>
      <vt:lpstr>Российская правовая модель</vt:lpstr>
      <vt:lpstr>Что объединяет «правовые миры»?</vt:lpstr>
      <vt:lpstr>Использованные источники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Кросс-культурные параллели в правовых системах: сравнительный анализ правопорядка в западных, восточных и российских традициях</dc:title>
  <dc:creator>Ольга Мохова</dc:creator>
  <cp:lastModifiedBy>Ольга Мохова</cp:lastModifiedBy>
  <cp:revision>1</cp:revision>
  <dcterms:created xsi:type="dcterms:W3CDTF">2025-05-11T20:49:04Z</dcterms:created>
  <dcterms:modified xsi:type="dcterms:W3CDTF">2025-05-11T21:28:56Z</dcterms:modified>
</cp:coreProperties>
</file>