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AF7658-1AC9-AEA5-288C-62C5D921A4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7CBFB3A-0C00-694A-944E-9D8CB2975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57521E-4510-04E5-CDE2-988706474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EBD98-99A5-4C7D-96BF-2F0EBD750377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938859-4711-9C89-EF06-C294F43E0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CA93CD-F0EF-A6F3-B14D-474426ABA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D8D10-4BDF-47AD-88AB-38578FF096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7996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DC9A3E-DF1C-CD47-541B-89824D613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23D0A40-3A20-B4A8-7A0D-50244C648F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676ECC-D226-C468-700A-7D6A766C7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EBD98-99A5-4C7D-96BF-2F0EBD750377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27EB76-621D-EFAB-129C-3DF643D49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A90345-7377-079A-FF5C-75803296A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D8D10-4BDF-47AD-88AB-38578FF096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242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E36F2C0-3836-E686-505E-0C9468C9BF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C76066B-CF7F-C770-1254-0DC47C65FB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D83D383-8A71-844C-3334-2CC6CB459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EBD98-99A5-4C7D-96BF-2F0EBD750377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7DA1E3-04F5-DB30-422F-16D41070C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CB6D34-492A-14C7-F879-AE2E87848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D8D10-4BDF-47AD-88AB-38578FF096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986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56B95B-AA7F-49E3-C7CE-742176CC1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43FC3C-95AC-8956-C9DB-F1CDA5E17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50A89C-6B97-6B01-CB17-BB7323E3C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EBD98-99A5-4C7D-96BF-2F0EBD750377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0CBF6F-F532-3696-95A8-85705BFEA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23A525-CC6B-55E5-D83D-23AD8190F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D8D10-4BDF-47AD-88AB-38578FF096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996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14720D-4BEB-CB21-93E2-B64C1FA9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8F77BAE-BAA9-B640-9403-72EB47D09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1ACB22C-4FD3-1080-7F73-FF28C8F8D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EBD98-99A5-4C7D-96BF-2F0EBD750377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F29DCA-7BAC-0892-E39D-ADCC66373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49200A-935D-FDB8-EC47-868347618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D8D10-4BDF-47AD-88AB-38578FF096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9420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EA6D23-4A1F-72C3-C026-AC3987AC5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5956438-8C43-6CAB-4344-308A32DB60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79AACF0-61F4-7E9F-9FE6-8BB20759C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1202C26-C6C0-9D70-4577-ACAAE5025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EBD98-99A5-4C7D-96BF-2F0EBD750377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9BAD634-806C-93C3-A42A-638EA4751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7ADC29-D068-F619-0EDB-3F12B79EE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D8D10-4BDF-47AD-88AB-38578FF096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89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198E01-BBCC-DA90-0336-11C8ED88A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F7B1A1C-1A30-2CA2-C565-3363EB7C0D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6A862BF-2B75-85C9-37B0-A61B888738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952D320-A646-EAC2-ECD4-4099BB9FB5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18B5959-1FB4-C1BD-3969-60E8E8D674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832B79B-C026-62EC-43E4-70595869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EBD98-99A5-4C7D-96BF-2F0EBD750377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F7F3F69-ED88-8568-13A5-A0DD5512F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0F21349-8785-DF98-DC7D-41A560CEF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D8D10-4BDF-47AD-88AB-38578FF096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452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FB2775-25AA-B90F-8AC2-87FD87144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217D3A4-6A76-AA93-8EB9-926053384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EBD98-99A5-4C7D-96BF-2F0EBD750377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77CD139-A6E6-1415-67E5-44E5B2927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2C018B3-3B18-4410-541F-EF33DA5CB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D8D10-4BDF-47AD-88AB-38578FF096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316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558637B-5701-E7B0-6C0A-DE40AE7A8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EBD98-99A5-4C7D-96BF-2F0EBD750377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0AB8B6A-9769-DB7E-A3DB-327003C61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67843C6-44EF-CB90-D174-15A87FEFC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D8D10-4BDF-47AD-88AB-38578FF096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22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0BF2C5-0AD3-B9A3-B772-BDB8D888A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D7D73F-CB59-4614-EA0C-7C3938061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CC50913-A106-8DE2-CBD7-2336B02F5B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51E8113-B117-5631-7B39-5234A8DFA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EBD98-99A5-4C7D-96BF-2F0EBD750377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64A207-E56B-D4D6-B26C-5BE2B150A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6398F4D-5F0B-EAD9-77A3-67FBA8302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D8D10-4BDF-47AD-88AB-38578FF096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786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2C5DFD-1410-4373-7938-29BB1F67B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A5B4840-42EB-BDBE-DD1F-EE2E091C2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8736C47-0EF5-2052-4139-94BC0C684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1BECB88-DA4C-57C2-559B-BD802DAA2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EBD98-99A5-4C7D-96BF-2F0EBD750377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BDEB0F0-9357-E4B3-89C8-A42D4F18F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DDCBD74-D6AD-E03A-C985-A78698E35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D8D10-4BDF-47AD-88AB-38578FF096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358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BA321C-5224-FA5E-3586-172BA7D3D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F685BDC-F112-D0F1-7C04-B21C4AE21A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AA0F94-8808-A6B3-8109-BD874D9C49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8EBD98-99A5-4C7D-96BF-2F0EBD750377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F5C611-C819-7DB7-33F7-7BE5130508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41C34F-51C7-1C8B-3B7C-F02F333F4D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CD8D10-4BDF-47AD-88AB-38578FF096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247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615B55-67EB-A062-9062-B4DF055927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35946"/>
            <a:ext cx="9144000" cy="3067836"/>
          </a:xfrm>
        </p:spPr>
        <p:txBody>
          <a:bodyPr>
            <a:normAutofit fontScale="90000"/>
          </a:bodyPr>
          <a:lstStyle/>
          <a:p>
            <a:r>
              <a:rPr lang="ru-RU" dirty="0"/>
              <a:t>"Духовно-нравственные основы правопорядка в учениях представителей</a:t>
            </a:r>
            <a:br>
              <a:rPr lang="ru-RU" dirty="0"/>
            </a:br>
            <a:r>
              <a:rPr lang="ru-RU" dirty="0"/>
              <a:t>православия"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CFF0850-CAA4-46A7-6B8B-93CA7D98B0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87261"/>
            <a:ext cx="9144000" cy="1655762"/>
          </a:xfrm>
        </p:spPr>
        <p:txBody>
          <a:bodyPr/>
          <a:lstStyle/>
          <a:p>
            <a:pPr algn="l"/>
            <a:r>
              <a:rPr lang="ru-RU" dirty="0"/>
              <a:t>Дегтярёв А. В. – студент факультета права НИУ ВШЭ в Москве, сотрудник научно-учебной группы «Государство, церковь и право».</a:t>
            </a:r>
          </a:p>
        </p:txBody>
      </p:sp>
    </p:spTree>
    <p:extLst>
      <p:ext uri="{BB962C8B-B14F-4D97-AF65-F5344CB8AC3E}">
        <p14:creationId xmlns:p14="http://schemas.microsoft.com/office/powerpoint/2010/main" val="3667782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70631C-2E82-C845-A079-737838EB0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Правопорядок: Юридическое </a:t>
            </a:r>
            <a:r>
              <a:rPr lang="en-US" dirty="0"/>
              <a:t>&amp;</a:t>
            </a:r>
            <a:r>
              <a:rPr lang="ru-RU" dirty="0"/>
              <a:t> Духовно-нравственное измерение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DE90E4-F985-9216-5FAA-0971F7698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Правопорядок – не только формальные законы и институты.</a:t>
            </a:r>
          </a:p>
          <a:p>
            <a:r>
              <a:rPr lang="ru-RU" dirty="0"/>
              <a:t>Его устойчивость и легитимность зависят от нравственных оснований, разделяемых обществом.</a:t>
            </a:r>
          </a:p>
          <a:p>
            <a:r>
              <a:rPr lang="ru-RU" dirty="0"/>
              <a:t>Православие предлагает глубокое осмысление связи между нравственностью, духовностью и законом.</a:t>
            </a:r>
          </a:p>
          <a:p>
            <a:r>
              <a:rPr lang="ru-RU" b="1" dirty="0"/>
              <a:t>Цель доклада:</a:t>
            </a:r>
            <a:r>
              <a:rPr lang="ru-RU" dirty="0"/>
              <a:t> Раскрыть духовно-нравственные основы правопорядка через учения Святых Отцов.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0868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F9CCF8-F5E1-541D-91EB-8A991666F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Православная антропология: Истоки права и нравственности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9F6C4D-7925-48D3-5C5B-54F9DC858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/>
              <a:t>Образ Божий в человеке:</a:t>
            </a:r>
            <a:r>
              <a:rPr lang="ru-RU" dirty="0"/>
              <a:t> Источник достоинства, свободы и нравственного чувства (совести).</a:t>
            </a:r>
          </a:p>
          <a:p>
            <a:r>
              <a:rPr lang="ru-RU" b="1" dirty="0"/>
              <a:t>Свобода воли:</a:t>
            </a:r>
            <a:r>
              <a:rPr lang="ru-RU" dirty="0"/>
              <a:t> Дар и ответственность. Право регулирует внешнюю свободу, нравственность – внутреннюю.</a:t>
            </a:r>
          </a:p>
          <a:p>
            <a:r>
              <a:rPr lang="ru-RU" b="1" dirty="0"/>
              <a:t>Грехопадение:</a:t>
            </a:r>
            <a:r>
              <a:rPr lang="ru-RU" dirty="0"/>
              <a:t> Искажение природы человека – источник беззакония и необходимости внешнего закона.</a:t>
            </a:r>
          </a:p>
          <a:p>
            <a:r>
              <a:rPr lang="ru-RU" b="1" dirty="0"/>
              <a:t>Закон Моисеев (Ветхий Завет):</a:t>
            </a:r>
            <a:r>
              <a:rPr lang="ru-RU" dirty="0"/>
              <a:t> "Детоводитель ко Христу" (Гал. 3:24) – сдерживает зло, указывает на грех, но не исцеляет природу.</a:t>
            </a:r>
          </a:p>
          <a:p>
            <a:r>
              <a:rPr lang="ru-RU" b="1" dirty="0"/>
              <a:t>Закон Христов (Новый Завет):</a:t>
            </a:r>
            <a:r>
              <a:rPr lang="ru-RU" dirty="0"/>
              <a:t> Закон Любви (Мф. 22:37-40) как исполнение и </a:t>
            </a:r>
            <a:r>
              <a:rPr lang="ru-RU" dirty="0" err="1"/>
              <a:t>превосхождение</a:t>
            </a:r>
            <a:r>
              <a:rPr lang="ru-RU" dirty="0"/>
              <a:t> ветхозаветного. Внутреннее преображение через благодать.</a:t>
            </a:r>
          </a:p>
        </p:txBody>
      </p:sp>
    </p:spTree>
    <p:extLst>
      <p:ext uri="{BB962C8B-B14F-4D97-AF65-F5344CB8AC3E}">
        <p14:creationId xmlns:p14="http://schemas.microsoft.com/office/powerpoint/2010/main" val="1974647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5D4FF9-17C3-4955-39CB-ED248C1EF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Иоанн Златоуст: Нравственный императив власти и закона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098ACC-A062-7CCC-6989-1A9AE67C4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Цель закона:</a:t>
            </a:r>
            <a:r>
              <a:rPr lang="ru-RU" dirty="0"/>
              <a:t> Не только наказание, но </a:t>
            </a:r>
            <a:r>
              <a:rPr lang="ru-RU" i="1" dirty="0"/>
              <a:t>исправление</a:t>
            </a:r>
            <a:r>
              <a:rPr lang="ru-RU" dirty="0"/>
              <a:t> человека, удержание от зла, утверждение добра. "Наказание не для мщения вводится, но для того, чтобы устрашить".</a:t>
            </a:r>
          </a:p>
          <a:p>
            <a:r>
              <a:rPr lang="ru-RU" b="1" dirty="0"/>
              <a:t>Нравственность властителя:</a:t>
            </a:r>
            <a:r>
              <a:rPr lang="ru-RU" dirty="0"/>
              <a:t> Власть – служение Богу и людям. Судья должен быть </a:t>
            </a:r>
            <a:r>
              <a:rPr lang="ru-RU" i="1" dirty="0"/>
              <a:t>справедлив</a:t>
            </a:r>
            <a:r>
              <a:rPr lang="ru-RU" dirty="0"/>
              <a:t> и </a:t>
            </a:r>
            <a:r>
              <a:rPr lang="ru-RU" i="1" dirty="0"/>
              <a:t>милосерден</a:t>
            </a:r>
            <a:r>
              <a:rPr lang="ru-RU" dirty="0"/>
              <a:t>, помня о собственном несовершенстве и Суде Божием. "Судья должен быть чужд лицеприятия".</a:t>
            </a:r>
          </a:p>
          <a:p>
            <a:r>
              <a:rPr lang="ru-RU" b="1" dirty="0"/>
              <a:t>Богатство и бедность:</a:t>
            </a:r>
            <a:r>
              <a:rPr lang="ru-RU" dirty="0"/>
              <a:t> Резкая критика социальной несправедливости. Имущество – дар Божий для общего блага. "Не твое то, что ты получил, а вверено тебе для раздачи другим".</a:t>
            </a:r>
          </a:p>
          <a:p>
            <a:r>
              <a:rPr lang="ru-RU" b="1" dirty="0"/>
              <a:t>Примат нравственности:</a:t>
            </a:r>
            <a:r>
              <a:rPr lang="ru-RU" dirty="0"/>
              <a:t> Формальный закон бессилен без добродетели граждан и правителей. Истинный порядок рождается из любви к Богу и ближнему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1159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B18232-066D-4C67-CDBE-4129573B0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Свт</a:t>
            </a:r>
            <a:r>
              <a:rPr lang="ru-RU" dirty="0"/>
              <a:t>. Феофан Затворник: Внутренний страж правопорядка – Совесть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6A88B3-B72F-795A-BB6F-15373AF07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/>
              <a:t>Совесть:</a:t>
            </a:r>
            <a:r>
              <a:rPr lang="ru-RU" dirty="0"/>
              <a:t> "Седалище" нравственного закона в человеке, "голос Божий" в душе. Основа подлинного правопорядка.</a:t>
            </a:r>
          </a:p>
          <a:p>
            <a:r>
              <a:rPr lang="ru-RU" b="1" dirty="0"/>
              <a:t>Взаимосвязь внешнего и внутреннего:</a:t>
            </a:r>
            <a:r>
              <a:rPr lang="ru-RU" dirty="0"/>
              <a:t> Внешние законы (государственные, церковные) должны </a:t>
            </a:r>
            <a:r>
              <a:rPr lang="ru-RU" i="1" dirty="0"/>
              <a:t>соответствовать</a:t>
            </a:r>
            <a:r>
              <a:rPr lang="ru-RU" dirty="0"/>
              <a:t> и </a:t>
            </a:r>
            <a:r>
              <a:rPr lang="ru-RU" i="1" dirty="0"/>
              <a:t>пробуждать</a:t>
            </a:r>
            <a:r>
              <a:rPr lang="ru-RU" dirty="0"/>
              <a:t> закон внутренний (совесть). Без совести закон превращается в формальность или инструмент произвола.</a:t>
            </a:r>
          </a:p>
          <a:p>
            <a:r>
              <a:rPr lang="ru-RU" b="1" dirty="0"/>
              <a:t>Воспитание совести:</a:t>
            </a:r>
            <a:r>
              <a:rPr lang="ru-RU" dirty="0"/>
              <a:t> Ключевая задача семьи, Церкви, общества. Формальное право не может заменить нравственного чувства.</a:t>
            </a:r>
          </a:p>
          <a:p>
            <a:r>
              <a:rPr lang="ru-RU" b="1" dirty="0"/>
              <a:t>Ответственность личности:</a:t>
            </a:r>
            <a:r>
              <a:rPr lang="ru-RU" dirty="0"/>
              <a:t> Правопорядок начинается с личного соблюдения нравственных норм, диктуемых совестью, даже если это не предписано внешним законом или невыгодно.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86828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420</Words>
  <Application>Microsoft Office PowerPoint</Application>
  <PresentationFormat>Широкоэкранный</PresentationFormat>
  <Paragraphs>23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Тема Office</vt:lpstr>
      <vt:lpstr>"Духовно-нравственные основы правопорядка в учениях представителей православия"</vt:lpstr>
      <vt:lpstr>Правопорядок: Юридическое &amp; Духовно-нравственное измерение</vt:lpstr>
      <vt:lpstr>Православная антропология: Истоки права и нравственности</vt:lpstr>
      <vt:lpstr>Иоанн Златоуст: Нравственный императив власти и закона</vt:lpstr>
      <vt:lpstr>Свт. Феофан Затворник: Внутренний страж правопорядка – Совесть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Дегтярёв Алексей Владимирович</dc:creator>
  <cp:lastModifiedBy>Дегтярёв Алексей Владимирович</cp:lastModifiedBy>
  <cp:revision>1</cp:revision>
  <dcterms:created xsi:type="dcterms:W3CDTF">2025-06-11T10:49:14Z</dcterms:created>
  <dcterms:modified xsi:type="dcterms:W3CDTF">2025-06-11T11:02:35Z</dcterms:modified>
</cp:coreProperties>
</file>