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</p:sldMasterIdLst>
  <p:notesMasterIdLst>
    <p:notesMasterId r:id="rId6"/>
  </p:notesMasterIdLst>
  <p:sldIdLst>
    <p:sldId id="256" r:id="rId2"/>
    <p:sldId id="257" r:id="rId3"/>
    <p:sldId id="259" r:id="rId4"/>
    <p:sldId id="261" r:id="rId5"/>
  </p:sldIdLst>
  <p:sldSz cx="12192000" cy="6858000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4995" autoAdjust="0"/>
    <p:restoredTop sz="94660"/>
  </p:normalViewPr>
  <p:slideViewPr>
    <p:cSldViewPr snapToGrid="0">
      <p:cViewPr varScale="1">
        <p:scale>
          <a:sx n="76" d="100"/>
          <a:sy n="76" d="100"/>
        </p:scale>
        <p:origin x="869" y="43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4B0CC3F-0D21-43AA-9DBD-5B80B5601BA2}" type="datetimeFigureOut">
              <a:rPr lang="ru-RU" smtClean="0"/>
              <a:t>15.04.2025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00182BE-ED16-4CA4-BE06-0D02981CE62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76421824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B6D9F0B6-2AE7-85E7-F582-DE61FE8CBEFD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Подзаголовок 2">
            <a:extLst>
              <a:ext uri="{FF2B5EF4-FFF2-40B4-BE49-F238E27FC236}">
                <a16:creationId xmlns:a16="http://schemas.microsoft.com/office/drawing/2014/main" id="{A56E745D-6DDA-7EAE-2CD0-FAF6B35B9B1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/>
              <a:t>Образец подзаголовка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5A5A9985-59A9-82F6-0FC5-FC9AD9B4917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3857557-FDD2-4685-8E42-44E492685549}" type="datetime1">
              <a:rPr lang="ru-RU" smtClean="0"/>
              <a:t>15.04.2025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CA7E24B0-4748-C384-8AF3-75C312E2D49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ru-RU"/>
              <a:t>А. В. Дегтярёв – студент факультета права НИУ ВШЭ, сотрудник научно-учебной группы «Государство, церковь и право» НИУ ВШЭ</a:t>
            </a:r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B7FC314D-BD80-D0C8-3A30-737E7837B3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BC1DD-BC19-4410-B5E2-EF48D243D36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3658762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74C95CF9-C842-53CD-F8CB-523DE30764C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C7A4FADB-6080-2163-A747-8580902B4DD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716C4778-B02E-4CFE-8A6E-268865E1390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BB58A33-F164-446F-B990-77304F6946FB}" type="datetime1">
              <a:rPr lang="ru-RU" smtClean="0"/>
              <a:t>15.04.2025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73B0EFAD-9AFC-7486-9422-D302894CDFF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ru-RU"/>
              <a:t>А. В. Дегтярёв – студент факультета права НИУ ВШЭ, сотрудник научно-учебной группы «Государство, церковь и право» НИУ ВШЭ</a:t>
            </a:r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1A1D075D-55B5-39EA-69CF-22DE33DE807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BC1DD-BC19-4410-B5E2-EF48D243D36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02382228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67AFF7B0-3D3B-C276-0E4B-CCE3509AF7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67A767D4-FB96-7A1E-5527-EDF287A74FD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46E4F2A5-9F06-EB6A-68F9-462B8246C29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351D92-C09A-4716-9B16-13CD75E74432}" type="datetime1">
              <a:rPr lang="ru-RU" smtClean="0"/>
              <a:t>15.04.2025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A4C21C6A-C74F-829D-CD49-6FD96C6FB9A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ru-RU"/>
              <a:t>А. В. Дегтярёв – студент факультета права НИУ ВШЭ, сотрудник научно-учебной группы «Государство, церковь и право» НИУ ВШЭ</a:t>
            </a:r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E53E7F38-7718-8C3A-B1BF-777712B7C6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BC1DD-BC19-4410-B5E2-EF48D243D36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50386402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27DA7919-BF7E-2FE0-0953-B28E0A3DC16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23B9E353-B96C-E456-799D-C5D1C0DA4014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Объект 3">
            <a:extLst>
              <a:ext uri="{FF2B5EF4-FFF2-40B4-BE49-F238E27FC236}">
                <a16:creationId xmlns:a16="http://schemas.microsoft.com/office/drawing/2014/main" id="{085A76A7-EB78-9890-0313-18A4FE0E7C3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:a16="http://schemas.microsoft.com/office/drawing/2014/main" id="{A0D833D4-83DB-9CC9-D20F-8A1D434FD7D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A118564-FB0C-43B1-94FD-39A6C389912F}" type="datetime1">
              <a:rPr lang="ru-RU" smtClean="0"/>
              <a:t>15.04.2025</a:t>
            </a:fld>
            <a:endParaRPr 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:a16="http://schemas.microsoft.com/office/drawing/2014/main" id="{762C3B47-1EB2-F3BB-3352-4970E03DF2C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ru-RU"/>
              <a:t>А. В. Дегтярёв – студент факультета права НИУ ВШЭ, сотрудник научно-учебной группы «Государство, церковь и право» НИУ ВШЭ</a:t>
            </a:r>
          </a:p>
        </p:txBody>
      </p:sp>
      <p:sp>
        <p:nvSpPr>
          <p:cNvPr id="7" name="Номер слайда 6">
            <a:extLst>
              <a:ext uri="{FF2B5EF4-FFF2-40B4-BE49-F238E27FC236}">
                <a16:creationId xmlns:a16="http://schemas.microsoft.com/office/drawing/2014/main" id="{FAB44136-02A5-8F6A-48E9-D16467D4E4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BC1DD-BC19-4410-B5E2-EF48D243D36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26335067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93472B27-876F-0FA8-C0E8-8AAD753F0E7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A9DBDE80-F3F8-2429-8083-E1ACFC0E17A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Объект 3">
            <a:extLst>
              <a:ext uri="{FF2B5EF4-FFF2-40B4-BE49-F238E27FC236}">
                <a16:creationId xmlns:a16="http://schemas.microsoft.com/office/drawing/2014/main" id="{80CBAAA9-23A9-4CD0-0137-6971D6B8B6D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Текст 4">
            <a:extLst>
              <a:ext uri="{FF2B5EF4-FFF2-40B4-BE49-F238E27FC236}">
                <a16:creationId xmlns:a16="http://schemas.microsoft.com/office/drawing/2014/main" id="{EE67169F-C72B-F114-4764-9C03F166F549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6" name="Объект 5">
            <a:extLst>
              <a:ext uri="{FF2B5EF4-FFF2-40B4-BE49-F238E27FC236}">
                <a16:creationId xmlns:a16="http://schemas.microsoft.com/office/drawing/2014/main" id="{BEB5CBB1-D6F9-356C-FFED-F4C4AA3EC7A1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7" name="Дата 6">
            <a:extLst>
              <a:ext uri="{FF2B5EF4-FFF2-40B4-BE49-F238E27FC236}">
                <a16:creationId xmlns:a16="http://schemas.microsoft.com/office/drawing/2014/main" id="{77239141-1A3F-40CC-38CE-A6D1805C97C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1B738B4-E055-46D6-93E7-817C6BFCA1C8}" type="datetime1">
              <a:rPr lang="ru-RU" smtClean="0"/>
              <a:t>15.04.2025</a:t>
            </a:fld>
            <a:endParaRPr lang="ru-RU"/>
          </a:p>
        </p:txBody>
      </p:sp>
      <p:sp>
        <p:nvSpPr>
          <p:cNvPr id="8" name="Нижний колонтитул 7">
            <a:extLst>
              <a:ext uri="{FF2B5EF4-FFF2-40B4-BE49-F238E27FC236}">
                <a16:creationId xmlns:a16="http://schemas.microsoft.com/office/drawing/2014/main" id="{9E41EB66-E621-A375-120A-12768945F25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ru-RU"/>
              <a:t>А. В. Дегтярёв – студент факультета права НИУ ВШЭ, сотрудник научно-учебной группы «Государство, церковь и право» НИУ ВШЭ</a:t>
            </a:r>
          </a:p>
        </p:txBody>
      </p:sp>
      <p:sp>
        <p:nvSpPr>
          <p:cNvPr id="9" name="Номер слайда 8">
            <a:extLst>
              <a:ext uri="{FF2B5EF4-FFF2-40B4-BE49-F238E27FC236}">
                <a16:creationId xmlns:a16="http://schemas.microsoft.com/office/drawing/2014/main" id="{D89B3FD4-7D41-B11B-3B09-BC27752A755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BC1DD-BC19-4410-B5E2-EF48D243D36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9782267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E22C0D4B-D808-9D56-88CB-CA248E5DF24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Дата 2">
            <a:extLst>
              <a:ext uri="{FF2B5EF4-FFF2-40B4-BE49-F238E27FC236}">
                <a16:creationId xmlns:a16="http://schemas.microsoft.com/office/drawing/2014/main" id="{605E2041-870C-F9CC-56C1-5C043DFFA26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3A73C71-7AF7-4B23-B791-3EA0ECB8962E}" type="datetime1">
              <a:rPr lang="ru-RU" smtClean="0"/>
              <a:t>15.04.2025</a:t>
            </a:fld>
            <a:endParaRPr lang="ru-RU"/>
          </a:p>
        </p:txBody>
      </p:sp>
      <p:sp>
        <p:nvSpPr>
          <p:cNvPr id="4" name="Нижний колонтитул 3">
            <a:extLst>
              <a:ext uri="{FF2B5EF4-FFF2-40B4-BE49-F238E27FC236}">
                <a16:creationId xmlns:a16="http://schemas.microsoft.com/office/drawing/2014/main" id="{929190AD-1BCE-191B-D21E-3C0831990D6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ru-RU"/>
              <a:t>А. В. Дегтярёв – студент факультета права НИУ ВШЭ, сотрудник научно-учебной группы «Государство, церковь и право» НИУ ВШЭ</a:t>
            </a:r>
          </a:p>
        </p:txBody>
      </p:sp>
      <p:sp>
        <p:nvSpPr>
          <p:cNvPr id="5" name="Номер слайда 4">
            <a:extLst>
              <a:ext uri="{FF2B5EF4-FFF2-40B4-BE49-F238E27FC236}">
                <a16:creationId xmlns:a16="http://schemas.microsoft.com/office/drawing/2014/main" id="{55621299-666D-438F-19ED-499F1622389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BC1DD-BC19-4410-B5E2-EF48D243D36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16891455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>
            <a:extLst>
              <a:ext uri="{FF2B5EF4-FFF2-40B4-BE49-F238E27FC236}">
                <a16:creationId xmlns:a16="http://schemas.microsoft.com/office/drawing/2014/main" id="{76ECEC26-7298-A1F5-9403-52B1D9E608D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BF91F0C-5C6D-4BD9-8B58-274EEF66236A}" type="datetime1">
              <a:rPr lang="ru-RU" smtClean="0"/>
              <a:t>15.04.2025</a:t>
            </a:fld>
            <a:endParaRPr lang="ru-RU"/>
          </a:p>
        </p:txBody>
      </p:sp>
      <p:sp>
        <p:nvSpPr>
          <p:cNvPr id="3" name="Нижний колонтитул 2">
            <a:extLst>
              <a:ext uri="{FF2B5EF4-FFF2-40B4-BE49-F238E27FC236}">
                <a16:creationId xmlns:a16="http://schemas.microsoft.com/office/drawing/2014/main" id="{9B22E36F-157B-C093-A372-463B506AD2A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ru-RU"/>
              <a:t>А. В. Дегтярёв – студент факультета права НИУ ВШЭ, сотрудник научно-учебной группы «Государство, церковь и право» НИУ ВШЭ</a:t>
            </a:r>
          </a:p>
        </p:txBody>
      </p:sp>
      <p:sp>
        <p:nvSpPr>
          <p:cNvPr id="4" name="Номер слайда 3">
            <a:extLst>
              <a:ext uri="{FF2B5EF4-FFF2-40B4-BE49-F238E27FC236}">
                <a16:creationId xmlns:a16="http://schemas.microsoft.com/office/drawing/2014/main" id="{C5EAF78C-81DF-8ECD-0C1B-EDE3A9F85AC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BC1DD-BC19-4410-B5E2-EF48D243D36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9059172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EA6F50EA-D250-066C-6699-29C7C983C72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FB8B0720-23BF-D06E-0C04-967ABF4A05C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6A1E546D-02C2-CD06-C9E8-8CB3B9E6020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:a16="http://schemas.microsoft.com/office/drawing/2014/main" id="{BFDAA54E-B55C-F487-4219-104E99FAA1F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F81909-7D04-473B-88FF-1FD5B3FE9207}" type="datetime1">
              <a:rPr lang="ru-RU" smtClean="0"/>
              <a:t>15.04.2025</a:t>
            </a:fld>
            <a:endParaRPr 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:a16="http://schemas.microsoft.com/office/drawing/2014/main" id="{5BCAEC7D-E2E2-54B9-FFCD-881C6E1DB70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ru-RU"/>
              <a:t>А. В. Дегтярёв – студент факультета права НИУ ВШЭ, сотрудник научно-учебной группы «Государство, церковь и право» НИУ ВШЭ</a:t>
            </a:r>
          </a:p>
        </p:txBody>
      </p:sp>
      <p:sp>
        <p:nvSpPr>
          <p:cNvPr id="7" name="Номер слайда 6">
            <a:extLst>
              <a:ext uri="{FF2B5EF4-FFF2-40B4-BE49-F238E27FC236}">
                <a16:creationId xmlns:a16="http://schemas.microsoft.com/office/drawing/2014/main" id="{1E6C3E16-A28C-8520-D175-0FDD98C2A3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BC1DD-BC19-4410-B5E2-EF48D243D36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73773564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20C46789-2E09-9EB3-1797-4984E0140C4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Рисунок 2">
            <a:extLst>
              <a:ext uri="{FF2B5EF4-FFF2-40B4-BE49-F238E27FC236}">
                <a16:creationId xmlns:a16="http://schemas.microsoft.com/office/drawing/2014/main" id="{5AE6FD05-E7BE-043F-3CB4-284CCD370B00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B9F35B64-CB13-00AC-9253-AA1A3BE839E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:a16="http://schemas.microsoft.com/office/drawing/2014/main" id="{8DDD6D63-DB9E-941C-420B-8D6923D1C2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72EB05-0115-4250-BC51-F1A2861AF8ED}" type="datetime1">
              <a:rPr lang="ru-RU" smtClean="0"/>
              <a:t>15.04.2025</a:t>
            </a:fld>
            <a:endParaRPr 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:a16="http://schemas.microsoft.com/office/drawing/2014/main" id="{DDF94F1B-ABCA-CFA1-F445-4F2B8B90984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ru-RU"/>
              <a:t>А. В. Дегтярёв – студент факультета права НИУ ВШЭ, сотрудник научно-учебной группы «Государство, церковь и право» НИУ ВШЭ</a:t>
            </a:r>
          </a:p>
        </p:txBody>
      </p:sp>
      <p:sp>
        <p:nvSpPr>
          <p:cNvPr id="7" name="Номер слайда 6">
            <a:extLst>
              <a:ext uri="{FF2B5EF4-FFF2-40B4-BE49-F238E27FC236}">
                <a16:creationId xmlns:a16="http://schemas.microsoft.com/office/drawing/2014/main" id="{5638E754-2515-2660-F2C9-8C6EC9C6CDD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BC1DD-BC19-4410-B5E2-EF48D243D36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30264632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7A932FB6-0BFA-F8B8-7E79-215C4124211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>
            <a:extLst>
              <a:ext uri="{FF2B5EF4-FFF2-40B4-BE49-F238E27FC236}">
                <a16:creationId xmlns:a16="http://schemas.microsoft.com/office/drawing/2014/main" id="{0A8D658A-49A9-2DE0-9072-68880F3F117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0C961C02-7ECC-12F7-88AB-C36C2FDD851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E6CF01-88B5-4DD2-92FB-18032C0717B9}" type="datetime1">
              <a:rPr lang="ru-RU" smtClean="0"/>
              <a:t>15.04.2025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C30779EF-C7F1-8A61-8F2F-460C8435B8D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ru-RU"/>
              <a:t>А. В. Дегтярёв – студент факультета права НИУ ВШЭ, сотрудник научно-учебной группы «Государство, церковь и право» НИУ ВШЭ</a:t>
            </a:r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A2503283-AE08-DFE2-AC2F-EEAD2ABA5B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BC1DD-BC19-4410-B5E2-EF48D243D36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77528258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>
            <a:extLst>
              <a:ext uri="{FF2B5EF4-FFF2-40B4-BE49-F238E27FC236}">
                <a16:creationId xmlns:a16="http://schemas.microsoft.com/office/drawing/2014/main" id="{4A854D23-EA73-5CCD-DE6C-418856FD2C5B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>
            <a:extLst>
              <a:ext uri="{FF2B5EF4-FFF2-40B4-BE49-F238E27FC236}">
                <a16:creationId xmlns:a16="http://schemas.microsoft.com/office/drawing/2014/main" id="{9270A8BE-C3AD-2468-A813-4CAC937C7B2D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5626F21F-273A-2947-05CB-F6C5D4612C4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1C5DF4-9C56-4B20-827C-8956DB5CD9D2}" type="datetime1">
              <a:rPr lang="ru-RU" smtClean="0"/>
              <a:t>15.04.2025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FCF9B10A-BB40-5106-1A48-86A3255A395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ru-RU"/>
              <a:t>А. В. Дегтярёв – студент факультета права НИУ ВШЭ, сотрудник научно-учебной группы «Государство, церковь и право» НИУ ВШЭ</a:t>
            </a:r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B32BAEF3-523F-B2C9-75C9-CB999A6CFF9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21BC1DD-BC19-4410-B5E2-EF48D243D36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74476818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0D27FCB2-1065-FC3B-781F-C8E4FAFA4A2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ED5AF99A-EA22-2D27-7A49-D31C328013A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C027537D-FEAD-907D-8646-3E92A3D7CD01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EE7B740F-75D8-4570-85FD-1B1A7446ACA4}" type="datetime1">
              <a:rPr lang="ru-RU" smtClean="0"/>
              <a:t>15.04.2025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EA68670A-989E-77E0-F8C2-6FA6736DFDC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r>
              <a:rPr lang="ru-RU"/>
              <a:t>А. В. Дегтярёв – студент факультета права НИУ ВШЭ, сотрудник научно-учебной группы «Государство, церковь и право» НИУ ВШЭ</a:t>
            </a:r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EE31A56F-E2A4-3B15-704F-9E87DEF7328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621BC1DD-BC19-4410-B5E2-EF48D243D363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45107967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sldNum="0" hd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0C96248F-B620-1AAD-5E63-7C7F650DB8E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517300"/>
            <a:ext cx="9144000" cy="3097981"/>
          </a:xfrm>
        </p:spPr>
        <p:txBody>
          <a:bodyPr>
            <a:normAutofit fontScale="90000"/>
          </a:bodyPr>
          <a:lstStyle/>
          <a:p>
            <a:r>
              <a:rPr lang="ru-RU" dirty="0"/>
              <a:t>Момент возникновения правоспособности в России и в Сальвадоре: сравнительно-правовой анализ</a:t>
            </a:r>
          </a:p>
        </p:txBody>
      </p:sp>
      <p:sp>
        <p:nvSpPr>
          <p:cNvPr id="3" name="Подзаголовок 2">
            <a:extLst>
              <a:ext uri="{FF2B5EF4-FFF2-40B4-BE49-F238E27FC236}">
                <a16:creationId xmlns:a16="http://schemas.microsoft.com/office/drawing/2014/main" id="{D4038E00-8EAE-84AD-71CD-8C8A38675673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946030" y="5197754"/>
            <a:ext cx="9144000" cy="1170929"/>
          </a:xfrm>
        </p:spPr>
        <p:txBody>
          <a:bodyPr/>
          <a:lstStyle/>
          <a:p>
            <a:pPr algn="l"/>
            <a:r>
              <a:rPr lang="ru-RU" dirty="0"/>
              <a:t>Алексей Владимирович Дегтярёв – студент факультета права НИУ ВШЭ, сотрудник научно-учебной группы «Государство, церковь и право» НИУ ВШЭ</a:t>
            </a:r>
          </a:p>
        </p:txBody>
      </p:sp>
    </p:spTree>
    <p:extLst>
      <p:ext uri="{BB962C8B-B14F-4D97-AF65-F5344CB8AC3E}">
        <p14:creationId xmlns:p14="http://schemas.microsoft.com/office/powerpoint/2010/main" val="398106432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6D9DD830-E7C7-1D85-3744-64D9C5CD3F0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/>
              <a:t>Отсутствие однозначного ответа в международном праве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46AF3C8A-E645-CD07-A354-42980FE757D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10000"/>
          </a:bodyPr>
          <a:lstStyle/>
          <a:p>
            <a:pPr marL="0" indent="0">
              <a:buNone/>
            </a:pPr>
            <a:r>
              <a:rPr lang="ru-RU" dirty="0">
                <a:effectLst/>
                <a:latin typeface="Aptos" panose="020B0004020202020204" pitchFamily="34" charset="0"/>
                <a:cs typeface="Times New Roman" panose="02020603050405020304" pitchFamily="18" charset="0"/>
              </a:rPr>
              <a:t>В преамбуле Декларации прав ребёнка подчёркивается необходимость правовой защиты детей как до, так и после их рождения.</a:t>
            </a:r>
          </a:p>
          <a:p>
            <a:pPr marL="0" indent="0">
              <a:buNone/>
            </a:pPr>
            <a:endParaRPr lang="ru-RU" dirty="0">
              <a:effectLst/>
              <a:latin typeface="Aptos" panose="020B0004020202020204" pitchFamily="34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ru-RU" dirty="0">
                <a:effectLst/>
                <a:latin typeface="Aptos" panose="020B0004020202020204" pitchFamily="34" charset="0"/>
                <a:cs typeface="Times New Roman" panose="02020603050405020304" pitchFamily="18" charset="0"/>
              </a:rPr>
              <a:t>В соответствии с четвёртым принципом Декларации, ребёнку должно быть обеспечено право на здоровое развитие. Для этого требуется специальный уход и защита как для него, так и для его матери, включая надлежащий уход до и после рождения.</a:t>
            </a:r>
          </a:p>
          <a:p>
            <a:pPr marL="0" indent="0">
              <a:buNone/>
            </a:pPr>
            <a:endParaRPr lang="ru-RU" dirty="0">
              <a:effectLst/>
              <a:latin typeface="Aptos" panose="020B0004020202020204" pitchFamily="34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ru-RU" dirty="0">
                <a:effectLst/>
                <a:latin typeface="Aptos" panose="020B0004020202020204" pitchFamily="34" charset="0"/>
                <a:cs typeface="Times New Roman" panose="02020603050405020304" pitchFamily="18" charset="0"/>
              </a:rPr>
              <a:t>С другой стороны, пункт 1 статьи 7 Конвенции о правах ребёнка гласит, что ребёнок должен быть зарегистрирован сразу после рождения и иметь право на имя и гражданство. Также, насколько это возможно, ребёнок должен знать своих родителей и иметь право на их заботу.</a:t>
            </a:r>
          </a:p>
        </p:txBody>
      </p:sp>
      <p:sp>
        <p:nvSpPr>
          <p:cNvPr id="4" name="Нижний колонтитул 3">
            <a:extLst>
              <a:ext uri="{FF2B5EF4-FFF2-40B4-BE49-F238E27FC236}">
                <a16:creationId xmlns:a16="http://schemas.microsoft.com/office/drawing/2014/main" id="{9F6EC9FA-27E0-AFA2-E450-5FB6FEDD0ED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1095271" y="6356350"/>
            <a:ext cx="10038304" cy="365125"/>
          </a:xfrm>
        </p:spPr>
        <p:txBody>
          <a:bodyPr/>
          <a:lstStyle/>
          <a:p>
            <a:r>
              <a:rPr lang="ru-RU" dirty="0"/>
              <a:t>А. В. Дегтярёв – студент факультета права НИУ ВШЭ, сотрудник научно-учебной группы «Государство, церковь и право» НИУ ВШЭ</a:t>
            </a:r>
          </a:p>
        </p:txBody>
      </p:sp>
    </p:spTree>
    <p:extLst>
      <p:ext uri="{BB962C8B-B14F-4D97-AF65-F5344CB8AC3E}">
        <p14:creationId xmlns:p14="http://schemas.microsoft.com/office/powerpoint/2010/main" val="418417796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7085FB4D-1067-1D90-D409-5A2E5D55D94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/>
              <a:t>Сравнительно-правовая характеристика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AA699F9C-579B-C290-F908-052D4291E13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10515600" cy="338947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ru-RU" dirty="0">
                <a:effectLst/>
                <a:latin typeface="Aptos" panose="020B0004020202020204" pitchFamily="34" charset="0"/>
                <a:cs typeface="Times New Roman" panose="02020603050405020304" pitchFamily="18" charset="0"/>
              </a:rPr>
              <a:t>Согласно п. 2 ст. 17 ГК РФ, правоспособность гражданина возникает в момент его рождения. </a:t>
            </a:r>
          </a:p>
          <a:p>
            <a:pPr marL="0" indent="0">
              <a:buNone/>
            </a:pPr>
            <a:r>
              <a:rPr lang="ru-RU" dirty="0">
                <a:effectLst/>
                <a:latin typeface="Aptos" panose="020B0004020202020204" pitchFamily="34" charset="0"/>
                <a:cs typeface="Times New Roman" panose="02020603050405020304" pitchFamily="18" charset="0"/>
              </a:rPr>
              <a:t>В то же время, конституция Сальвадора (ст. 1) признаёт правоспособность человека с момента его зачатия. Это различие в подходах к определению начала правоспособности демонстрирует разнообразие правовых систем и подходов к защите прав человека на международном и национальном уровнях.</a:t>
            </a:r>
          </a:p>
          <a:p>
            <a:endParaRPr lang="ru-RU" dirty="0"/>
          </a:p>
        </p:txBody>
      </p:sp>
      <p:sp>
        <p:nvSpPr>
          <p:cNvPr id="4" name="Нижний колонтитул 3">
            <a:extLst>
              <a:ext uri="{FF2B5EF4-FFF2-40B4-BE49-F238E27FC236}">
                <a16:creationId xmlns:a16="http://schemas.microsoft.com/office/drawing/2014/main" id="{1C9F75BB-EAB3-3BF2-F05E-B62D82081E5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ru-RU"/>
              <a:t>А. В. Дегтярёв – студент факультета права НИУ ВШЭ, сотрудник научно-учебной группы «Государство, церковь и право» НИУ ВШЭ</a:t>
            </a:r>
          </a:p>
        </p:txBody>
      </p:sp>
    </p:spTree>
    <p:extLst>
      <p:ext uri="{BB962C8B-B14F-4D97-AF65-F5344CB8AC3E}">
        <p14:creationId xmlns:p14="http://schemas.microsoft.com/office/powerpoint/2010/main" val="409097269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C567920C-79BC-4EC3-D172-B0E181F12DA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dirty="0"/>
              <a:t>Библиография: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8453D3F3-EAC2-143F-C185-F8974B05A22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463040"/>
            <a:ext cx="10515600" cy="4785360"/>
          </a:xfrm>
        </p:spPr>
        <p:txBody>
          <a:bodyPr>
            <a:normAutofit fontScale="92500"/>
          </a:bodyPr>
          <a:lstStyle/>
          <a:p>
            <a:pPr marL="0" indent="0">
              <a:buNone/>
            </a:pPr>
            <a:r>
              <a:rPr lang="ru-RU" sz="1100" b="1" dirty="0">
                <a:solidFill>
                  <a:srgbClr val="000000"/>
                </a:solidFill>
                <a:effectLst/>
                <a:latin typeface="Times New Roman" panose="02020603050405020304" pitchFamily="18" charset="0"/>
              </a:rPr>
              <a:t>Нормативно-правовые акты: </a:t>
            </a:r>
            <a:endParaRPr lang="ru-RU" sz="1400" dirty="0"/>
          </a:p>
          <a:p>
            <a:pPr marL="0" indent="0">
              <a:buNone/>
            </a:pPr>
            <a:r>
              <a:rPr lang="en-US" sz="1100" dirty="0" err="1"/>
              <a:t>Codigo</a:t>
            </a:r>
            <a:r>
              <a:rPr lang="en-US" sz="1100" dirty="0"/>
              <a:t> Civil [</a:t>
            </a:r>
            <a:r>
              <a:rPr lang="ru-RU" sz="1100" dirty="0"/>
              <a:t>Гражданский Кодекс Сальвадора]. </a:t>
            </a:r>
            <a:r>
              <a:rPr lang="en-US" sz="1100" dirty="0"/>
              <a:t>C</a:t>
            </a:r>
            <a:r>
              <a:rPr lang="ru-RU" sz="1100" dirty="0"/>
              <a:t>т. 10. </a:t>
            </a:r>
            <a:r>
              <a:rPr lang="en-US" sz="1100" dirty="0"/>
              <a:t>URL: https://www.transparencia.gob.sv/system/documents/documents/000/483/253/original/codigo_civil_el_salvador.pdf?1650469390 (</a:t>
            </a:r>
            <a:r>
              <a:rPr lang="ru-RU" sz="1100" dirty="0"/>
              <a:t>дата обращения: 05.03.2025)</a:t>
            </a:r>
          </a:p>
          <a:p>
            <a:pPr marL="0" indent="0">
              <a:buNone/>
            </a:pPr>
            <a:r>
              <a:rPr lang="en-US" sz="1100" dirty="0"/>
              <a:t>El Salvador // United States Department of State: [</a:t>
            </a:r>
            <a:r>
              <a:rPr lang="ru-RU" sz="1100" dirty="0"/>
              <a:t>сайт]. </a:t>
            </a:r>
            <a:r>
              <a:rPr lang="en-US" sz="1100" dirty="0"/>
              <a:t>URL: https://www.state.gov/reports/2022-report-on-international-religious-freedom/el-salvador/ (</a:t>
            </a:r>
            <a:r>
              <a:rPr lang="ru-RU" sz="1100" dirty="0"/>
              <a:t>дата обращения: 05.03.2025).</a:t>
            </a:r>
          </a:p>
          <a:p>
            <a:pPr marL="0" indent="0">
              <a:buNone/>
            </a:pPr>
            <a:r>
              <a:rPr lang="en-US" sz="1100" dirty="0"/>
              <a:t>El Salvador 2023 international religious freedom report // United States Department of State. URL: https://www.state.gov/wp-content/uploads/2024/04/547499_EL-SALVADOR-2023-INTERNATIONAL-RELIGIOUS-FREEDOM-REPORT.pdf (</a:t>
            </a:r>
            <a:r>
              <a:rPr lang="ru-RU" sz="1100" dirty="0"/>
              <a:t>дата обращения: 05.03.2025).</a:t>
            </a:r>
          </a:p>
          <a:p>
            <a:pPr marL="0" indent="0">
              <a:buNone/>
            </a:pPr>
            <a:r>
              <a:rPr lang="en-US" sz="1100" dirty="0"/>
              <a:t>El Salvador Constitution // Constitute Project: [</a:t>
            </a:r>
            <a:r>
              <a:rPr lang="ru-RU" sz="1100" dirty="0"/>
              <a:t>сайт]. </a:t>
            </a:r>
            <a:r>
              <a:rPr lang="en-US" sz="1100" dirty="0"/>
              <a:t>URL: https://constitutionnet.org/sites/default/files/El%20Salvador%20Constitution.pdf (</a:t>
            </a:r>
            <a:r>
              <a:rPr lang="ru-RU" sz="1100" dirty="0"/>
              <a:t>дата обращения: 05.03.2025). </a:t>
            </a:r>
          </a:p>
          <a:p>
            <a:pPr marL="0" indent="0">
              <a:buNone/>
            </a:pPr>
            <a:r>
              <a:rPr lang="en-US" sz="1100" dirty="0" err="1"/>
              <a:t>El_Salvador-Criminal_Code</a:t>
            </a:r>
            <a:r>
              <a:rPr lang="en-US" sz="1100" dirty="0"/>
              <a:t> [</a:t>
            </a:r>
            <a:r>
              <a:rPr lang="ru-RU" sz="1100" dirty="0"/>
              <a:t>Уголовный кодекс Сальвадора]. </a:t>
            </a:r>
            <a:r>
              <a:rPr lang="en-US" sz="1100" dirty="0"/>
              <a:t>Art. 136 // URL: https://cjad.nottingham.ac.uk/documents/implementations/pdf/El_Salvador-Criminal_Code_amend_2016_ES.pdf (</a:t>
            </a:r>
            <a:r>
              <a:rPr lang="ru-RU" sz="1100" dirty="0"/>
              <a:t>дата обращения: 05.03.2025).</a:t>
            </a:r>
          </a:p>
          <a:p>
            <a:pPr marL="0" indent="0">
              <a:buNone/>
            </a:pPr>
            <a:r>
              <a:rPr lang="en-US" sz="1100" dirty="0"/>
              <a:t>Instruction Dignitas Personae on certain bioethical issues. Introduction, p.1 // Vatican: [</a:t>
            </a:r>
            <a:r>
              <a:rPr lang="ru-RU" sz="1100" dirty="0"/>
              <a:t>сайт]. </a:t>
            </a:r>
            <a:r>
              <a:rPr lang="en-US" sz="1100" dirty="0"/>
              <a:t>URL: http://www.//vatican.va </a:t>
            </a:r>
            <a:r>
              <a:rPr lang="en-US" sz="1100" dirty="0" err="1"/>
              <a:t>roman_curia</a:t>
            </a:r>
            <a:r>
              <a:rPr lang="en-US" sz="1100" dirty="0"/>
              <a:t>...20081208_dignitas-</a:t>
            </a:r>
            <a:r>
              <a:rPr lang="ru-RU" sz="1100" dirty="0"/>
              <a:t>персонажи (дата обращения: 05.03.2025).</a:t>
            </a:r>
          </a:p>
          <a:p>
            <a:pPr marL="0" indent="0">
              <a:buNone/>
            </a:pPr>
            <a:r>
              <a:rPr lang="en-US" sz="1100" dirty="0" err="1"/>
              <a:t>Reconocimiento</a:t>
            </a:r>
            <a:r>
              <a:rPr lang="en-US" sz="1100" dirty="0"/>
              <a:t> </a:t>
            </a:r>
            <a:r>
              <a:rPr lang="en-US" sz="1100" dirty="0" err="1"/>
              <a:t>constitucional</a:t>
            </a:r>
            <a:r>
              <a:rPr lang="en-US" sz="1100" dirty="0"/>
              <a:t> de persona </a:t>
            </a:r>
            <a:r>
              <a:rPr lang="en-US" sz="1100" dirty="0" err="1"/>
              <a:t>humana</a:t>
            </a:r>
            <a:r>
              <a:rPr lang="en-US" sz="1100" dirty="0"/>
              <a:t> // URL: jurisprudencia.gob.sv/</a:t>
            </a:r>
            <a:r>
              <a:rPr lang="en-US" sz="1100" dirty="0" err="1"/>
              <a:t>DocumentosBoveda</a:t>
            </a:r>
            <a:r>
              <a:rPr lang="en-US" sz="1100" dirty="0"/>
              <a:t>/E/1/2010-2019/2017/02/C0239.HTML (</a:t>
            </a:r>
            <a:r>
              <a:rPr lang="ru-RU" sz="1100" dirty="0"/>
              <a:t>дата обращения: 05.03.2025)</a:t>
            </a:r>
          </a:p>
          <a:p>
            <a:pPr marL="0" indent="0">
              <a:buNone/>
            </a:pPr>
            <a:r>
              <a:rPr lang="ru-RU" sz="1100" dirty="0"/>
              <a:t>Биоэтика. </a:t>
            </a:r>
            <a:r>
              <a:rPr lang="ru-RU" sz="1100" dirty="0" err="1"/>
              <a:t>Руководственные</a:t>
            </a:r>
            <a:r>
              <a:rPr lang="ru-RU" sz="1100" dirty="0"/>
              <a:t> документы Русской Православной Церкви. Санкт-Петербург: Изд-во </a:t>
            </a:r>
            <a:r>
              <a:rPr lang="ru-RU" sz="1100" dirty="0" err="1"/>
              <a:t>СПбДА</a:t>
            </a:r>
            <a:r>
              <a:rPr lang="ru-RU" sz="1100" dirty="0"/>
              <a:t>, 2023.</a:t>
            </a:r>
          </a:p>
          <a:p>
            <a:pPr marL="0" indent="0">
              <a:buNone/>
            </a:pPr>
            <a:r>
              <a:rPr lang="ru-RU" sz="1100" b="1" dirty="0">
                <a:solidFill>
                  <a:srgbClr val="000000"/>
                </a:solidFill>
                <a:effectLst/>
                <a:latin typeface="Times New Roman" panose="02020603050405020304" pitchFamily="18" charset="0"/>
              </a:rPr>
              <a:t>Список литературы: </a:t>
            </a:r>
          </a:p>
          <a:p>
            <a:pPr marL="0" indent="0">
              <a:buNone/>
            </a:pPr>
            <a:r>
              <a:rPr lang="ru-RU" sz="1100" dirty="0" err="1">
                <a:effectLst/>
              </a:rPr>
              <a:t>Vandenhole</a:t>
            </a:r>
            <a:r>
              <a:rPr lang="ru-RU" sz="1100" dirty="0">
                <a:effectLst/>
              </a:rPr>
              <a:t>, W., </a:t>
            </a:r>
            <a:r>
              <a:rPr lang="ru-RU" sz="1100" dirty="0" err="1">
                <a:effectLst/>
              </a:rPr>
              <a:t>Türkelli</a:t>
            </a:r>
            <a:r>
              <a:rPr lang="ru-RU" sz="1100" dirty="0">
                <a:effectLst/>
              </a:rPr>
              <a:t>, G. E., &amp; </a:t>
            </a:r>
            <a:r>
              <a:rPr lang="ru-RU" sz="1100" dirty="0" err="1">
                <a:effectLst/>
              </a:rPr>
              <a:t>Lembrechts</a:t>
            </a:r>
            <a:r>
              <a:rPr lang="ru-RU" sz="1100" dirty="0">
                <a:effectLst/>
              </a:rPr>
              <a:t>, S. (2024). </a:t>
            </a:r>
            <a:r>
              <a:rPr lang="ru-RU" sz="1100" dirty="0" err="1">
                <a:effectLst/>
              </a:rPr>
              <a:t>Children’s</a:t>
            </a:r>
            <a:r>
              <a:rPr lang="ru-RU" sz="1100" dirty="0">
                <a:effectLst/>
              </a:rPr>
              <a:t> Rights. A </a:t>
            </a:r>
            <a:r>
              <a:rPr lang="ru-RU" sz="1100" dirty="0" err="1">
                <a:effectLst/>
              </a:rPr>
              <a:t>Commentary</a:t>
            </a:r>
            <a:r>
              <a:rPr lang="ru-RU" sz="1100" dirty="0">
                <a:effectLst/>
              </a:rPr>
              <a:t> </a:t>
            </a:r>
            <a:r>
              <a:rPr lang="ru-RU" sz="1100" dirty="0" err="1">
                <a:effectLst/>
              </a:rPr>
              <a:t>on</a:t>
            </a:r>
            <a:r>
              <a:rPr lang="ru-RU" sz="1100" dirty="0">
                <a:effectLst/>
              </a:rPr>
              <a:t> </a:t>
            </a:r>
            <a:r>
              <a:rPr lang="ru-RU" sz="1100" dirty="0" err="1">
                <a:effectLst/>
              </a:rPr>
              <a:t>the</a:t>
            </a:r>
            <a:r>
              <a:rPr lang="ru-RU" sz="1100" dirty="0">
                <a:effectLst/>
              </a:rPr>
              <a:t> </a:t>
            </a:r>
            <a:r>
              <a:rPr lang="ru-RU" sz="1100" dirty="0" err="1">
                <a:effectLst/>
              </a:rPr>
              <a:t>Convention</a:t>
            </a:r>
            <a:r>
              <a:rPr lang="ru-RU" sz="1100" dirty="0">
                <a:effectLst/>
              </a:rPr>
              <a:t> </a:t>
            </a:r>
            <a:r>
              <a:rPr lang="ru-RU" sz="1100" dirty="0" err="1">
                <a:effectLst/>
              </a:rPr>
              <a:t>on</a:t>
            </a:r>
            <a:r>
              <a:rPr lang="ru-RU" sz="1100" dirty="0">
                <a:effectLst/>
              </a:rPr>
              <a:t> </a:t>
            </a:r>
            <a:r>
              <a:rPr lang="ru-RU" sz="1100" dirty="0" err="1">
                <a:effectLst/>
              </a:rPr>
              <a:t>the</a:t>
            </a:r>
            <a:r>
              <a:rPr lang="ru-RU" sz="1100" dirty="0">
                <a:effectLst/>
              </a:rPr>
              <a:t> Rights </a:t>
            </a:r>
            <a:r>
              <a:rPr lang="ru-RU" sz="1100" dirty="0" err="1">
                <a:effectLst/>
              </a:rPr>
              <a:t>of</a:t>
            </a:r>
            <a:r>
              <a:rPr lang="ru-RU" sz="1100" dirty="0">
                <a:effectLst/>
              </a:rPr>
              <a:t> </a:t>
            </a:r>
            <a:r>
              <a:rPr lang="ru-RU" sz="1100" dirty="0" err="1">
                <a:effectLst/>
              </a:rPr>
              <a:t>the</a:t>
            </a:r>
            <a:r>
              <a:rPr lang="ru-RU" sz="1100" dirty="0">
                <a:effectLst/>
              </a:rPr>
              <a:t> Child </a:t>
            </a:r>
            <a:r>
              <a:rPr lang="ru-RU" sz="1100" dirty="0" err="1">
                <a:effectLst/>
              </a:rPr>
              <a:t>and</a:t>
            </a:r>
            <a:r>
              <a:rPr lang="ru-RU" sz="1100" dirty="0">
                <a:effectLst/>
              </a:rPr>
              <a:t> </a:t>
            </a:r>
            <a:r>
              <a:rPr lang="ru-RU" sz="1100" dirty="0" err="1">
                <a:effectLst/>
              </a:rPr>
              <a:t>its</a:t>
            </a:r>
            <a:r>
              <a:rPr lang="ru-RU" sz="1100" dirty="0">
                <a:effectLst/>
              </a:rPr>
              <a:t> </a:t>
            </a:r>
            <a:r>
              <a:rPr lang="ru-RU" sz="1100" dirty="0" err="1">
                <a:effectLst/>
              </a:rPr>
              <a:t>Protocols</a:t>
            </a:r>
            <a:r>
              <a:rPr lang="ru-RU" sz="1100" dirty="0">
                <a:effectLst/>
              </a:rPr>
              <a:t>, Second Edition. </a:t>
            </a:r>
          </a:p>
          <a:p>
            <a:pPr marL="0" indent="0">
              <a:buNone/>
            </a:pPr>
            <a:r>
              <a:rPr lang="ru-RU" sz="1100" dirty="0">
                <a:effectLst/>
              </a:rPr>
              <a:t>Исаева, Т. В. Становление и формирование институтов гражданской правоспособности и дееспособности в России XIX- начала XX века, 2010. URL: https://www.dissercat.com/content/stanovlenie-i-formirovanie-institutov-grazhdanskoi-pravosposobnosti-i-deesposobnosti-v-rossi (дата обращения: 05.03.2025).</a:t>
            </a:r>
          </a:p>
          <a:p>
            <a:pPr marL="0" indent="0">
              <a:buNone/>
            </a:pPr>
            <a:r>
              <a:rPr lang="ru-RU" sz="1100" dirty="0">
                <a:effectLst/>
              </a:rPr>
              <a:t>Круглый стол на тему «Вопросы прерывания беременности. Законодательные аспекты». URL: http://duma.gov.ru/multimedia/video/events/95222/ ; https://www.rbc.ru/society/12/11/2023/6550d2189a7947898e512c02 (дата обращения: 05.03.2025)</a:t>
            </a:r>
          </a:p>
          <a:p>
            <a:pPr marL="0" indent="0">
              <a:buNone/>
            </a:pPr>
            <a:r>
              <a:rPr lang="ru-RU" sz="1100" dirty="0" err="1">
                <a:effectLst/>
              </a:rPr>
              <a:t>Лапаева</a:t>
            </a:r>
            <a:r>
              <a:rPr lang="ru-RU" sz="1100" dirty="0">
                <a:effectLst/>
              </a:rPr>
              <a:t> В. В. Статус человеческого эмбриона </a:t>
            </a:r>
            <a:r>
              <a:rPr lang="ru-RU" sz="1100" dirty="0" err="1">
                <a:effectLst/>
              </a:rPr>
              <a:t>in</a:t>
            </a:r>
            <a:r>
              <a:rPr lang="ru-RU" sz="1100" dirty="0">
                <a:effectLst/>
              </a:rPr>
              <a:t> </a:t>
            </a:r>
            <a:r>
              <a:rPr lang="ru-RU" sz="1100" dirty="0" err="1">
                <a:effectLst/>
              </a:rPr>
              <a:t>vitro</a:t>
            </a:r>
            <a:r>
              <a:rPr lang="ru-RU" sz="1100" dirty="0">
                <a:effectLst/>
              </a:rPr>
              <a:t> как этико-правовая проблема: религиозные истоки разногласий в подходах // Право. Журнал Высшей школы экономики. 2023. №2.</a:t>
            </a:r>
          </a:p>
        </p:txBody>
      </p:sp>
      <p:sp>
        <p:nvSpPr>
          <p:cNvPr id="4" name="Нижний колонтитул 3">
            <a:extLst>
              <a:ext uri="{FF2B5EF4-FFF2-40B4-BE49-F238E27FC236}">
                <a16:creationId xmlns:a16="http://schemas.microsoft.com/office/drawing/2014/main" id="{FA6D4116-9B1C-E94B-C5E8-8798CB7F73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ru-RU"/>
              <a:t>А. В. Дегтярёв – студент факультета права НИУ ВШЭ, сотрудник научно-учебной группы «Государство, церковь и право» НИУ ВШЭ</a:t>
            </a:r>
          </a:p>
        </p:txBody>
      </p:sp>
    </p:spTree>
    <p:extLst>
      <p:ext uri="{BB962C8B-B14F-4D97-AF65-F5344CB8AC3E}">
        <p14:creationId xmlns:p14="http://schemas.microsoft.com/office/powerpoint/2010/main" val="1408162392"/>
      </p:ext>
    </p:extLst>
  </p:cSld>
  <p:clrMapOvr>
    <a:masterClrMapping/>
  </p:clrMapOvr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Стандартная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Стандартная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135</TotalTime>
  <Words>750</Words>
  <Application>Microsoft Office PowerPoint</Application>
  <PresentationFormat>Широкоэкранный</PresentationFormat>
  <Paragraphs>29</Paragraphs>
  <Slides>4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4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4</vt:i4>
      </vt:variant>
    </vt:vector>
  </HeadingPairs>
  <TitlesOfParts>
    <vt:vector size="9" baseType="lpstr">
      <vt:lpstr>Aptos</vt:lpstr>
      <vt:lpstr>Aptos Display</vt:lpstr>
      <vt:lpstr>Arial</vt:lpstr>
      <vt:lpstr>Times New Roman</vt:lpstr>
      <vt:lpstr>Тема Office</vt:lpstr>
      <vt:lpstr>Момент возникновения правоспособности в России и в Сальвадоре: сравнительно-правовой анализ</vt:lpstr>
      <vt:lpstr>Отсутствие однозначного ответа в международном праве</vt:lpstr>
      <vt:lpstr>Сравнительно-правовая характеристика</vt:lpstr>
      <vt:lpstr>Библиография: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Дегтярёв Алексей Владимирович</dc:creator>
  <cp:lastModifiedBy>Дегтярёв Алексей Владимирович</cp:lastModifiedBy>
  <cp:revision>5</cp:revision>
  <dcterms:created xsi:type="dcterms:W3CDTF">2025-03-20T22:23:51Z</dcterms:created>
  <dcterms:modified xsi:type="dcterms:W3CDTF">2025-04-15T14:47:10Z</dcterms:modified>
</cp:coreProperties>
</file>