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71" r:id="rId5"/>
    <p:sldId id="272" r:id="rId6"/>
    <p:sldId id="286" r:id="rId7"/>
    <p:sldId id="287" r:id="rId8"/>
    <p:sldId id="285" r:id="rId9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/>
    <p:restoredTop sz="94694"/>
  </p:normalViewPr>
  <p:slideViewPr>
    <p:cSldViewPr snapToGrid="0" snapToObjects="1">
      <p:cViewPr varScale="1">
        <p:scale>
          <a:sx n="71" d="100"/>
          <a:sy n="71" d="100"/>
        </p:scale>
        <p:origin x="684" y="66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02/27/2025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02/27/2025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Соотношение свободы совести с другими правами в США, практика их балансирования и взаимного ограничения.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Образовательная программа «Юриспруденция»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Научно-исследовательская группа НИУ ВШЭ </a:t>
            </a:r>
            <a:r>
              <a:rPr lang="ru-RU" sz="1200" dirty="0"/>
              <a:t>«Государство, церковь и право»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Санкт-Петербург 2025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600" dirty="0"/>
              <a:t>Автор: Трофимов Максим Игоревич, студент 4 курса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0BB6E64-795C-4037-8B1A-8BADE65D35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8681" b="8681"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Поправки в конституцию США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Статья I.</a:t>
            </a:r>
          </a:p>
          <a:p>
            <a:pPr algn="just"/>
            <a:r>
              <a:rPr lang="ru-RU" i="1" dirty="0"/>
              <a:t>Конгресс не должен издавать никакого закона относительно установления какой-либо религии, или воспрещающего свободное исповедание всякой религии, или ограничивающего свободу слова и прессы, или право народа — мирно собираться, а также просить правительство о прекращении злоупотреблений.</a:t>
            </a:r>
          </a:p>
          <a:p>
            <a:pPr algn="just"/>
            <a:r>
              <a:rPr lang="ru-RU" dirty="0"/>
              <a:t>Статья </a:t>
            </a:r>
            <a:r>
              <a:rPr lang="en-US" dirty="0"/>
              <a:t>XIV.</a:t>
            </a:r>
            <a:endParaRPr lang="ru-RU" dirty="0"/>
          </a:p>
          <a:p>
            <a:pPr algn="just"/>
            <a:r>
              <a:rPr lang="ru-RU" i="1" dirty="0"/>
              <a:t> Все лица, родившиеся или натурализованные в Соединенных Штатах и подчиненные их юрисдикции, суть граждане Соединенных Штатов и того штата, где они прожи­вают. Ни один штат не должен издавать и приводить в действие такого закона, который сокращал бы привилегии и права граждан Соединенных Штатов; ни один штат не должен кого-либо лишать жизни, свободы или имущества иначе, как в установленном судебном порядке, или отказывать кому-либо в одинаковом со всеми покровительстве законов.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Образовательная программа «Юриспруденция»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Научно-исследовательская группа НИУ ВШЭ </a:t>
            </a:r>
            <a:r>
              <a:rPr lang="ru-RU" sz="1000" dirty="0"/>
              <a:t>«Государство, церковь и право»</a:t>
            </a:r>
            <a:endParaRPr lang="ru-RU" dirty="0"/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 2025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Masterpiece Cakeshop v. Colorado Civil Rights Commission</a:t>
            </a:r>
            <a:endParaRPr lang="ru-RU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1400" dirty="0"/>
              <a:t>Факты дела:</a:t>
            </a:r>
          </a:p>
          <a:p>
            <a:pPr marL="342900" indent="-342900" algn="just">
              <a:buAutoNum type="arabicPeriod"/>
            </a:pPr>
            <a:r>
              <a:rPr lang="ru-RU" sz="1400" dirty="0"/>
              <a:t>Кондитерская «</a:t>
            </a:r>
            <a:r>
              <a:rPr lang="en-US" sz="1400" dirty="0"/>
              <a:t>Masterpiece</a:t>
            </a:r>
            <a:r>
              <a:rPr lang="ru-RU" sz="1400" dirty="0"/>
              <a:t>» не предоставила услугу по созданию торта с нетрадиционной для изготовителя символикой, противоречащей его религиозным убеждениям;</a:t>
            </a:r>
          </a:p>
          <a:p>
            <a:pPr marL="342900" indent="-342900" algn="just">
              <a:buAutoNum type="arabicPeriod"/>
            </a:pPr>
            <a:r>
              <a:rPr lang="ru-RU" sz="1400" dirty="0"/>
              <a:t>Комиссия по гражданским правам штата Колорадо сочла это нарушением анти-дискриминационного законодательства штата;</a:t>
            </a:r>
          </a:p>
          <a:p>
            <a:pPr marL="342900" indent="-342900" algn="just">
              <a:buAutoNum type="arabicPeriod"/>
            </a:pPr>
            <a:r>
              <a:rPr lang="ru-RU" sz="1400" dirty="0"/>
              <a:t>Верховный суд США </a:t>
            </a:r>
            <a:r>
              <a:rPr lang="ru-RU" sz="1400" dirty="0" err="1"/>
              <a:t>улонился</a:t>
            </a:r>
            <a:r>
              <a:rPr lang="ru-RU" sz="1400" dirty="0"/>
              <a:t> от ответа на данный вопросов, сославшись на то, что Комиссия по гражданским правам штата Колорадо была пристрастна при оценке религиозных возражений кондитерской «</a:t>
            </a:r>
            <a:r>
              <a:rPr lang="en-US" sz="1400" dirty="0"/>
              <a:t>Masterpiece</a:t>
            </a:r>
            <a:r>
              <a:rPr lang="ru-RU" sz="1400" dirty="0"/>
              <a:t>», крайне негативно характеризуя религию как явление;</a:t>
            </a:r>
          </a:p>
          <a:p>
            <a:pPr marL="342900" indent="-342900" algn="just">
              <a:buAutoNum type="arabicPeriod"/>
            </a:pPr>
            <a:r>
              <a:rPr lang="ru-RU" sz="1400" dirty="0"/>
              <a:t>Верховные судьи в своих мнения предложили свои идеи для решения вопроса по существу.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Образовательная программа «Юриспруденция»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Научно-исследовательская группа НИУ ВШЭ </a:t>
            </a:r>
            <a:r>
              <a:rPr lang="ru-RU" sz="1000" dirty="0"/>
              <a:t>«Государство, церковь и право»</a:t>
            </a:r>
            <a:endParaRPr lang="ru-RU" dirty="0"/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 2025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4D4AD50-4871-4D5C-ACB9-3DEF3BD54B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848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Заключение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/>
              <a:t>Правопорядку важно надлежащим образом защищать права верующих, в тоже время не обращаясь с определёнными правами как с «козырями», при оценке того как стоит разрешить дело по существу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Образовательная программа «Юриспруденция»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Научно-исследовательская группа НИУ ВШЭ </a:t>
            </a:r>
            <a:r>
              <a:rPr lang="ru-RU" sz="1000" dirty="0"/>
              <a:t>«Государство, церковь и право»</a:t>
            </a:r>
            <a:endParaRPr lang="ru-RU" dirty="0"/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 2025</a:t>
            </a:r>
          </a:p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6C69AB-9590-4299-8C62-DBE732C3BC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638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357</Words>
  <Application>Microsoft Office PowerPoint</Application>
  <PresentationFormat>Широкоэкранный</PresentationFormat>
  <Paragraphs>27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HSE Sans</vt:lpstr>
      <vt:lpstr>Office Theme</vt:lpstr>
      <vt:lpstr>Соотношение свободы совести с другими правами в США, практика их балансирования и взаимного ограничения.</vt:lpstr>
      <vt:lpstr>Поправки в конституцию США</vt:lpstr>
      <vt:lpstr>Masterpiece Cakeshop v. Colorado Civil Rights Commission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Максим Трофимов</cp:lastModifiedBy>
  <cp:revision>18</cp:revision>
  <cp:lastPrinted>2021-11-11T13:08:42Z</cp:lastPrinted>
  <dcterms:created xsi:type="dcterms:W3CDTF">2021-11-11T08:52:47Z</dcterms:created>
  <dcterms:modified xsi:type="dcterms:W3CDTF">2025-02-27T20:50:53Z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