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71810-E839-E61E-1BC5-45FD7058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1CA66E-253C-5F96-24EB-EFE92F7EB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33872-2C75-3215-6DE4-46B219CD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D4126E-4EE5-FC78-45F6-A15EFECB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FFEF8-7F75-15E2-BD8F-EAA6BE37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6F48E-3467-B27F-8AF2-DE0983CE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D7021D-D6CA-FB95-FFDE-0D4331D9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BA4CEA-BE39-646A-57B0-9E7B417E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D6493-0ECA-6B8D-139E-A47149EE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C83699-2B10-2A70-E658-104E7D7C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9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FFA455-9B74-E26D-0C37-39C1DFFB2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0321C6-541C-BBD8-90A0-126FC7424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506F3-1406-54F6-E29A-5E3A97A2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4FB34-601C-D52E-2F45-DAF9964C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42ADF-B66D-B6E3-430B-992FE9B2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6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4FB6E-2AEC-7F5C-251B-B71CA3FF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9ADA2-2A5B-ECDB-6CC8-6FA730A96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79106-8C47-761F-DD0A-604FC115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D31912-4A51-3AA6-19BE-4BD93779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9D4416-5169-DF04-039A-01657F1C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5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0EDF4-1715-4A45-FDE9-E6779A55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3BCE67-CDBD-1B18-D2BA-7EBBBC35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82B38-38BE-8956-E05D-6A0AF071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8DBCC-A951-71AB-755F-1439D122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6C9E9-8364-E46A-EB7B-E9906625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6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53992-ACAA-04F8-7D89-B9E984D7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80D91-D28D-F6EF-69AE-90E7A6C81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152C8C-DE6F-ECAC-732E-5EF531B16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C7269B-04C1-A9BA-105E-DBB4CE92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0968E-5161-6CDC-CF95-23F51B1B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11CC4-4C66-6C33-CCD3-EB648224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40868-C6AC-EBB3-7346-8E372F87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4008F7-FC9A-88E2-9975-81FE488B1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7C3934-06B2-A12C-05E8-546605120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7E71F0-7AE9-92D7-C46D-84C7BC91E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FCF728-C1BA-3E7A-68DE-E4589B467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76EC1E-4A2B-4503-1481-D362D5C3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1DB5A7-B80C-1F42-9216-785E72E0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0C078-43A9-EDDA-FAB7-185B6F36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9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E392-C512-0D27-648C-18B1FEA1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C0FA37-3EF1-7F9C-5B6B-2577ADEF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EEA78F-CE32-E49C-E68A-3F0FBBEF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746ECE-3C76-BDFC-6CD4-E4EAB953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9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7B8ACF-AB84-2637-53A0-EC2E6137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6D0CB9-F9D5-5DF3-6C3F-BF5FE187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55262D-785A-9EC9-5791-79AE6497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5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C3EB-A8B6-CC94-3EBA-FEF369AF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4CE6C1-529E-E7A5-972E-7D62186F3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016568-4695-39D3-B8E7-50089470B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8498D5-0894-0C7B-0C32-6E1B405A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4A7154-9908-D538-98FA-D1971445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0A3C9-6A67-4B63-2A91-E34697E3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1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EC45F-A31E-1ADC-8AE5-6FD754BF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EE9F61-897E-F3B9-53E1-4AEDDE24C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68D655-E08F-CA44-585B-9D1FE608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75A612-0993-3BA5-343D-5B93E9BA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44BCE-C79A-03A3-E3CC-7666CFED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B009C0-099D-01D8-E044-318FB63F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9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82B24-E3CB-5F9C-B662-1BE54BA5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6C39B4-0471-FD91-56AD-648B19028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CE138-7B8C-E7D6-3B8F-6AA4E665F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EFEE9-132E-AE4D-B95B-B9E30C11F7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AF2CB-DB92-33CD-9CC0-43561CAA8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AD4CC-2458-2862-C8E6-018DDEB13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4AE55E-C26D-484D-8892-5BA9818AE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6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6B813-820B-C30C-1E86-64F1153C6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ru-RU" sz="37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Фетвы и их юридическая значимость в исламском праве, роль в российском правопорядке</a:t>
            </a:r>
            <a:r>
              <a:rPr lang="ru-RU" sz="3700">
                <a:effectLst/>
              </a:rPr>
              <a:t> </a:t>
            </a:r>
            <a:endParaRPr lang="ru-RU" sz="37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6DD25B-AE4B-7717-33B9-D2C5FC97B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ru-RU" sz="2000"/>
              <a:t>Доклад участника НУГ «Государство, церковь и право», студента 4 курса Первушина Николая Михайловича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Снимок экрана 2024-02-25 в 12.57.15.png" descr="Снимок экрана 2024-02-25 в 12.57.15.png">
            <a:extLst>
              <a:ext uri="{FF2B5EF4-FFF2-40B4-BE49-F238E27FC236}">
                <a16:creationId xmlns:a16="http://schemas.microsoft.com/office/drawing/2014/main" id="{42CC39DE-90BC-A2B8-63C6-1B6BEC58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62250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813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4AE1E-AB1E-304F-95E5-480FE527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501" y="11165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/>
              <a:t>Что</a:t>
            </a:r>
            <a:r>
              <a:rPr lang="en-US" sz="4400" b="1" dirty="0"/>
              <a:t> </a:t>
            </a:r>
            <a:r>
              <a:rPr lang="en-US" sz="4400" b="1" dirty="0" err="1"/>
              <a:t>такое</a:t>
            </a:r>
            <a:r>
              <a:rPr lang="en-US" sz="4400" b="1" dirty="0"/>
              <a:t> «</a:t>
            </a:r>
            <a:r>
              <a:rPr lang="en-US" sz="4400" b="1" dirty="0" err="1"/>
              <a:t>Фетва</a:t>
            </a:r>
            <a:r>
              <a:rPr lang="en-US" sz="4400" b="1" dirty="0"/>
              <a:t>»?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6CD65-FE31-7312-660D-4FB90FE41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453" y="190910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Фетва — это богословско-правовое решение в исламе по актуальной проблеме. Она исходит из коранических аятов и хадисов, принимается человеком или группой лиц, обладающих необходимым знанием и чистотой помыслов, должна быть свободной от политической конъюнктуры и адекватной современным реалиям.</a:t>
            </a:r>
            <a:r>
              <a:rPr lang="ru-RU" sz="2000" dirty="0">
                <a:effectLst/>
              </a:rPr>
              <a:t> </a:t>
            </a:r>
            <a:endParaRPr lang="en-US" sz="2000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C73F10B4-C0DD-4D99-4B7E-6196B48FD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9" r="-1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текст, снимок экрана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7DF7FD6-0814-5D5C-F7E7-5B0DBE85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0"/>
            <a:ext cx="139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8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BD971-C544-51E9-DC51-DD43F1D1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52" y="350837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i="0" dirty="0" err="1">
                <a:effectLst/>
              </a:rPr>
              <a:t>Исторический</a:t>
            </a:r>
            <a:r>
              <a:rPr lang="en-US" sz="4100" b="1" i="0" dirty="0">
                <a:effectLst/>
              </a:rPr>
              <a:t> </a:t>
            </a:r>
            <a:r>
              <a:rPr lang="en-US" sz="4100" b="1" i="0" dirty="0" err="1">
                <a:effectLst/>
              </a:rPr>
              <a:t>взгляд</a:t>
            </a:r>
            <a:r>
              <a:rPr lang="en-US" sz="4100" b="1" i="0" dirty="0">
                <a:effectLst/>
              </a:rPr>
              <a:t> </a:t>
            </a:r>
            <a:r>
              <a:rPr lang="en-US" sz="4100" b="1" i="0" dirty="0" err="1">
                <a:effectLst/>
              </a:rPr>
              <a:t>на</a:t>
            </a:r>
            <a:r>
              <a:rPr lang="en-US" sz="4100" b="1" i="0" dirty="0">
                <a:effectLst/>
              </a:rPr>
              <a:t> </a:t>
            </a:r>
            <a:r>
              <a:rPr lang="en-US" sz="4100" b="1" i="0" dirty="0" err="1">
                <a:effectLst/>
              </a:rPr>
              <a:t>происхождение</a:t>
            </a:r>
            <a:r>
              <a:rPr lang="en-US" sz="4100" b="1" i="0" dirty="0">
                <a:effectLst/>
              </a:rPr>
              <a:t> </a:t>
            </a:r>
            <a:r>
              <a:rPr lang="ru-RU" sz="4100" b="1" dirty="0"/>
              <a:t>Ф</a:t>
            </a:r>
            <a:r>
              <a:rPr lang="en-US" sz="4100" b="1" i="0" dirty="0" err="1">
                <a:effectLst/>
              </a:rPr>
              <a:t>етв</a:t>
            </a:r>
            <a:endParaRPr lang="en-US" sz="41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0E4211-B6E9-3E1B-CC82-917E6F672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773" y="2290435"/>
            <a:ext cx="4619621" cy="409800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П</a:t>
            </a:r>
            <a:r>
              <a:rPr lang="en-US" b="0" i="0" dirty="0" err="1">
                <a:effectLst/>
              </a:rPr>
              <a:t>осле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смерти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Мухаммеда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фетвы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выносились</a:t>
            </a:r>
            <a:r>
              <a:rPr lang="en-US" b="0" i="0" dirty="0">
                <a:effectLst/>
              </a:rPr>
              <a:t> </a:t>
            </a:r>
            <a:r>
              <a:rPr lang="en-US" b="1" i="0" dirty="0" err="1">
                <a:effectLst/>
              </a:rPr>
              <a:t>сподвижниками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пророка</a:t>
            </a:r>
            <a:r>
              <a:rPr lang="en-US" b="1" i="0" dirty="0">
                <a:effectLst/>
              </a:rPr>
              <a:t>, </a:t>
            </a:r>
            <a:r>
              <a:rPr lang="en-US" b="1" i="0" dirty="0" err="1">
                <a:effectLst/>
              </a:rPr>
              <a:t>прежде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всего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халифами</a:t>
            </a:r>
            <a:endParaRPr lang="en-US" b="1" i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Со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второго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века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существования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ислама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фетвы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стали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прерогативой</a:t>
            </a:r>
            <a:r>
              <a:rPr lang="en-US" b="0" i="0" dirty="0">
                <a:effectLst/>
              </a:rPr>
              <a:t> </a:t>
            </a:r>
            <a:r>
              <a:rPr lang="en-US" b="1" i="0" dirty="0" err="1">
                <a:effectLst/>
              </a:rPr>
              <a:t>авторитетных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правоведов</a:t>
            </a:r>
            <a:r>
              <a:rPr lang="en-US" b="1" i="0" dirty="0">
                <a:effectLst/>
              </a:rPr>
              <a:t>, </a:t>
            </a:r>
            <a:r>
              <a:rPr lang="en-US" b="1" i="0" dirty="0" err="1">
                <a:effectLst/>
              </a:rPr>
              <a:t>муфтиев</a:t>
            </a:r>
            <a:r>
              <a:rPr lang="en-US" b="0" i="0" dirty="0">
                <a:effectLst/>
              </a:rPr>
              <a:t>.</a:t>
            </a:r>
            <a:endParaRPr lang="en-US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Историки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называют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временной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промежуток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со</a:t>
            </a:r>
            <a:r>
              <a:rPr lang="en-US" b="0" i="0" dirty="0">
                <a:effectLst/>
              </a:rPr>
              <a:t> II </a:t>
            </a:r>
            <a:r>
              <a:rPr lang="en-US" b="0" i="0" dirty="0" err="1">
                <a:effectLst/>
              </a:rPr>
              <a:t>по</a:t>
            </a:r>
            <a:r>
              <a:rPr lang="en-US" b="0" i="0" dirty="0">
                <a:effectLst/>
              </a:rPr>
              <a:t> IV </a:t>
            </a:r>
            <a:r>
              <a:rPr lang="en-US" b="0" i="0" dirty="0" err="1">
                <a:effectLst/>
              </a:rPr>
              <a:t>века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Хиджре</a:t>
            </a:r>
            <a:r>
              <a:rPr lang="en-US" b="0" i="0" dirty="0">
                <a:effectLst/>
              </a:rPr>
              <a:t> «</a:t>
            </a:r>
            <a:r>
              <a:rPr lang="en-US" b="0" i="0" dirty="0" err="1">
                <a:effectLst/>
              </a:rPr>
              <a:t>золотым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временем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иджтихада</a:t>
            </a:r>
            <a:r>
              <a:rPr lang="en-US" b="0" i="0" dirty="0">
                <a:effectLst/>
              </a:rPr>
              <a:t>». </a:t>
            </a:r>
            <a:r>
              <a:rPr lang="en-US" b="0" i="0" dirty="0" err="1">
                <a:effectLst/>
              </a:rPr>
              <a:t>Именно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тогда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были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выработаны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условия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выполнение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которых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придавало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суждениям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богословов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характер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фетвы</a:t>
            </a:r>
            <a:r>
              <a:rPr lang="en-US" b="0" i="0" dirty="0">
                <a:effectLst/>
              </a:rPr>
              <a:t> — </a:t>
            </a:r>
            <a:r>
              <a:rPr lang="en-US" b="0" i="0" dirty="0" err="1">
                <a:effectLst/>
              </a:rPr>
              <a:t>правового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суждения</a:t>
            </a:r>
            <a:r>
              <a:rPr lang="en-US" b="0" i="0" dirty="0">
                <a:effectLst/>
              </a:rPr>
              <a:t>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Источники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из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которых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мусульманские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учёные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черпают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фетвы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разнятся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в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зависимости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от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мазхабов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Главными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являются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Коран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Благородная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сунна</a:t>
            </a:r>
            <a:r>
              <a:rPr lang="en-US" b="0" i="0" dirty="0">
                <a:effectLst/>
              </a:rPr>
              <a:t>.</a:t>
            </a:r>
            <a:endParaRPr lang="en-US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180035C-4EF7-0373-34D7-E7437EAD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9" b="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, снимок экрана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A0DA234-4B5A-D786-22F7-ABBDA21B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0"/>
            <a:ext cx="139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8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5D61A-8BB0-6420-1727-7DED153A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745" y="255853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Фетвы</a:t>
            </a:r>
            <a:r>
              <a:rPr lang="en-US" sz="4400" dirty="0"/>
              <a:t> </a:t>
            </a:r>
            <a:r>
              <a:rPr lang="en-US" sz="4400" dirty="0" err="1"/>
              <a:t>и</a:t>
            </a:r>
            <a:r>
              <a:rPr lang="en-US" sz="4400" dirty="0"/>
              <a:t> </a:t>
            </a:r>
            <a:r>
              <a:rPr lang="en-US" sz="4400" dirty="0" err="1"/>
              <a:t>российский</a:t>
            </a:r>
            <a:r>
              <a:rPr lang="en-US" sz="4400" dirty="0"/>
              <a:t> </a:t>
            </a:r>
            <a:r>
              <a:rPr lang="en-US" sz="4400" dirty="0" err="1"/>
              <a:t>правопорядок</a:t>
            </a:r>
            <a:r>
              <a:rPr lang="en-US" sz="4400" dirty="0"/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4B8FC6-DA11-84C4-AD7D-EC1B61530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6697" y="1775311"/>
            <a:ext cx="4619621" cy="471198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</a:rPr>
              <a:t>Фетва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не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имеет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обязательной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юридической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силы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в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светском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государстве</a:t>
            </a:r>
            <a:r>
              <a:rPr lang="en-US" b="0" i="0" dirty="0">
                <a:effectLst/>
              </a:rPr>
              <a:t> </a:t>
            </a:r>
            <a:r>
              <a:rPr lang="en-US" b="0" i="0" dirty="0" err="1">
                <a:effectLst/>
              </a:rPr>
              <a:t>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служит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религиозным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руководством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для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верующих</a:t>
            </a:r>
            <a:r>
              <a:rPr lang="en-US" b="0" i="0" dirty="0"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Федеральный</a:t>
            </a:r>
            <a:r>
              <a:rPr lang="en-US" dirty="0"/>
              <a:t> </a:t>
            </a:r>
            <a:r>
              <a:rPr lang="en-US" dirty="0" err="1"/>
              <a:t>закон</a:t>
            </a:r>
            <a:r>
              <a:rPr lang="en-US" dirty="0"/>
              <a:t> </a:t>
            </a:r>
            <a:r>
              <a:rPr lang="en-US" b="1" i="0" dirty="0">
                <a:effectLst/>
              </a:rPr>
              <a:t>«</a:t>
            </a:r>
            <a:r>
              <a:rPr lang="en-US" b="1" i="0" dirty="0" err="1">
                <a:effectLst/>
              </a:rPr>
              <a:t>О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свободе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совести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и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религиозных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объединениях</a:t>
            </a:r>
            <a:r>
              <a:rPr lang="en-US" b="1" i="0" dirty="0">
                <a:effectLst/>
              </a:rPr>
              <a:t>» </a:t>
            </a:r>
            <a:r>
              <a:rPr lang="en-US" b="1" i="0" dirty="0" err="1">
                <a:effectLst/>
              </a:rPr>
              <a:t>позволяет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религиозным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организациям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действовать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в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соответствии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со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своими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внутренними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установлениями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если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они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не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противоречат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законодательству</a:t>
            </a:r>
            <a:r>
              <a:rPr lang="en-US" b="0" i="0" dirty="0">
                <a:effectLst/>
              </a:rPr>
              <a:t> (</a:t>
            </a:r>
            <a:r>
              <a:rPr lang="en-US" b="0" i="0" dirty="0" err="1">
                <a:effectLst/>
              </a:rPr>
              <a:t>статья</a:t>
            </a:r>
            <a:r>
              <a:rPr lang="en-US" b="0" i="0" dirty="0">
                <a:effectLst/>
              </a:rPr>
              <a:t> 15)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В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декабре</a:t>
            </a:r>
            <a:r>
              <a:rPr lang="en-US" b="0" i="0" dirty="0">
                <a:effectLst/>
              </a:rPr>
              <a:t> 2024 </a:t>
            </a:r>
            <a:r>
              <a:rPr lang="en-US" b="0" i="0" dirty="0" err="1">
                <a:effectLst/>
              </a:rPr>
              <a:t>года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Генеральная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прокуратура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направила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представление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председателю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Духовного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управления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мусульман</a:t>
            </a:r>
            <a:r>
              <a:rPr lang="en-US" b="0" i="0" dirty="0">
                <a:effectLst/>
              </a:rPr>
              <a:t> (ДУМ) РФ, </a:t>
            </a:r>
            <a:r>
              <a:rPr lang="en-US" b="0" i="0" dirty="0" err="1">
                <a:effectLst/>
              </a:rPr>
              <a:t>выпустившему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фетву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разрешающую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религиозное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многоженство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Надзорное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ведомство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указало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что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богословское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заключение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Совета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улемов</a:t>
            </a:r>
            <a:r>
              <a:rPr lang="en-US" b="0" i="0" dirty="0">
                <a:effectLst/>
              </a:rPr>
              <a:t> ДУМ «</a:t>
            </a:r>
            <a:r>
              <a:rPr lang="en-US" b="0" i="0" dirty="0" err="1">
                <a:effectLst/>
              </a:rPr>
              <a:t>противоречит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действующему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законодательству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основам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государственной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семейной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политики</a:t>
            </a:r>
            <a:endParaRPr lang="en-US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3E0652CB-4783-3551-3894-F26CE59D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18285" b="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, снимок экрана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E246A56-9B18-4431-2702-A8231B180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0"/>
            <a:ext cx="139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6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22278080-22EE-F378-ED0A-644AF148B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7CE76-C2C1-5F20-6A3B-C75B9D41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dirty="0"/>
              <a:t>Заключение </a:t>
            </a:r>
            <a:endParaRPr lang="en-US" sz="4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FE301B-30FB-FFB5-9BBC-B3B044C53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>
                <a:effectLst/>
              </a:rPr>
              <a:t>Важно учитывать особую роль фетв в процессах инклюзии исламских ценностей в российскую правовую систему, а также необходимо продолжать исследования в этой области для обеспечения гармоничного сосуществования различных правовых традиций. В этой связи особую роль приобретает значение диалога между правом и религией в многонациональном обществе, как важного аспекта для формирования правового сознания и обеспечения прав человека.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5" name="Рисунок 4" descr="Изображение выглядит как текст, снимок экрана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1717D50-9F08-053D-3D39-FC9DFBA6C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9" y="0"/>
            <a:ext cx="1531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6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315</Words>
  <Application>Microsoft Macintosh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Тема Office</vt:lpstr>
      <vt:lpstr>Фетвы и их юридическая значимость в исламском праве, роль в российском правопорядке </vt:lpstr>
      <vt:lpstr>Что такое «Фетва»?</vt:lpstr>
      <vt:lpstr>Исторический взгляд на происхождение Фетв</vt:lpstr>
      <vt:lpstr>Фетвы и российский правопорядок 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Фетвы и их юридическая значимость в исламском праве, роль в российском правопорядке </dc:title>
  <dc:creator>Office</dc:creator>
  <cp:lastModifiedBy>Office</cp:lastModifiedBy>
  <cp:revision>2</cp:revision>
  <dcterms:created xsi:type="dcterms:W3CDTF">2025-02-09T11:17:08Z</dcterms:created>
  <dcterms:modified xsi:type="dcterms:W3CDTF">2025-02-09T13:14:15Z</dcterms:modified>
</cp:coreProperties>
</file>