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8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0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7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3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6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9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2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1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8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0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71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2" r:id="rId6"/>
    <p:sldLayoutId id="2147483698" r:id="rId7"/>
    <p:sldLayoutId id="2147483699" r:id="rId8"/>
    <p:sldLayoutId id="2147483700" r:id="rId9"/>
    <p:sldLayoutId id="2147483701" r:id="rId10"/>
    <p:sldLayoutId id="214748370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7A1A6B-DB20-4EAC-80B0-C8A26F884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14" b="28199"/>
          <a:stretch/>
        </p:blipFill>
        <p:spPr>
          <a:xfrm>
            <a:off x="20" y="1"/>
            <a:ext cx="12191979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5DEC45B-BA77-21C0-3869-05DE7C923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705856"/>
            <a:ext cx="12192001" cy="1152144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113D6-1E40-44FC-947E-1DF454934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200" y="5270851"/>
            <a:ext cx="11890048" cy="870008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cap="all" dirty="0">
                <a:latin typeface="Verdana" panose="020B0604030504040204" pitchFamily="34" charset="0"/>
                <a:ea typeface="Verdana" panose="020B0604030504040204" pitchFamily="34" charset="0"/>
              </a:rPr>
              <a:t>Турецкий как второй восточный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E038C3-EF29-4418-9318-120CFA1E4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8323" y="5863030"/>
            <a:ext cx="3527062" cy="870008"/>
          </a:xfrm>
        </p:spPr>
        <p:txBody>
          <a:bodyPr anchor="ctr">
            <a:normAutofit/>
          </a:bodyPr>
          <a:lstStyle/>
          <a:p>
            <a:pPr algn="r"/>
            <a:endParaRPr lang="ru-RU" sz="1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A0A4642-D29D-0121-4C05-5A5559BC5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-568323" y="6281928"/>
            <a:ext cx="115214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546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2410F4-FD84-41E4-B8F7-6982C1EB66A1}"/>
              </a:ext>
            </a:extLst>
          </p:cNvPr>
          <p:cNvSpPr txBox="1"/>
          <p:nvPr/>
        </p:nvSpPr>
        <p:spPr>
          <a:xfrm>
            <a:off x="446598" y="556590"/>
            <a:ext cx="11298803" cy="5727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Что важно знать?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1800" b="1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Турецкий относится к языкам агглютинативного типа, т.е. вся служебная информация передаётся путём присоединения к основе слова аффиксов.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</a:pPr>
            <a:r>
              <a:rPr lang="ru-RU" sz="1800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На практике это означает, что </a:t>
            </a: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при изучении турецкого необходимо, 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заучивать большое количество аффиксов и их значений и знать порядок присоединения аффиксов к основам.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</a:pPr>
            <a:r>
              <a:rPr lang="ru-RU" sz="1800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В турецком существует такое явление, как гармония гласных и согласных, это означает, что практически каждый аффикс имеет несколько фонетических вариантов. 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800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Порядок слов в турецком высказывании зачастую зеркален русскому, поэтому сложно быстро построить грамотное высказывание.   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45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BFE46A-3CBB-40AA-9511-E253AB2F7F17}"/>
              </a:ext>
            </a:extLst>
          </p:cNvPr>
          <p:cNvSpPr txBox="1"/>
          <p:nvPr/>
        </p:nvSpPr>
        <p:spPr>
          <a:xfrm>
            <a:off x="832236" y="596348"/>
            <a:ext cx="10527527" cy="6052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Что облегчит изучение турецкого?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Турецкий принадлежит тюркской языковой семье, поэтому носителям азербайджанского, узбекского, татарского и других языков будет легче привыкнуть к его языковой логике.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Студентам, изучающим арабский язык в качестве первого, будет легче, чем другим, потому что порядка 50% турецкого словаря составляют арабо-персидские заимствования.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Турки отказались от арабской графики и перешли на латиницу в 1928 году. Турецкая латиница простая и логичная, а новизна алфавита обеспечивает лёгкость орфографии — практически всё пишется как слышится, и слышится, как пишется. 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04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D880A0-447C-4DD6-8377-F0CD9A60B312}"/>
              </a:ext>
            </a:extLst>
          </p:cNvPr>
          <p:cNvSpPr txBox="1"/>
          <p:nvPr/>
        </p:nvSpPr>
        <p:spPr>
          <a:xfrm>
            <a:off x="1486894" y="596347"/>
            <a:ext cx="9430247" cy="483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Как построен курс обучения?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>
                <a:effectLst/>
                <a:latin typeface="Verdana" panose="020B060403050404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 первом году обучения </a:t>
            </a: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изучается фонетика и базовая грамматика. Большое внимание уделяется разговорному аспекту, так что к лету студенты могут рассказать о себе, своей семье, о своём университете, ежедневных делах, праздниках и традициях своей страны, и в случае, если на каникулах удастся выехать в Турцию, они будут способны сориентироваться в городе, заселиться в отель, купить билеты в музеи и заказать еду в ресторане. Итоговый </a:t>
            </a:r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уровень освоения языка </a:t>
            </a: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примерно </a:t>
            </a:r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А2</a:t>
            </a: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Второй год обучения </a:t>
            </a: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посвящен углублённому изучению грамматики и чтению официальных текстов для того, чтобы студенты могли пользоваться турецким языком для написания курсовых и дипломных работ. Итоговый </a:t>
            </a:r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уровень освоения языка</a:t>
            </a: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примерно </a:t>
            </a:r>
            <a:r>
              <a:rPr lang="en-US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ru-RU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/>
            <a:r>
              <a:rPr lang="ru-RU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50087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322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Avenir Next LT Pro</vt:lpstr>
      <vt:lpstr>Calibri</vt:lpstr>
      <vt:lpstr>Grandview Display</vt:lpstr>
      <vt:lpstr>Symbol</vt:lpstr>
      <vt:lpstr>Verdana</vt:lpstr>
      <vt:lpstr>DashVTI</vt:lpstr>
      <vt:lpstr>Турецкий как второй восточный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Турецкий как второй восточный</dc:title>
  <dc:creator>Софья Рахимова</dc:creator>
  <cp:lastModifiedBy>Илюшина Милана Юрьевна</cp:lastModifiedBy>
  <cp:revision>1</cp:revision>
  <dcterms:created xsi:type="dcterms:W3CDTF">2025-02-07T08:17:06Z</dcterms:created>
  <dcterms:modified xsi:type="dcterms:W3CDTF">2025-02-09T09:12:14Z</dcterms:modified>
</cp:coreProperties>
</file>