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Tahoma"/>
      <p:regular r:id="rId32"/>
      <p:bold r:id="rId33"/>
    </p:embeddedFon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8" roundtripDataSignature="AMtx7mhRwBGqgZW3yWXkY+JjIA9NnxB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F6914B-65A5-42FE-A61B-433E11AE4F92}">
  <a:tblStyle styleId="{E7F6914B-65A5-42FE-A61B-433E11AE4F9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8" name="Google Shape;328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3" name="Google Shape;3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8" name="Google Shape;40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8" name="Google Shape;42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2" name="Google Shape;45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1" name="Google Shape;47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4" name="Google Shape;48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7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7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1" name="Google Shape;1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3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3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3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3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3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6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6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5" name="Google Shape;1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3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3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3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3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3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3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7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7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9" name="Google Shape;1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3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3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3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3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3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" name="Google Shape;15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3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3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3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3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3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8" name="Google Shape;1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4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4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4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4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4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4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4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4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81" name="Google Shape;18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4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4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4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4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4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41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1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1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1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1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1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1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1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1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1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2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1_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6" name="Google Shape;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1_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48" name="Google Shape;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3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" name="Google Shape;50;p3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" name="Google Shape;51;p3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3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3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1_Текст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1103535" y="497314"/>
            <a:ext cx="2255307" cy="39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2" type="body"/>
          </p:nvPr>
        </p:nvSpPr>
        <p:spPr>
          <a:xfrm>
            <a:off x="3411347" y="497314"/>
            <a:ext cx="2255306" cy="548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3" type="body"/>
          </p:nvPr>
        </p:nvSpPr>
        <p:spPr>
          <a:xfrm>
            <a:off x="6203837" y="497314"/>
            <a:ext cx="2255307" cy="548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4" type="body"/>
          </p:nvPr>
        </p:nvSpPr>
        <p:spPr>
          <a:xfrm>
            <a:off x="535695" y="1396903"/>
            <a:ext cx="10041551" cy="79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5" type="body"/>
          </p:nvPr>
        </p:nvSpPr>
        <p:spPr>
          <a:xfrm>
            <a:off x="10337842" y="497314"/>
            <a:ext cx="273557" cy="39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Font typeface="Helvetica Neue"/>
              <a:buNone/>
              <a:defRPr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6" type="body"/>
          </p:nvPr>
        </p:nvSpPr>
        <p:spPr>
          <a:xfrm>
            <a:off x="562919" y="2362798"/>
            <a:ext cx="4536709" cy="2631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9" name="Google Shape;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3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" name="Google Shape;71;p3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" name="Google Shape;72;p3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3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3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32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76" name="Google Shape;76;p32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85" name="Google Shape;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3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" name="Google Shape;87;p3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" name="Google Shape;88;p3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3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3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3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7" name="Google Shape;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3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3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3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3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3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andex.cloud/ru/docs/glossary/chat-bo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"/>
          <p:cNvSpPr txBox="1"/>
          <p:nvPr>
            <p:ph type="title"/>
          </p:nvPr>
        </p:nvSpPr>
        <p:spPr>
          <a:xfrm>
            <a:off x="1027967" y="2404670"/>
            <a:ext cx="9130794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None/>
            </a:pPr>
            <a: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Большие языковые модели в</a:t>
            </a:r>
            <a:b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пространстве педдискурса: какие</a:t>
            </a:r>
            <a:b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действия мы уже можем делегировать</a:t>
            </a:r>
            <a:br>
              <a:rPr lang="ru-RU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217" name="Google Shape;217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ru-RU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8" name="Google Shape;218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219" name="Google Shape;219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220" name="Google Shape;220;p1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Колмогорова А.В. akolmogorova@hse.ru</a:t>
            </a:r>
            <a:endParaRPr/>
          </a:p>
        </p:txBody>
      </p:sp>
      <p:sp>
        <p:nvSpPr>
          <p:cNvPr id="221" name="Google Shape;221;p1"/>
          <p:cNvSpPr txBox="1"/>
          <p:nvPr/>
        </p:nvSpPr>
        <p:spPr>
          <a:xfrm>
            <a:off x="1027967" y="5174166"/>
            <a:ext cx="68559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ru-RU" sz="1050"/>
              <a:t>Исследование выполнено в рамках проекта «Экспериментальное изучение и моделирование когнитивных</a:t>
            </a:r>
            <a:endParaRPr sz="10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/>
              <a:t>механизмов речевой деятельности» в рамках Программы «Научный фонд Национального</a:t>
            </a:r>
            <a:endParaRPr sz="10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/>
              <a:t>исследовательского университета “Высшая школа экономики” (НИУ ВШЭ)» в 2025 г.</a:t>
            </a:r>
            <a:endParaRPr sz="105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>
            <p:ph idx="1" type="body"/>
          </p:nvPr>
        </p:nvSpPr>
        <p:spPr>
          <a:xfrm>
            <a:off x="1087933" y="128946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21" name="Google Shape;321;p10"/>
          <p:cNvSpPr txBox="1"/>
          <p:nvPr>
            <p:ph idx="4" type="body"/>
          </p:nvPr>
        </p:nvSpPr>
        <p:spPr>
          <a:xfrm>
            <a:off x="585344" y="1184167"/>
            <a:ext cx="10910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2400"/>
              <a:t>Фрагмент параллельного датасета</a:t>
            </a:r>
            <a:endParaRPr b="1" sz="2400"/>
          </a:p>
        </p:txBody>
      </p:sp>
      <p:graphicFrame>
        <p:nvGraphicFramePr>
          <p:cNvPr id="322" name="Google Shape;322;p10"/>
          <p:cNvGraphicFramePr/>
          <p:nvPr/>
        </p:nvGraphicFramePr>
        <p:xfrm>
          <a:off x="585344" y="1721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{E7F6914B-65A5-42FE-A61B-433E11AE4F92}</a:tableStyleId>
              </a:tblPr>
              <a:tblGrid>
                <a:gridCol w="3094025"/>
                <a:gridCol w="2710550"/>
                <a:gridCol w="2928250"/>
                <a:gridCol w="2438400"/>
              </a:tblGrid>
              <a:tr h="39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</a:t>
                      </a:r>
                      <a:endParaRPr b="1" i="0" sz="1600" u="none" cap="none" strike="noStrik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1</a:t>
                      </a:r>
                      <a:endParaRPr b="1" i="0" sz="1600" u="none" cap="none" strike="noStrik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2</a:t>
                      </a:r>
                      <a:endParaRPr b="1" i="0" sz="1600" u="none" cap="none" strike="noStrik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D69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rgbClr val="102D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3</a:t>
                      </a:r>
                      <a:endParaRPr b="1" i="0" sz="1600" u="none" cap="none" strike="noStrike">
                        <a:solidFill>
                          <a:srgbClr val="102D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2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Любитель железа даже придумал удобный способ поедания вилок </a:t>
                      </a:r>
                      <a:b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 ножей:  чтобы было легче глотать, он ломал их пополам.</a:t>
                      </a:r>
                      <a:endParaRPr sz="1800" u="none" cap="none" strike="noStrike"/>
                    </a:p>
                  </a:txBody>
                  <a:tcPr marT="0" marB="0" marR="33025" marL="330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Любитель железа даже придумал </a:t>
                      </a: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легкий</a:t>
                      </a: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способ есть вилки и ножи: он ломал их пополам и глотал.</a:t>
                      </a:r>
                      <a:endParaRPr sz="1800" u="none" cap="none" strike="noStrike"/>
                    </a:p>
                  </a:txBody>
                  <a:tcPr marT="0" marB="0" marR="33025" marL="330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Мужчина ломал вилки и ножи </a:t>
                      </a:r>
                      <a:b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 две части.</a:t>
                      </a: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 было проще глотать их.</a:t>
                      </a:r>
                      <a:endParaRPr sz="1800" u="none" cap="none" strike="noStrike"/>
                    </a:p>
                  </a:txBody>
                  <a:tcPr marT="0" marB="0" marR="33025" marL="330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Мужчина</a:t>
                      </a: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ломал вилки. </a:t>
                      </a:r>
                      <a:b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 было проще есть их.</a:t>
                      </a:r>
                      <a:endParaRPr sz="1800" u="none" cap="none" strike="noStrike"/>
                    </a:p>
                  </a:txBody>
                  <a:tcPr marT="0" marB="0" marR="33025" marL="330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Абсолютное большинство детей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понимает и не может еще понимать, что собака – это прежде всего огромная ответственность.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Большинство детей еще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понимает ответственности за собаку.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Многие дети не понимают ответственности за собаку.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Собака - большая ответственность. Многие дети этого не понимают.</a:t>
                      </a:r>
                      <a:endParaRPr sz="1800" u="none" cap="none" strike="noStrike"/>
                    </a:p>
                  </a:txBody>
                  <a:tcPr marT="12700" marB="1270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алы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 взмокшим лбом и в темной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пота на спине белой рубахе, находившийся внизу холма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 открытого подъема, то и дело подходил к кожаному ведру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первом взводе, черпал из него пригоршнями воду, пил и мочил свой тюрбан.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алы </a:t>
                      </a:r>
                      <a:b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 и дело подходил к кожаному ведру. Он черпал из него воду, пил ее и мочил свой тюрбан.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Маленький командир то и дело черпал воду. Он пил ее и мочил свою шапку.</a:t>
                      </a:r>
                      <a:endParaRPr sz="18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Командир постоянно черпал воду из ведра. Он пил ее.</a:t>
                      </a:r>
                      <a:endParaRPr sz="1800" u="none" cap="none" strike="noStrike"/>
                    </a:p>
                  </a:txBody>
                  <a:tcPr marT="12700" marB="1270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3" name="Google Shape;323;p10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24" name="Google Shape;324;p10"/>
          <p:cNvSpPr txBox="1"/>
          <p:nvPr>
            <p:ph idx="3" type="body"/>
          </p:nvPr>
        </p:nvSpPr>
        <p:spPr>
          <a:xfrm>
            <a:off x="6259513" y="544871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 txBox="1"/>
          <p:nvPr>
            <p:ph idx="1" type="body"/>
          </p:nvPr>
        </p:nvSpPr>
        <p:spPr>
          <a:xfrm>
            <a:off x="1192099" y="34082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31" name="Google Shape;331;p1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 txBox="1"/>
          <p:nvPr>
            <p:ph type="title"/>
          </p:nvPr>
        </p:nvSpPr>
        <p:spPr>
          <a:xfrm>
            <a:off x="585897" y="1447790"/>
            <a:ext cx="110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Модели, выбранные для тестов</a:t>
            </a:r>
            <a:endParaRPr b="1"/>
          </a:p>
        </p:txBody>
      </p:sp>
      <p:sp>
        <p:nvSpPr>
          <p:cNvPr id="333" name="Google Shape;333;p11"/>
          <p:cNvSpPr txBox="1"/>
          <p:nvPr>
            <p:ph idx="3" type="body"/>
          </p:nvPr>
        </p:nvSpPr>
        <p:spPr>
          <a:xfrm>
            <a:off x="3093799" y="1940850"/>
            <a:ext cx="6082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2400"/>
              <a:buChar char="ー"/>
            </a:pPr>
            <a:r>
              <a:rPr lang="ru-RU" sz="2400">
                <a:solidFill>
                  <a:srgbClr val="171616"/>
                </a:solidFill>
              </a:rPr>
              <a:t>Gemma: gemma-2-9b-it (Q6) </a:t>
            </a:r>
            <a:endParaRPr sz="2400">
              <a:solidFill>
                <a:srgbClr val="17161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Char char="ー"/>
            </a:pPr>
            <a:r>
              <a:rPr lang="ru-RU" sz="2400">
                <a:solidFill>
                  <a:srgbClr val="171616"/>
                </a:solidFill>
              </a:rPr>
              <a:t>Llama Storm: Llama-3.1-Storm-8B (Q4) </a:t>
            </a:r>
            <a:endParaRPr sz="2400">
              <a:solidFill>
                <a:srgbClr val="17161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Char char="ー"/>
            </a:pPr>
            <a:r>
              <a:rPr lang="ru-RU" sz="2400">
                <a:solidFill>
                  <a:srgbClr val="171616"/>
                </a:solidFill>
              </a:rPr>
              <a:t>Qwen: Qwen2.5-7B-Instruct (Q6) </a:t>
            </a:r>
            <a:endParaRPr sz="2400">
              <a:solidFill>
                <a:srgbClr val="17161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Char char="ー"/>
            </a:pPr>
            <a:r>
              <a:rPr lang="ru-RU" sz="2400">
                <a:solidFill>
                  <a:srgbClr val="171616"/>
                </a:solidFill>
              </a:rPr>
              <a:t>Vikhr: Vikhr-7B-instruct (Q6) </a:t>
            </a:r>
            <a:endParaRPr sz="2400">
              <a:solidFill>
                <a:srgbClr val="171616"/>
              </a:solidFill>
            </a:endParaRPr>
          </a:p>
        </p:txBody>
      </p:sp>
      <p:sp>
        <p:nvSpPr>
          <p:cNvPr id="334" name="Google Shape;334;p11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/>
              <a:t>Санкт-Петербург,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 txBox="1"/>
          <p:nvPr/>
        </p:nvSpPr>
        <p:spPr>
          <a:xfrm>
            <a:off x="3093799" y="3823101"/>
            <a:ext cx="615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Стратегии промптинга, использованные для каждой модели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 txBox="1"/>
          <p:nvPr/>
        </p:nvSpPr>
        <p:spPr>
          <a:xfrm>
            <a:off x="3362554" y="5112010"/>
            <a:ext cx="5226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Calibri"/>
              <a:buChar char="ー"/>
            </a:pPr>
            <a:r>
              <a:rPr lang="ru-RU" sz="2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zero-shot prompting</a:t>
            </a:r>
            <a:endParaRPr sz="24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Calibri"/>
              <a:buChar char="ー"/>
            </a:pPr>
            <a:r>
              <a:rPr lang="ru-RU" sz="2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few-shot prompting</a:t>
            </a:r>
            <a:endParaRPr sz="24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 txBox="1"/>
          <p:nvPr>
            <p:ph idx="1" type="body"/>
          </p:nvPr>
        </p:nvSpPr>
        <p:spPr>
          <a:xfrm>
            <a:off x="1156064" y="545313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42" name="Google Shape;342;p12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43" name="Google Shape;343;p12"/>
          <p:cNvSpPr txBox="1"/>
          <p:nvPr>
            <p:ph idx="4" type="body"/>
          </p:nvPr>
        </p:nvSpPr>
        <p:spPr>
          <a:xfrm>
            <a:off x="625951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344" name="Google Shape;344;p12"/>
          <p:cNvSpPr txBox="1"/>
          <p:nvPr/>
        </p:nvSpPr>
        <p:spPr>
          <a:xfrm>
            <a:off x="669073" y="5954782"/>
            <a:ext cx="10169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Данная часть доклада подготовлена в результате проведения исследования по проекту No 24-00-033 «Экспериментальное изучение и моделирование когнитивных механизмов речевой деятельности» в рамках Программы «Научный фонд Национального исследовательского университета “Высшая школа экономики” (НИУ ВШЭ)» в 2025 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>
            <p:ph type="title"/>
          </p:nvPr>
        </p:nvSpPr>
        <p:spPr>
          <a:xfrm>
            <a:off x="585913" y="1806544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i="0" lang="ru-RU" sz="2400" u="none" strike="noStrike">
                <a:latin typeface="Arial"/>
                <a:ea typeface="Arial"/>
                <a:cs typeface="Arial"/>
                <a:sym typeface="Arial"/>
              </a:rPr>
              <a:t>Передача информации в коммуникативно-текстовой форме, максимально адаптированной к возможностям и потребностям различных групп обучающихся</a:t>
            </a: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346" name="Google Shape;3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283" y="2635211"/>
            <a:ext cx="4636932" cy="301605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 txBox="1"/>
          <p:nvPr/>
        </p:nvSpPr>
        <p:spPr>
          <a:xfrm>
            <a:off x="1449659" y="5604085"/>
            <a:ext cx="40796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Убывание лингвистической сложности текстов от 1 к 3 уровню (экспертное упрощение)</a:t>
            </a:r>
            <a:endParaRPr/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679542"/>
            <a:ext cx="4945675" cy="292739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6571787" y="5554672"/>
            <a:ext cx="40796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Убывание лингвистической сложности текстов от 1 к 3 уровню (автоматическое  упрощение, модель Gemma)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/>
          <p:nvPr>
            <p:ph idx="1" type="body"/>
          </p:nvPr>
        </p:nvSpPr>
        <p:spPr>
          <a:xfrm>
            <a:off x="1156064" y="545313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55" name="Google Shape;355;p13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56" name="Google Shape;356;p13"/>
          <p:cNvSpPr txBox="1"/>
          <p:nvPr>
            <p:ph idx="4" type="body"/>
          </p:nvPr>
        </p:nvSpPr>
        <p:spPr>
          <a:xfrm>
            <a:off x="625951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669073" y="5954782"/>
            <a:ext cx="101699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Ремизова Т.Е.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 txBox="1"/>
          <p:nvPr>
            <p:ph type="title"/>
          </p:nvPr>
        </p:nvSpPr>
        <p:spPr>
          <a:xfrm>
            <a:off x="585913" y="1806544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i="0" lang="ru-RU" sz="2400" u="none" strike="noStrike">
                <a:latin typeface="Arial"/>
                <a:ea typeface="Arial"/>
                <a:cs typeface="Arial"/>
                <a:sym typeface="Arial"/>
              </a:rPr>
              <a:t>Формирование навыков, способствующих реализации социального и интеллектуального потенциала юного члена сообщества</a:t>
            </a: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59" name="Google Shape;359;p13"/>
          <p:cNvSpPr txBox="1"/>
          <p:nvPr/>
        </p:nvSpPr>
        <p:spPr>
          <a:xfrm>
            <a:off x="802888" y="2832410"/>
            <a:ext cx="472637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LLM может генерировать тексты, близкие по сложности и лексическому наполнению к текстам 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оценки навыков чтения.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LLM справляется 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задачей генерации вопросов (и ответов к ним) на понимание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сгенерированного текста.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6200078" y="3296751"/>
            <a:ext cx="518903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Задача: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дообучить модель для генерации текстов с заданными параметрами лингвистической сложности (средние длины слов, предложений, заданные индексы удобочитаемости, заданное количество предложений и т.д.)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"/>
          <p:cNvSpPr txBox="1"/>
          <p:nvPr>
            <p:ph idx="1" type="body"/>
          </p:nvPr>
        </p:nvSpPr>
        <p:spPr>
          <a:xfrm>
            <a:off x="1156064" y="545313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66" name="Google Shape;366;p14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67" name="Google Shape;367;p14"/>
          <p:cNvSpPr txBox="1"/>
          <p:nvPr>
            <p:ph idx="4" type="body"/>
          </p:nvPr>
        </p:nvSpPr>
        <p:spPr>
          <a:xfrm>
            <a:off x="625951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368" name="Google Shape;368;p14"/>
          <p:cNvSpPr txBox="1"/>
          <p:nvPr/>
        </p:nvSpPr>
        <p:spPr>
          <a:xfrm>
            <a:off x="669073" y="5954782"/>
            <a:ext cx="101699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Ремизова Т.Е.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 txBox="1"/>
          <p:nvPr>
            <p:ph type="title"/>
          </p:nvPr>
        </p:nvSpPr>
        <p:spPr>
          <a:xfrm>
            <a:off x="585913" y="1806544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i="0" lang="ru-RU" sz="2400" u="none" strike="noStrike">
                <a:latin typeface="Arial"/>
                <a:ea typeface="Arial"/>
                <a:cs typeface="Arial"/>
                <a:sym typeface="Arial"/>
              </a:rPr>
              <a:t>Формирование навыков, способствующих реализации социального и интеллектуального потенциала юного члена сообщества</a:t>
            </a: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70" name="Google Shape;370;p14"/>
          <p:cNvSpPr txBox="1"/>
          <p:nvPr/>
        </p:nvSpPr>
        <p:spPr>
          <a:xfrm>
            <a:off x="802888" y="2832410"/>
            <a:ext cx="472637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LLM может генерировать тексты, близкие по сложности и лексическому наполнению к текстам 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оценки навыков чтения.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LLM справляется 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задачей генерации вопросов (и ответов к ним) на понимание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сгенерированного текста.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4"/>
          <p:cNvSpPr txBox="1"/>
          <p:nvPr/>
        </p:nvSpPr>
        <p:spPr>
          <a:xfrm>
            <a:off x="6200078" y="3296751"/>
            <a:ext cx="518903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Задача: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дообучить модель для генерации текстов с заданными параметрами лингвистической сложности (средние длины слов, предложений, заданные индексы удобочитаемости, заданное количество предложений и т.д.)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/>
          <p:nvPr>
            <p:ph idx="1" type="body"/>
          </p:nvPr>
        </p:nvSpPr>
        <p:spPr>
          <a:xfrm>
            <a:off x="1156064" y="545313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77" name="Google Shape;377;p15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78" name="Google Shape;378;p15"/>
          <p:cNvSpPr txBox="1"/>
          <p:nvPr>
            <p:ph idx="4" type="body"/>
          </p:nvPr>
        </p:nvSpPr>
        <p:spPr>
          <a:xfrm>
            <a:off x="625951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379" name="Google Shape;379;p15"/>
          <p:cNvSpPr txBox="1"/>
          <p:nvPr/>
        </p:nvSpPr>
        <p:spPr>
          <a:xfrm>
            <a:off x="669073" y="5954782"/>
            <a:ext cx="101699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Ремизова Т.Е. МОДЕЛИ ТЕКСТОВОЙ ГЕНЕРАЦИИ ДЛЯ СПЕЦИАЛЬНЫХ ЦЕЛЕЙ: ФОРМИРОВАНИЕ И КОРРЕКЦИЯ НАВЫКОВ ЧТЕНИЯ У ДЕТЕЙ. Магистерский проект. НИУ ВШЭ-СПб, 2024. Науч.рук. Колмогорова А.В.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5"/>
          <p:cNvSpPr txBox="1"/>
          <p:nvPr>
            <p:ph type="title"/>
          </p:nvPr>
        </p:nvSpPr>
        <p:spPr>
          <a:xfrm>
            <a:off x="567022" y="1645135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i="0" lang="ru-RU" sz="2400" u="none" strike="noStrike">
                <a:latin typeface="Arial"/>
                <a:ea typeface="Arial"/>
                <a:cs typeface="Arial"/>
                <a:sym typeface="Arial"/>
              </a:rPr>
              <a:t>Формирование навыков, способствующих реализации социального и интеллектуального потенциала юного члена сообщества</a:t>
            </a: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81" name="Google Shape;381;p15"/>
          <p:cNvSpPr txBox="1"/>
          <p:nvPr/>
        </p:nvSpPr>
        <p:spPr>
          <a:xfrm>
            <a:off x="814039" y="3010929"/>
            <a:ext cx="1032602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Стандартизированная методика исследования навыка чтения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Рассчитана на исследование чтения у учеников 2 - 6 классов (Корнев, Ишимова, 2010 г.)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СМИНЧ включает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стандартных текста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которые предъявляются при исследовании (обязательно оба текста).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чтении вслух фиксируется число правильно прочитанных слов за 1 мин, способ чтения, число ошибок и качество понимания текста.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методику включены таблицы для перевода сырых оценок в шкальные - коэффициент техники чтения (КТЧ). В таблице указаны пороговые значения КТЧ, которые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указывают на наличие нарушения чтения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(слабой степени) или дислексию.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Процедура обследования, тестовый материал, алгоритм принятия решения приведены в тексте методики. Если КТЧ у ребенка по одному или обоим текстам оказывается ниже пороговой величины, это рассматривается как уровень соответствующий дислексии. В методику включены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параллельные тексты (еще 2)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которые можно использовать для повторных исследований.</a:t>
            </a:r>
            <a:endParaRPr/>
          </a:p>
        </p:txBody>
      </p:sp>
      <p:sp>
        <p:nvSpPr>
          <p:cNvPr id="382" name="Google Shape;382;p15"/>
          <p:cNvSpPr txBox="1"/>
          <p:nvPr/>
        </p:nvSpPr>
        <p:spPr>
          <a:xfrm>
            <a:off x="3185530" y="2510476"/>
            <a:ext cx="58209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Проблема: отсутствие возобновляемого ресурса для оценки навыка чтения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89" name="Google Shape;389;p1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90" name="Google Shape;3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314" y="1834347"/>
            <a:ext cx="5412399" cy="262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7738" y="1606550"/>
            <a:ext cx="5638800" cy="4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6"/>
          <p:cNvSpPr txBox="1"/>
          <p:nvPr/>
        </p:nvSpPr>
        <p:spPr>
          <a:xfrm>
            <a:off x="926781" y="1606550"/>
            <a:ext cx="42374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6. Параметры дообучения</a:t>
            </a:r>
            <a:endParaRPr/>
          </a:p>
        </p:txBody>
      </p:sp>
      <p:sp>
        <p:nvSpPr>
          <p:cNvPr id="393" name="Google Shape;393;p16"/>
          <p:cNvSpPr txBox="1"/>
          <p:nvPr/>
        </p:nvSpPr>
        <p:spPr>
          <a:xfrm>
            <a:off x="669073" y="5954782"/>
            <a:ext cx="1016991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Ремизова Т.Е. МОДЕЛИ ТЕКСТОВОЙ ГЕНЕРАЦИИ ДЛЯ СПЕЦИАЛЬНЫХ ЦЕЛЕЙ: ФОРМИРОВАНИЕ И КОРРЕКЦИЯ НАВЫКОВ ЧТЕНИЯ У ДЕТЕЙ. Магистерский проект. НИУ ВШЭ-СПб, 2024. Науч.рук. Колмогорова А.В.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"/>
          <p:cNvSpPr txBox="1"/>
          <p:nvPr>
            <p:ph idx="1" type="body"/>
          </p:nvPr>
        </p:nvSpPr>
        <p:spPr>
          <a:xfrm>
            <a:off x="1143689" y="540904"/>
            <a:ext cx="20701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9" name="Google Shape;399;p1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00" name="Google Shape;400;p1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текст, снимок экрана, Шрифт, число&#10;&#10;Автоматически созданное описание" id="401" name="Google Shape;4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316" y="1814582"/>
            <a:ext cx="2437517" cy="480790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7"/>
          <p:cNvSpPr txBox="1"/>
          <p:nvPr/>
        </p:nvSpPr>
        <p:spPr>
          <a:xfrm>
            <a:off x="4594302" y="1125178"/>
            <a:ext cx="6657278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Жила-была девочка по имени Алиса. Она была очень любознательной и любила читать книги. Однажды Алиса прочитала книгу о животных и узнала много нового о разных видах зверей. Особенно ей понравилась глава о медведях. Она узнала, что медведи могут жить как в лесах, так и в горах. Они питаются мясом, рыбой, ягодами и медом. Также Алиса узнала, что медведи очень сильные и быстрые животные. Однажды Алиса пошла гулять в лес со своей собакой Рексом. Они проходили мимо большого дерева, когда вдруг услышали какой-то шум сверху. Алиса подняла голову и увидела маленького медвежонка, который застрял на ветке! Алиса быстро побежала домой за помощью. Она взяла лестницу и вернулась к дереву. Медвежонок был очень напуган и не знал, что делать. Алиса аккуратно поднялась по лестнице и сняла медвежонка с ветки. Медвежонок был очень благодарен Алисе за помощь. Он обнял ее и сказал: "Спасибо тебе, Алиса!" Затем медвежонок убежал в лес. Алиса была очень рада, что смогла помочь маленькому медвежонку. Она решила продолжать читать книги о животных, чтобы узнать еще больше интересных фактов о них.</a:t>
            </a:r>
            <a:endParaRPr/>
          </a:p>
        </p:txBody>
      </p:sp>
      <p:sp>
        <p:nvSpPr>
          <p:cNvPr id="403" name="Google Shape;403;p17"/>
          <p:cNvSpPr txBox="1"/>
          <p:nvPr/>
        </p:nvSpPr>
        <p:spPr>
          <a:xfrm>
            <a:off x="4594302" y="4449165"/>
            <a:ext cx="652346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зовут главную героиню рассказа? (Алиса) 2.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Что любила читать Алиса? (книги)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ком была особенно интересная глава в книге, которую читала Алиса? (о медведях)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могут жить медведи? (в лесах и горах)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питаются медведи? (мясом, рыбой, ягодами и медом)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 животное было вместе с Алисой, когда она услышала шум сверху? (собака Рекс)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увидела Алиса, когда подняла голову вверх? (маленького медвежонка, застрявшего на ветке)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Куда побежала Алиса за помощью? (домой)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взяла Алиса, когда вернулась к дереву? (лестницу)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медвежонок выразил свою благодарность Алисе? (обнял ее и сказал: "Спасибо тебе, Алиса!") </a:t>
            </a:r>
            <a:endParaRPr/>
          </a:p>
        </p:txBody>
      </p:sp>
      <p:sp>
        <p:nvSpPr>
          <p:cNvPr id="404" name="Google Shape;404;p17"/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7"/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"/>
          <p:cNvSpPr txBox="1"/>
          <p:nvPr>
            <p:ph idx="5" type="body"/>
          </p:nvPr>
        </p:nvSpPr>
        <p:spPr>
          <a:xfrm>
            <a:off x="10337849" y="497325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11" name="Google Shape;411;p18"/>
          <p:cNvSpPr txBox="1"/>
          <p:nvPr>
            <p:ph idx="4" type="body"/>
          </p:nvPr>
        </p:nvSpPr>
        <p:spPr>
          <a:xfrm>
            <a:off x="624468" y="3546768"/>
            <a:ext cx="918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Идея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542525" y="4096037"/>
            <a:ext cx="55086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Функция поиска картин 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 Цифровой Коллекции Эрмитажа по описаниям пользователей, реализуемая в виде чат-бота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3" name="Google Shape;413;p18"/>
          <p:cNvPicPr preferRelativeResize="0"/>
          <p:nvPr/>
        </p:nvPicPr>
        <p:blipFill rotWithShape="1">
          <a:blip r:embed="rId3">
            <a:alphaModFix/>
          </a:blip>
          <a:srcRect b="0" l="0" r="49962" t="0"/>
          <a:stretch/>
        </p:blipFill>
        <p:spPr>
          <a:xfrm>
            <a:off x="6320000" y="1579600"/>
            <a:ext cx="3451775" cy="9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 b="0" l="49961" r="0" t="0"/>
          <a:stretch/>
        </p:blipFill>
        <p:spPr>
          <a:xfrm>
            <a:off x="8332450" y="2566475"/>
            <a:ext cx="3451775" cy="9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8"/>
          <p:cNvPicPr preferRelativeResize="0"/>
          <p:nvPr/>
        </p:nvPicPr>
        <p:blipFill rotWithShape="1">
          <a:blip r:embed="rId3">
            <a:alphaModFix/>
          </a:blip>
          <a:srcRect b="0" l="0" r="49962" t="0"/>
          <a:stretch/>
        </p:blipFill>
        <p:spPr>
          <a:xfrm>
            <a:off x="6320000" y="3539550"/>
            <a:ext cx="3451775" cy="9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7083" y="4613351"/>
            <a:ext cx="1575375" cy="19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6659351" y="1658875"/>
            <a:ext cx="27843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Опиши картину, которую ты ищешь 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8666201" y="2666800"/>
            <a:ext cx="29631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Страдающая женщина с книгой у дерева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6659351" y="3640075"/>
            <a:ext cx="27843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Вот, что мне удалось найти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18"/>
          <p:cNvSpPr txBox="1"/>
          <p:nvPr>
            <p:ph idx="1" type="body"/>
          </p:nvPr>
        </p:nvSpPr>
        <p:spPr>
          <a:xfrm>
            <a:off x="624468" y="356839"/>
            <a:ext cx="2531358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421" name="Google Shape;421;p18"/>
          <p:cNvSpPr txBox="1"/>
          <p:nvPr>
            <p:ph idx="2" type="body"/>
          </p:nvPr>
        </p:nvSpPr>
        <p:spPr>
          <a:xfrm>
            <a:off x="3434550" y="497325"/>
            <a:ext cx="1898100" cy="331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800"/>
              <a:t>Пленарное заседание</a:t>
            </a:r>
            <a:endParaRPr/>
          </a:p>
        </p:txBody>
      </p:sp>
      <p:sp>
        <p:nvSpPr>
          <p:cNvPr id="422" name="Google Shape;422;p18"/>
          <p:cNvSpPr txBox="1"/>
          <p:nvPr>
            <p:ph idx="3" type="body"/>
          </p:nvPr>
        </p:nvSpPr>
        <p:spPr>
          <a:xfrm>
            <a:off x="6203825" y="497325"/>
            <a:ext cx="35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Чат-бот для поиска картин из Цифровой коллекции Государственного Эрмитажа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8"/>
          <p:cNvSpPr txBox="1"/>
          <p:nvPr/>
        </p:nvSpPr>
        <p:spPr>
          <a:xfrm>
            <a:off x="542525" y="1579600"/>
            <a:ext cx="508884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Воспроизводство ценностей, </a:t>
            </a:r>
            <a:r>
              <a:rPr i="0" lang="ru-RU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релевантных для данного национального лингвокультурного коллектива: </a:t>
            </a:r>
            <a:r>
              <a:rPr b="1" i="0" lang="ru-RU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валоризировать культурное наследие среди школьников и студентов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"/>
          <p:cNvSpPr txBox="1"/>
          <p:nvPr>
            <p:ph idx="5" type="body"/>
          </p:nvPr>
        </p:nvSpPr>
        <p:spPr>
          <a:xfrm>
            <a:off x="10337849" y="497325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31" name="Google Shape;431;p19"/>
          <p:cNvSpPr txBox="1"/>
          <p:nvPr>
            <p:ph idx="4" type="body"/>
          </p:nvPr>
        </p:nvSpPr>
        <p:spPr>
          <a:xfrm>
            <a:off x="542525" y="1261513"/>
            <a:ext cx="918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b="1" lang="ru-RU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Векторный поиск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19"/>
          <p:cNvSpPr txBox="1"/>
          <p:nvPr/>
        </p:nvSpPr>
        <p:spPr>
          <a:xfrm>
            <a:off x="535700" y="3237029"/>
            <a:ext cx="15492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запроса]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19"/>
          <p:cNvSpPr txBox="1"/>
          <p:nvPr/>
        </p:nvSpPr>
        <p:spPr>
          <a:xfrm>
            <a:off x="8336350" y="2591925"/>
            <a:ext cx="3210300" cy="23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highlight>
                  <a:srgbClr val="CDDDF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[вектор описания 4]</a:t>
            </a:r>
            <a:endParaRPr b="0" i="0" sz="2500" u="none" cap="none" strike="noStrike">
              <a:solidFill>
                <a:srgbClr val="000000"/>
              </a:solidFill>
              <a:highlight>
                <a:srgbClr val="CDDD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highlight>
                  <a:srgbClr val="CDDDF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[вектор описания 1]</a:t>
            </a:r>
            <a:endParaRPr b="0" i="0" sz="2500" u="none" cap="none" strike="noStrike">
              <a:solidFill>
                <a:srgbClr val="000000"/>
              </a:solidFill>
              <a:highlight>
                <a:srgbClr val="CDDD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highlight>
                  <a:srgbClr val="CDDDF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[вектор описания 3]</a:t>
            </a:r>
            <a:endParaRPr b="0" i="0" sz="2500" u="none" cap="none" strike="noStrike">
              <a:solidFill>
                <a:srgbClr val="000000"/>
              </a:solidFill>
              <a:highlight>
                <a:srgbClr val="CDDD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5]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2]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4" name="Google Shape;434;p19"/>
          <p:cNvCxnSpPr/>
          <p:nvPr/>
        </p:nvCxnSpPr>
        <p:spPr>
          <a:xfrm flipH="1" rot="10800000">
            <a:off x="2008707" y="2936989"/>
            <a:ext cx="1549200" cy="824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19"/>
          <p:cNvCxnSpPr/>
          <p:nvPr/>
        </p:nvCxnSpPr>
        <p:spPr>
          <a:xfrm flipH="1">
            <a:off x="2008543" y="3332681"/>
            <a:ext cx="1549200" cy="428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19"/>
          <p:cNvCxnSpPr/>
          <p:nvPr/>
        </p:nvCxnSpPr>
        <p:spPr>
          <a:xfrm flipH="1" rot="10800000">
            <a:off x="2008707" y="3728389"/>
            <a:ext cx="1549200" cy="32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19"/>
          <p:cNvCxnSpPr/>
          <p:nvPr/>
        </p:nvCxnSpPr>
        <p:spPr>
          <a:xfrm>
            <a:off x="2008707" y="3761089"/>
            <a:ext cx="1549200" cy="363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19"/>
          <p:cNvCxnSpPr/>
          <p:nvPr/>
        </p:nvCxnSpPr>
        <p:spPr>
          <a:xfrm>
            <a:off x="2008707" y="3761089"/>
            <a:ext cx="1549200" cy="758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19"/>
          <p:cNvSpPr txBox="1"/>
          <p:nvPr/>
        </p:nvSpPr>
        <p:spPr>
          <a:xfrm>
            <a:off x="3484725" y="2620719"/>
            <a:ext cx="3528000" cy="23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1]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2]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3]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4]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[вектор описания 5]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0" name="Google Shape;440;p19"/>
          <p:cNvCxnSpPr/>
          <p:nvPr/>
        </p:nvCxnSpPr>
        <p:spPr>
          <a:xfrm>
            <a:off x="6514376" y="2992396"/>
            <a:ext cx="1882500" cy="369300"/>
          </a:xfrm>
          <a:prstGeom prst="curvedConnector3">
            <a:avLst>
              <a:gd fmla="val 5453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19"/>
          <p:cNvCxnSpPr/>
          <p:nvPr/>
        </p:nvCxnSpPr>
        <p:spPr>
          <a:xfrm rot="10800000">
            <a:off x="6530025" y="3401319"/>
            <a:ext cx="1866900" cy="1107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19"/>
          <p:cNvCxnSpPr/>
          <p:nvPr/>
        </p:nvCxnSpPr>
        <p:spPr>
          <a:xfrm flipH="1" rot="10800000">
            <a:off x="6580825" y="4100278"/>
            <a:ext cx="1806600" cy="461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19"/>
          <p:cNvCxnSpPr/>
          <p:nvPr/>
        </p:nvCxnSpPr>
        <p:spPr>
          <a:xfrm flipH="1" rot="10800000">
            <a:off x="6580825" y="2926406"/>
            <a:ext cx="1803300" cy="1213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19"/>
          <p:cNvCxnSpPr/>
          <p:nvPr/>
        </p:nvCxnSpPr>
        <p:spPr>
          <a:xfrm flipH="1" rot="10800000">
            <a:off x="6555425" y="3761292"/>
            <a:ext cx="1857300" cy="9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19"/>
          <p:cNvSpPr txBox="1"/>
          <p:nvPr/>
        </p:nvSpPr>
        <p:spPr>
          <a:xfrm>
            <a:off x="1666000" y="5023620"/>
            <a:ext cx="2052300" cy="101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сравнение векторов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6228900" y="5023620"/>
            <a:ext cx="2526300" cy="101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ранжирование результатов</a:t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19"/>
          <p:cNvSpPr txBox="1"/>
          <p:nvPr>
            <p:ph idx="1" type="body"/>
          </p:nvPr>
        </p:nvSpPr>
        <p:spPr>
          <a:xfrm>
            <a:off x="639850" y="286007"/>
            <a:ext cx="20523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448" name="Google Shape;448;p19"/>
          <p:cNvSpPr txBox="1"/>
          <p:nvPr>
            <p:ph idx="2" type="body"/>
          </p:nvPr>
        </p:nvSpPr>
        <p:spPr>
          <a:xfrm>
            <a:off x="3434550" y="497325"/>
            <a:ext cx="18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Лаборатория языковой конвергенции</a:t>
            </a:r>
            <a:endParaRPr/>
          </a:p>
        </p:txBody>
      </p:sp>
      <p:sp>
        <p:nvSpPr>
          <p:cNvPr id="449" name="Google Shape;449;p19"/>
          <p:cNvSpPr txBox="1"/>
          <p:nvPr>
            <p:ph idx="3" type="body"/>
          </p:nvPr>
        </p:nvSpPr>
        <p:spPr>
          <a:xfrm>
            <a:off x="6203825" y="497325"/>
            <a:ext cx="35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Чат-бот для поиска картин из Цифровой коллекции Государственного Эрмитажа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8" name="Google Shape;228;p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9" name="Google Shape;229;p2"/>
          <p:cNvSpPr txBox="1"/>
          <p:nvPr/>
        </p:nvSpPr>
        <p:spPr>
          <a:xfrm>
            <a:off x="802888" y="2252546"/>
            <a:ext cx="492883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Большая языковая модель (</a:t>
            </a:r>
            <a:r>
              <a:rPr b="0" i="1" lang="ru-RU" sz="2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language model, LLM</a:t>
            </a:r>
            <a:r>
              <a:rPr b="0" i="0" lang="ru-RU" sz="2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— продвинутая вычислительная модель, способная анализировать и генерировать тексты на любую тематику. Она работает по принципу нейронных сетей и может образовывать сложные шаблоны и взаимосвязи между изученными языковыми данными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6556917" y="1260087"/>
            <a:ext cx="4594302" cy="5488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наиболее популярные большие языковые модели базируются на архитектуре Transformer, но могут быть дополнительно настроены под конкретные задачи, например: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GPT (Generative Pre-trained Transformer) </a:t>
            </a:r>
            <a:r>
              <a:rPr b="0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наиболее актуальные LLM для генерации текста. Имеют обширную область применения: </a:t>
            </a:r>
            <a:r>
              <a:rPr b="0" i="0" lang="ru-RU" sz="1600" u="sng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чат-боты</a:t>
            </a:r>
            <a:r>
              <a:rPr b="0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генерация рекламного контента, написание программ и другое.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BERT (Bidirectional Encoder Representation Transformers)</a:t>
            </a:r>
            <a:r>
              <a:rPr b="0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модель, которая распознает текст как слева направо, так справа налево. Используется для генерации релевантной поисковой выдачи, переводов и других задач, завязанных на контекстуальном анализе текста.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T5 (Text-to-Text Transfer Transformer) </a:t>
            </a:r>
            <a:r>
              <a:rPr b="0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модели, обученные преобразовывать один вид текстовых данных в другой. Например, системы машинного перевода и декодирования.</a:t>
            </a:r>
            <a:endParaRPr/>
          </a:p>
          <a:p>
            <a:pPr indent="0" lvl="0" marL="0" marR="0" rtl="0" algn="l">
              <a:spcBef>
                <a:spcPts val="1125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1304693" y="5720576"/>
            <a:ext cx="284356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https://yandex.cloud/ru/docs/glossary/llm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>
            <p:ph idx="5" type="body"/>
          </p:nvPr>
        </p:nvSpPr>
        <p:spPr>
          <a:xfrm>
            <a:off x="10337849" y="497325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55" name="Google Shape;455;p20"/>
          <p:cNvSpPr txBox="1"/>
          <p:nvPr>
            <p:ph idx="4" type="body"/>
          </p:nvPr>
        </p:nvSpPr>
        <p:spPr>
          <a:xfrm>
            <a:off x="542525" y="1261513"/>
            <a:ext cx="918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b="1" lang="ru-RU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Векторизация пользовательского запроса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6" name="Google Shape;4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38" y="3110350"/>
            <a:ext cx="3077868" cy="24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 txBox="1"/>
          <p:nvPr/>
        </p:nvSpPr>
        <p:spPr>
          <a:xfrm>
            <a:off x="3848600" y="2372500"/>
            <a:ext cx="417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«Картина, где девушка за столом играет на каком-то инструменте»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20"/>
          <p:cNvSpPr txBox="1"/>
          <p:nvPr/>
        </p:nvSpPr>
        <p:spPr>
          <a:xfrm>
            <a:off x="3848600" y="3665500"/>
            <a:ext cx="417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«Темная кудрявая девушка, музыкальный инструмент, 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цветы, ноты»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3848600" y="4982475"/>
            <a:ext cx="4623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«Что-то связанное с игрой на музыкальных инструментах 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16-18 веках»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60" name="Google Shape;460;p20"/>
          <p:cNvCxnSpPr/>
          <p:nvPr/>
        </p:nvCxnSpPr>
        <p:spPr>
          <a:xfrm rot="10800000">
            <a:off x="8263525" y="3092650"/>
            <a:ext cx="447600" cy="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61" name="Google Shape;461;p20"/>
          <p:cNvCxnSpPr/>
          <p:nvPr/>
        </p:nvCxnSpPr>
        <p:spPr>
          <a:xfrm rot="10800000">
            <a:off x="8263525" y="4321438"/>
            <a:ext cx="447600" cy="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62" name="Google Shape;462;p20"/>
          <p:cNvCxnSpPr/>
          <p:nvPr/>
        </p:nvCxnSpPr>
        <p:spPr>
          <a:xfrm rot="10800000">
            <a:off x="8263525" y="5626425"/>
            <a:ext cx="447600" cy="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463" name="Google Shape;463;p20"/>
          <p:cNvSpPr txBox="1"/>
          <p:nvPr/>
        </p:nvSpPr>
        <p:spPr>
          <a:xfrm>
            <a:off x="8946150" y="2637600"/>
            <a:ext cx="26286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[0.24154093861579895, …]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>
            <a:off x="8946150" y="3889988"/>
            <a:ext cx="26286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[-0.724184513092041, …]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8946150" y="5142375"/>
            <a:ext cx="26286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[-0.09820587933063507, …]</a:t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20"/>
          <p:cNvSpPr txBox="1"/>
          <p:nvPr>
            <p:ph idx="1" type="body"/>
          </p:nvPr>
        </p:nvSpPr>
        <p:spPr>
          <a:xfrm>
            <a:off x="776226" y="245891"/>
            <a:ext cx="20523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467" name="Google Shape;467;p20"/>
          <p:cNvSpPr txBox="1"/>
          <p:nvPr>
            <p:ph idx="2" type="body"/>
          </p:nvPr>
        </p:nvSpPr>
        <p:spPr>
          <a:xfrm>
            <a:off x="3434550" y="497325"/>
            <a:ext cx="18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Лаборатория языковой конвергенции</a:t>
            </a:r>
            <a:endParaRPr/>
          </a:p>
        </p:txBody>
      </p:sp>
      <p:sp>
        <p:nvSpPr>
          <p:cNvPr id="468" name="Google Shape;468;p20"/>
          <p:cNvSpPr txBox="1"/>
          <p:nvPr>
            <p:ph idx="3" type="body"/>
          </p:nvPr>
        </p:nvSpPr>
        <p:spPr>
          <a:xfrm>
            <a:off x="6203825" y="497325"/>
            <a:ext cx="35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Чат-бот для поиска картин из Цифровой коллекции Государственного Эрмитажа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 txBox="1"/>
          <p:nvPr>
            <p:ph idx="5" type="body"/>
          </p:nvPr>
        </p:nvSpPr>
        <p:spPr>
          <a:xfrm>
            <a:off x="10337849" y="497325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74" name="Google Shape;474;p21"/>
          <p:cNvSpPr txBox="1"/>
          <p:nvPr>
            <p:ph idx="1" type="body"/>
          </p:nvPr>
        </p:nvSpPr>
        <p:spPr>
          <a:xfrm>
            <a:off x="671726" y="285225"/>
            <a:ext cx="20523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475" name="Google Shape;475;p21"/>
          <p:cNvSpPr txBox="1"/>
          <p:nvPr>
            <p:ph idx="2" type="body"/>
          </p:nvPr>
        </p:nvSpPr>
        <p:spPr>
          <a:xfrm>
            <a:off x="3434550" y="497325"/>
            <a:ext cx="18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Лаборатория языковой конвергенции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531425" y="2338225"/>
            <a:ext cx="57912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Char char="●"/>
            </a:pPr>
            <a:r>
              <a:rPr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902</a:t>
            </a:r>
            <a:r>
              <a:rPr b="0" i="0" lang="ru-RU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картины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Char char="●"/>
            </a:pPr>
            <a:r>
              <a:rPr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35% экспонируемых картин из категории живописи Цифровой коллекции 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7" name="Google Shape;4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">
            <a:off x="9302300" y="4639233"/>
            <a:ext cx="2068301" cy="160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">
            <a:off x="7104452" y="1833517"/>
            <a:ext cx="2068297" cy="441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2">
            <a:off x="9302300" y="1833528"/>
            <a:ext cx="2068300" cy="266179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1"/>
          <p:cNvSpPr txBox="1"/>
          <p:nvPr>
            <p:ph idx="3" type="body"/>
          </p:nvPr>
        </p:nvSpPr>
        <p:spPr>
          <a:xfrm>
            <a:off x="6203825" y="497325"/>
            <a:ext cx="35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Чат-бот для поиска картин из Цифровой коллекции Государственного Эрмитажа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21"/>
          <p:cNvSpPr txBox="1"/>
          <p:nvPr>
            <p:ph idx="4" type="body"/>
          </p:nvPr>
        </p:nvSpPr>
        <p:spPr>
          <a:xfrm>
            <a:off x="531425" y="1229700"/>
            <a:ext cx="77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Создание датасета описаний картин</a:t>
            </a:r>
            <a:endParaRPr b="1" sz="3000">
              <a:solidFill>
                <a:srgbClr val="102D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2"/>
          <p:cNvSpPr txBox="1"/>
          <p:nvPr>
            <p:ph idx="5" type="body"/>
          </p:nvPr>
        </p:nvSpPr>
        <p:spPr>
          <a:xfrm>
            <a:off x="10337849" y="497325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2000"/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487" name="Google Shape;487;p22"/>
          <p:cNvSpPr txBox="1"/>
          <p:nvPr>
            <p:ph idx="1" type="body"/>
          </p:nvPr>
        </p:nvSpPr>
        <p:spPr>
          <a:xfrm>
            <a:off x="776226" y="241503"/>
            <a:ext cx="20523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488" name="Google Shape;488;p22"/>
          <p:cNvSpPr txBox="1"/>
          <p:nvPr>
            <p:ph idx="2" type="body"/>
          </p:nvPr>
        </p:nvSpPr>
        <p:spPr>
          <a:xfrm>
            <a:off x="3434550" y="497325"/>
            <a:ext cx="18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Лаборатория языковой конвергенции</a:t>
            </a:r>
            <a:endParaRPr/>
          </a:p>
        </p:txBody>
      </p:sp>
      <p:pic>
        <p:nvPicPr>
          <p:cNvPr id="489" name="Google Shape;4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7100" y="1337725"/>
            <a:ext cx="3110725" cy="51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2"/>
          <p:cNvSpPr txBox="1"/>
          <p:nvPr>
            <p:ph idx="3" type="body"/>
          </p:nvPr>
        </p:nvSpPr>
        <p:spPr>
          <a:xfrm>
            <a:off x="6203825" y="497325"/>
            <a:ext cx="35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Чат-бот для поиска картин из Цифровой коллекции Государственного Эрмитажа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22"/>
          <p:cNvSpPr txBox="1"/>
          <p:nvPr>
            <p:ph idx="4" type="body"/>
          </p:nvPr>
        </p:nvSpPr>
        <p:spPr>
          <a:xfrm>
            <a:off x="531425" y="1229700"/>
            <a:ext cx="76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0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Создание датасета описаний картин</a:t>
            </a:r>
            <a:endParaRPr b="1" sz="3000">
              <a:solidFill>
                <a:srgbClr val="102D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22"/>
          <p:cNvSpPr txBox="1"/>
          <p:nvPr/>
        </p:nvSpPr>
        <p:spPr>
          <a:xfrm>
            <a:off x="531425" y="2336575"/>
            <a:ext cx="70959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Описание модели от Yandex Research: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i="1"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картине изображён мужчина, сидящий </a:t>
            </a:r>
            <a:endParaRPr i="1"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i="1"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красном кресле. Он одет в чёрный костюм </a:t>
            </a:r>
            <a:endParaRPr i="1"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</a:pPr>
            <a:r>
              <a:rPr i="1" lang="ru-RU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галстук. В руках у него газета. На заднем плане — синяя занавеска и пол, выложенный чёрно-белым узором.</a:t>
            </a:r>
            <a:endParaRPr i="1"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531425" y="5346700"/>
            <a:ext cx="73679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Колмогорова А.В., Налобина П.А. ОСМЫСЛЯЯ ПРОСТРАНСТВО: КАК ИСПОЛЬЗУЮТ СХЕМЫ ТОПОЛОГИЧЕСКОЙ СЕМАНТИКИ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ЕСТЕСТВЕННЫЕ И ИСКУССТВЕННЫЕ КОГНИТИВНЫЕ АГЕНТЫ (НА МАТЕРИАЛЕ ОПИСАНИЙ КАРТИН ИЗ КОЛЛЕКЦИИ ЭРМИТАЖА)// Философия и эпистемология науки. 2025. №1. С. 170-181.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Выводы</a:t>
            </a:r>
            <a:endParaRPr/>
          </a:p>
        </p:txBody>
      </p:sp>
      <p:sp>
        <p:nvSpPr>
          <p:cNvPr id="499" name="Google Shape;499;p23"/>
          <p:cNvSpPr txBox="1"/>
          <p:nvPr>
            <p:ph idx="1" type="body"/>
          </p:nvPr>
        </p:nvSpPr>
        <p:spPr>
          <a:xfrm>
            <a:off x="585897" y="2379663"/>
            <a:ext cx="10069403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/>
              <a:t>Мы можем сделать БЯМ актантом в агентивной сети, в рамках которой функционирует педагогический дискурс.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/>
              <a:t>БЯМ помогает нам, педагогам, гибко адаптировать текстовые материалы и речевые практики под возможности и индивидуальные особенности обучающихся.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/>
              <a:t>Для того, чтобы это происходило качественно нам необходимо 2 вещи: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AutoNum type="arabicPeriod"/>
            </a:pPr>
            <a:r>
              <a:rPr b="1" lang="ru-RU" sz="1800"/>
              <a:t>Готовить качественные экспертные материалы для обучения моделей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AutoNum type="arabicPeriod"/>
            </a:pPr>
            <a:r>
              <a:rPr b="1" lang="ru-RU" sz="1800"/>
              <a:t>Освоить язык взаимодействия с БЯМ - промптинг</a:t>
            </a:r>
            <a:endParaRPr b="1" sz="1800"/>
          </a:p>
        </p:txBody>
      </p:sp>
      <p:sp>
        <p:nvSpPr>
          <p:cNvPr id="500" name="Google Shape;500;p23"/>
          <p:cNvSpPr txBox="1"/>
          <p:nvPr>
            <p:ph idx="3" type="body"/>
          </p:nvPr>
        </p:nvSpPr>
        <p:spPr>
          <a:xfrm>
            <a:off x="1192023" y="444501"/>
            <a:ext cx="1932177" cy="4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501" name="Google Shape;501;p2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502" name="Google Shape;502;p2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3-5 марта 2025, Москва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000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8" name="Google Shape;508;p2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509" name="Google Shape;509;p2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3-5 марта 2025, 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небо, на открытом воздухе, одежда, человек&#10;&#10;Контент, сгенерированный ИИ, может содержать ошибки." id="510" name="Google Shape;510;p24"/>
          <p:cNvPicPr preferRelativeResize="0"/>
          <p:nvPr/>
        </p:nvPicPr>
        <p:blipFill rotWithShape="1">
          <a:blip r:embed="rId3">
            <a:alphaModFix/>
          </a:blip>
          <a:srcRect b="0" l="12500" r="12500" t="22824"/>
          <a:stretch/>
        </p:blipFill>
        <p:spPr>
          <a:xfrm>
            <a:off x="2916578" y="1379102"/>
            <a:ext cx="5774643" cy="42874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1" name="Google Shape;511;p24"/>
          <p:cNvSpPr txBox="1"/>
          <p:nvPr/>
        </p:nvSpPr>
        <p:spPr>
          <a:xfrm>
            <a:off x="2717800" y="5930900"/>
            <a:ext cx="59734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 и за приглашение!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7" name="Google Shape;237;p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38" name="Google Shape;238;p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39" name="Google Shape;239;p3"/>
          <p:cNvSpPr txBox="1"/>
          <p:nvPr/>
        </p:nvSpPr>
        <p:spPr>
          <a:xfrm>
            <a:off x="706245" y="2073197"/>
            <a:ext cx="492883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Педагогический дискурс </a:t>
            </a:r>
            <a:r>
              <a:rPr b="0" i="0" lang="ru-RU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«продукт интеракции в лингвистическом, текстуальном,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социальном и институциональном измерениях» [Димова, 2004,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с. 7], «смыслообразующая и смысловоспроизводящая деятель-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ность, направленная на трансляцию, воспроизводство и регуляцию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определенных ценностей, знаний, навыков и моделей поведения»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[Кожемякин, 2010, с. 27]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6556918" y="1795345"/>
            <a:ext cx="4594302" cy="415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Функции ПД, находящиеся в фокусе: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Организация взаимодействия </a:t>
            </a:r>
            <a:r>
              <a:rPr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агентов (учителей, учеников, родителей)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Передача информации </a:t>
            </a:r>
            <a:r>
              <a:rPr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коммуникативно-текстовой форме, максимально адаптированной к возможностям и потребностям различных групп обучающихся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Воспроизводство ценностей, </a:t>
            </a:r>
            <a:r>
              <a:rPr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релевантных для данного национального лингвокультурного коллектива</a:t>
            </a:r>
            <a:endParaRPr/>
          </a:p>
          <a:p>
            <a:pPr indent="-101600" lvl="0" marL="0" marR="0" rtl="0" algn="l"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Формирование навыков, </a:t>
            </a:r>
            <a:r>
              <a:rPr i="0" lang="ru-RU" sz="16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способствующих реализации социального и интеллектуального потенциала юного члена сообщества</a:t>
            </a:r>
            <a:endParaRPr/>
          </a:p>
          <a:p>
            <a:pPr indent="0" lvl="0" marL="0" marR="0" rtl="0" algn="l">
              <a:spcBef>
                <a:spcPts val="1125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6" name="Google Shape;246;p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7" name="Google Shape;247;p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8" name="Google Shape;248;p4"/>
          <p:cNvSpPr txBox="1"/>
          <p:nvPr/>
        </p:nvSpPr>
        <p:spPr>
          <a:xfrm>
            <a:off x="739699" y="2721214"/>
            <a:ext cx="492883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Действовать - значит быть постоянно охваченным действием, значит делать свершившимся. Когда один действует, другие переходят к действию. Отсюда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невозможность редуцирования актора к силовым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полям или к структуре. Можно только участвовать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действии, разделять его с другими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актантами. &lt;...&gt; </a:t>
            </a:r>
            <a:r>
              <a:rPr b="1"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Действовать – значит опосредовать действия другого  </a:t>
            </a:r>
            <a:r>
              <a:rPr lang="ru-RU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(Бруно Латур)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background" id="249" name="Google Shape;2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892" y="2721214"/>
            <a:ext cx="4952999" cy="27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"/>
          <p:cNvSpPr txBox="1"/>
          <p:nvPr/>
        </p:nvSpPr>
        <p:spPr>
          <a:xfrm>
            <a:off x="2854712" y="1605776"/>
            <a:ext cx="64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 место может занять ИИ (БЯМ) в пространстве педагогического дискурса?</a:t>
            </a:r>
            <a:endParaRPr/>
          </a:p>
        </p:txBody>
      </p:sp>
      <p:sp>
        <p:nvSpPr>
          <p:cNvPr id="251" name="Google Shape;251;p4"/>
          <p:cNvSpPr txBox="1"/>
          <p:nvPr/>
        </p:nvSpPr>
        <p:spPr>
          <a:xfrm>
            <a:off x="858644" y="4844872"/>
            <a:ext cx="46706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Сеть агентивности 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БЯМ становятся актантом в такой сети агентивности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8" name="Google Shape;258;p5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9" name="Google Shape;259;p5"/>
          <p:cNvSpPr txBox="1"/>
          <p:nvPr/>
        </p:nvSpPr>
        <p:spPr>
          <a:xfrm>
            <a:off x="3178098" y="1584284"/>
            <a:ext cx="64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Организация взаимодействия агентов (учителей, учеников, родителей)</a:t>
            </a:r>
            <a:endParaRPr/>
          </a:p>
        </p:txBody>
      </p:sp>
      <p:sp>
        <p:nvSpPr>
          <p:cNvPr id="260" name="Google Shape;260;p5"/>
          <p:cNvSpPr txBox="1"/>
          <p:nvPr/>
        </p:nvSpPr>
        <p:spPr>
          <a:xfrm>
            <a:off x="6096000" y="5900807"/>
            <a:ext cx="47737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Дмитриева К.А., Жолус М.Р. Автоматическая саммаризация родительских чатов в WhatsApp // Вестник НГУ. Серия: Лингвистика и межкультурная коммуникация. 2025 (в печати)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5699333" y="2572994"/>
            <a:ext cx="510725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Эталонное саммари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«Классный_руководитель сообщает расписание на понедельник. Также сообщается, что урок по информатике проходит в электронном формате»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Сгенерированное саммари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«Классный_руководитель сообщает расписание на понедельник, а также сообщает, что будет сейчас информатика в электронном виде»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591015" y="2449884"/>
            <a:ext cx="4560848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«Родитель_31: Доброе утро, информатика будет сейчас? Кто где брал пароль для зум? Классный_руководитель: Расписание на понедельник 4 урок география ;5 урок английский язык;6 урок физика Родитель_31: Информатики не будет? Просто стоит Д Классный_руководитель: Доброе утро!Информатика в электронном виде Родитель_31: А пароли нам скинут? На следующие уроки? Классный_руководитель: Скину»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Пленарное заседание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9" name="Google Shape;269;p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2854712" y="1605776"/>
            <a:ext cx="64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Организация взаимодействия агентов (учителей, учеников, родителей)</a:t>
            </a:r>
            <a:endParaRPr/>
          </a:p>
        </p:txBody>
      </p:sp>
      <p:pic>
        <p:nvPicPr>
          <p:cNvPr id="271" name="Google Shape;2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688" y="2313662"/>
            <a:ext cx="4543322" cy="39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"/>
          <p:cNvSpPr txBox="1"/>
          <p:nvPr/>
        </p:nvSpPr>
        <p:spPr>
          <a:xfrm>
            <a:off x="6096000" y="5900807"/>
            <a:ext cx="47737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Дмитриева К.А., Жолус М.Р. Автоматическая саммаризация родительских чатов в WhatsApp // Вестник НГУ. Серия: Лингвистика и межкультурная коммуникация. 2025 (в печати)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418" y="2880856"/>
            <a:ext cx="6997700" cy="2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idx="1" type="body"/>
          </p:nvPr>
        </p:nvSpPr>
        <p:spPr>
          <a:xfrm>
            <a:off x="1156064" y="545313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279" name="Google Shape;279;p7"/>
          <p:cNvSpPr txBox="1"/>
          <p:nvPr>
            <p:ph idx="3" type="body"/>
          </p:nvPr>
        </p:nvSpPr>
        <p:spPr>
          <a:xfrm>
            <a:off x="1144913" y="3871245"/>
            <a:ext cx="10774073" cy="2216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800">
                <a:solidFill>
                  <a:schemeClr val="dk1"/>
                </a:solidFill>
              </a:rPr>
              <a:t>Разработка веб-приложения на основе компьютерной модели, принимающей на вход русскоязычный письменный текст любого уровня трудности 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и предлагающей на выходе несколько адаптированных вариантов данного текста </a:t>
            </a:r>
            <a:r>
              <a:rPr b="1" lang="ru-RU" sz="1800">
                <a:solidFill>
                  <a:schemeClr val="dk1"/>
                </a:solidFill>
              </a:rPr>
              <a:t>заданной степени трудности (1-3), соответствующей степени речевого нарушения пациента с комплексной моторной афазией</a:t>
            </a:r>
            <a:r>
              <a:rPr lang="ru-RU" sz="1800">
                <a:solidFill>
                  <a:schemeClr val="dk1"/>
                </a:solidFill>
              </a:rPr>
              <a:t> (КМА).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80" name="Google Shape;280;p7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281" name="Google Shape;281;p7"/>
          <p:cNvSpPr txBox="1"/>
          <p:nvPr>
            <p:ph idx="4" type="body"/>
          </p:nvPr>
        </p:nvSpPr>
        <p:spPr>
          <a:xfrm>
            <a:off x="625951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282" name="Google Shape;282;p7"/>
          <p:cNvSpPr txBox="1"/>
          <p:nvPr/>
        </p:nvSpPr>
        <p:spPr>
          <a:xfrm>
            <a:off x="769434" y="5285678"/>
            <a:ext cx="10169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Данная часть доклада подготовлена в результате проведения исследования по проекту No 24-00-033 «Экспериментальное изучение и моделирование когнитивных механизмов речевой деятельности» в рамках Программы «Научный фонд Национального исследовательского университета “Высшая школа экономики” (НИУ ВШЭ)» в 2025 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>
            <p:ph type="title"/>
          </p:nvPr>
        </p:nvSpPr>
        <p:spPr>
          <a:xfrm>
            <a:off x="585913" y="1806544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i="0" lang="ru-RU" sz="2400" u="none" strike="noStrike">
                <a:latin typeface="Arial"/>
                <a:ea typeface="Arial"/>
                <a:cs typeface="Arial"/>
                <a:sym typeface="Arial"/>
              </a:rPr>
              <a:t>Передача информации в коммуникативно-текстовой форме, максимально адаптированной к возможностям и потребностям различных групп обучающихся</a:t>
            </a:r>
            <a:br>
              <a:rPr i="0" lang="ru-RU" sz="2400" u="none" strike="noStrik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84" name="Google Shape;284;p7"/>
          <p:cNvSpPr txBox="1"/>
          <p:nvPr/>
        </p:nvSpPr>
        <p:spPr>
          <a:xfrm>
            <a:off x="1156064" y="2582154"/>
            <a:ext cx="9523142" cy="1077218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Автоматическое упрощение текстов – совокупность алгоритмизированных действий, которая производит изменения в лексико-грамматической и содержательной структуре текста, делающие текст доступным для прочтения и понимания таргетной категорией носителей языка, для которых оригинальный текст (до упрощения) составлял трудность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>
            <p:ph idx="1" type="body"/>
          </p:nvPr>
        </p:nvSpPr>
        <p:spPr>
          <a:xfrm>
            <a:off x="1023900" y="268882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290" name="Google Shape;290;p8"/>
          <p:cNvSpPr txBox="1"/>
          <p:nvPr>
            <p:ph type="title"/>
          </p:nvPr>
        </p:nvSpPr>
        <p:spPr>
          <a:xfrm>
            <a:off x="1097500" y="6165813"/>
            <a:ext cx="110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/>
              <a:t>Пайплайн проекта</a:t>
            </a:r>
            <a:endParaRPr b="1"/>
          </a:p>
        </p:txBody>
      </p:sp>
      <p:sp>
        <p:nvSpPr>
          <p:cNvPr id="291" name="Google Shape;291;p8"/>
          <p:cNvSpPr txBox="1"/>
          <p:nvPr>
            <p:ph idx="2" type="body"/>
          </p:nvPr>
        </p:nvSpPr>
        <p:spPr>
          <a:xfrm>
            <a:off x="3459163" y="54927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292" name="Google Shape;292;p8"/>
          <p:cNvSpPr txBox="1"/>
          <p:nvPr>
            <p:ph idx="4" type="body"/>
          </p:nvPr>
        </p:nvSpPr>
        <p:spPr>
          <a:xfrm>
            <a:off x="6259891" y="54927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  <p:sp>
        <p:nvSpPr>
          <p:cNvPr id="293" name="Google Shape;293;p8"/>
          <p:cNvSpPr/>
          <p:nvPr/>
        </p:nvSpPr>
        <p:spPr>
          <a:xfrm>
            <a:off x="585900" y="1878113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CD5A5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Сбор текстов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3833075" y="1878113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CD5A5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Определение критериев разметки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7080250" y="1865725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CD5A5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Разметка обучающих данных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9243125" y="3307500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CD5A5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Промптинг с опорой на размеченный датасет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7080250" y="4749275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CD5A5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результатов работы 4-х БЯМ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3833075" y="4736875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2D6A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Валидация результатов упрощения </a:t>
            </a:r>
            <a:b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клинической практике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652625" y="4736863"/>
            <a:ext cx="2339700" cy="1213200"/>
          </a:xfrm>
          <a:prstGeom prst="roundRect">
            <a:avLst>
              <a:gd fmla="val 16667" name="adj"/>
            </a:avLst>
          </a:prstGeom>
          <a:solidFill>
            <a:srgbClr val="2D6A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приложения и его валидация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3037925" y="2268325"/>
            <a:ext cx="6828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6285113" y="2280725"/>
            <a:ext cx="6828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 flipH="1">
            <a:off x="6285100" y="5139475"/>
            <a:ext cx="6828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 flipH="1">
            <a:off x="3071288" y="5139475"/>
            <a:ext cx="6828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9870425" y="2416250"/>
            <a:ext cx="804600" cy="755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 rot="10800000">
            <a:off x="9870425" y="4749275"/>
            <a:ext cx="804600" cy="755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DDD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 txBox="1"/>
          <p:nvPr>
            <p:ph idx="1" type="body"/>
          </p:nvPr>
        </p:nvSpPr>
        <p:spPr>
          <a:xfrm>
            <a:off x="1143689" y="308083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IV Всероссийская конференция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Педагогический дискурс: вызовы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цифровизации и трансформация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образовательных практик</a:t>
            </a:r>
            <a:endParaRPr/>
          </a:p>
        </p:txBody>
      </p:sp>
      <p:sp>
        <p:nvSpPr>
          <p:cNvPr id="311" name="Google Shape;311;p9"/>
          <p:cNvSpPr txBox="1"/>
          <p:nvPr>
            <p:ph idx="4" type="body"/>
          </p:nvPr>
        </p:nvSpPr>
        <p:spPr>
          <a:xfrm>
            <a:off x="3668751" y="1313190"/>
            <a:ext cx="7826563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b="1" lang="ru-RU" sz="2400"/>
              <a:t>Критерии разметки</a:t>
            </a:r>
            <a:endParaRPr b="1" sz="2400"/>
          </a:p>
        </p:txBody>
      </p:sp>
      <p:sp>
        <p:nvSpPr>
          <p:cNvPr id="312" name="Google Shape;312;p9"/>
          <p:cNvSpPr txBox="1"/>
          <p:nvPr>
            <p:ph idx="6" type="body"/>
          </p:nvPr>
        </p:nvSpPr>
        <p:spPr>
          <a:xfrm>
            <a:off x="585344" y="2046489"/>
            <a:ext cx="2460170" cy="276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</p:txBody>
      </p:sp>
      <p:graphicFrame>
        <p:nvGraphicFramePr>
          <p:cNvPr id="313" name="Google Shape;313;p9"/>
          <p:cNvGraphicFramePr/>
          <p:nvPr/>
        </p:nvGraphicFramePr>
        <p:xfrm>
          <a:off x="585344" y="16425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{E7F6914B-65A5-42FE-A61B-433E11AE4F92}</a:tableStyleId>
              </a:tblPr>
              <a:tblGrid>
                <a:gridCol w="3679375"/>
                <a:gridCol w="3614050"/>
                <a:gridCol w="3918850"/>
              </a:tblGrid>
              <a:tr h="3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Уровень 1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Уровень 2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Уровень 3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1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Простые предложения без скопления деталей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16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Отсутствие деепричастных и причастных оборотов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416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Отсутствие пассивного залога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416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Отсутствие низкочастотных слов (особенно глаголов)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5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Отсутствие числительных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5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Отсутствие иностранных слов (имен, топонимов и пр.)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5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Одна пропозиция в предложении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Длина предложения: 5-7 слов</a:t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Длина предложения: 3-5 слов</a:t>
                      </a:r>
                      <a:endParaRPr b="0" i="0" sz="2000" u="none" cap="none" strike="noStrike">
                        <a:solidFill>
                          <a:srgbClr val="1716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4" name="Google Shape;314;p9"/>
          <p:cNvSpPr txBox="1"/>
          <p:nvPr>
            <p:ph idx="2" type="body"/>
          </p:nvPr>
        </p:nvSpPr>
        <p:spPr>
          <a:xfrm>
            <a:off x="3459163" y="549275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Пленарное заседание</a:t>
            </a:r>
            <a:endParaRPr/>
          </a:p>
        </p:txBody>
      </p:sp>
      <p:sp>
        <p:nvSpPr>
          <p:cNvPr id="315" name="Google Shape;315;p9"/>
          <p:cNvSpPr txBox="1"/>
          <p:nvPr>
            <p:ph idx="3" type="body"/>
          </p:nvPr>
        </p:nvSpPr>
        <p:spPr>
          <a:xfrm>
            <a:off x="6259513" y="494846"/>
            <a:ext cx="2070100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Москва, 3-5 марта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2021-11-11T08:52:47Z</dcterms:created>
  <dc:creator>Кутьков Юрий Юрьевич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