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0" roundtripDataSignature="AMtx7mi8zxmswdBy7NFX4HNP6yMlA+4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20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3" name="Google Shape;12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3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3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3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3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3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5" name="Google Shape;1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3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3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3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3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3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48" name="Google Shape;14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3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3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3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3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3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3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23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2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2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2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2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8" name="Google Shape;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2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2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2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2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2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8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2" name="Google Shape;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2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2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2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2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9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9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06" name="Google Shape;1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3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3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3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3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/>
          <p:nvPr>
            <p:ph type="title"/>
          </p:nvPr>
        </p:nvSpPr>
        <p:spPr>
          <a:xfrm>
            <a:off x="1027975" y="2332500"/>
            <a:ext cx="99765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b="1"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ВОСПРИЯТИЕ ЭМОЦИЙ В РУССКОЯЗЫЧНОМ ТЕКСТЕ НОСИТЕЛЯМИ РУССКОГО И ТЮРКСКО-РУССКИМИ БИЛИНГВАМИ: РАЗВЕДОЧНЫЙ АНАЛИЗ ЭКСПЕРИМЕНТАЛЬНЫХ ДАННЫХ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1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лавянские языки в условиях современных вызовов</a:t>
            </a:r>
            <a:endParaRPr sz="14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400">
                <a:solidFill>
                  <a:srgbClr val="3F3F3F"/>
                </a:solidFill>
              </a:rPr>
              <a:t>ТГУ</a:t>
            </a:r>
            <a:endParaRPr sz="1400">
              <a:solidFill>
                <a:srgbClr val="3F3F3F"/>
              </a:solidFill>
            </a:endParaRPr>
          </a:p>
        </p:txBody>
      </p:sp>
      <p:sp>
        <p:nvSpPr>
          <p:cNvPr id="186" name="Google Shape;186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300">
                <a:solidFill>
                  <a:srgbClr val="3F3F3F"/>
                </a:solidFill>
              </a:rPr>
              <a:t>НИУ ВШЭ – Санкт-Петербург</a:t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187" name="Google Shape;187;p1"/>
          <p:cNvSpPr txBox="1"/>
          <p:nvPr>
            <p:ph idx="4" type="body"/>
          </p:nvPr>
        </p:nvSpPr>
        <p:spPr>
          <a:xfrm>
            <a:off x="1027975" y="4773900"/>
            <a:ext cx="99765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Колмогорова Анастасия Владимировна</a:t>
            </a:r>
            <a:r>
              <a:rPr lang="ru-RU">
                <a:solidFill>
                  <a:srgbClr val="000000"/>
                </a:solidFill>
              </a:rPr>
              <a:t>, доктор филол.наук, профессор, НИУ ВШЭ – Санкт-Петербург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rPr b="1" lang="ru-RU">
                <a:solidFill>
                  <a:srgbClr val="000000"/>
                </a:solidFill>
              </a:rPr>
              <a:t>Куликова Елизавета Романовна, </a:t>
            </a:r>
            <a:r>
              <a:rPr lang="ru-RU">
                <a:solidFill>
                  <a:srgbClr val="000000"/>
                </a:solidFill>
              </a:rPr>
              <a:t>аспирант, НИУ ВШЭ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" name="Google Shape;188;p1"/>
          <p:cNvSpPr txBox="1"/>
          <p:nvPr>
            <p:ph idx="4" type="body"/>
          </p:nvPr>
        </p:nvSpPr>
        <p:spPr>
          <a:xfrm>
            <a:off x="1480250" y="5556875"/>
            <a:ext cx="105792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</a:rPr>
              <a:t>Исследование выполнено в рамках проекта «Экспериментальное изучение и моделирование когнитивных</a:t>
            </a:r>
            <a:endParaRPr sz="10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</a:rPr>
              <a:t>механизмов речевой деятельности» в рамках Программы «Научный фонд Национального</a:t>
            </a:r>
            <a:endParaRPr sz="10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000000"/>
                </a:solidFill>
              </a:rPr>
              <a:t>исследовательского университета “Высшая школа экономики” (НИУ ВШЭ)» в 2025г.</a:t>
            </a:r>
            <a:endParaRPr sz="105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Группа монолингвов</a:t>
            </a:r>
            <a:endParaRPr sz="3000"/>
          </a:p>
        </p:txBody>
      </p:sp>
      <p:sp>
        <p:nvSpPr>
          <p:cNvPr id="262" name="Google Shape;262;p10"/>
          <p:cNvSpPr txBox="1"/>
          <p:nvPr>
            <p:ph idx="3" type="body"/>
          </p:nvPr>
        </p:nvSpPr>
        <p:spPr>
          <a:xfrm>
            <a:off x="585900" y="2129550"/>
            <a:ext cx="5605500" cy="3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Отличаются метрики при чтении текстов разной валентности, при этом: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 различия между позитивными и негативными текстами,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позитивными и нейтральными,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нет различий между нейтральными и негативными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2075" y="1635125"/>
            <a:ext cx="5010349" cy="47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/>
          <p:nvPr/>
        </p:nvSpPr>
        <p:spPr>
          <a:xfrm>
            <a:off x="6702075" y="3808474"/>
            <a:ext cx="4730700" cy="41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7486450" y="6207125"/>
            <a:ext cx="344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длительность фиксации 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675" y="2430299"/>
            <a:ext cx="5346100" cy="317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/>
          <p:nvPr/>
        </p:nvSpPr>
        <p:spPr>
          <a:xfrm>
            <a:off x="798475" y="4605850"/>
            <a:ext cx="4730700" cy="51776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1249475" y="5329125"/>
            <a:ext cx="344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кол-во фиксаций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1"/>
          <p:cNvPicPr preferRelativeResize="0"/>
          <p:nvPr/>
        </p:nvPicPr>
        <p:blipFill rotWithShape="1">
          <a:blip r:embed="rId4">
            <a:alphaModFix/>
          </a:blip>
          <a:srcRect b="0" l="3138" r="0" t="0"/>
          <a:stretch/>
        </p:blipFill>
        <p:spPr>
          <a:xfrm>
            <a:off x="6540200" y="1449400"/>
            <a:ext cx="5019749" cy="356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 txBox="1"/>
          <p:nvPr/>
        </p:nvSpPr>
        <p:spPr>
          <a:xfrm>
            <a:off x="7329263" y="4844050"/>
            <a:ext cx="344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 первого прочтения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6684713" y="3900724"/>
            <a:ext cx="4730700" cy="52379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Группа монолингвов</a:t>
            </a:r>
            <a:endParaRPr sz="3000"/>
          </a:p>
        </p:txBody>
      </p:sp>
      <p:sp>
        <p:nvSpPr>
          <p:cNvPr id="278" name="Google Shape;278;p11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Группа монолингвов</a:t>
            </a:r>
            <a:endParaRPr sz="3000"/>
          </a:p>
        </p:txBody>
      </p:sp>
      <p:sp>
        <p:nvSpPr>
          <p:cNvPr id="284" name="Google Shape;284;p12"/>
          <p:cNvSpPr txBox="1"/>
          <p:nvPr/>
        </p:nvSpPr>
        <p:spPr>
          <a:xfrm>
            <a:off x="6060375" y="1447800"/>
            <a:ext cx="5614800" cy="5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Согласуется с результатами других исследований на уровне текста, e.g.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ru-RU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Ugo Ballenghein, Olga Megalakaki &amp; Thierry Baccino (2019): Cognitive engagement in emotional text reading: concurrent recordings of eye movements and head motion, Cognition and Emotion, DOI: 10.1080/02699931.2019.1574718</a:t>
            </a:r>
            <a:endParaRPr b="0" i="1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некоторыми исследованиями на уровне слов, e.g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Kuperman, V., Estes, Z., Brysbaert, M., &amp; Warriner, A. B. (2014). Emotion and language: Valence and arousal affect word recognition. Journal of Experimental Psychology: General, 143(3), 1065–1081. https://doi.org/10.1037/a0035669</a:t>
            </a:r>
            <a:endParaRPr b="0" i="1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125" y="2353399"/>
            <a:ext cx="5338251" cy="361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/>
          <p:nvPr/>
        </p:nvSpPr>
        <p:spPr>
          <a:xfrm>
            <a:off x="695900" y="4816825"/>
            <a:ext cx="4730700" cy="52089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1417250" y="5551375"/>
            <a:ext cx="344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общее время прочтения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50" y="1187350"/>
            <a:ext cx="11322875" cy="50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3"/>
          <p:cNvSpPr/>
          <p:nvPr/>
        </p:nvSpPr>
        <p:spPr>
          <a:xfrm>
            <a:off x="629875" y="2365875"/>
            <a:ext cx="11091900" cy="32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13" y="1255850"/>
            <a:ext cx="11308826" cy="52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/>
          <p:nvPr/>
        </p:nvSpPr>
        <p:spPr>
          <a:xfrm>
            <a:off x="629875" y="2365875"/>
            <a:ext cx="11091900" cy="322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183850"/>
            <a:ext cx="11125202" cy="50248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5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>
            <p:ph type="title"/>
          </p:nvPr>
        </p:nvSpPr>
        <p:spPr>
          <a:xfrm>
            <a:off x="5669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Группа билингвов</a:t>
            </a:r>
            <a:endParaRPr sz="3000"/>
          </a:p>
        </p:txBody>
      </p:sp>
      <p:pic>
        <p:nvPicPr>
          <p:cNvPr id="314" name="Google Shape;3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975" y="2085297"/>
            <a:ext cx="5538450" cy="30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5425" y="3193452"/>
            <a:ext cx="5941775" cy="326165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 txBox="1"/>
          <p:nvPr/>
        </p:nvSpPr>
        <p:spPr>
          <a:xfrm>
            <a:off x="1455400" y="5105175"/>
            <a:ext cx="344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длительность фиксации 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7195513" y="6273800"/>
            <a:ext cx="344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кол-во фиксаций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6"/>
          <p:cNvSpPr txBox="1"/>
          <p:nvPr>
            <p:ph idx="3" type="body"/>
          </p:nvPr>
        </p:nvSpPr>
        <p:spPr>
          <a:xfrm>
            <a:off x="5529175" y="1854425"/>
            <a:ext cx="6121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 различий в зависимости от валентности </a:t>
            </a:r>
            <a:r>
              <a:rPr i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(исключение - количество фиксаций)</a:t>
            </a:r>
            <a:endParaRPr i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6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7"/>
          <p:cNvPicPr preferRelativeResize="0"/>
          <p:nvPr/>
        </p:nvPicPr>
        <p:blipFill rotWithShape="1">
          <a:blip r:embed="rId3">
            <a:alphaModFix/>
          </a:blip>
          <a:srcRect b="35428" l="0" r="0" t="0"/>
          <a:stretch/>
        </p:blipFill>
        <p:spPr>
          <a:xfrm>
            <a:off x="414975" y="1320762"/>
            <a:ext cx="11362028" cy="37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 rotWithShape="1">
          <a:blip r:embed="rId3">
            <a:alphaModFix/>
          </a:blip>
          <a:srcRect b="0" l="0" r="0" t="88493"/>
          <a:stretch/>
        </p:blipFill>
        <p:spPr>
          <a:xfrm>
            <a:off x="383438" y="5311775"/>
            <a:ext cx="11425126" cy="7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/>
          <p:nvPr/>
        </p:nvSpPr>
        <p:spPr>
          <a:xfrm>
            <a:off x="515950" y="2432025"/>
            <a:ext cx="4291800" cy="66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38" y="2966775"/>
            <a:ext cx="5689123" cy="35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3650" y="3039500"/>
            <a:ext cx="5689102" cy="34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8"/>
          <p:cNvSpPr txBox="1"/>
          <p:nvPr>
            <p:ph idx="3" type="body"/>
          </p:nvPr>
        </p:nvSpPr>
        <p:spPr>
          <a:xfrm>
            <a:off x="599125" y="1587800"/>
            <a:ext cx="112128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группе </a:t>
            </a: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билингвов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наблюдаются те же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закономерности глазодвигательной активности при чтении текстов разной валентности, которые наблюдаются </a:t>
            </a: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монолингвов </a:t>
            </a: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текущей выборке!)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8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>
            <p:ph idx="4294967295" type="title"/>
          </p:nvPr>
        </p:nvSpPr>
        <p:spPr>
          <a:xfrm>
            <a:off x="5669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Выводы, ограничения и планы </a:t>
            </a:r>
            <a:endParaRPr sz="3000"/>
          </a:p>
        </p:txBody>
      </p:sp>
      <p:sp>
        <p:nvSpPr>
          <p:cNvPr id="341" name="Google Shape;341;p19"/>
          <p:cNvSpPr txBox="1"/>
          <p:nvPr/>
        </p:nvSpPr>
        <p:spPr>
          <a:xfrm>
            <a:off x="567000" y="2343150"/>
            <a:ext cx="110580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Обработка позитивно-заряженного текста может происходить быстрее, чем негативного и нейтрального (у монолингвов) = &gt; необходимо далее расширять выборку для подтверждения.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Валентность текста в меньшей степени влияет на его обработку у билингвов.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Важны минимальные различия между билингвами = &gt; расширенную выборку билингвов необходимо разделить на группы.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наличии различий на уровне глазодвигательной активности разницы в субъективных оценках (как результате рефлексии информантов над эмоциональным компонентом текста) не выявилось.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9"/>
          <p:cNvSpPr txBox="1"/>
          <p:nvPr>
            <p:ph idx="4294967295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Исследовательский вопрос </a:t>
            </a:r>
            <a:endParaRPr/>
          </a:p>
        </p:txBody>
      </p:sp>
      <p:sp>
        <p:nvSpPr>
          <p:cNvPr id="194" name="Google Shape;194;p2"/>
          <p:cNvSpPr txBox="1"/>
          <p:nvPr>
            <p:ph idx="1" type="body"/>
          </p:nvPr>
        </p:nvSpPr>
        <p:spPr>
          <a:xfrm>
            <a:off x="568353" y="2224825"/>
            <a:ext cx="110553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 интересует вопрос субъективного </a:t>
            </a:r>
            <a:r>
              <a:rPr b="1"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восприятия эмоций текста, 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механизм обработки </a:t>
            </a:r>
            <a:r>
              <a:rPr b="1"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эмотивных единиц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ранних </a:t>
            </a:r>
            <a:r>
              <a:rPr b="1"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тюркско-русских билингвов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сравнении с русскоязычными монолингвами.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выявить и описать специфику когнитивной обработки эмоциональных текстов на русском языке (L2) тюркско-русскими билингвами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"/>
          <p:cNvSpPr txBox="1"/>
          <p:nvPr>
            <p:ph idx="5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Метод и материал</a:t>
            </a:r>
            <a:endParaRPr/>
          </a:p>
        </p:txBody>
      </p:sp>
      <p:sp>
        <p:nvSpPr>
          <p:cNvPr id="201" name="Google Shape;201;p3"/>
          <p:cNvSpPr txBox="1"/>
          <p:nvPr>
            <p:ph idx="1" type="body"/>
          </p:nvPr>
        </p:nvSpPr>
        <p:spPr>
          <a:xfrm>
            <a:off x="568349" y="2003700"/>
            <a:ext cx="11365407" cy="1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Запись движений глаз в процессе чтения и выполнения эмоциональной разметки текстов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"/>
          <p:cNvSpPr txBox="1"/>
          <p:nvPr>
            <p:ph idx="5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3">
            <a:alphaModFix/>
          </a:blip>
          <a:srcRect b="0" l="0" r="1849" t="0"/>
          <a:stretch/>
        </p:blipFill>
        <p:spPr>
          <a:xfrm>
            <a:off x="1673573" y="2461538"/>
            <a:ext cx="8315650" cy="408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Метод и материал</a:t>
            </a:r>
            <a:endParaRPr/>
          </a:p>
        </p:txBody>
      </p:sp>
      <p:sp>
        <p:nvSpPr>
          <p:cNvPr id="209" name="Google Shape;209;p4"/>
          <p:cNvSpPr txBox="1"/>
          <p:nvPr>
            <p:ph idx="1" type="body"/>
          </p:nvPr>
        </p:nvSpPr>
        <p:spPr>
          <a:xfrm>
            <a:off x="568350" y="2003700"/>
            <a:ext cx="7049100" cy="1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Запись движений глаз в процессе чтения и выполнения эмоциональной разметки текстов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7499" y="1075828"/>
            <a:ext cx="4387974" cy="569129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"/>
          <p:cNvSpPr txBox="1"/>
          <p:nvPr/>
        </p:nvSpPr>
        <p:spPr>
          <a:xfrm>
            <a:off x="568350" y="3005100"/>
            <a:ext cx="70491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</a:t>
            </a: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36 текстов из корпуса текстов социальных сетей.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отбора</a:t>
            </a: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 текстов размечены русскоязычными монолингвами (8 человек на текст);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рассчитана согласованность между разметчиками (альфа Криппендорфа);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60 текстов с наиболее высокими показателями согласованности выбраны 36 текстов: 12 с одной ведущей эмоцией, 12 с несколькими, 12 нейтральных.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4"/>
          <p:cNvSpPr txBox="1"/>
          <p:nvPr>
            <p:ph idx="5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Характеристика выборки</a:t>
            </a:r>
            <a:endParaRPr/>
          </a:p>
        </p:txBody>
      </p:sp>
      <p:sp>
        <p:nvSpPr>
          <p:cNvPr id="218" name="Google Shape;218;p5"/>
          <p:cNvSpPr txBox="1"/>
          <p:nvPr>
            <p:ph idx="3" type="body"/>
          </p:nvPr>
        </p:nvSpPr>
        <p:spPr>
          <a:xfrm>
            <a:off x="585900" y="2224800"/>
            <a:ext cx="55101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 билингвов 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ср.возраст = 20,1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пол: ж – 7, м – 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L1 якутский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 русский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p5"/>
          <p:cNvSpPr txBox="1"/>
          <p:nvPr>
            <p:ph idx="3" type="body"/>
          </p:nvPr>
        </p:nvSpPr>
        <p:spPr>
          <a:xfrm>
            <a:off x="6494798" y="2224800"/>
            <a:ext cx="5510100" cy="3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 монолингвов 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ср.возраст = 22,5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пол: ж – 10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L1 русский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 (при наличии) изучались после 7 лет в учебной среде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5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Профиль билингвов</a:t>
            </a:r>
            <a:endParaRPr/>
          </a:p>
        </p:txBody>
      </p:sp>
      <p:sp>
        <p:nvSpPr>
          <p:cNvPr id="226" name="Google Shape;226;p6"/>
          <p:cNvSpPr txBox="1"/>
          <p:nvPr>
            <p:ph idx="1" type="body"/>
          </p:nvPr>
        </p:nvSpPr>
        <p:spPr>
          <a:xfrm>
            <a:off x="585900" y="2000250"/>
            <a:ext cx="9002700" cy="4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владения: 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7: русский &gt; якутский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якутский &gt; русский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усвоения: 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L1 якутский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L2 русский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Частота использования в настоящее время 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русского языка  60 %  </a:t>
            </a: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</a:t>
            </a: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якутского 30 %  </a:t>
            </a: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</a:t>
            </a: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большинства информантов </a:t>
            </a:r>
            <a:r>
              <a:rPr b="1"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предпочтительный язык для чтения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русский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6775" y="1637500"/>
            <a:ext cx="2725350" cy="27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0125" y="1311275"/>
            <a:ext cx="3919701" cy="376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>
            <p:ph idx="5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 txBox="1"/>
          <p:nvPr>
            <p:ph type="title"/>
          </p:nvPr>
        </p:nvSpPr>
        <p:spPr>
          <a:xfrm>
            <a:off x="585898" y="12625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Анализ эмоциональных оценок</a:t>
            </a:r>
            <a:endParaRPr sz="3000"/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 b="0" l="0" r="2855" t="3175"/>
          <a:stretch/>
        </p:blipFill>
        <p:spPr>
          <a:xfrm>
            <a:off x="717900" y="3471886"/>
            <a:ext cx="4507625" cy="3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4">
            <a:alphaModFix/>
          </a:blip>
          <a:srcRect b="0" l="2248" r="0" t="3006"/>
          <a:stretch/>
        </p:blipFill>
        <p:spPr>
          <a:xfrm>
            <a:off x="6793073" y="3379535"/>
            <a:ext cx="4507625" cy="331777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7"/>
          <p:cNvSpPr txBox="1"/>
          <p:nvPr/>
        </p:nvSpPr>
        <p:spPr>
          <a:xfrm>
            <a:off x="585898" y="1856954"/>
            <a:ext cx="5510102" cy="13775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Согласованность оценок: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монолингвов согласованность выше, чем у билингвов 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(сред. </a:t>
            </a:r>
            <a:r>
              <a:rPr b="0" i="0" lang="ru-RU" sz="16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α =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0.55 у билингвов против </a:t>
            </a:r>
            <a:r>
              <a:rPr b="0" i="0" lang="ru-RU" sz="160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α =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0.82 у монолингвов).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стат.значимых различий</a:t>
            </a:r>
            <a:r>
              <a:rPr b="0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между оценками двух групп нет. 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7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477" y="1383517"/>
            <a:ext cx="5576672" cy="160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/>
          <p:nvPr>
            <p:ph idx="4294967295" type="title"/>
          </p:nvPr>
        </p:nvSpPr>
        <p:spPr>
          <a:xfrm>
            <a:off x="5669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Анализ эмоциональных оценок</a:t>
            </a:r>
            <a:endParaRPr sz="3000"/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3">
            <a:alphaModFix/>
          </a:blip>
          <a:srcRect b="0" l="0" r="0" t="2458"/>
          <a:stretch/>
        </p:blipFill>
        <p:spPr>
          <a:xfrm>
            <a:off x="567000" y="2967925"/>
            <a:ext cx="5066400" cy="36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 txBox="1"/>
          <p:nvPr/>
        </p:nvSpPr>
        <p:spPr>
          <a:xfrm>
            <a:off x="567000" y="2097525"/>
            <a:ext cx="4669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Монолингвы совершают больше саккад из зоны разметки к тексту (p&lt;.001) 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9106" y="2097525"/>
            <a:ext cx="6033326" cy="45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"/>
          <p:cNvSpPr txBox="1"/>
          <p:nvPr>
            <p:ph idx="4294967295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>
            <p:ph type="title"/>
          </p:nvPr>
        </p:nvSpPr>
        <p:spPr>
          <a:xfrm>
            <a:off x="585898" y="1447790"/>
            <a:ext cx="10714699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/>
              <a:t>Анализ параметров чтения </a:t>
            </a:r>
            <a:endParaRPr sz="3000"/>
          </a:p>
        </p:txBody>
      </p:sp>
      <p:sp>
        <p:nvSpPr>
          <p:cNvPr id="254" name="Google Shape;254;p9"/>
          <p:cNvSpPr txBox="1"/>
          <p:nvPr>
            <p:ph idx="3" type="body"/>
          </p:nvPr>
        </p:nvSpPr>
        <p:spPr>
          <a:xfrm>
            <a:off x="585898" y="3036336"/>
            <a:ext cx="11055300" cy="4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-RU" sz="2500">
                <a:solidFill>
                  <a:srgbClr val="000000"/>
                </a:solidFill>
              </a:rPr>
              <a:t>средняя длительность фиксации </a:t>
            </a:r>
            <a:r>
              <a:rPr i="1" lang="ru-RU" sz="2500">
                <a:solidFill>
                  <a:srgbClr val="000000"/>
                </a:solidFill>
              </a:rPr>
              <a:t>(mean_fix_dur)</a:t>
            </a:r>
            <a:endParaRPr i="1" sz="2500">
              <a:solidFill>
                <a:srgbClr val="000000"/>
              </a:solidFill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-RU" sz="2500">
                <a:solidFill>
                  <a:srgbClr val="000000"/>
                </a:solidFill>
              </a:rPr>
              <a:t>время первого прочтения текста до перехода к разметке </a:t>
            </a:r>
            <a:r>
              <a:rPr i="1" lang="ru-RU" sz="2500">
                <a:solidFill>
                  <a:srgbClr val="000000"/>
                </a:solidFill>
              </a:rPr>
              <a:t>(fp_reading_time)</a:t>
            </a:r>
            <a:endParaRPr i="1" sz="2500">
              <a:solidFill>
                <a:srgbClr val="000000"/>
              </a:solidFill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-RU" sz="2500">
                <a:solidFill>
                  <a:srgbClr val="000000"/>
                </a:solidFill>
              </a:rPr>
              <a:t>общее время прочтения текста (сумма всех фиксаций на зоне текста) </a:t>
            </a:r>
            <a:r>
              <a:rPr i="1" lang="ru-RU" sz="2500">
                <a:solidFill>
                  <a:srgbClr val="000000"/>
                </a:solidFill>
              </a:rPr>
              <a:t>(total_reading_time)</a:t>
            </a:r>
            <a:endParaRPr i="1" sz="2500">
              <a:solidFill>
                <a:srgbClr val="000000"/>
              </a:solidFill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ru-RU" sz="2500">
                <a:solidFill>
                  <a:srgbClr val="000000"/>
                </a:solidFill>
              </a:rPr>
              <a:t>количество фиксаций на тексте </a:t>
            </a:r>
            <a:r>
              <a:rPr i="1" lang="ru-RU" sz="2500">
                <a:solidFill>
                  <a:srgbClr val="000000"/>
                </a:solidFill>
              </a:rPr>
              <a:t>(num_fix)</a:t>
            </a:r>
            <a:endParaRPr i="1" sz="2500">
              <a:solidFill>
                <a:srgbClr val="000000"/>
              </a:solidFill>
            </a:endParaRPr>
          </a:p>
        </p:txBody>
      </p:sp>
      <p:sp>
        <p:nvSpPr>
          <p:cNvPr id="255" name="Google Shape;255;p9"/>
          <p:cNvSpPr txBox="1"/>
          <p:nvPr>
            <p:ph idx="4" type="body"/>
          </p:nvPr>
        </p:nvSpPr>
        <p:spPr>
          <a:xfrm>
            <a:off x="6259907" y="548725"/>
            <a:ext cx="3927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200">
                <a:solidFill>
                  <a:srgbClr val="3F3F3F"/>
                </a:solidFill>
              </a:rPr>
              <a:t>Восприятие эмоций в русскоязычном тексте носителями русского и тюркско-русскими билингвами</a:t>
            </a:r>
            <a:endParaRPr sz="1200">
              <a:solidFill>
                <a:srgbClr val="3F3F3F"/>
              </a:solidFill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530632" y="2015144"/>
            <a:ext cx="11458550" cy="90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 fontScale="85000" lnSpcReduction="20000"/>
          </a:bodyPr>
          <a:lstStyle/>
          <a:p>
            <a:pPr indent="0" lvl="0" marL="698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7647"/>
              <a:buFont typeface="Arial"/>
              <a:buNone/>
            </a:pPr>
            <a:r>
              <a:rPr b="1" i="0" lang="ru-RU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 скорости и характере когнитивной обработки текста свидетельствуют следующие метрики: 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