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8288000" cy="10287000"/>
  <p:notesSz cx="6858000" cy="9144000"/>
  <p:embeddedFontLst>
    <p:embeddedFont>
      <p:font typeface="Telegraf Bold" charset="1" panose="00000800000000000000"/>
      <p:regular r:id="rId35"/>
    </p:embeddedFont>
    <p:embeddedFont>
      <p:font typeface="IBM Plex Sans Hebrew Text" charset="1" panose="020B0503050203000203"/>
      <p:regular r:id="rId36"/>
    </p:embeddedFont>
    <p:embeddedFont>
      <p:font typeface="IBM Plex Sans Hebrew Text Bold" charset="1" panose="020B0603050203000203"/>
      <p:regular r:id="rId37"/>
    </p:embeddedFont>
    <p:embeddedFont>
      <p:font typeface="IBM Plex Sans Hebrew Light Bold" charset="1" panose="020B0503050203000203"/>
      <p:regular r:id="rId38"/>
    </p:embeddedFont>
    <p:embeddedFont>
      <p:font typeface="RoxboroughCF" charset="1" panose="000005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context.reverso.net/%D0%BF%D0%B5%D1%80%D0%B5%D0%B2%D0%BE%D0%B4/%D0%B0%D0%BD%D0%B3%D0%BB%D0%B8%D0%B9%D1%81%D0%BA%D0%B8%D0%B9-%D1%80%D1%83%D1%81%D1%81%D0%BA%D0%B8%D0%B9/price+discrimination"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2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doi.org/10.1108/mip-10-2018-0440" TargetMode="External" Type="http://schemas.openxmlformats.org/officeDocument/2006/relationships/hyperlink"/><Relationship Id="rId11" Target="https://doi.org/10.1016/j.jbusres.2011.12.009" TargetMode="External" Type="http://schemas.openxmlformats.org/officeDocument/2006/relationships/hyperlink"/><Relationship Id="rId12" Target="https://doi.org/10.2991/itids-19.2019.52" TargetMode="External" Type="http://schemas.openxmlformats.org/officeDocument/2006/relationships/hyperlink"/><Relationship Id="rId13" Target="https://doi.org/10.2991/itids-19.2019.52" TargetMode="External" Type="http://schemas.openxmlformats.org/officeDocument/2006/relationships/hyperlink"/><Relationship Id="rId14" Target="https://www.trendhunter.com/about-trend-hunter" TargetMode="External" Type="http://schemas.openxmlformats.org/officeDocument/2006/relationships/hyperlink"/><Relationship Id="rId15" Target="https://www.businessnewsdaily.com/2821-consumers-relationships-brands.html" TargetMode="External" Type="http://schemas.openxmlformats.org/officeDocument/2006/relationships/hyperlink"/><Relationship Id="rId16" Target="https://doi.org/10.1108/10610429910284319" TargetMode="External" Type="http://schemas.openxmlformats.org/officeDocument/2006/relationships/hyperlink"/><Relationship Id="rId2" Target="https://doi.org/10.28991/esj-2023-sper-010" TargetMode="External" Type="http://schemas.openxmlformats.org/officeDocument/2006/relationships/hyperlink"/><Relationship Id="rId3" Target="https://doi.org/10.18384/2310-7235-2019-3-76-89" TargetMode="External" Type="http://schemas.openxmlformats.org/officeDocument/2006/relationships/hyperlink"/><Relationship Id="rId4" Target="https://doi.org/10.1177/0022242920920262" TargetMode="External" Type="http://schemas.openxmlformats.org/officeDocument/2006/relationships/hyperlink"/><Relationship Id="rId5" Target="https://dis.ru/library/541/29361/" TargetMode="External" Type="http://schemas.openxmlformats.org/officeDocument/2006/relationships/hyperlink"/><Relationship Id="rId6" Target="https://doi.org/10.1037/0033-295x.93.2.119" TargetMode="External" Type="http://schemas.openxmlformats.org/officeDocument/2006/relationships/hyperlink"/><Relationship Id="rId7" Target="https://doi.org/10.1509/jmkr.43.4.549" TargetMode="External" Type="http://schemas.openxmlformats.org/officeDocument/2006/relationships/hyperlink"/><Relationship Id="rId8" Target="https://doi.org/10.1108/jpbm-06-2022-4027" TargetMode="External" Type="http://schemas.openxmlformats.org/officeDocument/2006/relationships/hyperlink"/><Relationship Id="rId9" Target="https://doi.org/10.1108/ijrdm-05-2020-0181"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0909" y="718541"/>
            <a:ext cx="17886182" cy="4028780"/>
            <a:chOff x="0" y="0"/>
            <a:chExt cx="4710764" cy="1061078"/>
          </a:xfrm>
        </p:grpSpPr>
        <p:sp>
          <p:nvSpPr>
            <p:cNvPr name="Freeform 3" id="3"/>
            <p:cNvSpPr/>
            <p:nvPr/>
          </p:nvSpPr>
          <p:spPr>
            <a:xfrm flipH="false" flipV="false" rot="0">
              <a:off x="0" y="0"/>
              <a:ext cx="4710764" cy="1061078"/>
            </a:xfrm>
            <a:custGeom>
              <a:avLst/>
              <a:gdLst/>
              <a:ahLst/>
              <a:cxnLst/>
              <a:rect r="r" b="b" t="t" l="l"/>
              <a:pathLst>
                <a:path h="1061078" w="4710764">
                  <a:moveTo>
                    <a:pt x="22075" y="0"/>
                  </a:moveTo>
                  <a:lnTo>
                    <a:pt x="4688689" y="0"/>
                  </a:lnTo>
                  <a:cubicBezTo>
                    <a:pt x="4694544" y="0"/>
                    <a:pt x="4700158" y="2326"/>
                    <a:pt x="4704299" y="6466"/>
                  </a:cubicBezTo>
                  <a:cubicBezTo>
                    <a:pt x="4708438" y="10605"/>
                    <a:pt x="4710764" y="16220"/>
                    <a:pt x="4710764" y="22075"/>
                  </a:cubicBezTo>
                  <a:lnTo>
                    <a:pt x="4710764" y="1039003"/>
                  </a:lnTo>
                  <a:cubicBezTo>
                    <a:pt x="4710764" y="1044858"/>
                    <a:pt x="4708438" y="1050473"/>
                    <a:pt x="4704299" y="1054612"/>
                  </a:cubicBezTo>
                  <a:cubicBezTo>
                    <a:pt x="4700158" y="1058752"/>
                    <a:pt x="4694544" y="1061078"/>
                    <a:pt x="4688689" y="1061078"/>
                  </a:cubicBezTo>
                  <a:lnTo>
                    <a:pt x="22075" y="1061078"/>
                  </a:lnTo>
                  <a:cubicBezTo>
                    <a:pt x="16220" y="1061078"/>
                    <a:pt x="10605" y="1058752"/>
                    <a:pt x="6466" y="1054612"/>
                  </a:cubicBezTo>
                  <a:cubicBezTo>
                    <a:pt x="2326" y="1050473"/>
                    <a:pt x="0" y="1044858"/>
                    <a:pt x="0" y="1039003"/>
                  </a:cubicBezTo>
                  <a:lnTo>
                    <a:pt x="0" y="22075"/>
                  </a:lnTo>
                  <a:cubicBezTo>
                    <a:pt x="0" y="16220"/>
                    <a:pt x="2326" y="10605"/>
                    <a:pt x="6466" y="6466"/>
                  </a:cubicBezTo>
                  <a:cubicBezTo>
                    <a:pt x="10605" y="2326"/>
                    <a:pt x="16220" y="0"/>
                    <a:pt x="22075" y="0"/>
                  </a:cubicBezTo>
                  <a:close/>
                </a:path>
              </a:pathLst>
            </a:custGeom>
            <a:solidFill>
              <a:srgbClr val="0F2D69"/>
            </a:solidFill>
          </p:spPr>
        </p:sp>
        <p:sp>
          <p:nvSpPr>
            <p:cNvPr name="TextBox 4" id="4"/>
            <p:cNvSpPr txBox="true"/>
            <p:nvPr/>
          </p:nvSpPr>
          <p:spPr>
            <a:xfrm>
              <a:off x="0" y="28575"/>
              <a:ext cx="4710764" cy="1032503"/>
            </a:xfrm>
            <a:prstGeom prst="rect">
              <a:avLst/>
            </a:prstGeom>
          </p:spPr>
          <p:txBody>
            <a:bodyPr anchor="ctr" rtlCol="false" tIns="50800" lIns="50800" bIns="50800" rIns="50800"/>
            <a:lstStyle/>
            <a:p>
              <a:pPr algn="ctr">
                <a:lnSpc>
                  <a:spcPts val="1330"/>
                </a:lnSpc>
              </a:pPr>
            </a:p>
          </p:txBody>
        </p:sp>
      </p:grpSp>
      <p:sp>
        <p:nvSpPr>
          <p:cNvPr name="Freeform 5" id="5"/>
          <p:cNvSpPr/>
          <p:nvPr/>
        </p:nvSpPr>
        <p:spPr>
          <a:xfrm flipH="false" flipV="false" rot="0">
            <a:off x="15520297" y="7760048"/>
            <a:ext cx="2152547" cy="2159535"/>
          </a:xfrm>
          <a:custGeom>
            <a:avLst/>
            <a:gdLst/>
            <a:ahLst/>
            <a:cxnLst/>
            <a:rect r="r" b="b" t="t" l="l"/>
            <a:pathLst>
              <a:path h="2159535" w="2152547">
                <a:moveTo>
                  <a:pt x="0" y="0"/>
                </a:moveTo>
                <a:lnTo>
                  <a:pt x="2152547" y="0"/>
                </a:lnTo>
                <a:lnTo>
                  <a:pt x="2152547" y="2159535"/>
                </a:lnTo>
                <a:lnTo>
                  <a:pt x="0" y="21595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15156" y="1604574"/>
            <a:ext cx="17057687" cy="5151655"/>
            <a:chOff x="0" y="0"/>
            <a:chExt cx="22743583" cy="6868873"/>
          </a:xfrm>
        </p:grpSpPr>
        <p:sp>
          <p:nvSpPr>
            <p:cNvPr name="TextBox 7" id="7"/>
            <p:cNvSpPr txBox="true"/>
            <p:nvPr/>
          </p:nvSpPr>
          <p:spPr>
            <a:xfrm rot="0">
              <a:off x="0" y="95250"/>
              <a:ext cx="22743583" cy="2669963"/>
            </a:xfrm>
            <a:prstGeom prst="rect">
              <a:avLst/>
            </a:prstGeom>
          </p:spPr>
          <p:txBody>
            <a:bodyPr anchor="t" rtlCol="false" tIns="0" lIns="0" bIns="0" rIns="0">
              <a:spAutoFit/>
            </a:bodyPr>
            <a:lstStyle/>
            <a:p>
              <a:pPr algn="ctr">
                <a:lnSpc>
                  <a:spcPts val="4894"/>
                </a:lnSpc>
              </a:pPr>
              <a:r>
                <a:rPr lang="en-US" sz="5499" b="true">
                  <a:solidFill>
                    <a:srgbClr val="FFFFFF"/>
                  </a:solidFill>
                  <a:latin typeface="Telegraf Bold"/>
                  <a:ea typeface="Telegraf Bold"/>
                  <a:cs typeface="Telegraf Bold"/>
                  <a:sym typeface="Telegraf Bold"/>
                </a:rPr>
                <a:t>Winning the Love of Young Consumers:</a:t>
              </a:r>
            </a:p>
            <a:p>
              <a:pPr algn="ctr">
                <a:lnSpc>
                  <a:spcPts val="4894"/>
                </a:lnSpc>
              </a:pPr>
              <a:r>
                <a:rPr lang="en-US" sz="5499" b="true">
                  <a:solidFill>
                    <a:srgbClr val="FFFFFF"/>
                  </a:solidFill>
                  <a:latin typeface="Telegraf Bold"/>
                  <a:ea typeface="Telegraf Bold"/>
                  <a:cs typeface="Telegraf Bold"/>
                  <a:sym typeface="Telegraf Bold"/>
                </a:rPr>
                <a:t>An Exploratory Study of Russian Premium Brands</a:t>
              </a:r>
            </a:p>
          </p:txBody>
        </p:sp>
        <p:sp>
          <p:nvSpPr>
            <p:cNvPr name="TextBox 8" id="8"/>
            <p:cNvSpPr txBox="true"/>
            <p:nvPr/>
          </p:nvSpPr>
          <p:spPr>
            <a:xfrm rot="0">
              <a:off x="249436" y="3079913"/>
              <a:ext cx="14266728" cy="3788960"/>
            </a:xfrm>
            <a:prstGeom prst="rect">
              <a:avLst/>
            </a:prstGeom>
          </p:spPr>
          <p:txBody>
            <a:bodyPr anchor="t" rtlCol="false" tIns="0" lIns="0" bIns="0" rIns="0">
              <a:spAutoFit/>
            </a:bodyPr>
            <a:lstStyle/>
            <a:p>
              <a:pPr algn="l">
                <a:lnSpc>
                  <a:spcPts val="2674"/>
                </a:lnSpc>
              </a:pPr>
            </a:p>
            <a:p>
              <a:pPr algn="l">
                <a:lnSpc>
                  <a:spcPts val="2674"/>
                </a:lnSpc>
              </a:pPr>
            </a:p>
            <a:p>
              <a:pPr algn="l">
                <a:lnSpc>
                  <a:spcPts val="2674"/>
                </a:lnSpc>
              </a:pPr>
            </a:p>
            <a:p>
              <a:pPr algn="l">
                <a:lnSpc>
                  <a:spcPts val="2674"/>
                </a:lnSpc>
              </a:pPr>
              <a:r>
                <a:rPr lang="en-US" sz="2499">
                  <a:solidFill>
                    <a:srgbClr val="000000"/>
                  </a:solidFill>
                  <a:latin typeface="IBM Plex Sans Hebrew Text"/>
                  <a:ea typeface="IBM Plex Sans Hebrew Text"/>
                  <a:cs typeface="IBM Plex Sans Hebrew Text"/>
                  <a:sym typeface="IBM Plex Sans Hebrew Text"/>
                </a:rPr>
                <a:t> </a:t>
              </a:r>
            </a:p>
            <a:p>
              <a:pPr algn="l">
                <a:lnSpc>
                  <a:spcPts val="2995"/>
                </a:lnSpc>
              </a:pPr>
            </a:p>
            <a:p>
              <a:pPr algn="l">
                <a:lnSpc>
                  <a:spcPts val="2995"/>
                </a:lnSpc>
              </a:pPr>
              <a:r>
                <a:rPr lang="en-US" sz="2799" b="true">
                  <a:solidFill>
                    <a:srgbClr val="000000"/>
                  </a:solidFill>
                  <a:latin typeface="IBM Plex Sans Hebrew Text Bold"/>
                  <a:ea typeface="IBM Plex Sans Hebrew Text Bold"/>
                  <a:cs typeface="IBM Plex Sans Hebrew Text Bold"/>
                  <a:sym typeface="IBM Plex Sans Hebrew Text Bold"/>
                </a:rPr>
                <a:t>Strakhov Alexander</a:t>
              </a:r>
            </a:p>
            <a:p>
              <a:pPr algn="l">
                <a:lnSpc>
                  <a:spcPts val="2995"/>
                </a:lnSpc>
              </a:pPr>
              <a:r>
                <a:rPr lang="en-US" sz="2799" b="true">
                  <a:solidFill>
                    <a:srgbClr val="000000"/>
                  </a:solidFill>
                  <a:latin typeface="IBM Plex Sans Hebrew Text Bold"/>
                  <a:ea typeface="IBM Plex Sans Hebrew Text Bold"/>
                  <a:cs typeface="IBM Plex Sans Hebrew Text Bold"/>
                  <a:sym typeface="IBM Plex Sans Hebrew Text Bold"/>
                </a:rPr>
                <a:t>Smirnova Elizaveta</a:t>
              </a:r>
            </a:p>
            <a:p>
              <a:pPr algn="l">
                <a:lnSpc>
                  <a:spcPts val="2995"/>
                </a:lnSpc>
              </a:pPr>
              <a:r>
                <a:rPr lang="en-US" sz="2799" b="true">
                  <a:solidFill>
                    <a:srgbClr val="000000"/>
                  </a:solidFill>
                  <a:latin typeface="IBM Plex Sans Hebrew Text Bold"/>
                  <a:ea typeface="IBM Plex Sans Hebrew Text Bold"/>
                  <a:cs typeface="IBM Plex Sans Hebrew Text Bold"/>
                  <a:sym typeface="IBM Plex Sans Hebrew Text Bold"/>
                </a:rPr>
                <a:t>Okulova Olga </a:t>
              </a:r>
            </a:p>
          </p:txBody>
        </p:sp>
      </p:grpSp>
      <p:grpSp>
        <p:nvGrpSpPr>
          <p:cNvPr name="Group 9" id="9"/>
          <p:cNvGrpSpPr>
            <a:grpSpLocks noChangeAspect="true"/>
          </p:cNvGrpSpPr>
          <p:nvPr/>
        </p:nvGrpSpPr>
        <p:grpSpPr>
          <a:xfrm rot="0">
            <a:off x="6622130" y="5387550"/>
            <a:ext cx="4299793" cy="3452266"/>
            <a:chOff x="0" y="0"/>
            <a:chExt cx="7467600" cy="5995670"/>
          </a:xfrm>
        </p:grpSpPr>
        <p:sp>
          <p:nvSpPr>
            <p:cNvPr name="Freeform 10" id="10"/>
            <p:cNvSpPr/>
            <p:nvPr/>
          </p:nvSpPr>
          <p:spPr>
            <a:xfrm flipH="false" flipV="false" rot="0">
              <a:off x="0" y="0"/>
              <a:ext cx="7467600" cy="4513580"/>
            </a:xfrm>
            <a:custGeom>
              <a:avLst/>
              <a:gdLst/>
              <a:ahLst/>
              <a:cxnLst/>
              <a:rect r="r" b="b" t="t" l="l"/>
              <a:pathLst>
                <a:path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name="Freeform 11" id="11"/>
            <p:cNvSpPr/>
            <p:nvPr/>
          </p:nvSpPr>
          <p:spPr>
            <a:xfrm flipH="false" flipV="false" rot="0">
              <a:off x="0" y="4514850"/>
              <a:ext cx="7467600" cy="695960"/>
            </a:xfrm>
            <a:custGeom>
              <a:avLst/>
              <a:gdLst/>
              <a:ahLst/>
              <a:cxnLst/>
              <a:rect r="r" b="b" t="t" l="l"/>
              <a:pathLst>
                <a:path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name="Freeform 12" id="12"/>
            <p:cNvSpPr/>
            <p:nvPr/>
          </p:nvSpPr>
          <p:spPr>
            <a:xfrm flipH="false" flipV="false" rot="0">
              <a:off x="2429510" y="5210810"/>
              <a:ext cx="2606040" cy="791210"/>
            </a:xfrm>
            <a:custGeom>
              <a:avLst/>
              <a:gdLst/>
              <a:ahLst/>
              <a:cxnLst/>
              <a:rect r="r" b="b" t="t" l="l"/>
              <a:pathLst>
                <a:path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name="Freeform 13" id="13"/>
            <p:cNvSpPr/>
            <p:nvPr/>
          </p:nvSpPr>
          <p:spPr>
            <a:xfrm flipH="false" flipV="false" rot="0">
              <a:off x="314960" y="353060"/>
              <a:ext cx="6827520" cy="3835400"/>
            </a:xfrm>
            <a:custGeom>
              <a:avLst/>
              <a:gdLst/>
              <a:ahLst/>
              <a:cxnLst/>
              <a:rect r="r" b="b" t="t" l="l"/>
              <a:pathLst>
                <a:path h="3835400" w="6827520">
                  <a:moveTo>
                    <a:pt x="0" y="0"/>
                  </a:moveTo>
                  <a:lnTo>
                    <a:pt x="6827520" y="0"/>
                  </a:lnTo>
                  <a:lnTo>
                    <a:pt x="6827520" y="3835400"/>
                  </a:lnTo>
                  <a:lnTo>
                    <a:pt x="0" y="3835400"/>
                  </a:lnTo>
                  <a:close/>
                </a:path>
              </a:pathLst>
            </a:custGeom>
            <a:blipFill>
              <a:blip r:embed="rId4"/>
              <a:stretch>
                <a:fillRect l="0" t="-16754" r="0" b="-16754"/>
              </a:stretch>
            </a:blipFill>
          </p:spPr>
        </p:sp>
      </p:grpSp>
      <p:sp>
        <p:nvSpPr>
          <p:cNvPr name="Freeform 14" id="14"/>
          <p:cNvSpPr/>
          <p:nvPr/>
        </p:nvSpPr>
        <p:spPr>
          <a:xfrm flipH="false" flipV="false" rot="0">
            <a:off x="8287253" y="7760048"/>
            <a:ext cx="969548" cy="646365"/>
          </a:xfrm>
          <a:custGeom>
            <a:avLst/>
            <a:gdLst/>
            <a:ahLst/>
            <a:cxnLst/>
            <a:rect r="r" b="b" t="t" l="l"/>
            <a:pathLst>
              <a:path h="646365" w="969548">
                <a:moveTo>
                  <a:pt x="0" y="0"/>
                </a:moveTo>
                <a:lnTo>
                  <a:pt x="969547" y="0"/>
                </a:lnTo>
                <a:lnTo>
                  <a:pt x="969547" y="646365"/>
                </a:lnTo>
                <a:lnTo>
                  <a:pt x="0" y="646365"/>
                </a:lnTo>
                <a:lnTo>
                  <a:pt x="0" y="0"/>
                </a:lnTo>
                <a:close/>
              </a:path>
            </a:pathLst>
          </a:custGeom>
          <a:blipFill>
            <a:blip r:embed="rId5"/>
            <a:stretch>
              <a:fillRect l="0" t="0" r="0" b="0"/>
            </a:stretch>
          </a:blipFill>
        </p:spPr>
      </p:sp>
      <p:sp>
        <p:nvSpPr>
          <p:cNvPr name="TextBox 15" id="15"/>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4" id="4"/>
          <p:cNvSpPr txBox="true"/>
          <p:nvPr/>
        </p:nvSpPr>
        <p:spPr>
          <a:xfrm rot="0">
            <a:off x="1726734" y="1422033"/>
            <a:ext cx="10720762" cy="575946"/>
          </a:xfrm>
          <a:prstGeom prst="rect">
            <a:avLst/>
          </a:prstGeom>
        </p:spPr>
        <p:txBody>
          <a:bodyPr anchor="t" rtlCol="false" tIns="0" lIns="0" bIns="0" rIns="0">
            <a:spAutoFit/>
          </a:bodyPr>
          <a:lstStyle/>
          <a:p>
            <a:pPr algn="l">
              <a:lnSpc>
                <a:spcPts val="4479"/>
              </a:lnSpc>
              <a:spcBef>
                <a:spcPct val="0"/>
              </a:spcBef>
            </a:pPr>
            <a:r>
              <a:rPr lang="en-US" b="true" sz="3199">
                <a:solidFill>
                  <a:srgbClr val="000000"/>
                </a:solidFill>
                <a:latin typeface="Telegraf Bold"/>
                <a:ea typeface="Telegraf Bold"/>
                <a:cs typeface="Telegraf Bold"/>
                <a:sym typeface="Telegraf Bold"/>
              </a:rPr>
              <a:t> Main insights based on interpretation of interview </a:t>
            </a:r>
          </a:p>
        </p:txBody>
      </p:sp>
      <p:sp>
        <p:nvSpPr>
          <p:cNvPr name="TextBox 5" id="5"/>
          <p:cNvSpPr txBox="true"/>
          <p:nvPr/>
        </p:nvSpPr>
        <p:spPr>
          <a:xfrm rot="0">
            <a:off x="7597591" y="2448383"/>
            <a:ext cx="9699809" cy="668021"/>
          </a:xfrm>
          <a:prstGeom prst="rect">
            <a:avLst/>
          </a:prstGeom>
        </p:spPr>
        <p:txBody>
          <a:bodyPr anchor="t" rtlCol="false" tIns="0" lIns="0" bIns="0" rIns="0">
            <a:spAutoFit/>
          </a:bodyPr>
          <a:lstStyle/>
          <a:p>
            <a:pPr algn="l">
              <a:lnSpc>
                <a:spcPts val="5179"/>
              </a:lnSpc>
              <a:spcBef>
                <a:spcPct val="0"/>
              </a:spcBef>
            </a:pPr>
            <a:r>
              <a:rPr lang="en-US" b="true" sz="3699">
                <a:solidFill>
                  <a:srgbClr val="000000"/>
                </a:solidFill>
                <a:latin typeface="Telegraf Bold"/>
                <a:ea typeface="Telegraf Bold"/>
                <a:cs typeface="Telegraf Bold"/>
                <a:sym typeface="Telegraf Bold"/>
              </a:rPr>
              <a:t>1.Intimacy</a:t>
            </a:r>
          </a:p>
        </p:txBody>
      </p:sp>
      <p:sp>
        <p:nvSpPr>
          <p:cNvPr name="TextBox 6" id="6"/>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10</a:t>
            </a:r>
          </a:p>
        </p:txBody>
      </p:sp>
      <p:grpSp>
        <p:nvGrpSpPr>
          <p:cNvPr name="Group 7" id="7"/>
          <p:cNvGrpSpPr/>
          <p:nvPr/>
        </p:nvGrpSpPr>
        <p:grpSpPr>
          <a:xfrm rot="0">
            <a:off x="732927" y="15114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461036" y="3629074"/>
            <a:ext cx="16798264" cy="2233295"/>
          </a:xfrm>
          <a:prstGeom prst="rect">
            <a:avLst/>
          </a:prstGeom>
        </p:spPr>
        <p:txBody>
          <a:bodyPr anchor="t" rtlCol="false" tIns="0" lIns="0" bIns="0" rIns="0">
            <a:spAutoFit/>
          </a:bodyPr>
          <a:lstStyle/>
          <a:p>
            <a:pPr algn="l" marL="690881" indent="-345440" lvl="1">
              <a:lnSpc>
                <a:spcPts val="4480"/>
              </a:lnSpc>
              <a:buFont typeface="Arial"/>
              <a:buChar char="•"/>
            </a:pPr>
            <a:r>
              <a:rPr lang="en-US" b="true" sz="3200">
                <a:solidFill>
                  <a:srgbClr val="000000"/>
                </a:solidFill>
                <a:latin typeface="IBM Plex Sans Hebrew Text"/>
                <a:ea typeface="IBM Plex Sans Hebrew Text"/>
                <a:cs typeface="IBM Plex Sans Hebrew Text"/>
                <a:sym typeface="IBM Plex Sans Hebrew Text"/>
              </a:rPr>
              <a:t> Attraction to personal content in the brand's channels, for example, about the hobbies of founders</a:t>
            </a:r>
          </a:p>
          <a:p>
            <a:pPr algn="l">
              <a:lnSpc>
                <a:spcPts val="4480"/>
              </a:lnSpc>
            </a:pPr>
          </a:p>
          <a:p>
            <a:pPr algn="l">
              <a:lnSpc>
                <a:spcPts val="4480"/>
              </a:lnSpc>
            </a:pPr>
          </a:p>
        </p:txBody>
      </p:sp>
      <p:sp>
        <p:nvSpPr>
          <p:cNvPr name="TextBox 11" id="11"/>
          <p:cNvSpPr txBox="true"/>
          <p:nvPr/>
        </p:nvSpPr>
        <p:spPr>
          <a:xfrm rot="0">
            <a:off x="451511" y="5261915"/>
            <a:ext cx="8078093" cy="167132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Wide product range and content themes</a:t>
            </a:r>
          </a:p>
          <a:p>
            <a:pPr algn="l">
              <a:lnSpc>
                <a:spcPts val="4480"/>
              </a:lnSpc>
            </a:pPr>
          </a:p>
          <a:p>
            <a:pPr algn="l">
              <a:lnSpc>
                <a:spcPts val="4480"/>
              </a:lnSpc>
            </a:pPr>
          </a:p>
        </p:txBody>
      </p:sp>
      <p:sp>
        <p:nvSpPr>
          <p:cNvPr name="TextBox 12" id="12"/>
          <p:cNvSpPr txBox="true"/>
          <p:nvPr/>
        </p:nvSpPr>
        <p:spPr>
          <a:xfrm rot="0">
            <a:off x="470561" y="6599860"/>
            <a:ext cx="8587680" cy="547370"/>
          </a:xfrm>
          <a:prstGeom prst="rect">
            <a:avLst/>
          </a:prstGeom>
        </p:spPr>
        <p:txBody>
          <a:bodyPr anchor="t" rtlCol="false" tIns="0" lIns="0" bIns="0" rIns="0">
            <a:spAutoFit/>
          </a:bodyPr>
          <a:lstStyle/>
          <a:p>
            <a:pPr algn="l" marL="690881" indent="-345440" lvl="1">
              <a:lnSpc>
                <a:spcPts val="4480"/>
              </a:lnSpc>
              <a:spcBef>
                <a:spcPct val="0"/>
              </a:spcBef>
              <a:buFont typeface="Arial"/>
              <a:buChar char="•"/>
            </a:pPr>
            <a:r>
              <a:rPr lang="en-US" sz="3200">
                <a:solidFill>
                  <a:srgbClr val="000000"/>
                </a:solidFill>
                <a:latin typeface="IBM Plex Sans Hebrew Text"/>
                <a:ea typeface="IBM Plex Sans Hebrew Text"/>
                <a:cs typeface="IBM Plex Sans Hebrew Text"/>
                <a:sym typeface="IBM Plex Sans Hebrew Text"/>
              </a:rPr>
              <a:t>Provide only essential and key information </a:t>
            </a:r>
          </a:p>
        </p:txBody>
      </p:sp>
      <p:sp>
        <p:nvSpPr>
          <p:cNvPr name="TextBox 13" id="13"/>
          <p:cNvSpPr txBox="true"/>
          <p:nvPr/>
        </p:nvSpPr>
        <p:spPr>
          <a:xfrm rot="0">
            <a:off x="461036" y="7657740"/>
            <a:ext cx="6519565" cy="547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Pride in Russian manufacturing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grpSp>
        <p:nvGrpSpPr>
          <p:cNvPr name="Group 3" id="3"/>
          <p:cNvGrpSpPr/>
          <p:nvPr/>
        </p:nvGrpSpPr>
        <p:grpSpPr>
          <a:xfrm rot="0">
            <a:off x="624629" y="1425692"/>
            <a:ext cx="808142" cy="404071"/>
            <a:chOff x="0" y="0"/>
            <a:chExt cx="812800" cy="406400"/>
          </a:xfrm>
        </p:grpSpPr>
        <p:sp>
          <p:nvSpPr>
            <p:cNvPr name="Freeform 4" id="4"/>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5" id="5"/>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Freeform 6" id="6"/>
          <p:cNvSpPr/>
          <p:nvPr/>
        </p:nvSpPr>
        <p:spPr>
          <a:xfrm flipH="false" flipV="false" rot="0">
            <a:off x="13475142" y="2859485"/>
            <a:ext cx="4555013" cy="5617137"/>
          </a:xfrm>
          <a:custGeom>
            <a:avLst/>
            <a:gdLst/>
            <a:ahLst/>
            <a:cxnLst/>
            <a:rect r="r" b="b" t="t" l="l"/>
            <a:pathLst>
              <a:path h="5617137" w="4555013">
                <a:moveTo>
                  <a:pt x="0" y="0"/>
                </a:moveTo>
                <a:lnTo>
                  <a:pt x="4555013" y="0"/>
                </a:lnTo>
                <a:lnTo>
                  <a:pt x="4555013" y="5617137"/>
                </a:lnTo>
                <a:lnTo>
                  <a:pt x="0" y="5617137"/>
                </a:lnTo>
                <a:lnTo>
                  <a:pt x="0" y="0"/>
                </a:lnTo>
                <a:close/>
              </a:path>
            </a:pathLst>
          </a:custGeom>
          <a:blipFill>
            <a:blip r:embed="rId2"/>
            <a:stretch>
              <a:fillRect l="0" t="0" r="0" b="0"/>
            </a:stretch>
          </a:blipFill>
        </p:spPr>
      </p:sp>
      <p:sp>
        <p:nvSpPr>
          <p:cNvPr name="TextBox 7" id="7"/>
          <p:cNvSpPr txBox="true"/>
          <p:nvPr/>
        </p:nvSpPr>
        <p:spPr>
          <a:xfrm rot="0">
            <a:off x="1739784" y="1311392"/>
            <a:ext cx="13854935" cy="575945"/>
          </a:xfrm>
          <a:prstGeom prst="rect">
            <a:avLst/>
          </a:prstGeom>
        </p:spPr>
        <p:txBody>
          <a:bodyPr anchor="t" rtlCol="false" tIns="0" lIns="0" bIns="0" rIns="0">
            <a:spAutoFit/>
          </a:bodyPr>
          <a:lstStyle/>
          <a:p>
            <a:pPr algn="l">
              <a:lnSpc>
                <a:spcPts val="4480"/>
              </a:lnSpc>
              <a:spcBef>
                <a:spcPct val="0"/>
              </a:spcBef>
            </a:pPr>
            <a:r>
              <a:rPr lang="en-US" b="true" sz="3200">
                <a:solidFill>
                  <a:srgbClr val="000000"/>
                </a:solidFill>
                <a:latin typeface="Telegraf Bold"/>
                <a:ea typeface="Telegraf Bold"/>
                <a:cs typeface="Telegraf Bold"/>
                <a:sym typeface="Telegraf Bold"/>
              </a:rPr>
              <a:t>Recommendation to boost intimacy between brand and customers:</a:t>
            </a:r>
          </a:p>
        </p:txBody>
      </p:sp>
      <p:sp>
        <p:nvSpPr>
          <p:cNvPr name="TextBox 8" id="8"/>
          <p:cNvSpPr txBox="true"/>
          <p:nvPr/>
        </p:nvSpPr>
        <p:spPr>
          <a:xfrm rot="0">
            <a:off x="152400" y="2935685"/>
            <a:ext cx="12590824" cy="4939030"/>
          </a:xfrm>
          <a:prstGeom prst="rect">
            <a:avLst/>
          </a:prstGeom>
        </p:spPr>
        <p:txBody>
          <a:bodyPr anchor="t" rtlCol="false" tIns="0" lIns="0" bIns="0" rIns="0">
            <a:spAutoFit/>
          </a:bodyPr>
          <a:lstStyle/>
          <a:p>
            <a:pPr algn="just" marL="604519" indent="-302260" lvl="1">
              <a:lnSpc>
                <a:spcPts val="3919"/>
              </a:lnSpc>
              <a:buFont typeface="Arial"/>
              <a:buChar char="•"/>
            </a:pPr>
            <a:r>
              <a:rPr lang="en-US" sz="2799">
                <a:solidFill>
                  <a:srgbClr val="000000"/>
                </a:solidFill>
                <a:latin typeface="IBM Plex Sans Hebrew Text"/>
                <a:ea typeface="IBM Plex Sans Hebrew Text"/>
                <a:cs typeface="IBM Plex Sans Hebrew Text"/>
                <a:sym typeface="IBM Plex Sans Hebrew Text"/>
              </a:rPr>
              <a:t>More personal content about the founders and top management of the company  (this may be the founders hobbies, goals and plans)</a:t>
            </a:r>
          </a:p>
          <a:p>
            <a:pPr algn="just">
              <a:lnSpc>
                <a:spcPts val="3919"/>
              </a:lnSpc>
            </a:pPr>
            <a:r>
              <a:rPr lang="en-US" sz="2799">
                <a:solidFill>
                  <a:srgbClr val="000000"/>
                </a:solidFill>
                <a:latin typeface="IBM Plex Sans Hebrew Text"/>
                <a:ea typeface="IBM Plex Sans Hebrew Text"/>
                <a:cs typeface="IBM Plex Sans Hebrew Text"/>
                <a:sym typeface="IBM Plex Sans Hebrew Text"/>
              </a:rPr>
              <a:t> </a:t>
            </a:r>
          </a:p>
          <a:p>
            <a:pPr algn="just" marL="604519" indent="-302260" lvl="1">
              <a:lnSpc>
                <a:spcPts val="3919"/>
              </a:lnSpc>
              <a:buFont typeface="Arial"/>
              <a:buChar char="•"/>
            </a:pPr>
            <a:r>
              <a:rPr lang="en-US" sz="2799">
                <a:solidFill>
                  <a:srgbClr val="000000"/>
                </a:solidFill>
                <a:latin typeface="IBM Plex Sans Hebrew Text"/>
                <a:ea typeface="IBM Plex Sans Hebrew Text"/>
                <a:cs typeface="IBM Plex Sans Hebrew Text"/>
                <a:sym typeface="IBM Plex Sans Hebrew Text"/>
              </a:rPr>
              <a:t>Cover different interests and hobbies of clients and broadcast them in brand’s content</a:t>
            </a:r>
          </a:p>
          <a:p>
            <a:pPr algn="just">
              <a:lnSpc>
                <a:spcPts val="3919"/>
              </a:lnSpc>
            </a:pPr>
          </a:p>
          <a:p>
            <a:pPr algn="just" marL="604519" indent="-302260" lvl="1">
              <a:lnSpc>
                <a:spcPts val="3919"/>
              </a:lnSpc>
              <a:buFont typeface="Arial"/>
              <a:buChar char="•"/>
            </a:pPr>
            <a:r>
              <a:rPr lang="en-US" sz="2799">
                <a:solidFill>
                  <a:srgbClr val="000000"/>
                </a:solidFill>
                <a:latin typeface="IBM Plex Sans Hebrew Text"/>
                <a:ea typeface="IBM Plex Sans Hebrew Text"/>
                <a:cs typeface="IBM Plex Sans Hebrew Text"/>
                <a:sym typeface="IBM Plex Sans Hebrew Text"/>
              </a:rPr>
              <a:t>Limited emailouts</a:t>
            </a:r>
            <a:r>
              <a:rPr lang="en-US" sz="2799">
                <a:solidFill>
                  <a:srgbClr val="000000"/>
                </a:solidFill>
                <a:latin typeface="IBM Plex Sans Hebrew Text"/>
                <a:ea typeface="IBM Plex Sans Hebrew Text"/>
                <a:cs typeface="IBM Plex Sans Hebrew Text"/>
                <a:sym typeface="IBM Plex Sans Hebrew Text"/>
              </a:rPr>
              <a:t> with the most important information and less content on social media</a:t>
            </a:r>
          </a:p>
          <a:p>
            <a:pPr algn="just">
              <a:lnSpc>
                <a:spcPts val="3919"/>
              </a:lnSpc>
            </a:pPr>
          </a:p>
          <a:p>
            <a:pPr algn="just" marL="604519" indent="-302260" lvl="1">
              <a:lnSpc>
                <a:spcPts val="3919"/>
              </a:lnSpc>
              <a:buFont typeface="Arial"/>
              <a:buChar char="•"/>
            </a:pPr>
            <a:r>
              <a:rPr lang="en-US" sz="2799">
                <a:solidFill>
                  <a:srgbClr val="000000"/>
                </a:solidFill>
                <a:latin typeface="IBM Plex Sans Hebrew Text"/>
                <a:ea typeface="IBM Plex Sans Hebrew Text"/>
                <a:cs typeface="IBM Plex Sans Hebrew Text"/>
                <a:sym typeface="IBM Plex Sans Hebrew Text"/>
              </a:rPr>
              <a:t>Make an accent on Russian production and Russian origin  </a:t>
            </a:r>
          </a:p>
        </p:txBody>
      </p:sp>
      <p:sp>
        <p:nvSpPr>
          <p:cNvPr name="TextBox 9" id="9"/>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11</a:t>
            </a:r>
          </a:p>
        </p:txBody>
      </p:sp>
      <p:sp>
        <p:nvSpPr>
          <p:cNvPr name="TextBox 10" id="10"/>
          <p:cNvSpPr txBox="true"/>
          <p:nvPr/>
        </p:nvSpPr>
        <p:spPr>
          <a:xfrm rot="0">
            <a:off x="14794307" y="8893175"/>
            <a:ext cx="1726183" cy="339725"/>
          </a:xfrm>
          <a:prstGeom prst="rect">
            <a:avLst/>
          </a:prstGeom>
        </p:spPr>
        <p:txBody>
          <a:bodyPr anchor="t" rtlCol="false" tIns="0" lIns="0" bIns="0" rIns="0">
            <a:spAutoFit/>
          </a:bodyPr>
          <a:lstStyle/>
          <a:p>
            <a:pPr algn="ctr" marL="0" indent="0" lvl="0">
              <a:lnSpc>
                <a:spcPts val="2800"/>
              </a:lnSpc>
              <a:spcBef>
                <a:spcPct val="0"/>
              </a:spcBef>
            </a:pPr>
            <a:r>
              <a:rPr lang="en-US" sz="2000">
                <a:solidFill>
                  <a:srgbClr val="000000"/>
                </a:solidFill>
                <a:latin typeface="IBM Plex Sans Hebrew Light Bold"/>
                <a:ea typeface="IBM Plex Sans Hebrew Light Bold"/>
                <a:cs typeface="IBM Plex Sans Hebrew Light Bold"/>
                <a:sym typeface="IBM Plex Sans Hebrew Light Bold"/>
              </a:rPr>
              <a:t>Bork chess set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4" id="4"/>
          <p:cNvSpPr txBox="true"/>
          <p:nvPr/>
        </p:nvSpPr>
        <p:spPr>
          <a:xfrm rot="0">
            <a:off x="1726734" y="1422033"/>
            <a:ext cx="10720762" cy="575946"/>
          </a:xfrm>
          <a:prstGeom prst="rect">
            <a:avLst/>
          </a:prstGeom>
        </p:spPr>
        <p:txBody>
          <a:bodyPr anchor="t" rtlCol="false" tIns="0" lIns="0" bIns="0" rIns="0">
            <a:spAutoFit/>
          </a:bodyPr>
          <a:lstStyle/>
          <a:p>
            <a:pPr algn="l">
              <a:lnSpc>
                <a:spcPts val="4479"/>
              </a:lnSpc>
              <a:spcBef>
                <a:spcPct val="0"/>
              </a:spcBef>
            </a:pPr>
            <a:r>
              <a:rPr lang="en-US" b="true" sz="3199">
                <a:solidFill>
                  <a:srgbClr val="000000"/>
                </a:solidFill>
                <a:latin typeface="Telegraf Bold"/>
                <a:ea typeface="Telegraf Bold"/>
                <a:cs typeface="Telegraf Bold"/>
                <a:sym typeface="Telegraf Bold"/>
              </a:rPr>
              <a:t> Main insights based on interpretation of interview </a:t>
            </a:r>
          </a:p>
        </p:txBody>
      </p:sp>
      <p:sp>
        <p:nvSpPr>
          <p:cNvPr name="TextBox 5" id="5"/>
          <p:cNvSpPr txBox="true"/>
          <p:nvPr/>
        </p:nvSpPr>
        <p:spPr>
          <a:xfrm rot="0">
            <a:off x="7597591" y="2448383"/>
            <a:ext cx="9699809" cy="668021"/>
          </a:xfrm>
          <a:prstGeom prst="rect">
            <a:avLst/>
          </a:prstGeom>
        </p:spPr>
        <p:txBody>
          <a:bodyPr anchor="t" rtlCol="false" tIns="0" lIns="0" bIns="0" rIns="0">
            <a:spAutoFit/>
          </a:bodyPr>
          <a:lstStyle/>
          <a:p>
            <a:pPr algn="l">
              <a:lnSpc>
                <a:spcPts val="5179"/>
              </a:lnSpc>
              <a:spcBef>
                <a:spcPct val="0"/>
              </a:spcBef>
            </a:pPr>
            <a:r>
              <a:rPr lang="en-US" b="true" sz="3699">
                <a:solidFill>
                  <a:srgbClr val="000000"/>
                </a:solidFill>
                <a:latin typeface="Telegraf Bold"/>
                <a:ea typeface="Telegraf Bold"/>
                <a:cs typeface="Telegraf Bold"/>
                <a:sym typeface="Telegraf Bold"/>
              </a:rPr>
              <a:t>2.Passion</a:t>
            </a:r>
          </a:p>
        </p:txBody>
      </p:sp>
      <p:sp>
        <p:nvSpPr>
          <p:cNvPr name="TextBox 6" id="6"/>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12</a:t>
            </a:r>
          </a:p>
        </p:txBody>
      </p:sp>
      <p:grpSp>
        <p:nvGrpSpPr>
          <p:cNvPr name="Group 7" id="7"/>
          <p:cNvGrpSpPr/>
          <p:nvPr/>
        </p:nvGrpSpPr>
        <p:grpSpPr>
          <a:xfrm rot="0">
            <a:off x="732927" y="15114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461036" y="3619549"/>
            <a:ext cx="16798264" cy="1671320"/>
          </a:xfrm>
          <a:prstGeom prst="rect">
            <a:avLst/>
          </a:prstGeom>
        </p:spPr>
        <p:txBody>
          <a:bodyPr anchor="t" rtlCol="false" tIns="0" lIns="0" bIns="0" rIns="0">
            <a:spAutoFit/>
          </a:bodyPr>
          <a:lstStyle/>
          <a:p>
            <a:pPr algn="l" marL="690881" indent="-345440" lvl="1">
              <a:lnSpc>
                <a:spcPts val="4480"/>
              </a:lnSpc>
              <a:buFont typeface="Arial"/>
              <a:buChar char="•"/>
            </a:pPr>
            <a:r>
              <a:rPr lang="en-US" b="true" sz="3200">
                <a:solidFill>
                  <a:srgbClr val="000000"/>
                </a:solidFill>
                <a:latin typeface="IBM Plex Sans Hebrew Text"/>
                <a:ea typeface="IBM Plex Sans Hebrew Text"/>
                <a:cs typeface="IBM Plex Sans Hebrew Text"/>
                <a:sym typeface="IBM Plex Sans Hebrew Text"/>
              </a:rPr>
              <a:t> Beautiful, quality-made shootings and content</a:t>
            </a:r>
          </a:p>
          <a:p>
            <a:pPr algn="l">
              <a:lnSpc>
                <a:spcPts val="4480"/>
              </a:lnSpc>
            </a:pPr>
          </a:p>
          <a:p>
            <a:pPr algn="l">
              <a:lnSpc>
                <a:spcPts val="4480"/>
              </a:lnSpc>
            </a:pPr>
          </a:p>
        </p:txBody>
      </p:sp>
      <p:sp>
        <p:nvSpPr>
          <p:cNvPr name="TextBox 11" id="11"/>
          <p:cNvSpPr txBox="true"/>
          <p:nvPr/>
        </p:nvSpPr>
        <p:spPr>
          <a:xfrm rot="0">
            <a:off x="470561" y="4974321"/>
            <a:ext cx="11517064" cy="547370"/>
          </a:xfrm>
          <a:prstGeom prst="rect">
            <a:avLst/>
          </a:prstGeom>
        </p:spPr>
        <p:txBody>
          <a:bodyPr anchor="t" rtlCol="false" tIns="0" lIns="0" bIns="0" rIns="0">
            <a:spAutoFit/>
          </a:bodyPr>
          <a:lstStyle/>
          <a:p>
            <a:pPr algn="l" marL="690881" indent="-345440" lvl="1">
              <a:lnSpc>
                <a:spcPts val="4480"/>
              </a:lnSpc>
              <a:spcBef>
                <a:spcPct val="0"/>
              </a:spcBef>
              <a:buFont typeface="Arial"/>
              <a:buChar char="•"/>
            </a:pPr>
            <a:r>
              <a:rPr lang="en-US" sz="3200">
                <a:solidFill>
                  <a:srgbClr val="000000"/>
                </a:solidFill>
                <a:latin typeface="IBM Plex Sans Hebrew Text"/>
                <a:ea typeface="IBM Plex Sans Hebrew Text"/>
                <a:cs typeface="IBM Plex Sans Hebrew Text"/>
                <a:sym typeface="IBM Plex Sans Hebrew Text"/>
              </a:rPr>
              <a:t>W</a:t>
            </a:r>
            <a:r>
              <a:rPr lang="en-US" b="true" sz="3200" strike="noStrike" u="none">
                <a:solidFill>
                  <a:srgbClr val="000000"/>
                </a:solidFill>
                <a:latin typeface="IBM Plex Sans Hebrew Text"/>
                <a:ea typeface="IBM Plex Sans Hebrew Text"/>
                <a:cs typeface="IBM Plex Sans Hebrew Text"/>
                <a:sym typeface="IBM Plex Sans Hebrew Text"/>
              </a:rPr>
              <a:t>ide range of products, categories, colors drive an interest</a:t>
            </a:r>
          </a:p>
        </p:txBody>
      </p:sp>
      <p:sp>
        <p:nvSpPr>
          <p:cNvPr name="TextBox 12" id="12"/>
          <p:cNvSpPr txBox="true"/>
          <p:nvPr/>
        </p:nvSpPr>
        <p:spPr>
          <a:xfrm rot="0">
            <a:off x="461036" y="6224432"/>
            <a:ext cx="8110538" cy="547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Collaborations with bloggers and brands</a:t>
            </a:r>
          </a:p>
        </p:txBody>
      </p:sp>
      <p:sp>
        <p:nvSpPr>
          <p:cNvPr name="TextBox 13" id="13"/>
          <p:cNvSpPr txBox="true"/>
          <p:nvPr/>
        </p:nvSpPr>
        <p:spPr>
          <a:xfrm rot="0">
            <a:off x="470561" y="7400452"/>
            <a:ext cx="11163300" cy="540072"/>
          </a:xfrm>
          <a:prstGeom prst="rect">
            <a:avLst/>
          </a:prstGeom>
        </p:spPr>
        <p:txBody>
          <a:bodyPr anchor="t" rtlCol="false" tIns="0" lIns="0" bIns="0" rIns="0">
            <a:spAutoFit/>
          </a:bodyPr>
          <a:lstStyle/>
          <a:p>
            <a:pPr algn="l" marL="671948" indent="-335974" lvl="1">
              <a:lnSpc>
                <a:spcPts val="4357"/>
              </a:lnSpc>
              <a:buFont typeface="Arial"/>
              <a:buChar char="•"/>
            </a:pPr>
            <a:r>
              <a:rPr lang="en-US" sz="3112">
                <a:solidFill>
                  <a:srgbClr val="000000"/>
                </a:solidFill>
                <a:latin typeface="IBM Plex Sans Hebrew Text"/>
                <a:ea typeface="IBM Plex Sans Hebrew Text"/>
                <a:cs typeface="IBM Plex Sans Hebrew Text"/>
                <a:sym typeface="IBM Plex Sans Hebrew Text"/>
              </a:rPr>
              <a:t>The ability to evaluate an item from all sides (360 degrees)</a:t>
            </a:r>
          </a:p>
        </p:txBody>
      </p:sp>
      <p:sp>
        <p:nvSpPr>
          <p:cNvPr name="TextBox 14" id="14"/>
          <p:cNvSpPr txBox="true"/>
          <p:nvPr/>
        </p:nvSpPr>
        <p:spPr>
          <a:xfrm rot="0">
            <a:off x="461036" y="8457840"/>
            <a:ext cx="4478238" cy="547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“Sunk into the soul”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328451" y="3626044"/>
            <a:ext cx="5717713" cy="4609906"/>
          </a:xfrm>
          <a:custGeom>
            <a:avLst/>
            <a:gdLst/>
            <a:ahLst/>
            <a:cxnLst/>
            <a:rect r="r" b="b" t="t" l="l"/>
            <a:pathLst>
              <a:path h="4609906" w="5717713">
                <a:moveTo>
                  <a:pt x="0" y="0"/>
                </a:moveTo>
                <a:lnTo>
                  <a:pt x="5717713" y="0"/>
                </a:lnTo>
                <a:lnTo>
                  <a:pt x="5717713" y="4609905"/>
                </a:lnTo>
                <a:lnTo>
                  <a:pt x="0" y="4609905"/>
                </a:lnTo>
                <a:lnTo>
                  <a:pt x="0" y="0"/>
                </a:lnTo>
                <a:close/>
              </a:path>
            </a:pathLst>
          </a:custGeom>
          <a:blipFill>
            <a:blip r:embed="rId2"/>
            <a:stretch>
              <a:fillRect l="0" t="0" r="0" b="0"/>
            </a:stretch>
          </a:blipFill>
        </p:spPr>
      </p:sp>
      <p:sp>
        <p:nvSpPr>
          <p:cNvPr name="TextBox 3" id="3"/>
          <p:cNvSpPr txBox="true"/>
          <p:nvPr/>
        </p:nvSpPr>
        <p:spPr>
          <a:xfrm rot="0">
            <a:off x="284902" y="3186303"/>
            <a:ext cx="11707583" cy="5929688"/>
          </a:xfrm>
          <a:prstGeom prst="rect">
            <a:avLst/>
          </a:prstGeom>
        </p:spPr>
        <p:txBody>
          <a:bodyPr anchor="t" rtlCol="false" tIns="0" lIns="0" bIns="0" rIns="0">
            <a:spAutoFit/>
          </a:bodyPr>
          <a:lstStyle/>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Improve the quality of content, address different topics and customer interests.</a:t>
            </a:r>
          </a:p>
          <a:p>
            <a:pPr algn="just">
              <a:lnSpc>
                <a:spcPts val="3916"/>
              </a:lnSpc>
            </a:pPr>
            <a:r>
              <a:rPr lang="en-US" sz="2797">
                <a:solidFill>
                  <a:srgbClr val="000000"/>
                </a:solidFill>
                <a:latin typeface="IBM Plex Sans Hebrew Text"/>
                <a:ea typeface="IBM Plex Sans Hebrew Text"/>
                <a:cs typeface="IBM Plex Sans Hebrew Text"/>
                <a:sym typeface="IBM Plex Sans Hebrew Text"/>
              </a:rPr>
              <a:t> </a:t>
            </a: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Use AR fitting rooms, VR technologies, 360-degree shooting to cover the objections of customers </a:t>
            </a:r>
          </a:p>
          <a:p>
            <a:pPr algn="just">
              <a:lnSpc>
                <a:spcPts val="3916"/>
              </a:lnSpc>
            </a:pP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 Collaborate with influences, leaders of opinions, places of city, caffe and restaurants to attract attention</a:t>
            </a:r>
          </a:p>
          <a:p>
            <a:pPr algn="just">
              <a:lnSpc>
                <a:spcPts val="3916"/>
              </a:lnSpc>
            </a:pP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Make more colors, modify models, expand the range of things so that the product will “sink into the soul” of more people</a:t>
            </a:r>
          </a:p>
          <a:p>
            <a:pPr algn="just">
              <a:lnSpc>
                <a:spcPts val="3916"/>
              </a:lnSpc>
            </a:pPr>
          </a:p>
        </p:txBody>
      </p:sp>
      <p:sp>
        <p:nvSpPr>
          <p:cNvPr name="TextBox 4" id="4"/>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13</a:t>
            </a:r>
          </a:p>
        </p:txBody>
      </p:sp>
      <p:sp>
        <p:nvSpPr>
          <p:cNvPr name="TextBox 5" id="5"/>
          <p:cNvSpPr txBox="true"/>
          <p:nvPr/>
        </p:nvSpPr>
        <p:spPr>
          <a:xfrm rot="0">
            <a:off x="13275015" y="8566150"/>
            <a:ext cx="3824585" cy="692150"/>
          </a:xfrm>
          <a:prstGeom prst="rect">
            <a:avLst/>
          </a:prstGeom>
        </p:spPr>
        <p:txBody>
          <a:bodyPr anchor="t" rtlCol="false" tIns="0" lIns="0" bIns="0" rIns="0">
            <a:spAutoFit/>
          </a:bodyPr>
          <a:lstStyle/>
          <a:p>
            <a:pPr algn="ctr">
              <a:lnSpc>
                <a:spcPts val="2800"/>
              </a:lnSpc>
            </a:pPr>
            <a:r>
              <a:rPr lang="en-US" sz="2000">
                <a:solidFill>
                  <a:srgbClr val="000000"/>
                </a:solidFill>
                <a:latin typeface="IBM Plex Sans Hebrew Light Bold"/>
                <a:ea typeface="IBM Plex Sans Hebrew Light Bold"/>
                <a:cs typeface="IBM Plex Sans Hebrew Light Bold"/>
                <a:sym typeface="IBM Plex Sans Hebrew Light Bold"/>
              </a:rPr>
              <a:t>PyeOptics AR opportunity to look </a:t>
            </a:r>
          </a:p>
          <a:p>
            <a:pPr algn="ctr" marL="0" indent="0" lvl="0">
              <a:lnSpc>
                <a:spcPts val="2800"/>
              </a:lnSpc>
              <a:spcBef>
                <a:spcPct val="0"/>
              </a:spcBef>
            </a:pPr>
            <a:r>
              <a:rPr lang="en-US" sz="2000">
                <a:solidFill>
                  <a:srgbClr val="000000"/>
                </a:solidFill>
                <a:latin typeface="IBM Plex Sans Hebrew Light Bold"/>
                <a:ea typeface="IBM Plex Sans Hebrew Light Bold"/>
                <a:cs typeface="IBM Plex Sans Hebrew Light Bold"/>
                <a:sym typeface="IBM Plex Sans Hebrew Light Bold"/>
              </a:rPr>
              <a:t>the glasses on 360°</a:t>
            </a:r>
          </a:p>
        </p:txBody>
      </p:sp>
      <p:sp>
        <p:nvSpPr>
          <p:cNvPr name="TextBox 6" id="6"/>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grpSp>
        <p:nvGrpSpPr>
          <p:cNvPr name="Group 7" id="7"/>
          <p:cNvGrpSpPr/>
          <p:nvPr/>
        </p:nvGrpSpPr>
        <p:grpSpPr>
          <a:xfrm rot="0">
            <a:off x="624629" y="1425692"/>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1739784" y="1311392"/>
            <a:ext cx="13854935" cy="575945"/>
          </a:xfrm>
          <a:prstGeom prst="rect">
            <a:avLst/>
          </a:prstGeom>
        </p:spPr>
        <p:txBody>
          <a:bodyPr anchor="t" rtlCol="false" tIns="0" lIns="0" bIns="0" rIns="0">
            <a:spAutoFit/>
          </a:bodyPr>
          <a:lstStyle/>
          <a:p>
            <a:pPr algn="l">
              <a:lnSpc>
                <a:spcPts val="4480"/>
              </a:lnSpc>
              <a:spcBef>
                <a:spcPct val="0"/>
              </a:spcBef>
            </a:pPr>
            <a:r>
              <a:rPr lang="en-US" b="true" sz="3200">
                <a:solidFill>
                  <a:srgbClr val="000000"/>
                </a:solidFill>
                <a:latin typeface="Telegraf Bold"/>
                <a:ea typeface="Telegraf Bold"/>
                <a:cs typeface="Telegraf Bold"/>
                <a:sym typeface="Telegraf Bold"/>
              </a:rPr>
              <a:t>Recommendation to boost passion between brand and customers: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4" id="4"/>
          <p:cNvSpPr txBox="true"/>
          <p:nvPr/>
        </p:nvSpPr>
        <p:spPr>
          <a:xfrm rot="0">
            <a:off x="1726734" y="1422033"/>
            <a:ext cx="10720762" cy="575946"/>
          </a:xfrm>
          <a:prstGeom prst="rect">
            <a:avLst/>
          </a:prstGeom>
        </p:spPr>
        <p:txBody>
          <a:bodyPr anchor="t" rtlCol="false" tIns="0" lIns="0" bIns="0" rIns="0">
            <a:spAutoFit/>
          </a:bodyPr>
          <a:lstStyle/>
          <a:p>
            <a:pPr algn="l">
              <a:lnSpc>
                <a:spcPts val="4479"/>
              </a:lnSpc>
              <a:spcBef>
                <a:spcPct val="0"/>
              </a:spcBef>
            </a:pPr>
            <a:r>
              <a:rPr lang="en-US" b="true" sz="3199">
                <a:solidFill>
                  <a:srgbClr val="000000"/>
                </a:solidFill>
                <a:latin typeface="Telegraf Bold"/>
                <a:ea typeface="Telegraf Bold"/>
                <a:cs typeface="Telegraf Bold"/>
                <a:sym typeface="Telegraf Bold"/>
              </a:rPr>
              <a:t> Main insights based on interpretation of interview </a:t>
            </a:r>
          </a:p>
        </p:txBody>
      </p:sp>
      <p:sp>
        <p:nvSpPr>
          <p:cNvPr name="TextBox 5" id="5"/>
          <p:cNvSpPr txBox="true"/>
          <p:nvPr/>
        </p:nvSpPr>
        <p:spPr>
          <a:xfrm rot="0">
            <a:off x="6385415" y="2448383"/>
            <a:ext cx="9699809" cy="668021"/>
          </a:xfrm>
          <a:prstGeom prst="rect">
            <a:avLst/>
          </a:prstGeom>
        </p:spPr>
        <p:txBody>
          <a:bodyPr anchor="t" rtlCol="false" tIns="0" lIns="0" bIns="0" rIns="0">
            <a:spAutoFit/>
          </a:bodyPr>
          <a:lstStyle/>
          <a:p>
            <a:pPr algn="l">
              <a:lnSpc>
                <a:spcPts val="5179"/>
              </a:lnSpc>
              <a:spcBef>
                <a:spcPct val="0"/>
              </a:spcBef>
            </a:pPr>
            <a:r>
              <a:rPr lang="en-US" b="true" sz="3699">
                <a:solidFill>
                  <a:srgbClr val="000000"/>
                </a:solidFill>
                <a:latin typeface="Telegraf Bold"/>
                <a:ea typeface="Telegraf Bold"/>
                <a:cs typeface="Telegraf Bold"/>
                <a:sym typeface="Telegraf Bold"/>
              </a:rPr>
              <a:t>3. Decision/commitment</a:t>
            </a:r>
          </a:p>
        </p:txBody>
      </p:sp>
      <p:sp>
        <p:nvSpPr>
          <p:cNvPr name="TextBox 6" id="6"/>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14</a:t>
            </a:r>
          </a:p>
        </p:txBody>
      </p:sp>
      <p:grpSp>
        <p:nvGrpSpPr>
          <p:cNvPr name="Group 7" id="7"/>
          <p:cNvGrpSpPr/>
          <p:nvPr/>
        </p:nvGrpSpPr>
        <p:grpSpPr>
          <a:xfrm rot="0">
            <a:off x="732927" y="15114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461036" y="3619549"/>
            <a:ext cx="16798264" cy="547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a friendly and unbiased atmosphere in the store</a:t>
            </a:r>
          </a:p>
        </p:txBody>
      </p:sp>
      <p:sp>
        <p:nvSpPr>
          <p:cNvPr name="TextBox 11" id="11"/>
          <p:cNvSpPr txBox="true"/>
          <p:nvPr/>
        </p:nvSpPr>
        <p:spPr>
          <a:xfrm rot="0">
            <a:off x="461036" y="4945746"/>
            <a:ext cx="12930411" cy="547370"/>
          </a:xfrm>
          <a:prstGeom prst="rect">
            <a:avLst/>
          </a:prstGeom>
        </p:spPr>
        <p:txBody>
          <a:bodyPr anchor="t" rtlCol="false" tIns="0" lIns="0" bIns="0" rIns="0">
            <a:spAutoFit/>
          </a:bodyPr>
          <a:lstStyle/>
          <a:p>
            <a:pPr algn="l" marL="690881" indent="-345440" lvl="1">
              <a:lnSpc>
                <a:spcPts val="4480"/>
              </a:lnSpc>
              <a:spcBef>
                <a:spcPct val="0"/>
              </a:spcBef>
              <a:buFont typeface="Arial"/>
              <a:buChar char="•"/>
            </a:pPr>
            <a:r>
              <a:rPr lang="en-US" sz="3200">
                <a:solidFill>
                  <a:srgbClr val="000000"/>
                </a:solidFill>
                <a:latin typeface="IBM Plex Sans Hebrew Text"/>
                <a:ea typeface="IBM Plex Sans Hebrew Text"/>
                <a:cs typeface="IBM Plex Sans Hebrew Text"/>
                <a:sym typeface="IBM Plex Sans Hebrew Text"/>
              </a:rPr>
              <a:t>an expanded assortment and a large number of product categories</a:t>
            </a:r>
          </a:p>
        </p:txBody>
      </p:sp>
      <p:sp>
        <p:nvSpPr>
          <p:cNvPr name="TextBox 12" id="12"/>
          <p:cNvSpPr txBox="true"/>
          <p:nvPr/>
        </p:nvSpPr>
        <p:spPr>
          <a:xfrm rot="0">
            <a:off x="461036" y="6224432"/>
            <a:ext cx="16798264" cy="547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Small products in the brand's assortment for a small price - </a:t>
            </a:r>
            <a:r>
              <a:rPr lang="en-US" sz="3200" u="sng">
                <a:solidFill>
                  <a:srgbClr val="000000"/>
                </a:solidFill>
                <a:latin typeface="IBM Plex Sans Hebrew Text"/>
                <a:ea typeface="IBM Plex Sans Hebrew Text"/>
                <a:cs typeface="IBM Plex Sans Hebrew Text"/>
                <a:sym typeface="IBM Plex Sans Hebrew Text"/>
                <a:hlinkClick r:id="rId4" tooltip="https://context.reverso.net/%D0%BF%D0%B5%D1%80%D0%B5%D0%B2%D0%BE%D0%B4/%D0%B0%D0%BD%D0%B3%D0%BB%D0%B8%D0%B9%D1%81%D0%BA%D0%B8%D0%B9-%D1%80%D1%83%D1%81%D1%81%D0%BA%D0%B8%D0%B9/price+discrimination"/>
              </a:rPr>
              <a:t>price discrimination</a:t>
            </a:r>
          </a:p>
        </p:txBody>
      </p:sp>
      <p:sp>
        <p:nvSpPr>
          <p:cNvPr name="TextBox 13" id="13"/>
          <p:cNvSpPr txBox="true"/>
          <p:nvPr/>
        </p:nvSpPr>
        <p:spPr>
          <a:xfrm rot="0">
            <a:off x="480086" y="7390927"/>
            <a:ext cx="3039963" cy="540072"/>
          </a:xfrm>
          <a:prstGeom prst="rect">
            <a:avLst/>
          </a:prstGeom>
        </p:spPr>
        <p:txBody>
          <a:bodyPr anchor="t" rtlCol="false" tIns="0" lIns="0" bIns="0" rIns="0">
            <a:spAutoFit/>
          </a:bodyPr>
          <a:lstStyle/>
          <a:p>
            <a:pPr algn="l" marL="671948" indent="-335974" lvl="1">
              <a:lnSpc>
                <a:spcPts val="4357"/>
              </a:lnSpc>
              <a:buFont typeface="Arial"/>
              <a:buChar char="•"/>
            </a:pPr>
            <a:r>
              <a:rPr lang="en-US" sz="3112">
                <a:solidFill>
                  <a:srgbClr val="000000"/>
                </a:solidFill>
                <a:latin typeface="IBM Plex Sans Hebrew Text"/>
                <a:ea typeface="IBM Plex Sans Hebrew Text"/>
                <a:cs typeface="IBM Plex Sans Hebrew Text"/>
                <a:sym typeface="IBM Plex Sans Hebrew Text"/>
              </a:rPr>
              <a:t>Brand events</a:t>
            </a:r>
          </a:p>
        </p:txBody>
      </p:sp>
      <p:sp>
        <p:nvSpPr>
          <p:cNvPr name="TextBox 14" id="14"/>
          <p:cNvSpPr txBox="true"/>
          <p:nvPr/>
        </p:nvSpPr>
        <p:spPr>
          <a:xfrm rot="0">
            <a:off x="461036" y="8467365"/>
            <a:ext cx="8056096" cy="547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IBM Plex Sans Hebrew Text"/>
                <a:ea typeface="IBM Plex Sans Hebrew Text"/>
                <a:cs typeface="IBM Plex Sans Hebrew Text"/>
                <a:sym typeface="IBM Plex Sans Hebrew Text"/>
              </a:rPr>
              <a:t>Product and packaging customization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312953" y="3121468"/>
            <a:ext cx="3098747" cy="5660582"/>
          </a:xfrm>
          <a:custGeom>
            <a:avLst/>
            <a:gdLst/>
            <a:ahLst/>
            <a:cxnLst/>
            <a:rect r="r" b="b" t="t" l="l"/>
            <a:pathLst>
              <a:path h="5660582" w="3098747">
                <a:moveTo>
                  <a:pt x="0" y="0"/>
                </a:moveTo>
                <a:lnTo>
                  <a:pt x="3098747" y="0"/>
                </a:lnTo>
                <a:lnTo>
                  <a:pt x="3098747" y="5660582"/>
                </a:lnTo>
                <a:lnTo>
                  <a:pt x="0" y="5660582"/>
                </a:lnTo>
                <a:lnTo>
                  <a:pt x="0" y="0"/>
                </a:lnTo>
                <a:close/>
              </a:path>
            </a:pathLst>
          </a:custGeom>
          <a:blipFill>
            <a:blip r:embed="rId2"/>
            <a:stretch>
              <a:fillRect l="0" t="0" r="0" b="0"/>
            </a:stretch>
          </a:blipFill>
        </p:spPr>
      </p:sp>
      <p:sp>
        <p:nvSpPr>
          <p:cNvPr name="TextBox 3" id="3"/>
          <p:cNvSpPr txBox="true"/>
          <p:nvPr/>
        </p:nvSpPr>
        <p:spPr>
          <a:xfrm rot="0">
            <a:off x="339152" y="3030902"/>
            <a:ext cx="13182510" cy="8406188"/>
          </a:xfrm>
          <a:prstGeom prst="rect">
            <a:avLst/>
          </a:prstGeom>
        </p:spPr>
        <p:txBody>
          <a:bodyPr anchor="t" rtlCol="false" tIns="0" lIns="0" bIns="0" rIns="0">
            <a:spAutoFit/>
          </a:bodyPr>
          <a:lstStyle/>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Conduct brand events are truly valued by the customers as they create an element of </a:t>
            </a:r>
            <a:r>
              <a:rPr lang="en-US" sz="2797">
                <a:solidFill>
                  <a:srgbClr val="000000"/>
                </a:solidFill>
                <a:latin typeface="IBM Plex Sans Hebrew Text"/>
                <a:ea typeface="IBM Plex Sans Hebrew Text"/>
                <a:cs typeface="IBM Plex Sans Hebrew Text"/>
                <a:sym typeface="IBM Plex Sans Hebrew Text"/>
              </a:rPr>
              <a:t>belonging</a:t>
            </a:r>
          </a:p>
          <a:p>
            <a:pPr algn="just">
              <a:lnSpc>
                <a:spcPts val="3916"/>
              </a:lnSpc>
            </a:pP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C</a:t>
            </a:r>
            <a:r>
              <a:rPr lang="en-US" sz="2797">
                <a:solidFill>
                  <a:srgbClr val="000000"/>
                </a:solidFill>
                <a:latin typeface="IBM Plex Sans Hebrew Text"/>
                <a:ea typeface="IBM Plex Sans Hebrew Text"/>
                <a:cs typeface="IBM Plex Sans Hebrew Text"/>
                <a:sym typeface="IBM Plex Sans Hebrew Text"/>
              </a:rPr>
              <a:t>reate of a comfortable zone of stay in the shop and adherence to the "Third Place" concept</a:t>
            </a:r>
          </a:p>
          <a:p>
            <a:pPr algn="just">
              <a:lnSpc>
                <a:spcPts val="3916"/>
              </a:lnSpc>
            </a:pP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E</a:t>
            </a:r>
            <a:r>
              <a:rPr lang="en-US" sz="2797">
                <a:solidFill>
                  <a:srgbClr val="000000"/>
                </a:solidFill>
                <a:latin typeface="IBM Plex Sans Hebrew Text"/>
                <a:ea typeface="IBM Plex Sans Hebrew Text"/>
                <a:cs typeface="IBM Plex Sans Hebrew Text"/>
                <a:sym typeface="IBM Plex Sans Hebrew Text"/>
              </a:rPr>
              <a:t>xpanse the product range for different customer needs. which can evoke a feeling of continuous attachement to a brand</a:t>
            </a:r>
          </a:p>
          <a:p>
            <a:pPr algn="just">
              <a:lnSpc>
                <a:spcPts val="3916"/>
              </a:lnSpc>
            </a:pP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A</a:t>
            </a:r>
            <a:r>
              <a:rPr lang="en-US" sz="2797">
                <a:solidFill>
                  <a:srgbClr val="000000"/>
                </a:solidFill>
                <a:latin typeface="IBM Plex Sans Hebrew Text"/>
                <a:ea typeface="IBM Plex Sans Hebrew Text"/>
                <a:cs typeface="IBM Plex Sans Hebrew Text"/>
                <a:sym typeface="IBM Plex Sans Hebrew Text"/>
              </a:rPr>
              <a:t>dd more as possible customatiozation </a:t>
            </a:r>
          </a:p>
          <a:p>
            <a:pPr algn="just">
              <a:lnSpc>
                <a:spcPts val="3916"/>
              </a:lnSpc>
            </a:pPr>
          </a:p>
          <a:p>
            <a:pPr algn="just" marL="604030" indent="-302015" lvl="1">
              <a:lnSpc>
                <a:spcPts val="3916"/>
              </a:lnSpc>
              <a:buFont typeface="Arial"/>
              <a:buChar char="•"/>
            </a:pPr>
            <a:r>
              <a:rPr lang="en-US" sz="2797">
                <a:solidFill>
                  <a:srgbClr val="000000"/>
                </a:solidFill>
                <a:latin typeface="IBM Plex Sans Hebrew Text"/>
                <a:ea typeface="IBM Plex Sans Hebrew Text"/>
                <a:cs typeface="IBM Plex Sans Hebrew Text"/>
                <a:sym typeface="IBM Plex Sans Hebrew Text"/>
              </a:rPr>
              <a:t>Make small inexpensive products, as an opportunity to buy products from brands every time.</a:t>
            </a:r>
          </a:p>
          <a:p>
            <a:pPr algn="just">
              <a:lnSpc>
                <a:spcPts val="3916"/>
              </a:lnSpc>
            </a:pPr>
          </a:p>
          <a:p>
            <a:pPr algn="just">
              <a:lnSpc>
                <a:spcPts val="3916"/>
              </a:lnSpc>
            </a:pPr>
          </a:p>
          <a:p>
            <a:pPr algn="just">
              <a:lnSpc>
                <a:spcPts val="3916"/>
              </a:lnSpc>
            </a:pPr>
          </a:p>
          <a:p>
            <a:pPr algn="just">
              <a:lnSpc>
                <a:spcPts val="3916"/>
              </a:lnSpc>
            </a:pPr>
          </a:p>
        </p:txBody>
      </p:sp>
      <p:sp>
        <p:nvSpPr>
          <p:cNvPr name="TextBox 4" id="4"/>
          <p:cNvSpPr txBox="true"/>
          <p:nvPr/>
        </p:nvSpPr>
        <p:spPr>
          <a:xfrm rot="0">
            <a:off x="14047442" y="8931275"/>
            <a:ext cx="3763119" cy="692150"/>
          </a:xfrm>
          <a:prstGeom prst="rect">
            <a:avLst/>
          </a:prstGeom>
        </p:spPr>
        <p:txBody>
          <a:bodyPr anchor="t" rtlCol="false" tIns="0" lIns="0" bIns="0" rIns="0">
            <a:spAutoFit/>
          </a:bodyPr>
          <a:lstStyle/>
          <a:p>
            <a:pPr algn="ctr" marL="0" indent="0" lvl="0">
              <a:lnSpc>
                <a:spcPts val="2800"/>
              </a:lnSpc>
              <a:spcBef>
                <a:spcPct val="0"/>
              </a:spcBef>
            </a:pPr>
            <a:r>
              <a:rPr lang="en-US" sz="2000" strike="noStrike" u="none">
                <a:solidFill>
                  <a:srgbClr val="000000"/>
                </a:solidFill>
                <a:latin typeface="IBM Plex Sans Hebrew Light Bold"/>
                <a:ea typeface="IBM Plex Sans Hebrew Light Bold"/>
                <a:cs typeface="IBM Plex Sans Hebrew Light Bold"/>
                <a:sym typeface="IBM Plex Sans Hebrew Light Bold"/>
              </a:rPr>
              <a:t>Brand’s invitation to a event on </a:t>
            </a:r>
          </a:p>
          <a:p>
            <a:pPr algn="ctr" marL="0" indent="0" lvl="0">
              <a:lnSpc>
                <a:spcPts val="2800"/>
              </a:lnSpc>
              <a:spcBef>
                <a:spcPct val="0"/>
              </a:spcBef>
            </a:pPr>
            <a:r>
              <a:rPr lang="en-US" sz="2000" strike="noStrike" u="none">
                <a:solidFill>
                  <a:srgbClr val="000000"/>
                </a:solidFill>
                <a:latin typeface="IBM Plex Sans Hebrew Light Bold"/>
                <a:ea typeface="IBM Plex Sans Hebrew Light Bold"/>
                <a:cs typeface="IBM Plex Sans Hebrew Light Bold"/>
                <a:sym typeface="IBM Plex Sans Hebrew Light Bold"/>
              </a:rPr>
              <a:t>a social media (Present&amp;Simple) </a:t>
            </a:r>
          </a:p>
        </p:txBody>
      </p:sp>
      <p:sp>
        <p:nvSpPr>
          <p:cNvPr name="TextBox 5" id="5"/>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15</a:t>
            </a:r>
          </a:p>
        </p:txBody>
      </p:sp>
      <p:sp>
        <p:nvSpPr>
          <p:cNvPr name="TextBox 6" id="6"/>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grpSp>
        <p:nvGrpSpPr>
          <p:cNvPr name="Group 7" id="7"/>
          <p:cNvGrpSpPr/>
          <p:nvPr/>
        </p:nvGrpSpPr>
        <p:grpSpPr>
          <a:xfrm rot="0">
            <a:off x="624629" y="1425692"/>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1739784" y="1311392"/>
            <a:ext cx="15519516" cy="1137920"/>
          </a:xfrm>
          <a:prstGeom prst="rect">
            <a:avLst/>
          </a:prstGeom>
        </p:spPr>
        <p:txBody>
          <a:bodyPr anchor="t" rtlCol="false" tIns="0" lIns="0" bIns="0" rIns="0">
            <a:spAutoFit/>
          </a:bodyPr>
          <a:lstStyle/>
          <a:p>
            <a:pPr algn="l">
              <a:lnSpc>
                <a:spcPts val="4480"/>
              </a:lnSpc>
              <a:spcBef>
                <a:spcPct val="0"/>
              </a:spcBef>
            </a:pPr>
            <a:r>
              <a:rPr lang="en-US" b="true" sz="3200">
                <a:solidFill>
                  <a:srgbClr val="000000"/>
                </a:solidFill>
                <a:latin typeface="Telegraf Bold"/>
                <a:ea typeface="Telegraf Bold"/>
                <a:cs typeface="Telegraf Bold"/>
                <a:sym typeface="Telegraf Bold"/>
              </a:rPr>
              <a:t>Recommendation to boost decision/commitment between brand and customers:</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14562" y="2686977"/>
            <a:ext cx="17174134" cy="3789045"/>
          </a:xfrm>
          <a:prstGeom prst="rect">
            <a:avLst/>
          </a:prstGeom>
        </p:spPr>
        <p:txBody>
          <a:bodyPr anchor="t" rtlCol="false" tIns="0" lIns="0" bIns="0" rIns="0">
            <a:spAutoFit/>
          </a:bodyPr>
          <a:lstStyle/>
          <a:p>
            <a:pPr algn="just"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Our study has made an attempt to fulfill </a:t>
            </a:r>
            <a:r>
              <a:rPr lang="en-US" b="true" sz="2699">
                <a:solidFill>
                  <a:srgbClr val="000000"/>
                </a:solidFill>
                <a:latin typeface="IBM Plex Sans Hebrew Text Bold"/>
                <a:ea typeface="IBM Plex Sans Hebrew Text Bold"/>
                <a:cs typeface="IBM Plex Sans Hebrew Text Bold"/>
                <a:sym typeface="IBM Plex Sans Hebrew Text Bold"/>
              </a:rPr>
              <a:t>the research gap </a:t>
            </a:r>
            <a:r>
              <a:rPr lang="en-US" sz="2699">
                <a:solidFill>
                  <a:srgbClr val="000000"/>
                </a:solidFill>
                <a:latin typeface="IBM Plex Sans Hebrew Text"/>
                <a:ea typeface="IBM Plex Sans Hebrew Text"/>
                <a:cs typeface="IBM Plex Sans Hebrew Text"/>
                <a:sym typeface="IBM Plex Sans Hebrew Text"/>
              </a:rPr>
              <a:t>which has been identified by previous researches - Shimp and Madden (1988), Fournier (1998), Mukherjee (2020), Getkate . They pointed out that emotional perspective of brand -</a:t>
            </a:r>
            <a:r>
              <a:rPr lang="en-US" b="true" sz="2699">
                <a:solidFill>
                  <a:srgbClr val="000000"/>
                </a:solidFill>
                <a:latin typeface="IBM Plex Sans Hebrew Text Bold"/>
                <a:ea typeface="IBM Plex Sans Hebrew Text Bold"/>
                <a:cs typeface="IBM Plex Sans Hebrew Text Bold"/>
                <a:sym typeface="IBM Plex Sans Hebrew Text Bold"/>
              </a:rPr>
              <a:t> customer relations should be more thouroughly studied.</a:t>
            </a:r>
          </a:p>
          <a:p>
            <a:pPr algn="just">
              <a:lnSpc>
                <a:spcPts val="3779"/>
              </a:lnSpc>
            </a:pPr>
          </a:p>
          <a:p>
            <a:pPr algn="just">
              <a:lnSpc>
                <a:spcPts val="3779"/>
              </a:lnSpc>
            </a:pPr>
          </a:p>
          <a:p>
            <a:pPr algn="just"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The study enriches the theoretical framework surrounding brand love by detailing how its specific </a:t>
            </a:r>
            <a:r>
              <a:rPr lang="en-US" b="true" sz="2699">
                <a:solidFill>
                  <a:srgbClr val="000000"/>
                </a:solidFill>
                <a:latin typeface="IBM Plex Sans Hebrew Text Bold"/>
                <a:ea typeface="IBM Plex Sans Hebrew Text Bold"/>
                <a:cs typeface="IBM Plex Sans Hebrew Text Bold"/>
                <a:sym typeface="IBM Plex Sans Hebrew Text Bold"/>
              </a:rPr>
              <a:t>components serve as domains to drive the feeling</a:t>
            </a:r>
            <a:r>
              <a:rPr lang="en-US" sz="2699">
                <a:solidFill>
                  <a:srgbClr val="000000"/>
                </a:solidFill>
                <a:latin typeface="IBM Plex Sans Hebrew Text"/>
                <a:ea typeface="IBM Plex Sans Hebrew Text"/>
                <a:cs typeface="IBM Plex Sans Hebrew Text"/>
                <a:sym typeface="IBM Plex Sans Hebrew Text"/>
              </a:rPr>
              <a:t>.</a:t>
            </a:r>
          </a:p>
          <a:p>
            <a:pPr algn="l">
              <a:lnSpc>
                <a:spcPts val="3779"/>
              </a:lnSpc>
            </a:pPr>
          </a:p>
        </p:txBody>
      </p:sp>
      <p:sp>
        <p:nvSpPr>
          <p:cNvPr name="TextBox 3" id="3"/>
          <p:cNvSpPr txBox="true"/>
          <p:nvPr/>
        </p:nvSpPr>
        <p:spPr>
          <a:xfrm rot="0">
            <a:off x="-1694473" y="339541"/>
            <a:ext cx="9235791" cy="78105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DISCUSSION </a:t>
            </a:r>
          </a:p>
        </p:txBody>
      </p:sp>
      <p:sp>
        <p:nvSpPr>
          <p:cNvPr name="TextBox 4" id="4"/>
          <p:cNvSpPr txBox="true"/>
          <p:nvPr/>
        </p:nvSpPr>
        <p:spPr>
          <a:xfrm rot="0">
            <a:off x="1800633" y="1097731"/>
            <a:ext cx="7907778" cy="519430"/>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Theorethical Contribution</a:t>
            </a:r>
          </a:p>
        </p:txBody>
      </p:sp>
      <p:grpSp>
        <p:nvGrpSpPr>
          <p:cNvPr name="Group 5" id="5"/>
          <p:cNvGrpSpPr/>
          <p:nvPr/>
        </p:nvGrpSpPr>
        <p:grpSpPr>
          <a:xfrm rot="0">
            <a:off x="768870" y="1213090"/>
            <a:ext cx="808142" cy="404071"/>
            <a:chOff x="0" y="0"/>
            <a:chExt cx="812800" cy="406400"/>
          </a:xfrm>
        </p:grpSpPr>
        <p:sp>
          <p:nvSpPr>
            <p:cNvPr name="Freeform 6" id="6"/>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7" id="7"/>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8" id="8"/>
          <p:cNvSpPr txBox="true"/>
          <p:nvPr/>
        </p:nvSpPr>
        <p:spPr>
          <a:xfrm rot="0">
            <a:off x="577738" y="6533172"/>
            <a:ext cx="17195700" cy="1884045"/>
          </a:xfrm>
          <a:prstGeom prst="rect">
            <a:avLst/>
          </a:prstGeom>
        </p:spPr>
        <p:txBody>
          <a:bodyPr anchor="t" rtlCol="false" tIns="0" lIns="0" bIns="0" rIns="0">
            <a:spAutoFit/>
          </a:bodyPr>
          <a:lstStyle/>
          <a:p>
            <a:pPr algn="l" marL="582927" indent="-291463" lvl="1">
              <a:lnSpc>
                <a:spcPts val="3779"/>
              </a:lnSpc>
              <a:spcBef>
                <a:spcPct val="0"/>
              </a:spcBef>
              <a:buFont typeface="Arial"/>
              <a:buChar char="•"/>
            </a:pPr>
            <a:r>
              <a:rPr lang="en-US" b="true" sz="2699">
                <a:solidFill>
                  <a:srgbClr val="0139A6"/>
                </a:solidFill>
                <a:latin typeface="IBM Plex Sans Hebrew Text Bold"/>
                <a:ea typeface="IBM Plex Sans Hebrew Text Bold"/>
                <a:cs typeface="IBM Plex Sans Hebrew Text Bold"/>
                <a:sym typeface="IBM Plex Sans Hebrew Text Bold"/>
              </a:rPr>
              <a:t>Our study extends the application of the triangular theory of love from interpersonal relationships to consumer-brand relationships to find common patterns that develop and sustain love for a brand, where the love features act in equilibrium.</a:t>
            </a:r>
          </a:p>
          <a:p>
            <a:pPr algn="l">
              <a:lnSpc>
                <a:spcPts val="377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694473" y="339541"/>
            <a:ext cx="9235791" cy="78105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DISCUSSION </a:t>
            </a:r>
          </a:p>
        </p:txBody>
      </p:sp>
      <p:sp>
        <p:nvSpPr>
          <p:cNvPr name="TextBox 3" id="3"/>
          <p:cNvSpPr txBox="true"/>
          <p:nvPr/>
        </p:nvSpPr>
        <p:spPr>
          <a:xfrm rot="0">
            <a:off x="1800633" y="1097731"/>
            <a:ext cx="7907778" cy="519430"/>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Theorethical Contribution</a:t>
            </a:r>
          </a:p>
        </p:txBody>
      </p:sp>
      <p:grpSp>
        <p:nvGrpSpPr>
          <p:cNvPr name="Group 4" id="4"/>
          <p:cNvGrpSpPr/>
          <p:nvPr/>
        </p:nvGrpSpPr>
        <p:grpSpPr>
          <a:xfrm rot="0">
            <a:off x="768870" y="1213090"/>
            <a:ext cx="808142" cy="404071"/>
            <a:chOff x="0" y="0"/>
            <a:chExt cx="812800" cy="406400"/>
          </a:xfrm>
        </p:grpSpPr>
        <p:sp>
          <p:nvSpPr>
            <p:cNvPr name="Freeform 5" id="5"/>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6" id="6"/>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7" id="7"/>
          <p:cNvSpPr txBox="true"/>
          <p:nvPr/>
        </p:nvSpPr>
        <p:spPr>
          <a:xfrm rot="0">
            <a:off x="8759041" y="9694328"/>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16</a:t>
            </a:r>
          </a:p>
        </p:txBody>
      </p:sp>
      <p:sp>
        <p:nvSpPr>
          <p:cNvPr name="TextBox 8" id="8"/>
          <p:cNvSpPr txBox="true"/>
          <p:nvPr/>
        </p:nvSpPr>
        <p:spPr>
          <a:xfrm rot="0">
            <a:off x="1668352" y="5710447"/>
            <a:ext cx="15346707" cy="2557282"/>
          </a:xfrm>
          <a:prstGeom prst="rect">
            <a:avLst/>
          </a:prstGeom>
        </p:spPr>
        <p:txBody>
          <a:bodyPr anchor="t" rtlCol="false" tIns="0" lIns="0" bIns="0" rIns="0">
            <a:spAutoFit/>
          </a:bodyPr>
          <a:lstStyle/>
          <a:p>
            <a:pPr algn="l" marL="527791" indent="-263896" lvl="1">
              <a:lnSpc>
                <a:spcPts val="3422"/>
              </a:lnSpc>
              <a:buFont typeface="Arial"/>
              <a:buChar char="•"/>
            </a:pPr>
            <a:r>
              <a:rPr lang="en-US" sz="2444">
                <a:solidFill>
                  <a:srgbClr val="000000"/>
                </a:solidFill>
                <a:latin typeface="IBM Plex Sans Hebrew Text"/>
                <a:ea typeface="IBM Plex Sans Hebrew Text"/>
                <a:cs typeface="IBM Plex Sans Hebrew Text"/>
                <a:sym typeface="IBM Plex Sans Hebrew Text"/>
              </a:rPr>
              <a:t>The results of the study demonstrated that the brands should not only mirror the emotional needs of the consumers but also make attempts to develop their products according to the consumers’ expectations.</a:t>
            </a:r>
          </a:p>
          <a:p>
            <a:pPr algn="l">
              <a:lnSpc>
                <a:spcPts val="3422"/>
              </a:lnSpc>
            </a:pPr>
          </a:p>
          <a:p>
            <a:pPr algn="l" marL="527791" indent="-263896" lvl="1">
              <a:lnSpc>
                <a:spcPts val="3422"/>
              </a:lnSpc>
              <a:spcBef>
                <a:spcPct val="0"/>
              </a:spcBef>
              <a:buFont typeface="Arial"/>
              <a:buChar char="•"/>
            </a:pPr>
            <a:r>
              <a:rPr lang="en-US" sz="2444">
                <a:solidFill>
                  <a:srgbClr val="000000"/>
                </a:solidFill>
                <a:latin typeface="IBM Plex Sans Hebrew Text"/>
                <a:ea typeface="IBM Plex Sans Hebrew Text"/>
                <a:cs typeface="IBM Plex Sans Hebrew Text"/>
                <a:sym typeface="IBM Plex Sans Hebrew Text"/>
              </a:rPr>
              <a:t> This finding contributes to the recent study of Grappi et al. (2024) that emphasized the need to not only explore the perceptions but also suggest the tools of what brands can do to develop emotional attachment. </a:t>
            </a:r>
          </a:p>
        </p:txBody>
      </p:sp>
      <p:sp>
        <p:nvSpPr>
          <p:cNvPr name="TextBox 9" id="9"/>
          <p:cNvSpPr txBox="true"/>
          <p:nvPr/>
        </p:nvSpPr>
        <p:spPr>
          <a:xfrm rot="0">
            <a:off x="721245" y="3001520"/>
            <a:ext cx="16949878" cy="1407795"/>
          </a:xfrm>
          <a:prstGeom prst="rect">
            <a:avLst/>
          </a:prstGeom>
        </p:spPr>
        <p:txBody>
          <a:bodyPr anchor="t" rtlCol="false" tIns="0" lIns="0" bIns="0" rIns="0">
            <a:spAutoFit/>
          </a:bodyPr>
          <a:lstStyle/>
          <a:p>
            <a:pPr algn="ctr">
              <a:lnSpc>
                <a:spcPts val="3779"/>
              </a:lnSpc>
              <a:spcBef>
                <a:spcPct val="0"/>
              </a:spcBef>
            </a:pPr>
            <a:r>
              <a:rPr lang="en-US" b="true" sz="2699">
                <a:solidFill>
                  <a:srgbClr val="000000"/>
                </a:solidFill>
                <a:latin typeface="IBM Plex Sans Hebrew Text Bold"/>
                <a:ea typeface="IBM Plex Sans Hebrew Text Bold"/>
                <a:cs typeface="IBM Plex Sans Hebrew Text Bold"/>
                <a:sym typeface="IBM Plex Sans Hebrew Text Bold"/>
              </a:rPr>
              <a:t>By applying the theory to the context of Russian premium brands, the research extends our understanding of how brand love perspective can not only analyse perceptions but also be used as strategic tools for strong market positioning of local brands</a:t>
            </a:r>
          </a:p>
        </p:txBody>
      </p:sp>
      <p:grpSp>
        <p:nvGrpSpPr>
          <p:cNvPr name="Group 10" id="10"/>
          <p:cNvGrpSpPr/>
          <p:nvPr/>
        </p:nvGrpSpPr>
        <p:grpSpPr>
          <a:xfrm rot="5400000">
            <a:off x="8603986" y="4929397"/>
            <a:ext cx="609600" cy="304800"/>
            <a:chOff x="0" y="0"/>
            <a:chExt cx="812800" cy="406400"/>
          </a:xfrm>
        </p:grpSpPr>
        <p:sp>
          <p:nvSpPr>
            <p:cNvPr name="Freeform 11" id="11"/>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2" id="12"/>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8870" y="1213090"/>
            <a:ext cx="808142" cy="404071"/>
            <a:chOff x="0" y="0"/>
            <a:chExt cx="812800" cy="406400"/>
          </a:xfrm>
        </p:grpSpPr>
        <p:sp>
          <p:nvSpPr>
            <p:cNvPr name="Freeform 3" id="3"/>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4" id="4"/>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Freeform 5" id="5"/>
          <p:cNvSpPr/>
          <p:nvPr/>
        </p:nvSpPr>
        <p:spPr>
          <a:xfrm flipH="false" flipV="false" rot="0">
            <a:off x="16148414" y="3595600"/>
            <a:ext cx="815465" cy="922852"/>
          </a:xfrm>
          <a:custGeom>
            <a:avLst/>
            <a:gdLst/>
            <a:ahLst/>
            <a:cxnLst/>
            <a:rect r="r" b="b" t="t" l="l"/>
            <a:pathLst>
              <a:path h="922852" w="815465">
                <a:moveTo>
                  <a:pt x="0" y="0"/>
                </a:moveTo>
                <a:lnTo>
                  <a:pt x="815466" y="0"/>
                </a:lnTo>
                <a:lnTo>
                  <a:pt x="815466" y="922852"/>
                </a:lnTo>
                <a:lnTo>
                  <a:pt x="0" y="922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998316" y="3858923"/>
            <a:ext cx="563045" cy="803323"/>
          </a:xfrm>
          <a:custGeom>
            <a:avLst/>
            <a:gdLst/>
            <a:ahLst/>
            <a:cxnLst/>
            <a:rect r="r" b="b" t="t" l="l"/>
            <a:pathLst>
              <a:path h="803323" w="563045">
                <a:moveTo>
                  <a:pt x="0" y="0"/>
                </a:moveTo>
                <a:lnTo>
                  <a:pt x="563045" y="0"/>
                </a:lnTo>
                <a:lnTo>
                  <a:pt x="563045" y="803323"/>
                </a:lnTo>
                <a:lnTo>
                  <a:pt x="0" y="803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694473" y="339541"/>
            <a:ext cx="9235791" cy="78105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DISCUSSION </a:t>
            </a:r>
          </a:p>
        </p:txBody>
      </p:sp>
      <p:sp>
        <p:nvSpPr>
          <p:cNvPr name="TextBox 8" id="8"/>
          <p:cNvSpPr txBox="true"/>
          <p:nvPr/>
        </p:nvSpPr>
        <p:spPr>
          <a:xfrm rot="0">
            <a:off x="1781583" y="1146415"/>
            <a:ext cx="7907778" cy="519430"/>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Practical Implications</a:t>
            </a:r>
          </a:p>
        </p:txBody>
      </p:sp>
      <p:sp>
        <p:nvSpPr>
          <p:cNvPr name="TextBox 9" id="9"/>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17</a:t>
            </a:r>
          </a:p>
        </p:txBody>
      </p:sp>
      <p:sp>
        <p:nvSpPr>
          <p:cNvPr name="TextBox 10" id="10"/>
          <p:cNvSpPr txBox="true"/>
          <p:nvPr/>
        </p:nvSpPr>
        <p:spPr>
          <a:xfrm rot="0">
            <a:off x="97183" y="5010150"/>
            <a:ext cx="18093634" cy="6170295"/>
          </a:xfrm>
          <a:prstGeom prst="rect">
            <a:avLst/>
          </a:prstGeom>
        </p:spPr>
        <p:txBody>
          <a:bodyPr anchor="t" rtlCol="false" tIns="0" lIns="0" bIns="0" rIns="0">
            <a:spAutoFit/>
          </a:bodyPr>
          <a:lstStyle/>
          <a:p>
            <a:pPr algn="l"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Companies should launch small products for frequent purchases as a way to touch the brand again or give a gift to a loved one;</a:t>
            </a:r>
          </a:p>
          <a:p>
            <a:pPr algn="l">
              <a:lnSpc>
                <a:spcPts val="3779"/>
              </a:lnSpc>
            </a:pPr>
          </a:p>
          <a:p>
            <a:pPr algn="l"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B</a:t>
            </a:r>
            <a:r>
              <a:rPr lang="en-US" sz="2699">
                <a:solidFill>
                  <a:srgbClr val="000000"/>
                </a:solidFill>
                <a:latin typeface="IBM Plex Sans Hebrew Text"/>
                <a:ea typeface="IBM Plex Sans Hebrew Text"/>
                <a:cs typeface="IBM Plex Sans Hebrew Text"/>
                <a:sym typeface="IBM Plex Sans Hebrew Text"/>
              </a:rPr>
              <a:t>rands should produce less content on their media, but use many channels as possible;</a:t>
            </a:r>
          </a:p>
          <a:p>
            <a:pPr algn="l">
              <a:lnSpc>
                <a:spcPts val="3779"/>
              </a:lnSpc>
            </a:pPr>
          </a:p>
          <a:p>
            <a:pPr algn="l"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B</a:t>
            </a:r>
            <a:r>
              <a:rPr lang="en-US" sz="2699">
                <a:solidFill>
                  <a:srgbClr val="000000"/>
                </a:solidFill>
                <a:latin typeface="IBM Plex Sans Hebrew Text"/>
                <a:ea typeface="IBM Plex Sans Hebrew Text"/>
                <a:cs typeface="IBM Plex Sans Hebrew Text"/>
                <a:sym typeface="IBM Plex Sans Hebrew Text"/>
              </a:rPr>
              <a:t>rands should highlight the origin of the brand for customers to be proud of them;</a:t>
            </a:r>
          </a:p>
          <a:p>
            <a:pPr algn="l">
              <a:lnSpc>
                <a:spcPts val="3779"/>
              </a:lnSpc>
            </a:pPr>
          </a:p>
          <a:p>
            <a:pPr algn="just"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B</a:t>
            </a:r>
            <a:r>
              <a:rPr lang="en-US" sz="2699">
                <a:solidFill>
                  <a:srgbClr val="000000"/>
                </a:solidFill>
                <a:latin typeface="IBM Plex Sans Hebrew Text"/>
                <a:ea typeface="IBM Plex Sans Hebrew Text"/>
                <a:cs typeface="IBM Plex Sans Hebrew Text"/>
                <a:sym typeface="IBM Plex Sans Hebrew Text"/>
              </a:rPr>
              <a:t>rands should create assortment and content for the maximum audience within the brand style; </a:t>
            </a:r>
          </a:p>
          <a:p>
            <a:pPr algn="l">
              <a:lnSpc>
                <a:spcPts val="3779"/>
              </a:lnSpc>
            </a:pPr>
          </a:p>
          <a:p>
            <a:pPr algn="l" marL="582927" indent="-291463" lvl="1">
              <a:lnSpc>
                <a:spcPts val="3779"/>
              </a:lnSpc>
              <a:buFont typeface="Arial"/>
              <a:buChar char="•"/>
            </a:pPr>
            <a:r>
              <a:rPr lang="en-US" sz="2699">
                <a:solidFill>
                  <a:srgbClr val="000000"/>
                </a:solidFill>
                <a:latin typeface="IBM Plex Sans Hebrew Text"/>
                <a:ea typeface="IBM Plex Sans Hebrew Text"/>
                <a:cs typeface="IBM Plex Sans Hebrew Text"/>
                <a:sym typeface="IBM Plex Sans Hebrew Text"/>
              </a:rPr>
              <a:t>B</a:t>
            </a:r>
            <a:r>
              <a:rPr lang="en-US" sz="2699">
                <a:solidFill>
                  <a:srgbClr val="000000"/>
                </a:solidFill>
                <a:latin typeface="IBM Plex Sans Hebrew Text"/>
                <a:ea typeface="IBM Plex Sans Hebrew Text"/>
                <a:cs typeface="IBM Plex Sans Hebrew Text"/>
                <a:sym typeface="IBM Plex Sans Hebrew Text"/>
              </a:rPr>
              <a:t>rands should adjust AR/VR technologies to boost spontaneous purchases.</a:t>
            </a:r>
          </a:p>
          <a:p>
            <a:pPr algn="l">
              <a:lnSpc>
                <a:spcPts val="3779"/>
              </a:lnSpc>
            </a:pPr>
          </a:p>
          <a:p>
            <a:pPr algn="l">
              <a:lnSpc>
                <a:spcPts val="3779"/>
              </a:lnSpc>
            </a:pPr>
          </a:p>
          <a:p>
            <a:pPr algn="l">
              <a:lnSpc>
                <a:spcPts val="3779"/>
              </a:lnSpc>
            </a:pPr>
          </a:p>
        </p:txBody>
      </p:sp>
      <p:sp>
        <p:nvSpPr>
          <p:cNvPr name="TextBox 11" id="11"/>
          <p:cNvSpPr txBox="true"/>
          <p:nvPr/>
        </p:nvSpPr>
        <p:spPr>
          <a:xfrm rot="0">
            <a:off x="2462952" y="4213268"/>
            <a:ext cx="15825048" cy="542926"/>
          </a:xfrm>
          <a:prstGeom prst="rect">
            <a:avLst/>
          </a:prstGeom>
        </p:spPr>
        <p:txBody>
          <a:bodyPr anchor="t" rtlCol="false" tIns="0" lIns="0" bIns="0" rIns="0">
            <a:spAutoFit/>
          </a:bodyPr>
          <a:lstStyle/>
          <a:p>
            <a:pPr algn="l">
              <a:lnSpc>
                <a:spcPts val="4199"/>
              </a:lnSpc>
              <a:spcBef>
                <a:spcPct val="0"/>
              </a:spcBef>
            </a:pPr>
            <a:r>
              <a:rPr lang="en-US" b="true" sz="2999">
                <a:solidFill>
                  <a:srgbClr val="000000"/>
                </a:solidFill>
                <a:latin typeface="Telegraf Bold"/>
                <a:ea typeface="Telegraf Bold"/>
                <a:cs typeface="Telegraf Bold"/>
                <a:sym typeface="Telegraf Bold"/>
              </a:rPr>
              <a:t>To summarize, authors suggest to highlight 5 main recommendations</a:t>
            </a:r>
          </a:p>
        </p:txBody>
      </p:sp>
      <p:sp>
        <p:nvSpPr>
          <p:cNvPr name="TextBox 12" id="12"/>
          <p:cNvSpPr txBox="true"/>
          <p:nvPr/>
        </p:nvSpPr>
        <p:spPr>
          <a:xfrm rot="0">
            <a:off x="669061" y="2293663"/>
            <a:ext cx="16949878" cy="2462530"/>
          </a:xfrm>
          <a:prstGeom prst="rect">
            <a:avLst/>
          </a:prstGeom>
        </p:spPr>
        <p:txBody>
          <a:bodyPr anchor="t" rtlCol="false" tIns="0" lIns="0" bIns="0" rIns="0">
            <a:spAutoFit/>
          </a:bodyPr>
          <a:lstStyle/>
          <a:p>
            <a:pPr algn="ctr">
              <a:lnSpc>
                <a:spcPts val="3919"/>
              </a:lnSpc>
            </a:pPr>
            <a:r>
              <a:rPr lang="en-US" sz="2799" b="true">
                <a:solidFill>
                  <a:srgbClr val="000000"/>
                </a:solidFill>
                <a:latin typeface="IBM Plex Sans Hebrew Text Bold"/>
                <a:ea typeface="IBM Plex Sans Hebrew Text Bold"/>
                <a:cs typeface="IBM Plex Sans Hebrew Text Bold"/>
                <a:sym typeface="IBM Plex Sans Hebrew Text Bold"/>
              </a:rPr>
              <a:t>The study offers recommendations for Russian premium brands and other local brands that are interested in setting the right tone of voice and becoming efficient in reaching their target audience. </a:t>
            </a:r>
          </a:p>
          <a:p>
            <a:pPr algn="ctr">
              <a:lnSpc>
                <a:spcPts val="3919"/>
              </a:lnSpc>
            </a:pPr>
            <a:r>
              <a:rPr lang="en-US" sz="2799" b="true">
                <a:solidFill>
                  <a:srgbClr val="000000"/>
                </a:solidFill>
                <a:latin typeface="IBM Plex Sans Hebrew Text Bold"/>
                <a:ea typeface="IBM Plex Sans Hebrew Text Bold"/>
                <a:cs typeface="IBM Plex Sans Hebrew Text Bold"/>
                <a:sym typeface="IBM Plex Sans Hebrew Text Bold"/>
              </a:rPr>
              <a:t> </a:t>
            </a:r>
          </a:p>
          <a:p>
            <a:pPr algn="ctr">
              <a:lnSpc>
                <a:spcPts val="3919"/>
              </a:lnSpc>
            </a:pPr>
          </a:p>
          <a:p>
            <a:pPr algn="ctr">
              <a:lnSpc>
                <a:spcPts val="3919"/>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38824" y="497503"/>
            <a:ext cx="2622656" cy="1114629"/>
          </a:xfrm>
          <a:custGeom>
            <a:avLst/>
            <a:gdLst/>
            <a:ahLst/>
            <a:cxnLst/>
            <a:rect r="r" b="b" t="t" l="l"/>
            <a:pathLst>
              <a:path h="1114629" w="2622656">
                <a:moveTo>
                  <a:pt x="0" y="0"/>
                </a:moveTo>
                <a:lnTo>
                  <a:pt x="2622656" y="0"/>
                </a:lnTo>
                <a:lnTo>
                  <a:pt x="2622656" y="1114629"/>
                </a:lnTo>
                <a:lnTo>
                  <a:pt x="0" y="1114629"/>
                </a:lnTo>
                <a:lnTo>
                  <a:pt x="0" y="0"/>
                </a:lnTo>
                <a:close/>
              </a:path>
            </a:pathLst>
          </a:custGeom>
          <a:blipFill>
            <a:blip r:embed="rId2"/>
            <a:stretch>
              <a:fillRect l="0" t="0" r="0" b="0"/>
            </a:stretch>
          </a:blipFill>
        </p:spPr>
      </p:sp>
      <p:sp>
        <p:nvSpPr>
          <p:cNvPr name="Freeform 3" id="3"/>
          <p:cNvSpPr/>
          <p:nvPr/>
        </p:nvSpPr>
        <p:spPr>
          <a:xfrm flipH="false" flipV="false" rot="0">
            <a:off x="16462825" y="180145"/>
            <a:ext cx="1749345" cy="1749345"/>
          </a:xfrm>
          <a:custGeom>
            <a:avLst/>
            <a:gdLst/>
            <a:ahLst/>
            <a:cxnLst/>
            <a:rect r="r" b="b" t="t" l="l"/>
            <a:pathLst>
              <a:path h="1749345" w="1749345">
                <a:moveTo>
                  <a:pt x="0" y="0"/>
                </a:moveTo>
                <a:lnTo>
                  <a:pt x="1749345" y="0"/>
                </a:lnTo>
                <a:lnTo>
                  <a:pt x="1749345" y="1749345"/>
                </a:lnTo>
                <a:lnTo>
                  <a:pt x="0" y="1749345"/>
                </a:lnTo>
                <a:lnTo>
                  <a:pt x="0" y="0"/>
                </a:lnTo>
                <a:close/>
              </a:path>
            </a:pathLst>
          </a:custGeom>
          <a:blipFill>
            <a:blip r:embed="rId3"/>
            <a:stretch>
              <a:fillRect l="0" t="0" r="0" b="0"/>
            </a:stretch>
          </a:blipFill>
        </p:spPr>
      </p:sp>
      <p:sp>
        <p:nvSpPr>
          <p:cNvPr name="Freeform 4" id="4"/>
          <p:cNvSpPr/>
          <p:nvPr/>
        </p:nvSpPr>
        <p:spPr>
          <a:xfrm flipH="false" flipV="false" rot="0">
            <a:off x="15187307" y="497503"/>
            <a:ext cx="1486172" cy="1114629"/>
          </a:xfrm>
          <a:custGeom>
            <a:avLst/>
            <a:gdLst/>
            <a:ahLst/>
            <a:cxnLst/>
            <a:rect r="r" b="b" t="t" l="l"/>
            <a:pathLst>
              <a:path h="1114629" w="1486172">
                <a:moveTo>
                  <a:pt x="0" y="0"/>
                </a:moveTo>
                <a:lnTo>
                  <a:pt x="1486172" y="0"/>
                </a:lnTo>
                <a:lnTo>
                  <a:pt x="1486172" y="1114629"/>
                </a:lnTo>
                <a:lnTo>
                  <a:pt x="0" y="1114629"/>
                </a:lnTo>
                <a:lnTo>
                  <a:pt x="0" y="0"/>
                </a:lnTo>
                <a:close/>
              </a:path>
            </a:pathLst>
          </a:custGeom>
          <a:blipFill>
            <a:blip r:embed="rId4"/>
            <a:stretch>
              <a:fillRect l="0" t="0" r="0" b="0"/>
            </a:stretch>
          </a:blipFill>
        </p:spPr>
      </p:sp>
      <p:sp>
        <p:nvSpPr>
          <p:cNvPr name="Freeform 5" id="5"/>
          <p:cNvSpPr/>
          <p:nvPr/>
        </p:nvSpPr>
        <p:spPr>
          <a:xfrm flipH="false" flipV="false" rot="0">
            <a:off x="12022466" y="864419"/>
            <a:ext cx="2942347" cy="328562"/>
          </a:xfrm>
          <a:custGeom>
            <a:avLst/>
            <a:gdLst/>
            <a:ahLst/>
            <a:cxnLst/>
            <a:rect r="r" b="b" t="t" l="l"/>
            <a:pathLst>
              <a:path h="328562" w="2942347">
                <a:moveTo>
                  <a:pt x="0" y="0"/>
                </a:moveTo>
                <a:lnTo>
                  <a:pt x="2942346" y="0"/>
                </a:lnTo>
                <a:lnTo>
                  <a:pt x="2942346" y="328562"/>
                </a:lnTo>
                <a:lnTo>
                  <a:pt x="0" y="328562"/>
                </a:lnTo>
                <a:lnTo>
                  <a:pt x="0" y="0"/>
                </a:lnTo>
                <a:close/>
              </a:path>
            </a:pathLst>
          </a:custGeom>
          <a:blipFill>
            <a:blip r:embed="rId5"/>
            <a:stretch>
              <a:fillRect l="0" t="0" r="0" b="0"/>
            </a:stretch>
          </a:blipFill>
        </p:spPr>
      </p:sp>
      <p:sp>
        <p:nvSpPr>
          <p:cNvPr name="TextBox 6" id="6"/>
          <p:cNvSpPr txBox="true"/>
          <p:nvPr/>
        </p:nvSpPr>
        <p:spPr>
          <a:xfrm rot="0">
            <a:off x="8705352"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18</a:t>
            </a:r>
          </a:p>
        </p:txBody>
      </p:sp>
      <p:sp>
        <p:nvSpPr>
          <p:cNvPr name="TextBox 7" id="7"/>
          <p:cNvSpPr txBox="true"/>
          <p:nvPr/>
        </p:nvSpPr>
        <p:spPr>
          <a:xfrm rot="0">
            <a:off x="-1694473" y="339541"/>
            <a:ext cx="9235791" cy="78105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DISCUSSION </a:t>
            </a:r>
          </a:p>
        </p:txBody>
      </p:sp>
      <p:sp>
        <p:nvSpPr>
          <p:cNvPr name="TextBox 8" id="8"/>
          <p:cNvSpPr txBox="true"/>
          <p:nvPr/>
        </p:nvSpPr>
        <p:spPr>
          <a:xfrm rot="0">
            <a:off x="1531908" y="1314846"/>
            <a:ext cx="7907778" cy="519430"/>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Practical Implications</a:t>
            </a:r>
          </a:p>
        </p:txBody>
      </p:sp>
      <p:grpSp>
        <p:nvGrpSpPr>
          <p:cNvPr name="Group 9" id="9"/>
          <p:cNvGrpSpPr/>
          <p:nvPr/>
        </p:nvGrpSpPr>
        <p:grpSpPr>
          <a:xfrm rot="0">
            <a:off x="624629" y="1410096"/>
            <a:ext cx="808142" cy="404071"/>
            <a:chOff x="0" y="0"/>
            <a:chExt cx="812800" cy="406400"/>
          </a:xfrm>
        </p:grpSpPr>
        <p:sp>
          <p:nvSpPr>
            <p:cNvPr name="Freeform 10" id="10"/>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1" id="11"/>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Freeform 12" id="12"/>
          <p:cNvSpPr/>
          <p:nvPr/>
        </p:nvSpPr>
        <p:spPr>
          <a:xfrm flipH="false" flipV="false" rot="0">
            <a:off x="1584830" y="2148565"/>
            <a:ext cx="14827408" cy="7621476"/>
          </a:xfrm>
          <a:custGeom>
            <a:avLst/>
            <a:gdLst/>
            <a:ahLst/>
            <a:cxnLst/>
            <a:rect r="r" b="b" t="t" l="l"/>
            <a:pathLst>
              <a:path h="7621476" w="14827408">
                <a:moveTo>
                  <a:pt x="0" y="0"/>
                </a:moveTo>
                <a:lnTo>
                  <a:pt x="14827408" y="0"/>
                </a:lnTo>
                <a:lnTo>
                  <a:pt x="14827408" y="7621476"/>
                </a:lnTo>
                <a:lnTo>
                  <a:pt x="0" y="7621476"/>
                </a:lnTo>
                <a:lnTo>
                  <a:pt x="0" y="0"/>
                </a:lnTo>
                <a:close/>
              </a:path>
            </a:pathLst>
          </a:custGeom>
          <a:blipFill>
            <a:blip r:embed="rId6"/>
            <a:stretch>
              <a:fillRect l="0" t="0" r="0" b="-888"/>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11683" y="2217610"/>
            <a:ext cx="17427539" cy="5280025"/>
          </a:xfrm>
          <a:prstGeom prst="rect">
            <a:avLst/>
          </a:prstGeom>
        </p:spPr>
        <p:txBody>
          <a:bodyPr anchor="t" rtlCol="false" tIns="0" lIns="0" bIns="0" rIns="0">
            <a:spAutoFit/>
          </a:bodyPr>
          <a:lstStyle/>
          <a:p>
            <a:pPr algn="l">
              <a:lnSpc>
                <a:spcPts val="3499"/>
              </a:lnSpc>
            </a:pPr>
            <a:r>
              <a:rPr lang="en-US" sz="2499" b="true">
                <a:solidFill>
                  <a:srgbClr val="000000"/>
                </a:solidFill>
                <a:latin typeface="Telegraf Bold"/>
                <a:ea typeface="Telegraf Bold"/>
                <a:cs typeface="Telegraf Bold"/>
                <a:sym typeface="Telegraf Bold"/>
              </a:rPr>
              <a:t>RESEARCH MOTIVATION:</a:t>
            </a:r>
          </a:p>
          <a:p>
            <a:pPr algn="l">
              <a:lnSpc>
                <a:spcPts val="3499"/>
              </a:lnSpc>
            </a:pPr>
          </a:p>
          <a:p>
            <a:pPr algn="l">
              <a:lnSpc>
                <a:spcPts val="3499"/>
              </a:lnSpc>
            </a:pPr>
            <a:r>
              <a:rPr lang="en-US" sz="2499" b="true">
                <a:solidFill>
                  <a:srgbClr val="000000"/>
                </a:solidFill>
                <a:latin typeface="IBM Plex Sans Hebrew Text Bold"/>
                <a:ea typeface="IBM Plex Sans Hebrew Text Bold"/>
                <a:cs typeface="IBM Plex Sans Hebrew Text Bold"/>
                <a:sym typeface="IBM Plex Sans Hebrew Text Bold"/>
              </a:rPr>
              <a:t>1. THE RUSSIAN MARKET HAS SEEN AN INCREASE IN THE POPULARITY OF PREMIUM BRANDS AMONG THE YOUTH (E.V.GRUNT ET AL., 2017)</a:t>
            </a:r>
          </a:p>
          <a:p>
            <a:pPr algn="l">
              <a:lnSpc>
                <a:spcPts val="3499"/>
              </a:lnSpc>
            </a:pPr>
          </a:p>
          <a:p>
            <a:pPr algn="l">
              <a:lnSpc>
                <a:spcPts val="3499"/>
              </a:lnSpc>
            </a:pPr>
          </a:p>
          <a:p>
            <a:pPr algn="l">
              <a:lnSpc>
                <a:spcPts val="3499"/>
              </a:lnSpc>
            </a:pPr>
          </a:p>
          <a:p>
            <a:pPr algn="l">
              <a:lnSpc>
                <a:spcPts val="3499"/>
              </a:lnSpc>
            </a:pPr>
          </a:p>
          <a:p>
            <a:pPr algn="l">
              <a:lnSpc>
                <a:spcPts val="3499"/>
              </a:lnSpc>
            </a:pPr>
          </a:p>
          <a:p>
            <a:pPr algn="l">
              <a:lnSpc>
                <a:spcPts val="3499"/>
              </a:lnSpc>
            </a:pPr>
          </a:p>
          <a:p>
            <a:pPr algn="l">
              <a:lnSpc>
                <a:spcPts val="3499"/>
              </a:lnSpc>
            </a:pPr>
          </a:p>
          <a:p>
            <a:pPr algn="l">
              <a:lnSpc>
                <a:spcPts val="3499"/>
              </a:lnSpc>
              <a:spcBef>
                <a:spcPct val="0"/>
              </a:spcBef>
            </a:pPr>
          </a:p>
        </p:txBody>
      </p:sp>
      <p:sp>
        <p:nvSpPr>
          <p:cNvPr name="Freeform 3" id="3"/>
          <p:cNvSpPr/>
          <p:nvPr/>
        </p:nvSpPr>
        <p:spPr>
          <a:xfrm flipH="false" flipV="false" rot="0">
            <a:off x="16564349" y="8674711"/>
            <a:ext cx="1389902" cy="1394415"/>
          </a:xfrm>
          <a:custGeom>
            <a:avLst/>
            <a:gdLst/>
            <a:ahLst/>
            <a:cxnLst/>
            <a:rect r="r" b="b" t="t" l="l"/>
            <a:pathLst>
              <a:path h="1394415" w="1389902">
                <a:moveTo>
                  <a:pt x="0" y="0"/>
                </a:moveTo>
                <a:lnTo>
                  <a:pt x="1389902" y="0"/>
                </a:lnTo>
                <a:lnTo>
                  <a:pt x="1389902" y="1394415"/>
                </a:lnTo>
                <a:lnTo>
                  <a:pt x="0" y="13944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01217" y="391516"/>
            <a:ext cx="6571347" cy="1485900"/>
          </a:xfrm>
          <a:prstGeom prst="rect">
            <a:avLst/>
          </a:prstGeom>
        </p:spPr>
        <p:txBody>
          <a:bodyPr anchor="t" rtlCol="false" tIns="0" lIns="0" bIns="0" rIns="0">
            <a:spAutoFit/>
          </a:bodyPr>
          <a:lstStyle/>
          <a:p>
            <a:pPr algn="l">
              <a:lnSpc>
                <a:spcPts val="5550"/>
              </a:lnSpc>
            </a:pPr>
            <a:r>
              <a:rPr lang="en-US" sz="5000" b="true">
                <a:solidFill>
                  <a:srgbClr val="000000"/>
                </a:solidFill>
                <a:latin typeface="Telegraf Bold"/>
                <a:ea typeface="Telegraf Bold"/>
                <a:cs typeface="Telegraf Bold"/>
                <a:sym typeface="Telegraf Bold"/>
              </a:rPr>
              <a:t>INTRODUCTION </a:t>
            </a:r>
          </a:p>
          <a:p>
            <a:pPr algn="l">
              <a:lnSpc>
                <a:spcPts val="5550"/>
              </a:lnSpc>
            </a:pPr>
          </a:p>
        </p:txBody>
      </p:sp>
      <p:sp>
        <p:nvSpPr>
          <p:cNvPr name="TextBox 5" id="5"/>
          <p:cNvSpPr txBox="true"/>
          <p:nvPr/>
        </p:nvSpPr>
        <p:spPr>
          <a:xfrm rot="0">
            <a:off x="1600800" y="1300292"/>
            <a:ext cx="972845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RESEARCH CONTEXT AND RESEARCH MOTIVATION </a:t>
            </a:r>
          </a:p>
        </p:txBody>
      </p:sp>
      <p:sp>
        <p:nvSpPr>
          <p:cNvPr name="TextBox 6" id="6"/>
          <p:cNvSpPr txBox="true"/>
          <p:nvPr/>
        </p:nvSpPr>
        <p:spPr>
          <a:xfrm rot="0">
            <a:off x="611683" y="4454525"/>
            <a:ext cx="16265704" cy="4803775"/>
          </a:xfrm>
          <a:prstGeom prst="rect">
            <a:avLst/>
          </a:prstGeom>
        </p:spPr>
        <p:txBody>
          <a:bodyPr anchor="t" rtlCol="false" tIns="0" lIns="0" bIns="0" rIns="0">
            <a:spAutoFit/>
          </a:bodyPr>
          <a:lstStyle/>
          <a:p>
            <a:pPr algn="l" marL="0" indent="0" lvl="0">
              <a:lnSpc>
                <a:spcPts val="3499"/>
              </a:lnSpc>
              <a:spcBef>
                <a:spcPct val="0"/>
              </a:spcBef>
            </a:pPr>
            <a:r>
              <a:rPr lang="en-US" b="true" sz="2499" strike="noStrike" u="none">
                <a:solidFill>
                  <a:srgbClr val="000000"/>
                </a:solidFill>
                <a:latin typeface="IBM Plex Sans Hebrew Text Bold"/>
                <a:ea typeface="IBM Plex Sans Hebrew Text Bold"/>
                <a:cs typeface="IBM Plex Sans Hebrew Text Bold"/>
                <a:sym typeface="IBM Plex Sans Hebrew Text Bold"/>
              </a:rPr>
              <a:t>2. The loyalty of Russian customers it yet to be fully gained (country of origin effect), but there is a "window of opportunities" (Vorobieva, Ovchinnikov., 2019).</a:t>
            </a:r>
          </a:p>
          <a:p>
            <a:pPr algn="l" marL="0" indent="0" lvl="0">
              <a:lnSpc>
                <a:spcPts val="3499"/>
              </a:lnSpc>
              <a:spcBef>
                <a:spcPct val="0"/>
              </a:spcBef>
            </a:pPr>
          </a:p>
          <a:p>
            <a:pPr algn="l" marL="0" indent="0" lvl="0">
              <a:lnSpc>
                <a:spcPts val="3499"/>
              </a:lnSpc>
              <a:spcBef>
                <a:spcPct val="0"/>
              </a:spcBef>
            </a:pPr>
            <a:r>
              <a:rPr lang="en-US" b="true" sz="2499" strike="noStrike" u="none">
                <a:solidFill>
                  <a:srgbClr val="000000"/>
                </a:solidFill>
                <a:latin typeface="IBM Plex Sans Hebrew Text Bold"/>
                <a:ea typeface="IBM Plex Sans Hebrew Text Bold"/>
                <a:cs typeface="IBM Plex Sans Hebrew Text Bold"/>
                <a:sym typeface="IBM Plex Sans Hebrew Text Bold"/>
              </a:rPr>
              <a:t>There is a scarcity of literature on the factors that could boost social consumer fashion brand engagement (Naeem, Ozuem., 2021). </a:t>
            </a:r>
          </a:p>
          <a:p>
            <a:pPr algn="l" marL="0" indent="0" lvl="0">
              <a:lnSpc>
                <a:spcPts val="3499"/>
              </a:lnSpc>
              <a:spcBef>
                <a:spcPct val="0"/>
              </a:spcBef>
            </a:pPr>
          </a:p>
          <a:p>
            <a:pPr algn="l" marL="0" indent="0" lvl="0">
              <a:lnSpc>
                <a:spcPts val="3499"/>
              </a:lnSpc>
              <a:spcBef>
                <a:spcPct val="0"/>
              </a:spcBef>
            </a:pPr>
            <a:r>
              <a:rPr lang="en-US" b="true" sz="2499" strike="noStrike" u="none">
                <a:solidFill>
                  <a:srgbClr val="000000"/>
                </a:solidFill>
                <a:latin typeface="IBM Plex Sans Hebrew Text Bold"/>
                <a:ea typeface="IBM Plex Sans Hebrew Text Bold"/>
                <a:cs typeface="IBM Plex Sans Hebrew Text Bold"/>
                <a:sym typeface="IBM Plex Sans Hebrew Text Bold"/>
              </a:rPr>
              <a:t>So, the authors intend to examine this research gap by investigating how social strategies performed by brands work and which content is awaited by their customers.</a:t>
            </a:r>
          </a:p>
          <a:p>
            <a:pPr algn="l" marL="0" indent="0" lvl="0">
              <a:lnSpc>
                <a:spcPts val="3499"/>
              </a:lnSpc>
              <a:spcBef>
                <a:spcPct val="0"/>
              </a:spcBef>
            </a:pPr>
          </a:p>
          <a:p>
            <a:pPr algn="l" marL="0" indent="0" lvl="0">
              <a:lnSpc>
                <a:spcPts val="3499"/>
              </a:lnSpc>
              <a:spcBef>
                <a:spcPct val="0"/>
              </a:spcBef>
            </a:pPr>
          </a:p>
          <a:p>
            <a:pPr algn="l" marL="0" indent="0" lvl="0">
              <a:lnSpc>
                <a:spcPts val="3499"/>
              </a:lnSpc>
              <a:spcBef>
                <a:spcPct val="0"/>
              </a:spcBef>
            </a:pPr>
          </a:p>
        </p:txBody>
      </p:sp>
      <p:sp>
        <p:nvSpPr>
          <p:cNvPr name="TextBox 7" id="7"/>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a:t>
            </a:r>
          </a:p>
        </p:txBody>
      </p:sp>
      <p:grpSp>
        <p:nvGrpSpPr>
          <p:cNvPr name="Group 8" id="8"/>
          <p:cNvGrpSpPr/>
          <p:nvPr/>
        </p:nvGrpSpPr>
        <p:grpSpPr>
          <a:xfrm rot="0">
            <a:off x="611683" y="1376492"/>
            <a:ext cx="808142" cy="404071"/>
            <a:chOff x="0" y="0"/>
            <a:chExt cx="812800" cy="406400"/>
          </a:xfrm>
        </p:grpSpPr>
        <p:sp>
          <p:nvSpPr>
            <p:cNvPr name="Freeform 9" id="9"/>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0" id="10"/>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AutoShape 11" id="11"/>
          <p:cNvSpPr/>
          <p:nvPr/>
        </p:nvSpPr>
        <p:spPr>
          <a:xfrm rot="-5400000">
            <a:off x="3165065" y="5489130"/>
            <a:ext cx="1612289" cy="7983450"/>
          </a:xfrm>
          <a:prstGeom prst="rect">
            <a:avLst/>
          </a:prstGeom>
          <a:solidFill>
            <a:srgbClr val="0F2D69"/>
          </a:solid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38824" y="497503"/>
            <a:ext cx="2622656" cy="1114629"/>
          </a:xfrm>
          <a:custGeom>
            <a:avLst/>
            <a:gdLst/>
            <a:ahLst/>
            <a:cxnLst/>
            <a:rect r="r" b="b" t="t" l="l"/>
            <a:pathLst>
              <a:path h="1114629" w="2622656">
                <a:moveTo>
                  <a:pt x="0" y="0"/>
                </a:moveTo>
                <a:lnTo>
                  <a:pt x="2622656" y="0"/>
                </a:lnTo>
                <a:lnTo>
                  <a:pt x="2622656" y="1114629"/>
                </a:lnTo>
                <a:lnTo>
                  <a:pt x="0" y="1114629"/>
                </a:lnTo>
                <a:lnTo>
                  <a:pt x="0" y="0"/>
                </a:lnTo>
                <a:close/>
              </a:path>
            </a:pathLst>
          </a:custGeom>
          <a:blipFill>
            <a:blip r:embed="rId2"/>
            <a:stretch>
              <a:fillRect l="0" t="0" r="0" b="0"/>
            </a:stretch>
          </a:blipFill>
        </p:spPr>
      </p:sp>
      <p:sp>
        <p:nvSpPr>
          <p:cNvPr name="Freeform 3" id="3"/>
          <p:cNvSpPr/>
          <p:nvPr/>
        </p:nvSpPr>
        <p:spPr>
          <a:xfrm flipH="false" flipV="false" rot="0">
            <a:off x="16462825" y="180145"/>
            <a:ext cx="1749345" cy="1749345"/>
          </a:xfrm>
          <a:custGeom>
            <a:avLst/>
            <a:gdLst/>
            <a:ahLst/>
            <a:cxnLst/>
            <a:rect r="r" b="b" t="t" l="l"/>
            <a:pathLst>
              <a:path h="1749345" w="1749345">
                <a:moveTo>
                  <a:pt x="0" y="0"/>
                </a:moveTo>
                <a:lnTo>
                  <a:pt x="1749345" y="0"/>
                </a:lnTo>
                <a:lnTo>
                  <a:pt x="1749345" y="1749345"/>
                </a:lnTo>
                <a:lnTo>
                  <a:pt x="0" y="1749345"/>
                </a:lnTo>
                <a:lnTo>
                  <a:pt x="0" y="0"/>
                </a:lnTo>
                <a:close/>
              </a:path>
            </a:pathLst>
          </a:custGeom>
          <a:blipFill>
            <a:blip r:embed="rId3"/>
            <a:stretch>
              <a:fillRect l="0" t="0" r="0" b="0"/>
            </a:stretch>
          </a:blipFill>
        </p:spPr>
      </p:sp>
      <p:sp>
        <p:nvSpPr>
          <p:cNvPr name="Freeform 4" id="4"/>
          <p:cNvSpPr/>
          <p:nvPr/>
        </p:nvSpPr>
        <p:spPr>
          <a:xfrm flipH="false" flipV="false" rot="0">
            <a:off x="15187307" y="497503"/>
            <a:ext cx="1486172" cy="1114629"/>
          </a:xfrm>
          <a:custGeom>
            <a:avLst/>
            <a:gdLst/>
            <a:ahLst/>
            <a:cxnLst/>
            <a:rect r="r" b="b" t="t" l="l"/>
            <a:pathLst>
              <a:path h="1114629" w="1486172">
                <a:moveTo>
                  <a:pt x="0" y="0"/>
                </a:moveTo>
                <a:lnTo>
                  <a:pt x="1486172" y="0"/>
                </a:lnTo>
                <a:lnTo>
                  <a:pt x="1486172" y="1114629"/>
                </a:lnTo>
                <a:lnTo>
                  <a:pt x="0" y="1114629"/>
                </a:lnTo>
                <a:lnTo>
                  <a:pt x="0" y="0"/>
                </a:lnTo>
                <a:close/>
              </a:path>
            </a:pathLst>
          </a:custGeom>
          <a:blipFill>
            <a:blip r:embed="rId4"/>
            <a:stretch>
              <a:fillRect l="0" t="0" r="0" b="0"/>
            </a:stretch>
          </a:blipFill>
        </p:spPr>
      </p:sp>
      <p:sp>
        <p:nvSpPr>
          <p:cNvPr name="Freeform 5" id="5"/>
          <p:cNvSpPr/>
          <p:nvPr/>
        </p:nvSpPr>
        <p:spPr>
          <a:xfrm flipH="false" flipV="false" rot="0">
            <a:off x="12022466" y="864419"/>
            <a:ext cx="2942347" cy="328562"/>
          </a:xfrm>
          <a:custGeom>
            <a:avLst/>
            <a:gdLst/>
            <a:ahLst/>
            <a:cxnLst/>
            <a:rect r="r" b="b" t="t" l="l"/>
            <a:pathLst>
              <a:path h="328562" w="2942347">
                <a:moveTo>
                  <a:pt x="0" y="0"/>
                </a:moveTo>
                <a:lnTo>
                  <a:pt x="2942346" y="0"/>
                </a:lnTo>
                <a:lnTo>
                  <a:pt x="2942346" y="328562"/>
                </a:lnTo>
                <a:lnTo>
                  <a:pt x="0" y="328562"/>
                </a:lnTo>
                <a:lnTo>
                  <a:pt x="0" y="0"/>
                </a:lnTo>
                <a:close/>
              </a:path>
            </a:pathLst>
          </a:custGeom>
          <a:blipFill>
            <a:blip r:embed="rId5"/>
            <a:stretch>
              <a:fillRect l="0" t="0" r="0" b="0"/>
            </a:stretch>
          </a:blipFill>
        </p:spPr>
      </p:sp>
      <p:sp>
        <p:nvSpPr>
          <p:cNvPr name="TextBox 6" id="6"/>
          <p:cNvSpPr txBox="true"/>
          <p:nvPr/>
        </p:nvSpPr>
        <p:spPr>
          <a:xfrm rot="0">
            <a:off x="665516" y="2329164"/>
            <a:ext cx="17546654" cy="6955103"/>
          </a:xfrm>
          <a:prstGeom prst="rect">
            <a:avLst/>
          </a:prstGeom>
        </p:spPr>
        <p:txBody>
          <a:bodyPr anchor="t" rtlCol="false" tIns="0" lIns="0" bIns="0" rIns="0">
            <a:spAutoFit/>
          </a:bodyPr>
          <a:lstStyle/>
          <a:p>
            <a:pPr algn="l" marL="712910" indent="-356455" lvl="1">
              <a:lnSpc>
                <a:spcPts val="4622"/>
              </a:lnSpc>
              <a:buFont typeface="Arial"/>
              <a:buChar char="•"/>
            </a:pPr>
            <a:r>
              <a:rPr lang="en-US" b="true" sz="3302">
                <a:solidFill>
                  <a:srgbClr val="0139A6"/>
                </a:solidFill>
                <a:latin typeface="IBM Plex Sans Hebrew Text Bold"/>
                <a:ea typeface="IBM Plex Sans Hebrew Text Bold"/>
                <a:cs typeface="IBM Plex Sans Hebrew Text Bold"/>
                <a:sym typeface="IBM Plex Sans Hebrew Text Bold"/>
              </a:rPr>
              <a:t>The most optimal tool</a:t>
            </a:r>
            <a:r>
              <a:rPr lang="en-US" b="true" sz="3302">
                <a:solidFill>
                  <a:srgbClr val="000000"/>
                </a:solidFill>
                <a:latin typeface="IBM Plex Sans Hebrew Text Bold"/>
                <a:ea typeface="IBM Plex Sans Hebrew Text Bold"/>
                <a:cs typeface="IBM Plex Sans Hebrew Text Bold"/>
                <a:sym typeface="IBM Plex Sans Hebrew Text Bold"/>
              </a:rPr>
              <a:t> for correct description of a brand is to </a:t>
            </a:r>
            <a:r>
              <a:rPr lang="en-US" b="true" sz="3302">
                <a:solidFill>
                  <a:srgbClr val="0139A6"/>
                </a:solidFill>
                <a:latin typeface="IBM Plex Sans Hebrew Text Bold"/>
                <a:ea typeface="IBM Plex Sans Hebrew Text Bold"/>
                <a:cs typeface="IBM Plex Sans Hebrew Text Bold"/>
                <a:sym typeface="IBM Plex Sans Hebrew Text Bold"/>
              </a:rPr>
              <a:t>represent it as a specific person</a:t>
            </a:r>
            <a:r>
              <a:rPr lang="en-US" b="true" sz="3302">
                <a:solidFill>
                  <a:srgbClr val="000000"/>
                </a:solidFill>
                <a:latin typeface="IBM Plex Sans Hebrew Text Bold"/>
                <a:ea typeface="IBM Plex Sans Hebrew Text Bold"/>
                <a:cs typeface="IBM Plex Sans Hebrew Text Bold"/>
                <a:sym typeface="IBM Plex Sans Hebrew Text Bold"/>
              </a:rPr>
              <a:t> endowed with characteristics researched by the authors with the help of the technique of </a:t>
            </a:r>
            <a:r>
              <a:rPr lang="en-US" b="true" sz="3302">
                <a:solidFill>
                  <a:srgbClr val="0139A6"/>
                </a:solidFill>
                <a:latin typeface="IBM Plex Sans Hebrew Text Bold"/>
                <a:ea typeface="IBM Plex Sans Hebrew Text Bold"/>
                <a:cs typeface="IBM Plex Sans Hebrew Text Bold"/>
                <a:sym typeface="IBM Plex Sans Hebrew Text Bold"/>
              </a:rPr>
              <a:t>"word cloud"</a:t>
            </a:r>
            <a:r>
              <a:rPr lang="en-US" b="true" sz="3302">
                <a:solidFill>
                  <a:srgbClr val="000000"/>
                </a:solidFill>
                <a:latin typeface="IBM Plex Sans Hebrew Text Bold"/>
                <a:ea typeface="IBM Plex Sans Hebrew Text Bold"/>
                <a:cs typeface="IBM Plex Sans Hebrew Text Bold"/>
                <a:sym typeface="IBM Plex Sans Hebrew Text Bold"/>
              </a:rPr>
              <a:t>. </a:t>
            </a:r>
          </a:p>
          <a:p>
            <a:pPr algn="l">
              <a:lnSpc>
                <a:spcPts val="4622"/>
              </a:lnSpc>
            </a:pPr>
          </a:p>
          <a:p>
            <a:pPr algn="l" marL="712910" indent="-356455" lvl="1">
              <a:lnSpc>
                <a:spcPts val="4622"/>
              </a:lnSpc>
              <a:buFont typeface="Arial"/>
              <a:buChar char="•"/>
            </a:pPr>
            <a:r>
              <a:rPr lang="en-US" b="true" sz="3302">
                <a:solidFill>
                  <a:srgbClr val="000000"/>
                </a:solidFill>
                <a:latin typeface="IBM Plex Sans Hebrew Text Bold"/>
                <a:ea typeface="IBM Plex Sans Hebrew Text Bold"/>
                <a:cs typeface="IBM Plex Sans Hebrew Text Bold"/>
                <a:sym typeface="IBM Plex Sans Hebrew Text Bold"/>
              </a:rPr>
              <a:t>I</a:t>
            </a:r>
            <a:r>
              <a:rPr lang="en-US" b="true" sz="3302">
                <a:solidFill>
                  <a:srgbClr val="000000"/>
                </a:solidFill>
                <a:latin typeface="IBM Plex Sans Hebrew Text Bold"/>
                <a:ea typeface="IBM Plex Sans Hebrew Text Bold"/>
                <a:cs typeface="IBM Plex Sans Hebrew Text Bold"/>
                <a:sym typeface="IBM Plex Sans Hebrew Text Bold"/>
              </a:rPr>
              <a:t>t becomes much easier for customers of companies to </a:t>
            </a:r>
            <a:r>
              <a:rPr lang="en-US" b="true" sz="3302">
                <a:solidFill>
                  <a:srgbClr val="0139A6"/>
                </a:solidFill>
                <a:latin typeface="IBM Plex Sans Hebrew Text Bold"/>
                <a:ea typeface="IBM Plex Sans Hebrew Text Bold"/>
                <a:cs typeface="IBM Plex Sans Hebrew Text Bold"/>
                <a:sym typeface="IBM Plex Sans Hebrew Text Bold"/>
              </a:rPr>
              <a:t>describe their emotions and requirements to the market directly</a:t>
            </a:r>
            <a:r>
              <a:rPr lang="en-US" b="true" sz="3302">
                <a:solidFill>
                  <a:srgbClr val="000000"/>
                </a:solidFill>
                <a:latin typeface="IBM Plex Sans Hebrew Text Bold"/>
                <a:ea typeface="IBM Plex Sans Hebrew Text Bold"/>
                <a:cs typeface="IBM Plex Sans Hebrew Text Bold"/>
                <a:sym typeface="IBM Plex Sans Hebrew Text Bold"/>
              </a:rPr>
              <a:t>, bypassing formalities, because they present brand in the form of a person and are </a:t>
            </a:r>
            <a:r>
              <a:rPr lang="en-US" b="true" sz="3302">
                <a:solidFill>
                  <a:srgbClr val="0139A6"/>
                </a:solidFill>
                <a:latin typeface="IBM Plex Sans Hebrew Text Bold"/>
                <a:ea typeface="IBM Plex Sans Hebrew Text Bold"/>
                <a:cs typeface="IBM Plex Sans Hebrew Text Bold"/>
                <a:sym typeface="IBM Plex Sans Hebrew Text Bold"/>
              </a:rPr>
              <a:t>much more articulate about their own desires and preferences</a:t>
            </a:r>
            <a:r>
              <a:rPr lang="en-US" b="true" sz="3302">
                <a:solidFill>
                  <a:srgbClr val="000000"/>
                </a:solidFill>
                <a:latin typeface="IBM Plex Sans Hebrew Text Bold"/>
                <a:ea typeface="IBM Plex Sans Hebrew Text Bold"/>
                <a:cs typeface="IBM Plex Sans Hebrew Text Bold"/>
                <a:sym typeface="IBM Plex Sans Hebrew Text Bold"/>
              </a:rPr>
              <a:t> in communicating with it. </a:t>
            </a:r>
          </a:p>
          <a:p>
            <a:pPr algn="l">
              <a:lnSpc>
                <a:spcPts val="4622"/>
              </a:lnSpc>
            </a:pPr>
          </a:p>
          <a:p>
            <a:pPr algn="l">
              <a:lnSpc>
                <a:spcPts val="4622"/>
              </a:lnSpc>
            </a:pPr>
          </a:p>
          <a:p>
            <a:pPr algn="l">
              <a:lnSpc>
                <a:spcPts val="4622"/>
              </a:lnSpc>
            </a:pPr>
            <a:r>
              <a:rPr lang="en-US" sz="3302" b="true">
                <a:solidFill>
                  <a:srgbClr val="000000"/>
                </a:solidFill>
                <a:latin typeface="IBM Plex Sans Hebrew Text Bold"/>
                <a:ea typeface="IBM Plex Sans Hebrew Text Bold"/>
                <a:cs typeface="IBM Plex Sans Hebrew Text Bold"/>
                <a:sym typeface="IBM Plex Sans Hebrew Text Bold"/>
              </a:rPr>
              <a:t>It makes sense to extend this theory </a:t>
            </a:r>
            <a:r>
              <a:rPr lang="en-US" sz="3302" b="true">
                <a:solidFill>
                  <a:srgbClr val="0139A6"/>
                </a:solidFill>
                <a:latin typeface="IBM Plex Sans Hebrew Text Bold"/>
                <a:ea typeface="IBM Plex Sans Hebrew Text Bold"/>
                <a:cs typeface="IBM Plex Sans Hebrew Text Bold"/>
                <a:sym typeface="IBM Plex Sans Hebrew Text Bold"/>
              </a:rPr>
              <a:t>from purely interpersonal relationships</a:t>
            </a:r>
            <a:r>
              <a:rPr lang="en-US" sz="3302" b="true">
                <a:solidFill>
                  <a:srgbClr val="000000"/>
                </a:solidFill>
                <a:latin typeface="IBM Plex Sans Hebrew Text Bold"/>
                <a:ea typeface="IBM Plex Sans Hebrew Text Bold"/>
                <a:cs typeface="IBM Plex Sans Hebrew Text Bold"/>
                <a:sym typeface="IBM Plex Sans Hebrew Text Bold"/>
              </a:rPr>
              <a:t> to working in the </a:t>
            </a:r>
            <a:r>
              <a:rPr lang="en-US" sz="3302" b="true">
                <a:solidFill>
                  <a:srgbClr val="0139A6"/>
                </a:solidFill>
                <a:latin typeface="IBM Plex Sans Hebrew Text Bold"/>
                <a:ea typeface="IBM Plex Sans Hebrew Text Bold"/>
                <a:cs typeface="IBM Plex Sans Hebrew Text Bold"/>
                <a:sym typeface="IBM Plex Sans Hebrew Text Bold"/>
              </a:rPr>
              <a:t>form of "brand-customer"</a:t>
            </a:r>
          </a:p>
        </p:txBody>
      </p:sp>
      <p:sp>
        <p:nvSpPr>
          <p:cNvPr name="TextBox 7" id="7"/>
          <p:cNvSpPr txBox="true"/>
          <p:nvPr/>
        </p:nvSpPr>
        <p:spPr>
          <a:xfrm rot="0">
            <a:off x="-1694473" y="339541"/>
            <a:ext cx="9235791" cy="78105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DISCUSSION </a:t>
            </a:r>
          </a:p>
        </p:txBody>
      </p:sp>
      <p:sp>
        <p:nvSpPr>
          <p:cNvPr name="TextBox 8" id="8"/>
          <p:cNvSpPr txBox="true"/>
          <p:nvPr/>
        </p:nvSpPr>
        <p:spPr>
          <a:xfrm rot="0">
            <a:off x="1800633" y="1097731"/>
            <a:ext cx="7907778" cy="519430"/>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Practical Contribution</a:t>
            </a:r>
          </a:p>
        </p:txBody>
      </p:sp>
      <p:grpSp>
        <p:nvGrpSpPr>
          <p:cNvPr name="Group 9" id="9"/>
          <p:cNvGrpSpPr/>
          <p:nvPr/>
        </p:nvGrpSpPr>
        <p:grpSpPr>
          <a:xfrm rot="0">
            <a:off x="768870" y="1213090"/>
            <a:ext cx="808142" cy="404071"/>
            <a:chOff x="0" y="0"/>
            <a:chExt cx="812800" cy="406400"/>
          </a:xfrm>
        </p:grpSpPr>
        <p:sp>
          <p:nvSpPr>
            <p:cNvPr name="Freeform 10" id="10"/>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1" id="11"/>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2" id="12"/>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19</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84048" y="458348"/>
            <a:ext cx="15362600" cy="10526395"/>
          </a:xfrm>
          <a:prstGeom prst="rect">
            <a:avLst/>
          </a:prstGeom>
        </p:spPr>
        <p:txBody>
          <a:bodyPr anchor="t" rtlCol="false" tIns="0" lIns="0" bIns="0" rIns="0">
            <a:spAutoFit/>
          </a:bodyPr>
          <a:lstStyle/>
          <a:p>
            <a:pPr algn="l">
              <a:lnSpc>
                <a:spcPts val="3079"/>
              </a:lnSpc>
            </a:pP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 1 It is focused only on several cases of Russian premium brands, which limits the external validity and capacity to generalize the results.</a:t>
            </a: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 It is deemed important to analyze other premium brands from both a qualitative and quantitative perspective to understand how the aspects of brand love differ within Russian regions, and what would identify patterns for bigger and smaller cities.</a:t>
            </a: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 2  In-depth interviews were conducted based on the convenience sample method, although the respondents are well-familiar with the brands included in the study</a:t>
            </a: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 Future research may concentrate on other groups of respondents, primarily those individuals who are not familiar with the brands</a:t>
            </a: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 3 The study included only currently successful brands</a:t>
            </a: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 Future research may significantly benefit from both qualitative and quantitative research of the brands that did not manage to ensure sustainable brand love and quitted the market.</a:t>
            </a:r>
          </a:p>
          <a:p>
            <a:pPr algn="l">
              <a:lnSpc>
                <a:spcPts val="3079"/>
              </a:lnSpc>
            </a:pPr>
          </a:p>
          <a:p>
            <a:pPr algn="l">
              <a:lnSpc>
                <a:spcPts val="3079"/>
              </a:lnSpc>
            </a:pPr>
            <a:r>
              <a:rPr lang="en-US" sz="2199">
                <a:solidFill>
                  <a:srgbClr val="000000"/>
                </a:solidFill>
                <a:latin typeface="IBM Plex Sans Hebrew Text"/>
                <a:ea typeface="IBM Plex Sans Hebrew Text"/>
                <a:cs typeface="IBM Plex Sans Hebrew Text"/>
                <a:sym typeface="IBM Plex Sans Hebrew Text"/>
              </a:rPr>
              <a:t>4 Future studies will be able to explore the determinants of brand love not only for other premium brands, not also for both international and local mass-market brands (Andhini and Andanawarih, 2022)</a:t>
            </a:r>
          </a:p>
          <a:p>
            <a:pPr algn="l">
              <a:lnSpc>
                <a:spcPts val="3079"/>
              </a:lnSpc>
            </a:pPr>
          </a:p>
          <a:p>
            <a:pPr algn="l">
              <a:lnSpc>
                <a:spcPts val="3079"/>
              </a:lnSpc>
            </a:pPr>
          </a:p>
          <a:p>
            <a:pPr algn="l">
              <a:lnSpc>
                <a:spcPts val="3079"/>
              </a:lnSpc>
            </a:pPr>
          </a:p>
          <a:p>
            <a:pPr algn="l">
              <a:lnSpc>
                <a:spcPts val="3079"/>
              </a:lnSpc>
            </a:pPr>
          </a:p>
          <a:p>
            <a:pPr algn="l">
              <a:lnSpc>
                <a:spcPts val="3079"/>
              </a:lnSpc>
              <a:spcBef>
                <a:spcPct val="0"/>
              </a:spcBef>
            </a:pPr>
          </a:p>
        </p:txBody>
      </p:sp>
      <p:grpSp>
        <p:nvGrpSpPr>
          <p:cNvPr name="Group 3" id="3"/>
          <p:cNvGrpSpPr/>
          <p:nvPr/>
        </p:nvGrpSpPr>
        <p:grpSpPr>
          <a:xfrm rot="0">
            <a:off x="1143572" y="1336544"/>
            <a:ext cx="486916" cy="243458"/>
            <a:chOff x="0" y="0"/>
            <a:chExt cx="812800" cy="406400"/>
          </a:xfrm>
        </p:grpSpPr>
        <p:sp>
          <p:nvSpPr>
            <p:cNvPr name="Freeform 4" id="4"/>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5" id="5"/>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grpSp>
        <p:nvGrpSpPr>
          <p:cNvPr name="Group 6" id="6"/>
          <p:cNvGrpSpPr/>
          <p:nvPr/>
        </p:nvGrpSpPr>
        <p:grpSpPr>
          <a:xfrm rot="0">
            <a:off x="1143572" y="4072359"/>
            <a:ext cx="486916" cy="243458"/>
            <a:chOff x="0" y="0"/>
            <a:chExt cx="812800" cy="406400"/>
          </a:xfrm>
        </p:grpSpPr>
        <p:sp>
          <p:nvSpPr>
            <p:cNvPr name="Freeform 7" id="7"/>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8" id="8"/>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grpSp>
        <p:nvGrpSpPr>
          <p:cNvPr name="Group 9" id="9"/>
          <p:cNvGrpSpPr/>
          <p:nvPr/>
        </p:nvGrpSpPr>
        <p:grpSpPr>
          <a:xfrm rot="0">
            <a:off x="1143572" y="6415914"/>
            <a:ext cx="486916" cy="243458"/>
            <a:chOff x="0" y="0"/>
            <a:chExt cx="812800" cy="406400"/>
          </a:xfrm>
        </p:grpSpPr>
        <p:sp>
          <p:nvSpPr>
            <p:cNvPr name="Freeform 10" id="10"/>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1" id="11"/>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grpSp>
        <p:nvGrpSpPr>
          <p:cNvPr name="Group 12" id="12"/>
          <p:cNvGrpSpPr/>
          <p:nvPr/>
        </p:nvGrpSpPr>
        <p:grpSpPr>
          <a:xfrm rot="0">
            <a:off x="578888" y="304467"/>
            <a:ext cx="808142" cy="404071"/>
            <a:chOff x="0" y="0"/>
            <a:chExt cx="812800" cy="406400"/>
          </a:xfrm>
        </p:grpSpPr>
        <p:sp>
          <p:nvSpPr>
            <p:cNvPr name="Freeform 13" id="13"/>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4" id="14"/>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5" id="15"/>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20</a:t>
            </a:r>
          </a:p>
        </p:txBody>
      </p:sp>
      <p:sp>
        <p:nvSpPr>
          <p:cNvPr name="TextBox 16" id="16"/>
          <p:cNvSpPr txBox="true"/>
          <p:nvPr/>
        </p:nvSpPr>
        <p:spPr>
          <a:xfrm rot="0">
            <a:off x="1784048" y="189108"/>
            <a:ext cx="7907778" cy="519430"/>
          </a:xfrm>
          <a:prstGeom prst="rect">
            <a:avLst/>
          </a:prstGeom>
        </p:spPr>
        <p:txBody>
          <a:bodyPr anchor="t" rtlCol="false" tIns="0" lIns="0" bIns="0" rIns="0">
            <a:spAutoFit/>
          </a:bodyPr>
          <a:lstStyle/>
          <a:p>
            <a:pPr algn="l">
              <a:lnSpc>
                <a:spcPts val="3919"/>
              </a:lnSpc>
              <a:spcBef>
                <a:spcPct val="0"/>
              </a:spcBef>
            </a:pPr>
            <a:r>
              <a:rPr lang="en-US" b="true" sz="2799" i="true">
                <a:solidFill>
                  <a:srgbClr val="000000"/>
                </a:solidFill>
                <a:latin typeface="Telegraf Bold"/>
                <a:ea typeface="Telegraf Bold"/>
                <a:cs typeface="Telegraf Bold"/>
                <a:sym typeface="Telegraf Bold"/>
              </a:rPr>
              <a:t>Future research and Limitations</a:t>
            </a:r>
          </a:p>
        </p:txBody>
      </p:sp>
      <p:grpSp>
        <p:nvGrpSpPr>
          <p:cNvPr name="Group 17" id="17"/>
          <p:cNvGrpSpPr/>
          <p:nvPr/>
        </p:nvGrpSpPr>
        <p:grpSpPr>
          <a:xfrm rot="0">
            <a:off x="1143572" y="8358287"/>
            <a:ext cx="486916" cy="243458"/>
            <a:chOff x="0" y="0"/>
            <a:chExt cx="812800" cy="406400"/>
          </a:xfrm>
        </p:grpSpPr>
        <p:sp>
          <p:nvSpPr>
            <p:cNvPr name="Freeform 18" id="1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9" id="1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F2D69"/>
        </a:solidFill>
      </p:bgPr>
    </p:bg>
    <p:spTree>
      <p:nvGrpSpPr>
        <p:cNvPr id="1" name=""/>
        <p:cNvGrpSpPr/>
        <p:nvPr/>
      </p:nvGrpSpPr>
      <p:grpSpPr>
        <a:xfrm>
          <a:off x="0" y="0"/>
          <a:ext cx="0" cy="0"/>
          <a:chOff x="0" y="0"/>
          <a:chExt cx="0" cy="0"/>
        </a:xfrm>
      </p:grpSpPr>
      <p:grpSp>
        <p:nvGrpSpPr>
          <p:cNvPr name="Group 2" id="2"/>
          <p:cNvGrpSpPr/>
          <p:nvPr/>
        </p:nvGrpSpPr>
        <p:grpSpPr>
          <a:xfrm rot="0">
            <a:off x="0" y="4254933"/>
            <a:ext cx="18288000" cy="1564942"/>
            <a:chOff x="0" y="0"/>
            <a:chExt cx="2833290" cy="242450"/>
          </a:xfrm>
        </p:grpSpPr>
        <p:sp>
          <p:nvSpPr>
            <p:cNvPr name="Freeform 3" id="3"/>
            <p:cNvSpPr/>
            <p:nvPr/>
          </p:nvSpPr>
          <p:spPr>
            <a:xfrm flipH="false" flipV="false" rot="0">
              <a:off x="0" y="0"/>
              <a:ext cx="2833290" cy="242450"/>
            </a:xfrm>
            <a:custGeom>
              <a:avLst/>
              <a:gdLst/>
              <a:ahLst/>
              <a:cxnLst/>
              <a:rect r="r" b="b" t="t" l="l"/>
              <a:pathLst>
                <a:path h="242450" w="2833290">
                  <a:moveTo>
                    <a:pt x="0" y="0"/>
                  </a:moveTo>
                  <a:lnTo>
                    <a:pt x="2833290" y="0"/>
                  </a:lnTo>
                  <a:lnTo>
                    <a:pt x="2833290" y="242450"/>
                  </a:lnTo>
                  <a:lnTo>
                    <a:pt x="0" y="242450"/>
                  </a:lnTo>
                  <a:close/>
                </a:path>
              </a:pathLst>
            </a:custGeom>
            <a:blipFill>
              <a:blip r:embed="rId2"/>
              <a:stretch>
                <a:fillRect l="0" t="-242151" r="0" b="-242151"/>
              </a:stretch>
            </a:blipFill>
          </p:spPr>
        </p:sp>
      </p:grpSp>
      <p:sp>
        <p:nvSpPr>
          <p:cNvPr name="Freeform 4" id="4"/>
          <p:cNvSpPr/>
          <p:nvPr/>
        </p:nvSpPr>
        <p:spPr>
          <a:xfrm flipH="false" flipV="false" rot="0">
            <a:off x="8656674" y="6454802"/>
            <a:ext cx="974652" cy="1501492"/>
          </a:xfrm>
          <a:custGeom>
            <a:avLst/>
            <a:gdLst/>
            <a:ahLst/>
            <a:cxnLst/>
            <a:rect r="r" b="b" t="t" l="l"/>
            <a:pathLst>
              <a:path h="1501492" w="974652">
                <a:moveTo>
                  <a:pt x="0" y="0"/>
                </a:moveTo>
                <a:lnTo>
                  <a:pt x="974652" y="0"/>
                </a:lnTo>
                <a:lnTo>
                  <a:pt x="974652" y="1501491"/>
                </a:lnTo>
                <a:lnTo>
                  <a:pt x="0" y="1501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290864" y="2517943"/>
            <a:ext cx="9706272" cy="1752735"/>
          </a:xfrm>
          <a:prstGeom prst="rect">
            <a:avLst/>
          </a:prstGeom>
        </p:spPr>
        <p:txBody>
          <a:bodyPr anchor="t" rtlCol="false" tIns="0" lIns="0" bIns="0" rIns="0">
            <a:spAutoFit/>
          </a:bodyPr>
          <a:lstStyle/>
          <a:p>
            <a:pPr algn="ctr">
              <a:lnSpc>
                <a:spcPts val="12644"/>
              </a:lnSpc>
            </a:pPr>
            <a:r>
              <a:rPr lang="en-US" sz="11600" b="true">
                <a:solidFill>
                  <a:srgbClr val="FFFFFF"/>
                </a:solidFill>
                <a:latin typeface="Telegraf Bold"/>
                <a:ea typeface="Telegraf Bold"/>
                <a:cs typeface="Telegraf Bold"/>
                <a:sym typeface="Telegraf Bold"/>
              </a:rPr>
              <a:t>Q&amp;A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4274" y="767264"/>
            <a:ext cx="7591802" cy="2627869"/>
            <a:chOff x="0" y="0"/>
            <a:chExt cx="10122402" cy="3503825"/>
          </a:xfrm>
        </p:grpSpPr>
        <p:sp>
          <p:nvSpPr>
            <p:cNvPr name="TextBox 3" id="3"/>
            <p:cNvSpPr txBox="true"/>
            <p:nvPr/>
          </p:nvSpPr>
          <p:spPr>
            <a:xfrm rot="0">
              <a:off x="0" y="1305357"/>
              <a:ext cx="10122402" cy="1058122"/>
            </a:xfrm>
            <a:prstGeom prst="rect">
              <a:avLst/>
            </a:prstGeom>
          </p:spPr>
          <p:txBody>
            <a:bodyPr anchor="t" rtlCol="false" tIns="0" lIns="0" bIns="0" rIns="0">
              <a:spAutoFit/>
            </a:bodyPr>
            <a:lstStyle/>
            <a:p>
              <a:pPr algn="l">
                <a:lnSpc>
                  <a:spcPts val="5994"/>
                </a:lnSpc>
              </a:pPr>
              <a:r>
                <a:rPr lang="en-US" sz="5499">
                  <a:solidFill>
                    <a:srgbClr val="0F2D69"/>
                  </a:solidFill>
                  <a:latin typeface="RoxboroughCF"/>
                  <a:ea typeface="RoxboroughCF"/>
                  <a:cs typeface="RoxboroughCF"/>
                  <a:sym typeface="RoxboroughCF"/>
                </a:rPr>
                <a:t>R</a:t>
              </a:r>
              <a:r>
                <a:rPr lang="en-US" sz="5499">
                  <a:solidFill>
                    <a:srgbClr val="0F2D69"/>
                  </a:solidFill>
                  <a:latin typeface="RoxboroughCF"/>
                  <a:ea typeface="RoxboroughCF"/>
                  <a:cs typeface="RoxboroughCF"/>
                  <a:sym typeface="RoxboroughCF"/>
                </a:rPr>
                <a:t>eferences:</a:t>
              </a:r>
            </a:p>
          </p:txBody>
        </p:sp>
        <p:sp>
          <p:nvSpPr>
            <p:cNvPr name="TextBox 4" id="4"/>
            <p:cNvSpPr txBox="true"/>
            <p:nvPr/>
          </p:nvSpPr>
          <p:spPr>
            <a:xfrm rot="0">
              <a:off x="0" y="3137212"/>
              <a:ext cx="6896602" cy="366613"/>
            </a:xfrm>
            <a:prstGeom prst="rect">
              <a:avLst/>
            </a:prstGeom>
          </p:spPr>
          <p:txBody>
            <a:bodyPr anchor="t" rtlCol="false" tIns="0" lIns="0" bIns="0" rIns="0">
              <a:spAutoFit/>
            </a:bodyPr>
            <a:lstStyle/>
            <a:p>
              <a:pPr algn="l" marL="0" indent="0" lvl="0">
                <a:lnSpc>
                  <a:spcPts val="2379"/>
                </a:lnSpc>
                <a:spcBef>
                  <a:spcPct val="0"/>
                </a:spcBef>
              </a:pPr>
            </a:p>
          </p:txBody>
        </p:sp>
        <p:sp>
          <p:nvSpPr>
            <p:cNvPr name="TextBox 5" id="5"/>
            <p:cNvSpPr txBox="true"/>
            <p:nvPr/>
          </p:nvSpPr>
          <p:spPr>
            <a:xfrm rot="0">
              <a:off x="0" y="-28575"/>
              <a:ext cx="6896602" cy="268426"/>
            </a:xfrm>
            <a:prstGeom prst="rect">
              <a:avLst/>
            </a:prstGeom>
          </p:spPr>
          <p:txBody>
            <a:bodyPr anchor="t" rtlCol="false" tIns="0" lIns="0" bIns="0" rIns="0">
              <a:spAutoFit/>
            </a:bodyPr>
            <a:lstStyle/>
            <a:p>
              <a:pPr algn="l" marL="0" indent="0" lvl="0">
                <a:lnSpc>
                  <a:spcPts val="1959"/>
                </a:lnSpc>
                <a:spcBef>
                  <a:spcPct val="0"/>
                </a:spcBef>
              </a:pPr>
              <a:r>
                <a:rPr lang="en-US" b="true" sz="1400" u="none">
                  <a:solidFill>
                    <a:srgbClr val="000000"/>
                  </a:solidFill>
                  <a:latin typeface="IBM Plex Sans Hebrew Text"/>
                  <a:ea typeface="IBM Plex Sans Hebrew Text"/>
                  <a:cs typeface="IBM Plex Sans Hebrew Text"/>
                  <a:sym typeface="IBM Plex Sans Hebrew Text"/>
                </a:rPr>
                <a:t> </a:t>
              </a:r>
            </a:p>
          </p:txBody>
        </p:sp>
      </p:grpSp>
      <p:sp>
        <p:nvSpPr>
          <p:cNvPr name="AutoShape 6" id="6"/>
          <p:cNvSpPr/>
          <p:nvPr/>
        </p:nvSpPr>
        <p:spPr>
          <a:xfrm rot="0">
            <a:off x="0" y="9439855"/>
            <a:ext cx="18288000" cy="847145"/>
          </a:xfrm>
          <a:prstGeom prst="rect">
            <a:avLst/>
          </a:prstGeom>
          <a:solidFill>
            <a:srgbClr val="0F2D69"/>
          </a:solidFill>
        </p:spPr>
      </p:sp>
      <p:sp>
        <p:nvSpPr>
          <p:cNvPr name="TextBox 7" id="7"/>
          <p:cNvSpPr txBox="true"/>
          <p:nvPr/>
        </p:nvSpPr>
        <p:spPr>
          <a:xfrm rot="0">
            <a:off x="4160175" y="776789"/>
            <a:ext cx="13869884" cy="7647732"/>
          </a:xfrm>
          <a:prstGeom prst="rect">
            <a:avLst/>
          </a:prstGeom>
        </p:spPr>
        <p:txBody>
          <a:bodyPr anchor="t" rtlCol="false" tIns="0" lIns="0" bIns="0" rIns="0">
            <a:spAutoFit/>
          </a:bodyPr>
          <a:lstStyle/>
          <a:p>
            <a:pPr algn="l">
              <a:lnSpc>
                <a:spcPts val="1495"/>
              </a:lnSpc>
            </a:pP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Skorobogatykh, I., Shirochenskaya, I., Timokhina, G., Martuzalieva, Т., &amp; Mkhitaryan, S. (2023). Behavior of Russian Premium Fashion Consumers and Designers after the COVID-19 Pandemic and International Sanctions. Emerging Science Journal, 7, 128–144.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2" tooltip="https://doi.org/10.28991/esj-2023-sper-010"/>
              </a:rPr>
              <a:t>https://doi.org/10.28991/esj-2023-sper-010</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Vorobieva, A. E., &amp; Ovchinnikov, Y. V. (2019). MECHANISMS OF YOUTH’S SOCIAL PERCEPTION OF GOODS OF THE PREMIUM CATEGORY AND THEIR ADVERTISING. Vestnik Moskovskogo Gosudarstvennogo Oblastnogo Universiteta.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3" tooltip="https://doi.org/10.18384/2310-7235-2019-3-76-89"/>
              </a:rPr>
              <a:t>https://doi.org/10.18384/2310-7235-2019-3-76-89</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Si</a:t>
            </a:r>
            <a:r>
              <a:rPr lang="en-US" b="true" sz="1311" spc="157">
                <a:solidFill>
                  <a:srgbClr val="0F2D69"/>
                </a:solidFill>
                <a:latin typeface="IBM Plex Sans Hebrew Text Bold"/>
                <a:ea typeface="IBM Plex Sans Hebrew Text Bold"/>
                <a:cs typeface="IBM Plex Sans Hebrew Text Bold"/>
                <a:sym typeface="IBM Plex Sans Hebrew Text Bold"/>
              </a:rPr>
              <a:t>ebert, A., Gopaldas, A., Lindridge, A., &amp; Simões, C. (2020). Customer Experience Journeys: loyalty loops versus involvement spirals. Journal of Marketing, 84(4), 45–66.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4" tooltip="https://doi.org/10.1177/0022242920920262"/>
              </a:rPr>
              <a:t>https://doi.org/10.1177/0022242920920262</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Gorohov M.A. (2011). TOVARY KLASSA «PREMIUM»: SUSHCHNOST' I OSNOVNYE HARAKTERISTIKI. Marketing v Rossii i za rubezhom.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5" tooltip="https://dis.ru/library/541/29361/"/>
              </a:rPr>
              <a:t>https://dis.ru/library/541/29361/</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Sternberg, R. J. (1986). A triangular theory of love. Psychological Review, 93(2), 119–135.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6" tooltip="https://doi.org/10.1037/0033-295x.93.2.119"/>
              </a:rPr>
              <a:t>https://doi.org/10.1037/0033-295x.93.2.119</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John, D. R., Loken, B., Kim, K., &amp; Monga, A. B. (2006). Brand Concept Maps: A methodology for identifying brand association networks. Journal of Marketing Research, 43(4), 549–563.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7" tooltip="https://doi.org/10.1509/jmkr.43.4.549"/>
              </a:rPr>
              <a:t>https://doi.org/10.1509/jmkr.43.4.549</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Sondhi, N., &amp; Basu, R. (2022). Profiling the online premium brand consumers based on their fashion orientation. Asia Pacific Journal of Marketing and Logistics, 35(2), 380–397. https://doi.org/10.1108/apjml-07-2021-0492</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Arantola, N., &amp; Juntunen, M. (2023). The emergence of a values-based premium private label brand reputation within a multiple-tier brand portfolio. Journal of Product &amp; Brand Management/Journal of Product &amp; Brand Management, 32(7), 1139–1153.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8" tooltip="https://doi.org/10.1108/jpbm-06-2022-4027"/>
              </a:rPr>
              <a:t>https://doi.org/10.1108/jpbm-06-2022-4027</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Basu, R., &amp; Sondhi, N. (2021). Online versus offline: preferred retail choice for premium brand purchase. International Journal of Retail &amp; Distribution Management, 49(10), 1447–1463.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9" tooltip="https://doi.org/10.1108/ijrdm-05-2020-0181"/>
              </a:rPr>
              <a:t>https://doi.org/10.1108/ijrdm-05-2020-0181</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Mukherjee, K. (2019). Social media marketing and customers’ passion for brands. Marketing Intelligence &amp; Planning, 38(4), 509–522.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0" tooltip="https://doi.org/10.1108/mip-10-2018-0440"/>
              </a:rPr>
              <a:t>https://doi.org/10.1108/mip-10-2018-0440</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Albert, N., Merunka, D., &amp; Valette-Florence, P. (2013). Brand passion: Antecedents and consequences. Journal of Business Research, 66(7), 904–909.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1" tooltip="https://doi.org/10.1016/j.jbusres.2011.12.009"/>
              </a:rPr>
              <a:t>https://doi.org/10.1016/j.jbusres.2011.12.009</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Mohsin, M. A., &amp; Beltiukov, A. (2019). Summarizing Emotions from Text Using Plutchik’s Wheel of Emotions. Atlantis Press.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2" tooltip="https://doi.org/10.2991/itids-19.2019.52"/>
              </a:rPr>
              <a:t>https://doi.org/10.2991/itids-19.201</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3" tooltip="https://doi.org/10.2991/itids-19.2019.52"/>
              </a:rPr>
              <a:t>9.52</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Trend Hunter is the World’s Largest Community for Trend Spotting, Cool Hunting, and Innovation. (n.d.). Trend Hunter Inc.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4" tooltip="https://www.trendhunter.com/about-trend-hunter"/>
              </a:rPr>
              <a:t>https://www.trendhunter.com/about-trend-hunter</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Rane, N. L., Achari, A., &amp; Choudhary, S. (2023). ENHANCING CUSTOMER LOYALTY THROUGH QUALITY OF SERVICE: EFFECTIVE STRATEGIES TO IMPROVE CUSTOMER SATISFACTION, EXPERIENCE, RELATIONSHIP, AND ENGAGEMENT. International Research Journal of Modernization in Engineering Technology and Science. https://doi.org/10.56726/irjmets38104</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Thompson, J. (2023, February 21). Consumers have humanlike relationships with brands. Business News Daily.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5" tooltip="https://www.businessnewsdaily.com/2821-consumers-relationships-brands.html"/>
              </a:rPr>
              <a:t>https://www.businessnewsdaily.com/2821-consumers-relationships-brands.html</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Ashraf, S. F., Li, C., &amp; Mehmood, B. (2017b). A Study of Premium Price Brands with Special Reference to Willingness of Customer to Pay. International Journal of Academic Research in Business &amp; Social Sciences, 7(7). https://doi.org/10.6007/ijarbss/v7-i7/3126</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Sethuraman, R., &amp; Cole, C. (1999). Factors influencing the price premiums that consumers pay for national brands over store brands. Journal of Product &amp; Brand Management/Journal of Product &amp; Brand Management, 8(4), 340–351. </a:t>
            </a:r>
            <a:r>
              <a:rPr lang="en-US" b="true" sz="1311" spc="157" u="sng">
                <a:solidFill>
                  <a:srgbClr val="0F2D69"/>
                </a:solidFill>
                <a:latin typeface="IBM Plex Sans Hebrew Text Bold"/>
                <a:ea typeface="IBM Plex Sans Hebrew Text Bold"/>
                <a:cs typeface="IBM Plex Sans Hebrew Text Bold"/>
                <a:sym typeface="IBM Plex Sans Hebrew Text Bold"/>
                <a:hlinkClick r:id="rId16" tooltip="https://doi.org/10.1108/10610429910284319"/>
              </a:rPr>
              <a:t>https://doi.org/10.1108/10610429910284319</a:t>
            </a:r>
          </a:p>
          <a:p>
            <a:pPr algn="l" marL="283163" indent="-141581" lvl="1">
              <a:lnSpc>
                <a:spcPts val="1495"/>
              </a:lnSpc>
              <a:buAutoNum type="arabicPeriod" startAt="1"/>
            </a:pPr>
            <a:r>
              <a:rPr lang="en-US" b="true" sz="1311" spc="157">
                <a:solidFill>
                  <a:srgbClr val="0F2D69"/>
                </a:solidFill>
                <a:latin typeface="IBM Plex Sans Hebrew Text Bold"/>
                <a:ea typeface="IBM Plex Sans Hebrew Text Bold"/>
                <a:cs typeface="IBM Plex Sans Hebrew Text Bold"/>
                <a:sym typeface="IBM Plex Sans Hebrew Text Bold"/>
              </a:rPr>
              <a:t>Miller, C. J., &amp; Brannon, D. C. (2021). Pursuing premium: comparing pre-owned versus new durable markets. Journal of Product &amp; Brand Management/</a:t>
            </a:r>
            <a:r>
              <a:rPr lang="en-US" b="true" sz="1311" spc="157">
                <a:solidFill>
                  <a:srgbClr val="0F2D69"/>
                </a:solidFill>
                <a:latin typeface="IBM Plex Sans Hebrew Text Bold"/>
                <a:ea typeface="IBM Plex Sans Hebrew Text Bold"/>
                <a:cs typeface="IBM Plex Sans Hebrew Text Bold"/>
                <a:sym typeface="IBM Plex Sans Hebrew Text Bold"/>
              </a:rPr>
              <a:t>Journal of </a:t>
            </a:r>
            <a:r>
              <a:rPr lang="en-US" b="true" sz="1311" spc="157">
                <a:solidFill>
                  <a:srgbClr val="0F2D69"/>
                </a:solidFill>
                <a:latin typeface="IBM Plex Sans Hebrew Text Bold"/>
                <a:ea typeface="IBM Plex Sans Hebrew Text Bold"/>
                <a:cs typeface="IBM Plex Sans Hebrew Text Bold"/>
                <a:sym typeface="IBM Plex Sans Hebrew Text Bold"/>
              </a:rPr>
              <a:t>P</a:t>
            </a:r>
            <a:r>
              <a:rPr lang="en-US" b="true" sz="1311" spc="157">
                <a:solidFill>
                  <a:srgbClr val="0F2D69"/>
                </a:solidFill>
                <a:latin typeface="IBM Plex Sans Hebrew Text Bold"/>
                <a:ea typeface="IBM Plex Sans Hebrew Text Bold"/>
                <a:cs typeface="IBM Plex Sans Hebrew Text Bold"/>
                <a:sym typeface="IBM Plex Sans Hebrew Text Bold"/>
              </a:rPr>
              <a:t>r</a:t>
            </a:r>
            <a:r>
              <a:rPr lang="en-US" b="true" sz="1311" spc="157">
                <a:solidFill>
                  <a:srgbClr val="0F2D69"/>
                </a:solidFill>
                <a:latin typeface="IBM Plex Sans Hebrew Text Bold"/>
                <a:ea typeface="IBM Plex Sans Hebrew Text Bold"/>
                <a:cs typeface="IBM Plex Sans Hebrew Text Bold"/>
                <a:sym typeface="IBM Plex Sans Hebrew Text Bold"/>
              </a:rPr>
              <a:t>oduc</a:t>
            </a:r>
            <a:r>
              <a:rPr lang="en-US" b="true" sz="1311" spc="157">
                <a:solidFill>
                  <a:srgbClr val="0F2D69"/>
                </a:solidFill>
                <a:latin typeface="IBM Plex Sans Hebrew Text Bold"/>
                <a:ea typeface="IBM Plex Sans Hebrew Text Bold"/>
                <a:cs typeface="IBM Plex Sans Hebrew Text Bold"/>
                <a:sym typeface="IBM Plex Sans Hebrew Text Bold"/>
              </a:rPr>
              <a:t>t</a:t>
            </a:r>
            <a:r>
              <a:rPr lang="en-US" b="true" sz="1311" spc="157">
                <a:solidFill>
                  <a:srgbClr val="0F2D69"/>
                </a:solidFill>
                <a:latin typeface="IBM Plex Sans Hebrew Text Bold"/>
                <a:ea typeface="IBM Plex Sans Hebrew Text Bold"/>
                <a:cs typeface="IBM Plex Sans Hebrew Text Bold"/>
                <a:sym typeface="IBM Plex Sans Hebrew Text Bold"/>
              </a:rPr>
              <a:t> &amp;</a:t>
            </a:r>
            <a:r>
              <a:rPr lang="en-US" b="true" sz="1311" spc="157">
                <a:solidFill>
                  <a:srgbClr val="0F2D69"/>
                </a:solidFill>
                <a:latin typeface="IBM Plex Sans Hebrew Text Bold"/>
                <a:ea typeface="IBM Plex Sans Hebrew Text Bold"/>
                <a:cs typeface="IBM Plex Sans Hebrew Text Bold"/>
                <a:sym typeface="IBM Plex Sans Hebrew Text Bold"/>
              </a:rPr>
              <a:t> </a:t>
            </a:r>
            <a:r>
              <a:rPr lang="en-US" b="true" sz="1311" spc="157">
                <a:solidFill>
                  <a:srgbClr val="0F2D69"/>
                </a:solidFill>
                <a:latin typeface="IBM Plex Sans Hebrew Text Bold"/>
                <a:ea typeface="IBM Plex Sans Hebrew Text Bold"/>
                <a:cs typeface="IBM Plex Sans Hebrew Text Bold"/>
                <a:sym typeface="IBM Plex Sans Hebrew Text Bold"/>
              </a:rPr>
              <a:t>Br</a:t>
            </a:r>
            <a:r>
              <a:rPr lang="en-US" b="true" sz="1311" spc="157">
                <a:solidFill>
                  <a:srgbClr val="0F2D69"/>
                </a:solidFill>
                <a:latin typeface="IBM Plex Sans Hebrew Text Bold"/>
                <a:ea typeface="IBM Plex Sans Hebrew Text Bold"/>
                <a:cs typeface="IBM Plex Sans Hebrew Text Bold"/>
                <a:sym typeface="IBM Plex Sans Hebrew Text Bold"/>
              </a:rPr>
              <a:t>and </a:t>
            </a:r>
            <a:r>
              <a:rPr lang="en-US" b="true" sz="1311" spc="157">
                <a:solidFill>
                  <a:srgbClr val="0F2D69"/>
                </a:solidFill>
                <a:latin typeface="IBM Plex Sans Hebrew Text Bold"/>
                <a:ea typeface="IBM Plex Sans Hebrew Text Bold"/>
                <a:cs typeface="IBM Plex Sans Hebrew Text Bold"/>
                <a:sym typeface="IBM Plex Sans Hebrew Text Bold"/>
              </a:rPr>
              <a:t>Mana</a:t>
            </a:r>
            <a:r>
              <a:rPr lang="en-US" b="true" sz="1311" spc="157">
                <a:solidFill>
                  <a:srgbClr val="0F2D69"/>
                </a:solidFill>
                <a:latin typeface="IBM Plex Sans Hebrew Text Bold"/>
                <a:ea typeface="IBM Plex Sans Hebrew Text Bold"/>
                <a:cs typeface="IBM Plex Sans Hebrew Text Bold"/>
                <a:sym typeface="IBM Plex Sans Hebrew Text Bold"/>
              </a:rPr>
              <a:t>g</a:t>
            </a:r>
            <a:r>
              <a:rPr lang="en-US" b="true" sz="1311" spc="157">
                <a:solidFill>
                  <a:srgbClr val="0F2D69"/>
                </a:solidFill>
                <a:latin typeface="IBM Plex Sans Hebrew Text Bold"/>
                <a:ea typeface="IBM Plex Sans Hebrew Text Bold"/>
                <a:cs typeface="IBM Plex Sans Hebrew Text Bold"/>
                <a:sym typeface="IBM Plex Sans Hebrew Text Bold"/>
              </a:rPr>
              <a:t>emen</a:t>
            </a:r>
            <a:r>
              <a:rPr lang="en-US" b="true" sz="1311" spc="157">
                <a:solidFill>
                  <a:srgbClr val="0F2D69"/>
                </a:solidFill>
                <a:latin typeface="IBM Plex Sans Hebrew Text Bold"/>
                <a:ea typeface="IBM Plex Sans Hebrew Text Bold"/>
                <a:cs typeface="IBM Plex Sans Hebrew Text Bold"/>
                <a:sym typeface="IBM Plex Sans Hebrew Text Bold"/>
              </a:rPr>
              <a:t>t</a:t>
            </a:r>
            <a:r>
              <a:rPr lang="en-US" b="true" sz="1311" spc="157">
                <a:solidFill>
                  <a:srgbClr val="0F2D69"/>
                </a:solidFill>
                <a:latin typeface="IBM Plex Sans Hebrew Text Bold"/>
                <a:ea typeface="IBM Plex Sans Hebrew Text Bold"/>
                <a:cs typeface="IBM Plex Sans Hebrew Text Bold"/>
                <a:sym typeface="IBM Plex Sans Hebrew Text Bold"/>
              </a:rPr>
              <a:t>,</a:t>
            </a:r>
            <a:r>
              <a:rPr lang="en-US" b="true" sz="1311" spc="157">
                <a:solidFill>
                  <a:srgbClr val="0F2D69"/>
                </a:solidFill>
                <a:latin typeface="IBM Plex Sans Hebrew Text Bold"/>
                <a:ea typeface="IBM Plex Sans Hebrew Text Bold"/>
                <a:cs typeface="IBM Plex Sans Hebrew Text Bold"/>
                <a:sym typeface="IBM Plex Sans Hebrew Text Bold"/>
              </a:rPr>
              <a:t> </a:t>
            </a:r>
            <a:r>
              <a:rPr lang="en-US" b="true" sz="1311" spc="157">
                <a:solidFill>
                  <a:srgbClr val="0F2D69"/>
                </a:solidFill>
                <a:latin typeface="IBM Plex Sans Hebrew Text Bold"/>
                <a:ea typeface="IBM Plex Sans Hebrew Text Bold"/>
                <a:cs typeface="IBM Plex Sans Hebrew Text Bold"/>
                <a:sym typeface="IBM Plex Sans Hebrew Text Bold"/>
              </a:rPr>
              <a:t>31(1), 1–15. https://doi.org/10.1108/jpbm-02-2020-2769</a:t>
            </a:r>
          </a:p>
          <a:p>
            <a:pPr algn="l">
              <a:lnSpc>
                <a:spcPts val="1495"/>
              </a:lnSpc>
            </a:pPr>
          </a:p>
          <a:p>
            <a:pPr algn="l">
              <a:lnSpc>
                <a:spcPts val="1495"/>
              </a:lnSpc>
            </a:pPr>
          </a:p>
          <a:p>
            <a:pPr algn="l">
              <a:lnSpc>
                <a:spcPts val="1196"/>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732927" y="2525784"/>
          <a:ext cx="16230600" cy="7134817"/>
        </p:xfrm>
        <a:graphic>
          <a:graphicData uri="http://schemas.openxmlformats.org/drawingml/2006/table">
            <a:tbl>
              <a:tblPr/>
              <a:tblGrid>
                <a:gridCol w="8050946"/>
                <a:gridCol w="8179654"/>
              </a:tblGrid>
              <a:tr h="1170772">
                <a:tc>
                  <a:txBody>
                    <a:bodyPr anchor="t" rtlCol="false"/>
                    <a:lstStyle/>
                    <a:p>
                      <a:pPr algn="ctr">
                        <a:lnSpc>
                          <a:spcPts val="3499"/>
                        </a:lnSpc>
                        <a:defRPr/>
                      </a:pPr>
                      <a:r>
                        <a:rPr lang="en-US" sz="2499" b="true">
                          <a:solidFill>
                            <a:srgbClr val="000000"/>
                          </a:solidFill>
                          <a:latin typeface="IBM Plex Sans Hebrew Text Bold"/>
                          <a:ea typeface="IBM Plex Sans Hebrew Text Bold"/>
                          <a:cs typeface="IBM Plex Sans Hebrew Text Bold"/>
                          <a:sym typeface="IBM Plex Sans Hebrew Text Bold"/>
                        </a:rPr>
                        <a:t>Citation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IBM Plex Sans Hebrew Text Bold"/>
                          <a:ea typeface="IBM Plex Sans Hebrew Text Bold"/>
                          <a:cs typeface="IBM Plex Sans Hebrew Text Bold"/>
                          <a:sym typeface="IBM Plex Sans Hebrew Text Bold"/>
                        </a:rPr>
                        <a:t>Interpretation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886499">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 watched an </a:t>
                      </a:r>
                      <a:r>
                        <a:rPr lang="en-US" sz="2000" b="true">
                          <a:solidFill>
                            <a:srgbClr val="0F2D69"/>
                          </a:solidFill>
                          <a:latin typeface="IBM Plex Sans Hebrew Text Bold"/>
                          <a:ea typeface="IBM Plex Sans Hebrew Text Bold"/>
                          <a:cs typeface="IBM Plex Sans Hebrew Text Bold"/>
                          <a:sym typeface="IBM Plex Sans Hebrew Text Bold"/>
                        </a:rPr>
                        <a:t>interview</a:t>
                      </a:r>
                      <a:r>
                        <a:rPr lang="en-US" sz="2000" b="true">
                          <a:solidFill>
                            <a:srgbClr val="000000"/>
                          </a:solidFill>
                          <a:latin typeface="IBM Plex Sans Hebrew Text Bold"/>
                          <a:ea typeface="IBM Plex Sans Hebrew Text Bold"/>
                          <a:cs typeface="IBM Plex Sans Hebrew Text Bold"/>
                          <a:sym typeface="IBM Plex Sans Hebrew Text Bold"/>
                        </a:rPr>
                        <a:t> with one of the </a:t>
                      </a:r>
                      <a:r>
                        <a:rPr lang="en-US" sz="2000" b="true">
                          <a:solidFill>
                            <a:srgbClr val="0F2D69"/>
                          </a:solidFill>
                          <a:latin typeface="IBM Plex Sans Hebrew Text Bold"/>
                          <a:ea typeface="IBM Plex Sans Hebrew Text Bold"/>
                          <a:cs typeface="IBM Plex Sans Hebrew Text Bold"/>
                          <a:sym typeface="IBM Plex Sans Hebrew Text Bold"/>
                        </a:rPr>
                        <a:t>creators</a:t>
                      </a:r>
                      <a:r>
                        <a:rPr lang="en-US" sz="2000" b="true">
                          <a:solidFill>
                            <a:srgbClr val="000000"/>
                          </a:solidFill>
                          <a:latin typeface="IBM Plex Sans Hebrew Text Bold"/>
                          <a:ea typeface="IBM Plex Sans Hebrew Text Bold"/>
                          <a:cs typeface="IBM Plex Sans Hebrew Text Bold"/>
                          <a:sym typeface="IBM Plex Sans Hebrew Text Bold"/>
                        </a:rPr>
                        <a:t> of the brand and felt </a:t>
                      </a:r>
                      <a:r>
                        <a:rPr lang="en-US" sz="2000" b="true">
                          <a:solidFill>
                            <a:srgbClr val="0F2D69"/>
                          </a:solidFill>
                          <a:latin typeface="IBM Plex Sans Hebrew Text Bold"/>
                          <a:ea typeface="IBM Plex Sans Hebrew Text Bold"/>
                          <a:cs typeface="IBM Plex Sans Hebrew Text Bold"/>
                          <a:sym typeface="IBM Plex Sans Hebrew Text Bold"/>
                        </a:rPr>
                        <a:t>a connection with the personality.”</a:t>
                      </a:r>
                      <a:r>
                        <a:rPr lang="en-US" b="true" sz="2000" i="true">
                          <a:solidFill>
                            <a:srgbClr val="0F2D69"/>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Customers are attracted to personal content in the brand's channels, for example, about the founders, their hobbies and values. This content shows the details with which customers can relate themselves.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011064">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 expect surprises, because the brand that first specialized in technology began to produce </a:t>
                      </a:r>
                      <a:r>
                        <a:rPr lang="en-US" sz="2000" b="true">
                          <a:solidFill>
                            <a:srgbClr val="0F2D69"/>
                          </a:solidFill>
                          <a:latin typeface="IBM Plex Sans Hebrew Text Bold"/>
                          <a:ea typeface="IBM Plex Sans Hebrew Text Bold"/>
                          <a:cs typeface="IBM Plex Sans Hebrew Text Bold"/>
                          <a:sym typeface="IBM Plex Sans Hebrew Text Bold"/>
                        </a:rPr>
                        <a:t>chess</a:t>
                      </a:r>
                      <a:r>
                        <a:rPr lang="en-US" sz="2000" b="true">
                          <a:solidFill>
                            <a:srgbClr val="000000"/>
                          </a:solidFill>
                          <a:latin typeface="IBM Plex Sans Hebrew Text Bold"/>
                          <a:ea typeface="IBM Plex Sans Hebrew Text Bold"/>
                          <a:cs typeface="IBM Plex Sans Hebrew Text Bold"/>
                          <a:sym typeface="IBM Plex Sans Hebrew Text Bold"/>
                        </a:rPr>
                        <a:t> and </a:t>
                      </a:r>
                      <a:r>
                        <a:rPr lang="en-US" sz="2000" b="true">
                          <a:solidFill>
                            <a:srgbClr val="0F2D69"/>
                          </a:solidFill>
                          <a:latin typeface="IBM Plex Sans Hebrew Text Bold"/>
                          <a:ea typeface="IBM Plex Sans Hebrew Text Bold"/>
                          <a:cs typeface="IBM Plex Sans Hebrew Text Bold"/>
                          <a:sym typeface="IBM Plex Sans Hebrew Text Bold"/>
                        </a:rPr>
                        <a:t>items</a:t>
                      </a:r>
                      <a:r>
                        <a:rPr lang="en-US" sz="2000" b="true">
                          <a:solidFill>
                            <a:srgbClr val="000000"/>
                          </a:solidFill>
                          <a:latin typeface="IBM Plex Sans Hebrew Text Bold"/>
                          <a:ea typeface="IBM Plex Sans Hebrew Text Bold"/>
                          <a:cs typeface="IBM Plex Sans Hebrew Text Bold"/>
                          <a:sym typeface="IBM Plex Sans Hebrew Text Bold"/>
                        </a:rPr>
                        <a:t> that I did not expect. And every time I </a:t>
                      </a:r>
                      <a:r>
                        <a:rPr lang="en-US" sz="2000" b="true">
                          <a:solidFill>
                            <a:srgbClr val="0F2D69"/>
                          </a:solidFill>
                          <a:latin typeface="IBM Plex Sans Hebrew Text Bold"/>
                          <a:ea typeface="IBM Plex Sans Hebrew Text Bold"/>
                          <a:cs typeface="IBM Plex Sans Hebrew Text Bold"/>
                          <a:sym typeface="IBM Plex Sans Hebrew Text Bold"/>
                        </a:rPr>
                        <a:t>think</a:t>
                      </a:r>
                      <a:r>
                        <a:rPr lang="en-US" sz="2000" b="true">
                          <a:solidFill>
                            <a:srgbClr val="000000"/>
                          </a:solidFill>
                          <a:latin typeface="IBM Plex Sans Hebrew Text Bold"/>
                          <a:ea typeface="IBM Plex Sans Hebrew Text Bold"/>
                          <a:cs typeface="IBM Plex Sans Hebrew Text Bold"/>
                          <a:sym typeface="IBM Plex Sans Hebrew Text Bold"/>
                        </a:rPr>
                        <a:t> about what else they will </a:t>
                      </a:r>
                      <a:r>
                        <a:rPr lang="en-US" sz="2000" b="true">
                          <a:solidFill>
                            <a:srgbClr val="0F2D69"/>
                          </a:solidFill>
                          <a:latin typeface="IBM Plex Sans Hebrew Text Bold"/>
                          <a:ea typeface="IBM Plex Sans Hebrew Text Bold"/>
                          <a:cs typeface="IBM Plex Sans Hebrew Text Bold"/>
                          <a:sym typeface="IBM Plex Sans Hebrew Text Bold"/>
                        </a:rPr>
                        <a:t>release</a:t>
                      </a:r>
                      <a:r>
                        <a:rPr lang="en-US" sz="20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Wide product range and content themes that brands touch make customers align their hobbies and intentions with a brand.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066482">
                <a:tc>
                  <a:txBody>
                    <a:bodyPr anchor="t" rtlCol="false"/>
                    <a:lstStyle/>
                    <a:p>
                      <a:pPr algn="ctr">
                        <a:lnSpc>
                          <a:spcPts val="2799"/>
                        </a:lnSpc>
                        <a:defRPr/>
                      </a:pPr>
                      <a:r>
                        <a:rPr lang="en-US" sz="1999" b="true">
                          <a:solidFill>
                            <a:srgbClr val="000000"/>
                          </a:solidFill>
                          <a:latin typeface="IBM Plex Sans Hebrew Text Bold"/>
                          <a:ea typeface="IBM Plex Sans Hebrew Text Bold"/>
                          <a:cs typeface="IBM Plex Sans Hebrew Text Bold"/>
                          <a:sym typeface="IBM Plex Sans Hebrew Text Bold"/>
                        </a:rPr>
                        <a:t>“No, honestly, I'm </a:t>
                      </a:r>
                      <a:r>
                        <a:rPr lang="en-US" sz="1999" b="true">
                          <a:solidFill>
                            <a:srgbClr val="0F2D69"/>
                          </a:solidFill>
                          <a:latin typeface="IBM Plex Sans Hebrew Text Bold"/>
                          <a:ea typeface="IBM Plex Sans Hebrew Text Bold"/>
                          <a:cs typeface="IBM Plex Sans Hebrew Text Bold"/>
                          <a:sym typeface="IBM Plex Sans Hebrew Text Bold"/>
                        </a:rPr>
                        <a:t>not subscribed </a:t>
                      </a:r>
                      <a:r>
                        <a:rPr lang="en-US" sz="1999" b="true">
                          <a:solidFill>
                            <a:srgbClr val="000000"/>
                          </a:solidFill>
                          <a:latin typeface="IBM Plex Sans Hebrew Text Bold"/>
                          <a:ea typeface="IBM Plex Sans Hebrew Text Bold"/>
                          <a:cs typeface="IBM Plex Sans Hebrew Text Bold"/>
                          <a:sym typeface="IBM Plex Sans Hebrew Text Bold"/>
                        </a:rPr>
                        <a:t>to social networks. I just have an </a:t>
                      </a:r>
                      <a:r>
                        <a:rPr lang="en-US" sz="1999" b="true">
                          <a:solidFill>
                            <a:srgbClr val="0F2D69"/>
                          </a:solidFill>
                          <a:latin typeface="IBM Plex Sans Hebrew Text Bold"/>
                          <a:ea typeface="IBM Plex Sans Hebrew Text Bold"/>
                          <a:cs typeface="IBM Plex Sans Hebrew Text Bold"/>
                          <a:sym typeface="IBM Plex Sans Hebrew Text Bold"/>
                        </a:rPr>
                        <a:t>app</a:t>
                      </a:r>
                      <a:r>
                        <a:rPr lang="en-US" sz="1999" b="true">
                          <a:solidFill>
                            <a:srgbClr val="000000"/>
                          </a:solidFill>
                          <a:latin typeface="IBM Plex Sans Hebrew Text Bold"/>
                          <a:ea typeface="IBM Plex Sans Hebrew Text Bold"/>
                          <a:cs typeface="IBM Plex Sans Hebrew Text Bold"/>
                          <a:sym typeface="IBM Plex Sans Hebrew Text Bold"/>
                        </a:rPr>
                        <a:t>, I go there periodically, and I really like to make wishlists..”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Customers may not be subscribed to the brand's social networks. They can be subscribed to the personal pages of the creators of the brand. Every customer is looking for a convenient way of communication.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5" id="5"/>
          <p:cNvSpPr txBox="true"/>
          <p:nvPr/>
        </p:nvSpPr>
        <p:spPr>
          <a:xfrm rot="0">
            <a:off x="1726734" y="1301867"/>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 Interview analysis and recommendations</a:t>
            </a:r>
          </a:p>
        </p:txBody>
      </p:sp>
      <p:sp>
        <p:nvSpPr>
          <p:cNvPr name="TextBox 6" id="6"/>
          <p:cNvSpPr txBox="true"/>
          <p:nvPr/>
        </p:nvSpPr>
        <p:spPr>
          <a:xfrm rot="0">
            <a:off x="7745156" y="1820238"/>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1.Intimacy</a:t>
            </a:r>
          </a:p>
        </p:txBody>
      </p:sp>
      <p:sp>
        <p:nvSpPr>
          <p:cNvPr name="TextBox 7" id="7"/>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23</a:t>
            </a:r>
          </a:p>
        </p:txBody>
      </p:sp>
      <p:grpSp>
        <p:nvGrpSpPr>
          <p:cNvPr name="Group 8" id="8"/>
          <p:cNvGrpSpPr/>
          <p:nvPr/>
        </p:nvGrpSpPr>
        <p:grpSpPr>
          <a:xfrm rot="0">
            <a:off x="732927" y="1397117"/>
            <a:ext cx="808142" cy="404071"/>
            <a:chOff x="0" y="0"/>
            <a:chExt cx="812800" cy="406400"/>
          </a:xfrm>
        </p:grpSpPr>
        <p:sp>
          <p:nvSpPr>
            <p:cNvPr name="Freeform 9" id="9"/>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0" id="10"/>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1028700" y="3581698"/>
          <a:ext cx="16230600" cy="5459148"/>
        </p:xfrm>
        <a:graphic>
          <a:graphicData uri="http://schemas.openxmlformats.org/drawingml/2006/table">
            <a:tbl>
              <a:tblPr/>
              <a:tblGrid>
                <a:gridCol w="7895707"/>
                <a:gridCol w="8334893"/>
              </a:tblGrid>
              <a:tr h="1235442">
                <a:tc>
                  <a:txBody>
                    <a:bodyPr anchor="t" rtlCol="false"/>
                    <a:lstStyle/>
                    <a:p>
                      <a:pPr algn="ctr">
                        <a:lnSpc>
                          <a:spcPts val="3499"/>
                        </a:lnSpc>
                        <a:defRPr/>
                      </a:pPr>
                      <a:r>
                        <a:rPr lang="en-US" sz="2499">
                          <a:solidFill>
                            <a:srgbClr val="000000"/>
                          </a:solidFill>
                          <a:latin typeface="IBM Plex Sans Hebrew Text"/>
                          <a:ea typeface="IBM Plex Sans Hebrew Text"/>
                          <a:cs typeface="IBM Plex Sans Hebrew Text"/>
                          <a:sym typeface="IBM Plex Sans Hebrew Text"/>
                        </a:rPr>
                        <a:t>Citation</a:t>
                      </a:r>
                      <a:r>
                        <a:rPr lang="en-US" sz="2499">
                          <a:solidFill>
                            <a:srgbClr val="000000"/>
                          </a:solidFill>
                          <a:latin typeface="IBM Plex Sans Hebrew Text"/>
                          <a:ea typeface="IBM Plex Sans Hebrew Text"/>
                          <a:cs typeface="IBM Plex Sans Hebrew Text"/>
                          <a:sym typeface="IBM Plex Sans Hebrew Text"/>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IBM Plex Sans Hebrew Text"/>
                          <a:ea typeface="IBM Plex Sans Hebrew Text"/>
                          <a:cs typeface="IBM Plex Sans Hebrew Text"/>
                          <a:sym typeface="IBM Plex Sans Hebrew Text"/>
                        </a:rPr>
                        <a:t>Interpretation</a:t>
                      </a:r>
                      <a:r>
                        <a:rPr lang="en-US" sz="2499">
                          <a:solidFill>
                            <a:srgbClr val="000000"/>
                          </a:solidFill>
                          <a:latin typeface="IBM Plex Sans Hebrew Text"/>
                          <a:ea typeface="IBM Plex Sans Hebrew Text"/>
                          <a:cs typeface="IBM Plex Sans Hebrew Text"/>
                          <a:sym typeface="IBM Plex Sans Hebrew Text"/>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065143">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 subscribed to the Bork mailing list by mail because they do </a:t>
                      </a:r>
                      <a:r>
                        <a:rPr lang="en-US" sz="2000" b="true">
                          <a:solidFill>
                            <a:srgbClr val="0F2D69"/>
                          </a:solidFill>
                          <a:latin typeface="IBM Plex Sans Hebrew Text Bold"/>
                          <a:ea typeface="IBM Plex Sans Hebrew Text Bold"/>
                          <a:cs typeface="IBM Plex Sans Hebrew Text Bold"/>
                          <a:sym typeface="IBM Plex Sans Hebrew Text Bold"/>
                        </a:rPr>
                        <a:t>not "spam" </a:t>
                      </a:r>
                      <a:r>
                        <a:rPr lang="en-US" sz="2000" b="true">
                          <a:solidFill>
                            <a:srgbClr val="000000"/>
                          </a:solidFill>
                          <a:latin typeface="IBM Plex Sans Hebrew Text Bold"/>
                          <a:ea typeface="IBM Plex Sans Hebrew Text Bold"/>
                          <a:cs typeface="IBM Plex Sans Hebrew Text Bold"/>
                          <a:sym typeface="IBM Plex Sans Hebrew Text Bold"/>
                        </a:rPr>
                        <a:t>— they do not send unnecessary information, on the contrary, they </a:t>
                      </a:r>
                      <a:r>
                        <a:rPr lang="en-US" sz="2000" b="true">
                          <a:solidFill>
                            <a:srgbClr val="0F2D69"/>
                          </a:solidFill>
                          <a:latin typeface="IBM Plex Sans Hebrew Text Bold"/>
                          <a:ea typeface="IBM Plex Sans Hebrew Text Bold"/>
                          <a:cs typeface="IBM Plex Sans Hebrew Text Bold"/>
                          <a:sym typeface="IBM Plex Sans Hebrew Text Bold"/>
                        </a:rPr>
                        <a:t>send rare letters </a:t>
                      </a:r>
                      <a:r>
                        <a:rPr lang="en-US" sz="2000" b="true">
                          <a:solidFill>
                            <a:srgbClr val="000000"/>
                          </a:solidFill>
                          <a:latin typeface="IBM Plex Sans Hebrew Text Bold"/>
                          <a:ea typeface="IBM Plex Sans Hebrew Text Bold"/>
                          <a:cs typeface="IBM Plex Sans Hebrew Text Bold"/>
                          <a:sym typeface="IBM Plex Sans Hebrew Text Bold"/>
                        </a:rPr>
                        <a:t>with useful news, taking care of the client.”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There is a tendency to consume less content and decrease information noise from the Internet. </a:t>
                      </a:r>
                      <a:endParaRPr lang="en-US" sz="1100"/>
                    </a:p>
                    <a:p>
                      <a:pPr algn="ctr">
                        <a:lnSpc>
                          <a:spcPts val="2800"/>
                        </a:lnSpc>
                      </a:pP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158562">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 was very sincerely glad that they exhibited their furniture in Milan. Reaching the international level. Yes, it's nice to realize that </a:t>
                      </a:r>
                      <a:r>
                        <a:rPr lang="en-US" sz="2000" b="true">
                          <a:solidFill>
                            <a:srgbClr val="0F2D69"/>
                          </a:solidFill>
                          <a:latin typeface="IBM Plex Sans Hebrew Text Bold"/>
                          <a:ea typeface="IBM Plex Sans Hebrew Text Bold"/>
                          <a:cs typeface="IBM Plex Sans Hebrew Text Bold"/>
                          <a:sym typeface="IBM Plex Sans Hebrew Text Bold"/>
                        </a:rPr>
                        <a:t>Russian design can show itself.</a:t>
                      </a:r>
                      <a:r>
                        <a:rPr lang="en-US" sz="2000" b="true">
                          <a:solidFill>
                            <a:srgbClr val="000000"/>
                          </a:solidFill>
                          <a:latin typeface="IBM Plex Sans Hebrew Text Bold"/>
                          <a:ea typeface="IBM Plex Sans Hebrew Text Bold"/>
                          <a:cs typeface="IBM Plex Sans Hebrew Text Bold"/>
                          <a:sym typeface="IBM Plex Sans Hebrew Text Bold"/>
                        </a:rPr>
                        <a:t>”</a:t>
                      </a:r>
                      <a:r>
                        <a:rPr lang="en-US" sz="2000" i="true">
                          <a:solidFill>
                            <a:srgbClr val="000000"/>
                          </a:solidFill>
                          <a:latin typeface="IBM Plex Sans Hebrew Text"/>
                          <a:ea typeface="IBM Plex Sans Hebrew Text"/>
                          <a:cs typeface="IBM Plex Sans Hebrew Text"/>
                          <a:sym typeface="IBM Plex Sans Hebrew Text"/>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Russian manufacturers are no longer associated with bad quality. Customers feel proud of Russian brands to keep high standards in high quality and level of services.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7559491" y="2695784"/>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1.Intimacy</a:t>
            </a:r>
          </a:p>
        </p:txBody>
      </p:sp>
      <p:sp>
        <p:nvSpPr>
          <p:cNvPr name="TextBox 5" id="5"/>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6" id="6"/>
          <p:cNvSpPr txBox="true"/>
          <p:nvPr/>
        </p:nvSpPr>
        <p:spPr>
          <a:xfrm rot="0">
            <a:off x="1726734" y="1301867"/>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 Interview analysis and recommendations</a:t>
            </a:r>
          </a:p>
        </p:txBody>
      </p:sp>
      <p:grpSp>
        <p:nvGrpSpPr>
          <p:cNvPr name="Group 7" id="7"/>
          <p:cNvGrpSpPr/>
          <p:nvPr/>
        </p:nvGrpSpPr>
        <p:grpSpPr>
          <a:xfrm rot="0">
            <a:off x="732927" y="13971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24</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1028700" y="2575194"/>
          <a:ext cx="16230600" cy="6993727"/>
        </p:xfrm>
        <a:graphic>
          <a:graphicData uri="http://schemas.openxmlformats.org/drawingml/2006/table">
            <a:tbl>
              <a:tblPr/>
              <a:tblGrid>
                <a:gridCol w="7895707"/>
                <a:gridCol w="8334893"/>
              </a:tblGrid>
              <a:tr h="984631">
                <a:tc>
                  <a:txBody>
                    <a:bodyPr anchor="t" rtlCol="false"/>
                    <a:lstStyle/>
                    <a:p>
                      <a:pPr algn="ctr">
                        <a:lnSpc>
                          <a:spcPts val="3499"/>
                        </a:lnSpc>
                        <a:defRPr/>
                      </a:pPr>
                      <a:r>
                        <a:rPr lang="en-US" sz="2499" b="true">
                          <a:solidFill>
                            <a:srgbClr val="000000"/>
                          </a:solidFill>
                          <a:latin typeface="IBM Plex Sans Hebrew Text Bold"/>
                          <a:ea typeface="IBM Plex Sans Hebrew Text Bold"/>
                          <a:cs typeface="IBM Plex Sans Hebrew Text Bold"/>
                          <a:sym typeface="IBM Plex Sans Hebrew Text Bold"/>
                        </a:rPr>
                        <a:t>Citation</a:t>
                      </a:r>
                      <a:r>
                        <a:rPr lang="en-US" sz="2499"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IBM Plex Sans Hebrew Text Bold"/>
                          <a:ea typeface="IBM Plex Sans Hebrew Text Bold"/>
                          <a:cs typeface="IBM Plex Sans Hebrew Text Bold"/>
                          <a:sym typeface="IBM Plex Sans Hebrew Text Bold"/>
                        </a:rPr>
                        <a:t>Interpretation</a:t>
                      </a:r>
                      <a:r>
                        <a:rPr lang="en-US" sz="2499"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781257">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a:t>
                      </a:r>
                      <a:r>
                        <a:rPr lang="en-US" sz="2000" b="true">
                          <a:solidFill>
                            <a:srgbClr val="0F2D69"/>
                          </a:solidFill>
                          <a:latin typeface="IBM Plex Sans Hebrew Text Bold"/>
                          <a:ea typeface="IBM Plex Sans Hebrew Text Bold"/>
                          <a:cs typeface="IBM Plex Sans Hebrew Text Bold"/>
                          <a:sym typeface="IBM Plex Sans Hebrew Text Bold"/>
                        </a:rPr>
                        <a:t>A beautiful picture</a:t>
                      </a:r>
                      <a:r>
                        <a:rPr lang="en-US" sz="2000" b="true">
                          <a:solidFill>
                            <a:srgbClr val="000000"/>
                          </a:solidFill>
                          <a:latin typeface="IBM Plex Sans Hebrew Text Bold"/>
                          <a:ea typeface="IBM Plex Sans Hebrew Text Bold"/>
                          <a:cs typeface="IBM Plex Sans Hebrew Text Bold"/>
                          <a:sym typeface="IBM Plex Sans Hebrew Text Bold"/>
                        </a:rPr>
                        <a:t>, first of all. I am an </a:t>
                      </a:r>
                      <a:r>
                        <a:rPr lang="en-US" sz="2000" b="true">
                          <a:solidFill>
                            <a:srgbClr val="0F2D69"/>
                          </a:solidFill>
                          <a:latin typeface="IBM Plex Sans Hebrew Text Bold"/>
                          <a:ea typeface="IBM Plex Sans Hebrew Text Bold"/>
                          <a:cs typeface="IBM Plex Sans Hebrew Text Bold"/>
                          <a:sym typeface="IBM Plex Sans Hebrew Text Bold"/>
                        </a:rPr>
                        <a:t>aesthete</a:t>
                      </a:r>
                      <a:r>
                        <a:rPr lang="en-US" sz="2000" b="true">
                          <a:solidFill>
                            <a:srgbClr val="000000"/>
                          </a:solidFill>
                          <a:latin typeface="IBM Plex Sans Hebrew Text Bold"/>
                          <a:ea typeface="IBM Plex Sans Hebrew Text Bold"/>
                          <a:cs typeface="IBM Plex Sans Hebrew Text Bold"/>
                          <a:sym typeface="IBM Plex Sans Hebrew Text Bold"/>
                        </a:rPr>
                        <a:t> with my eyes. I really like to come in and watch.”</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The desire to purchase a brand is greatly influenced by beautiful shots and content. Clients associate things and objects with themselves and their lives, their apartments.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657474">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Their </a:t>
                      </a:r>
                      <a:r>
                        <a:rPr lang="en-US" sz="2000" b="true">
                          <a:solidFill>
                            <a:srgbClr val="0F2D69"/>
                          </a:solidFill>
                          <a:latin typeface="IBM Plex Sans Hebrew Text Bold"/>
                          <a:ea typeface="IBM Plex Sans Hebrew Text Bold"/>
                          <a:cs typeface="IBM Plex Sans Hebrew Text Bold"/>
                          <a:sym typeface="IBM Plex Sans Hebrew Text Bold"/>
                        </a:rPr>
                        <a:t>expansion</a:t>
                      </a:r>
                      <a:r>
                        <a:rPr lang="en-US" sz="2000" b="true">
                          <a:solidFill>
                            <a:srgbClr val="000000"/>
                          </a:solidFill>
                          <a:latin typeface="IBM Plex Sans Hebrew Text Bold"/>
                          <a:ea typeface="IBM Plex Sans Hebrew Text Bold"/>
                          <a:cs typeface="IBM Plex Sans Hebrew Text Bold"/>
                          <a:sym typeface="IBM Plex Sans Hebrew Text Bold"/>
                        </a:rPr>
                        <a:t> is of endless interest. Starting with the creation of basic household appliances, by 2024 the company is already presenting several separate sections. The appearance of more and </a:t>
                      </a:r>
                      <a:r>
                        <a:rPr lang="en-US" sz="2000" b="true">
                          <a:solidFill>
                            <a:srgbClr val="0F2D69"/>
                          </a:solidFill>
                          <a:latin typeface="IBM Plex Sans Hebrew Text Bold"/>
                          <a:ea typeface="IBM Plex Sans Hebrew Text Bold"/>
                          <a:cs typeface="IBM Plex Sans Hebrew Text Bold"/>
                          <a:sym typeface="IBM Plex Sans Hebrew Text Bold"/>
                        </a:rPr>
                        <a:t>more new products</a:t>
                      </a:r>
                      <a:r>
                        <a:rPr lang="en-US" sz="2000" b="true">
                          <a:solidFill>
                            <a:srgbClr val="000000"/>
                          </a:solidFill>
                          <a:latin typeface="IBM Plex Sans Hebrew Text Bold"/>
                          <a:ea typeface="IBM Plex Sans Hebrew Text Bold"/>
                          <a:cs typeface="IBM Plex Sans Hebrew Text Bold"/>
                          <a:sym typeface="IBM Plex Sans Hebrew Text Bold"/>
                        </a:rPr>
                        <a:t> makes it necessary to actively monitor the brand.”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Wide range of products, categories, colors surprise and drive an interest. Customers wonder what other products the brand can create and suggest.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570365">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a:t>
                      </a:r>
                      <a:r>
                        <a:rPr lang="en-US" sz="2000" b="true">
                          <a:solidFill>
                            <a:srgbClr val="0F2D69"/>
                          </a:solidFill>
                          <a:latin typeface="IBM Plex Sans Hebrew Text Bold"/>
                          <a:ea typeface="IBM Plex Sans Hebrew Text Bold"/>
                          <a:cs typeface="IBM Plex Sans Hebrew Text Bold"/>
                          <a:sym typeface="IBM Plex Sans Hebrew Text Bold"/>
                        </a:rPr>
                        <a:t>Collaborations</a:t>
                      </a:r>
                      <a:r>
                        <a:rPr lang="en-US" sz="2000" b="true">
                          <a:solidFill>
                            <a:srgbClr val="000000"/>
                          </a:solidFill>
                          <a:latin typeface="IBM Plex Sans Hebrew Text Bold"/>
                          <a:ea typeface="IBM Plex Sans Hebrew Text Bold"/>
                          <a:cs typeface="IBM Plex Sans Hebrew Text Bold"/>
                          <a:sym typeface="IBM Plex Sans Hebrew Text Bold"/>
                        </a:rPr>
                        <a:t> are a great tool, indeed, they immediately attract my attention as a consumer.” </a:t>
                      </a:r>
                      <a:r>
                        <a:rPr lang="en-US" b="true" sz="2000" i="true">
                          <a:solidFill>
                            <a:srgbClr val="000000"/>
                          </a:solidFill>
                          <a:latin typeface="IBM Plex Sans Hebrew Text Bold"/>
                          <a:ea typeface="IBM Plex Sans Hebrew Text Bold"/>
                          <a:cs typeface="IBM Plex Sans Hebrew Text Bold"/>
                          <a:sym typeface="IBM Plex Sans Hebrew Text Bold"/>
                        </a:rPr>
                        <a:t>Sofia from Interview </a:t>
                      </a:r>
                      <a:endParaRPr lang="en-US" sz="1100"/>
                    </a:p>
                    <a:p>
                      <a:pPr algn="ctr">
                        <a:lnSpc>
                          <a:spcPts val="2800"/>
                        </a:lnSpc>
                      </a:pPr>
                      <a:r>
                        <a:rPr lang="en-US" b="true" sz="2000" i="true">
                          <a:solidFill>
                            <a:srgbClr val="000000"/>
                          </a:solidFill>
                          <a:latin typeface="IBM Plex Sans Hebrew Text Bold"/>
                          <a:ea typeface="IBM Plex Sans Hebrew Text Bold"/>
                          <a:cs typeface="IBM Plex Sans Hebrew Text Bold"/>
                          <a:sym typeface="IBM Plex Sans Hebrew Text Bold"/>
                        </a:rPr>
                        <a:t>“I love </a:t>
                      </a:r>
                      <a:r>
                        <a:rPr lang="en-US" b="true" sz="2000" i="true">
                          <a:solidFill>
                            <a:srgbClr val="0F2D69"/>
                          </a:solidFill>
                          <a:latin typeface="IBM Plex Sans Hebrew Text Bold"/>
                          <a:ea typeface="IBM Plex Sans Hebrew Text Bold"/>
                          <a:cs typeface="IBM Plex Sans Hebrew Text Bold"/>
                          <a:sym typeface="IBM Plex Sans Hebrew Text Bold"/>
                        </a:rPr>
                        <a:t>collaborations</a:t>
                      </a:r>
                      <a:r>
                        <a:rPr lang="en-US" b="true" sz="2000" i="true">
                          <a:solidFill>
                            <a:srgbClr val="000000"/>
                          </a:solidFill>
                          <a:latin typeface="IBM Plex Sans Hebrew Text Bold"/>
                          <a:ea typeface="IBM Plex Sans Hebrew Text Bold"/>
                          <a:cs typeface="IBM Plex Sans Hebrew Text Bold"/>
                          <a:sym typeface="IBM Plex Sans Hebrew Text Bold"/>
                        </a:rPr>
                        <a:t>.”</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Customers love collaborations with bloggers and brands, it increases their level of trust and arouses interest.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7930966" y="1874788"/>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2. Passion</a:t>
            </a:r>
          </a:p>
        </p:txBody>
      </p:sp>
      <p:sp>
        <p:nvSpPr>
          <p:cNvPr name="TextBox 5" id="5"/>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6" id="6"/>
          <p:cNvSpPr txBox="true"/>
          <p:nvPr/>
        </p:nvSpPr>
        <p:spPr>
          <a:xfrm rot="0">
            <a:off x="1726734" y="1301867"/>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 Interview analysis and recommendations</a:t>
            </a:r>
          </a:p>
        </p:txBody>
      </p:sp>
      <p:grpSp>
        <p:nvGrpSpPr>
          <p:cNvPr name="Group 7" id="7"/>
          <p:cNvGrpSpPr/>
          <p:nvPr/>
        </p:nvGrpSpPr>
        <p:grpSpPr>
          <a:xfrm rot="0">
            <a:off x="732927" y="13971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25</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1028700" y="3581698"/>
          <a:ext cx="16230600" cy="6136767"/>
        </p:xfrm>
        <a:graphic>
          <a:graphicData uri="http://schemas.openxmlformats.org/drawingml/2006/table">
            <a:tbl>
              <a:tblPr/>
              <a:tblGrid>
                <a:gridCol w="7895707"/>
                <a:gridCol w="8334893"/>
              </a:tblGrid>
              <a:tr h="1234484">
                <a:tc>
                  <a:txBody>
                    <a:bodyPr anchor="t" rtlCol="false"/>
                    <a:lstStyle/>
                    <a:p>
                      <a:pPr algn="ctr">
                        <a:lnSpc>
                          <a:spcPts val="2940"/>
                        </a:lnSpc>
                        <a:defRPr/>
                      </a:pPr>
                      <a:r>
                        <a:rPr lang="en-US" sz="2100" b="true">
                          <a:solidFill>
                            <a:srgbClr val="000000"/>
                          </a:solidFill>
                          <a:latin typeface="IBM Plex Sans Hebrew Text Bold"/>
                          <a:ea typeface="IBM Plex Sans Hebrew Text Bold"/>
                          <a:cs typeface="IBM Plex Sans Hebrew Text Bold"/>
                          <a:sym typeface="IBM Plex Sans Hebrew Text Bold"/>
                        </a:rPr>
                        <a:t>Citation</a:t>
                      </a:r>
                      <a:r>
                        <a:rPr lang="en-US" sz="21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940"/>
                        </a:lnSpc>
                        <a:defRPr/>
                      </a:pPr>
                      <a:r>
                        <a:rPr lang="en-US" sz="2100" b="true">
                          <a:solidFill>
                            <a:srgbClr val="000000"/>
                          </a:solidFill>
                          <a:latin typeface="IBM Plex Sans Hebrew Text Bold"/>
                          <a:ea typeface="IBM Plex Sans Hebrew Text Bold"/>
                          <a:cs typeface="IBM Plex Sans Hebrew Text Bold"/>
                          <a:sym typeface="IBM Plex Sans Hebrew Text Bold"/>
                        </a:rPr>
                        <a:t>Interpretation</a:t>
                      </a:r>
                      <a:r>
                        <a:rPr lang="en-US" sz="21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242774">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“I'm the kind of person who needs to see how the thing will sit from </a:t>
                      </a:r>
                      <a:r>
                        <a:rPr lang="en-US" sz="2000" b="true">
                          <a:solidFill>
                            <a:srgbClr val="0F2D69"/>
                          </a:solidFill>
                          <a:latin typeface="IBM Plex Sans Hebrew Text Bold"/>
                          <a:ea typeface="IBM Plex Sans Hebrew Text Bold"/>
                          <a:cs typeface="IBM Plex Sans Hebrew Text Bold"/>
                          <a:sym typeface="IBM Plex Sans Hebrew Text Bold"/>
                        </a:rPr>
                        <a:t>different sides</a:t>
                      </a:r>
                      <a:r>
                        <a:rPr lang="en-US" sz="2000" b="true">
                          <a:solidFill>
                            <a:srgbClr val="000000"/>
                          </a:solidFill>
                          <a:latin typeface="IBM Plex Sans Hebrew Text Bold"/>
                          <a:ea typeface="IBM Plex Sans Hebrew Text Bold"/>
                          <a:cs typeface="IBM Plex Sans Hebrew Text Bold"/>
                          <a:sym typeface="IBM Plex Sans Hebrew Text Bold"/>
                        </a:rPr>
                        <a:t>. </a:t>
                      </a:r>
                      <a:r>
                        <a:rPr lang="en-US" sz="2000" b="true">
                          <a:solidFill>
                            <a:srgbClr val="0F2D69"/>
                          </a:solidFill>
                          <a:latin typeface="IBM Plex Sans Hebrew Text Bold"/>
                          <a:ea typeface="IBM Plex Sans Hebrew Text Bold"/>
                          <a:cs typeface="IBM Plex Sans Hebrew Text Bold"/>
                          <a:sym typeface="IBM Plex Sans Hebrew Text Bold"/>
                        </a:rPr>
                        <a:t>From behind, from the front, from the side</a:t>
                      </a:r>
                      <a:r>
                        <a:rPr lang="en-US" sz="2000" b="true">
                          <a:solidFill>
                            <a:srgbClr val="000000"/>
                          </a:solidFill>
                          <a:latin typeface="IBM Plex Sans Hebrew Text Bold"/>
                          <a:ea typeface="IBM Plex Sans Hebrew Text Bold"/>
                          <a:cs typeface="IBM Plex Sans Hebrew Text Bold"/>
                          <a:sym typeface="IBM Plex Sans Hebrew Text Bold"/>
                        </a:rPr>
                        <a:t>.... when they give me a look at the thing from different sides, then it would have motivated me more to buy the thing online.”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For a spontaneous purchase, coldness of mind is also important, and the ability to evaluate an item from all sides in order to understand whether it is 100 percent suitable.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659508">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“Usually, when a thing has </a:t>
                      </a:r>
                      <a:r>
                        <a:rPr lang="en-US" sz="2000" b="true">
                          <a:solidFill>
                            <a:srgbClr val="0F2D69"/>
                          </a:solidFill>
                          <a:latin typeface="IBM Plex Sans Hebrew Text Bold"/>
                          <a:ea typeface="IBM Plex Sans Hebrew Text Bold"/>
                          <a:cs typeface="IBM Plex Sans Hebrew Text Bold"/>
                          <a:sym typeface="IBM Plex Sans Hebrew Text Bold"/>
                        </a:rPr>
                        <a:t>“sunk into the soul”,</a:t>
                      </a:r>
                      <a:r>
                        <a:rPr lang="en-US" sz="2000" b="true">
                          <a:solidFill>
                            <a:srgbClr val="000000"/>
                          </a:solidFill>
                          <a:latin typeface="IBM Plex Sans Hebrew Text Bold"/>
                          <a:ea typeface="IBM Plex Sans Hebrew Text Bold"/>
                          <a:cs typeface="IBM Plex Sans Hebrew Text Bold"/>
                          <a:sym typeface="IBM Plex Sans Hebrew Text Bold"/>
                        </a:rPr>
                        <a:t> when both the model and the material and the color match, I liked everything”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“Sunk into the soul” is a frequent answer about spontaneous purchases, if the model and color and the desired image match with the preferences of the client, then the purchase is made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7988802" y="2644823"/>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2. Passion</a:t>
            </a:r>
          </a:p>
        </p:txBody>
      </p:sp>
      <p:sp>
        <p:nvSpPr>
          <p:cNvPr name="TextBox 5" id="5"/>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6" id="6"/>
          <p:cNvSpPr txBox="true"/>
          <p:nvPr/>
        </p:nvSpPr>
        <p:spPr>
          <a:xfrm rot="0">
            <a:off x="1726734" y="1301867"/>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 Interview analysis and recommendations</a:t>
            </a:r>
          </a:p>
        </p:txBody>
      </p:sp>
      <p:grpSp>
        <p:nvGrpSpPr>
          <p:cNvPr name="Group 7" id="7"/>
          <p:cNvGrpSpPr/>
          <p:nvPr/>
        </p:nvGrpSpPr>
        <p:grpSpPr>
          <a:xfrm rot="0">
            <a:off x="732927" y="13971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26</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538613" y="2575194"/>
          <a:ext cx="17333523" cy="7180785"/>
        </p:xfrm>
        <a:graphic>
          <a:graphicData uri="http://schemas.openxmlformats.org/drawingml/2006/table">
            <a:tbl>
              <a:tblPr/>
              <a:tblGrid>
                <a:gridCol w="8308827"/>
                <a:gridCol w="9024695"/>
              </a:tblGrid>
              <a:tr h="984490">
                <a:tc>
                  <a:txBody>
                    <a:bodyPr anchor="t" rtlCol="false"/>
                    <a:lstStyle/>
                    <a:p>
                      <a:pPr algn="ctr">
                        <a:lnSpc>
                          <a:spcPts val="2940"/>
                        </a:lnSpc>
                        <a:defRPr/>
                      </a:pPr>
                      <a:r>
                        <a:rPr lang="en-US" sz="2100" b="true">
                          <a:solidFill>
                            <a:srgbClr val="000000"/>
                          </a:solidFill>
                          <a:latin typeface="IBM Plex Sans Hebrew Text Bold"/>
                          <a:ea typeface="IBM Plex Sans Hebrew Text Bold"/>
                          <a:cs typeface="IBM Plex Sans Hebrew Text Bold"/>
                          <a:sym typeface="IBM Plex Sans Hebrew Text Bold"/>
                        </a:rPr>
                        <a:t>Citation</a:t>
                      </a:r>
                      <a:r>
                        <a:rPr lang="en-US" sz="21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940"/>
                        </a:lnSpc>
                        <a:defRPr/>
                      </a:pPr>
                      <a:r>
                        <a:rPr lang="en-US" sz="2100" b="true">
                          <a:solidFill>
                            <a:srgbClr val="000000"/>
                          </a:solidFill>
                          <a:latin typeface="IBM Plex Sans Hebrew Text Bold"/>
                          <a:ea typeface="IBM Plex Sans Hebrew Text Bold"/>
                          <a:cs typeface="IBM Plex Sans Hebrew Text Bold"/>
                          <a:sym typeface="IBM Plex Sans Hebrew Text Bold"/>
                        </a:rPr>
                        <a:t>Interpretation</a:t>
                      </a:r>
                      <a:r>
                        <a:rPr lang="en-US" sz="21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886434">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 like to come to the offline store </a:t>
                      </a:r>
                      <a:r>
                        <a:rPr lang="en-US" sz="2000" b="true">
                          <a:solidFill>
                            <a:srgbClr val="0F2D69"/>
                          </a:solidFill>
                          <a:latin typeface="IBM Plex Sans Hebrew Text Bold"/>
                          <a:ea typeface="IBM Plex Sans Hebrew Text Bold"/>
                          <a:cs typeface="IBM Plex Sans Hebrew Text Bold"/>
                          <a:sym typeface="IBM Plex Sans Hebrew Text Bold"/>
                        </a:rPr>
                        <a:t>with my mom or my husband</a:t>
                      </a:r>
                      <a:r>
                        <a:rPr lang="en-US" sz="2000" b="true">
                          <a:solidFill>
                            <a:srgbClr val="000000"/>
                          </a:solidFill>
                          <a:latin typeface="IBM Plex Sans Hebrew Text Bold"/>
                          <a:ea typeface="IBM Plex Sans Hebrew Text Bold"/>
                          <a:cs typeface="IBM Plex Sans Hebrew Text Bold"/>
                          <a:sym typeface="IBM Plex Sans Hebrew Text Bold"/>
                        </a:rPr>
                        <a:t>. It turns out to be a </a:t>
                      </a:r>
                      <a:r>
                        <a:rPr lang="en-US" sz="2000" b="true">
                          <a:solidFill>
                            <a:srgbClr val="0F2D69"/>
                          </a:solidFill>
                          <a:latin typeface="IBM Plex Sans Hebrew Text Bold"/>
                          <a:ea typeface="IBM Plex Sans Hebrew Text Bold"/>
                          <a:cs typeface="IBM Plex Sans Hebrew Text Bold"/>
                          <a:sym typeface="IBM Plex Sans Hebrew Text Bold"/>
                        </a:rPr>
                        <a:t>small holiday</a:t>
                      </a:r>
                      <a:r>
                        <a:rPr lang="en-US" sz="2000" b="true">
                          <a:solidFill>
                            <a:srgbClr val="000000"/>
                          </a:solidFill>
                          <a:latin typeface="IBM Plex Sans Hebrew Text Bold"/>
                          <a:ea typeface="IBM Plex Sans Hebrew Text Bold"/>
                          <a:cs typeface="IBM Plex Sans Hebrew Text Bold"/>
                          <a:sym typeface="IBM Plex Sans Hebrew Text Bold"/>
                        </a:rPr>
                        <a:t>. We are always </a:t>
                      </a:r>
                      <a:r>
                        <a:rPr lang="en-US" sz="2000" b="true">
                          <a:solidFill>
                            <a:srgbClr val="0F2D69"/>
                          </a:solidFill>
                          <a:latin typeface="IBM Plex Sans Hebrew Text Bold"/>
                          <a:ea typeface="IBM Plex Sans Hebrew Text Bold"/>
                          <a:cs typeface="IBM Plex Sans Hebrew Text Bold"/>
                          <a:sym typeface="IBM Plex Sans Hebrew Text Bold"/>
                        </a:rPr>
                        <a:t>treated</a:t>
                      </a:r>
                      <a:r>
                        <a:rPr lang="en-US" sz="2000" b="true">
                          <a:solidFill>
                            <a:srgbClr val="000000"/>
                          </a:solidFill>
                          <a:latin typeface="IBM Plex Sans Hebrew Text Bold"/>
                          <a:ea typeface="IBM Plex Sans Hebrew Text Bold"/>
                          <a:cs typeface="IBM Plex Sans Hebrew Text Bold"/>
                          <a:sym typeface="IBM Plex Sans Hebrew Text Bold"/>
                        </a:rPr>
                        <a:t> to coffee, sweets. You can have a pleasant time and slowly choose the most suitable things.” </a:t>
                      </a:r>
                      <a:r>
                        <a:rPr lang="en-US" b="true" sz="2000" i="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A friendly and unbiased atmosphere is important in the store. The store should be convenient for both customers and their attendants. Treats, coffee, and drinks are welcome by customers.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879145">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 Well, I'm thinking about some </a:t>
                      </a:r>
                      <a:r>
                        <a:rPr lang="en-US" sz="2000" b="true">
                          <a:solidFill>
                            <a:srgbClr val="0F2D69"/>
                          </a:solidFill>
                          <a:latin typeface="IBM Plex Sans Hebrew Text Bold"/>
                          <a:ea typeface="IBM Plex Sans Hebrew Text Bold"/>
                          <a:cs typeface="IBM Plex Sans Hebrew Text Bold"/>
                          <a:sym typeface="IBM Plex Sans Hebrew Text Bold"/>
                        </a:rPr>
                        <a:t>new models, some new colors.</a:t>
                      </a:r>
                      <a:r>
                        <a:rPr lang="en-US" sz="2000" b="true">
                          <a:solidFill>
                            <a:srgbClr val="000000"/>
                          </a:solidFill>
                          <a:latin typeface="IBM Plex Sans Hebrew Text Bold"/>
                          <a:ea typeface="IBM Plex Sans Hebrew Text Bold"/>
                          <a:cs typeface="IBM Plex Sans Hebrew Text Bold"/>
                          <a:sym typeface="IBM Plex Sans Hebrew Text Bold"/>
                        </a:rPr>
                        <a:t> When something new appears, then the brand develops, and long-term relationships are built with it” </a:t>
                      </a:r>
                      <a:r>
                        <a:rPr lang="en-US" b="true" sz="2000" i="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Сustomers see an expanded assortment and a large number of product categories as a way to refresh their relationships with brands and see the brand from a new perspective.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430715">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 bought furniture, then it will serve me there </a:t>
                      </a:r>
                      <a:r>
                        <a:rPr lang="en-US" sz="2000" b="true">
                          <a:solidFill>
                            <a:srgbClr val="0F2D69"/>
                          </a:solidFill>
                          <a:latin typeface="IBM Plex Sans Hebrew Text Bold"/>
                          <a:ea typeface="IBM Plex Sans Hebrew Text Bold"/>
                          <a:cs typeface="IBM Plex Sans Hebrew Text Bold"/>
                          <a:sym typeface="IBM Plex Sans Hebrew Text Bold"/>
                        </a:rPr>
                        <a:t>for several years</a:t>
                      </a:r>
                      <a:r>
                        <a:rPr lang="en-US" sz="2000" b="true">
                          <a:solidFill>
                            <a:srgbClr val="000000"/>
                          </a:solidFill>
                          <a:latin typeface="IBM Plex Sans Hebrew Text Bold"/>
                          <a:ea typeface="IBM Plex Sans Hebrew Text Bold"/>
                          <a:cs typeface="IBM Plex Sans Hebrew Text Bold"/>
                          <a:sym typeface="IBM Plex Sans Hebrew Text Bold"/>
                        </a:rPr>
                        <a:t>. Or just stay with me </a:t>
                      </a:r>
                      <a:r>
                        <a:rPr lang="en-US" sz="2000" b="true">
                          <a:solidFill>
                            <a:srgbClr val="0F2D69"/>
                          </a:solidFill>
                          <a:latin typeface="IBM Plex Sans Hebrew Text Bold"/>
                          <a:ea typeface="IBM Plex Sans Hebrew Text Bold"/>
                          <a:cs typeface="IBM Plex Sans Hebrew Text Bold"/>
                          <a:sym typeface="IBM Plex Sans Hebrew Text Bold"/>
                        </a:rPr>
                        <a:t>forever</a:t>
                      </a:r>
                      <a:r>
                        <a:rPr lang="en-US" sz="2000" b="true">
                          <a:solidFill>
                            <a:srgbClr val="000000"/>
                          </a:solidFill>
                          <a:latin typeface="IBM Plex Sans Hebrew Text Bold"/>
                          <a:ea typeface="IBM Plex Sans Hebrew Text Bold"/>
                          <a:cs typeface="IBM Plex Sans Hebrew Text Bold"/>
                          <a:sym typeface="IBM Plex Sans Hebrew Text Bold"/>
                        </a:rPr>
                        <a:t>, it will be updated. As much as I would like to refresh my relationship with the brand, it's probably to buy something that changes, something </a:t>
                      </a:r>
                      <a:r>
                        <a:rPr lang="en-US" sz="2000" b="true">
                          <a:solidFill>
                            <a:srgbClr val="0F2D69"/>
                          </a:solidFill>
                          <a:latin typeface="IBM Plex Sans Hebrew Text Bold"/>
                          <a:ea typeface="IBM Plex Sans Hebrew Text Bold"/>
                          <a:cs typeface="IBM Plex Sans Hebrew Text Bold"/>
                          <a:sym typeface="IBM Plex Sans Hebrew Text Bold"/>
                        </a:rPr>
                        <a:t>smaller</a:t>
                      </a:r>
                      <a:r>
                        <a:rPr lang="en-US" sz="2000" b="true">
                          <a:solidFill>
                            <a:srgbClr val="000000"/>
                          </a:solidFill>
                          <a:latin typeface="IBM Plex Sans Hebrew Text Bold"/>
                          <a:ea typeface="IBM Plex Sans Hebrew Text Bold"/>
                          <a:cs typeface="IBM Plex Sans Hebrew Text Bold"/>
                          <a:sym typeface="IBM Plex Sans Hebrew Text Bold"/>
                        </a:rPr>
                        <a:t>. Well, they also have dishes, some clothes...”</a:t>
                      </a:r>
                      <a:r>
                        <a:rPr lang="en-US" b="true" sz="2000" i="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It is important for customers to see small products in the brand's assortment for a small price. This will help the client to touch the brand or give a gift to their loved ones to introduce them to the brand as well.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6963029" y="1855738"/>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3. Decision/commitment</a:t>
            </a:r>
          </a:p>
        </p:txBody>
      </p:sp>
      <p:sp>
        <p:nvSpPr>
          <p:cNvPr name="TextBox 5" id="5"/>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6" id="6"/>
          <p:cNvSpPr txBox="true"/>
          <p:nvPr/>
        </p:nvSpPr>
        <p:spPr>
          <a:xfrm rot="0">
            <a:off x="1726734" y="1301867"/>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 Interview analysis and recommendations</a:t>
            </a:r>
          </a:p>
        </p:txBody>
      </p:sp>
      <p:grpSp>
        <p:nvGrpSpPr>
          <p:cNvPr name="Group 7" id="7"/>
          <p:cNvGrpSpPr/>
          <p:nvPr/>
        </p:nvGrpSpPr>
        <p:grpSpPr>
          <a:xfrm rot="0">
            <a:off x="732927" y="13971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27</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46465" y="287139"/>
            <a:ext cx="1225671" cy="1230144"/>
          </a:xfrm>
          <a:custGeom>
            <a:avLst/>
            <a:gdLst/>
            <a:ahLst/>
            <a:cxnLst/>
            <a:rect r="r" b="b" t="t" l="l"/>
            <a:pathLst>
              <a:path h="1230144" w="1225671">
                <a:moveTo>
                  <a:pt x="0" y="0"/>
                </a:moveTo>
                <a:lnTo>
                  <a:pt x="1225670" y="0"/>
                </a:lnTo>
                <a:lnTo>
                  <a:pt x="1225670" y="1230144"/>
                </a:lnTo>
                <a:lnTo>
                  <a:pt x="0" y="1230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1028700" y="2794269"/>
          <a:ext cx="16230600" cy="5184364"/>
        </p:xfrm>
        <a:graphic>
          <a:graphicData uri="http://schemas.openxmlformats.org/drawingml/2006/table">
            <a:tbl>
              <a:tblPr/>
              <a:tblGrid>
                <a:gridCol w="7895707"/>
                <a:gridCol w="8334893"/>
              </a:tblGrid>
              <a:tr h="986517">
                <a:tc>
                  <a:txBody>
                    <a:bodyPr anchor="t" rtlCol="false"/>
                    <a:lstStyle/>
                    <a:p>
                      <a:pPr algn="ctr">
                        <a:lnSpc>
                          <a:spcPts val="2940"/>
                        </a:lnSpc>
                        <a:defRPr/>
                      </a:pPr>
                      <a:r>
                        <a:rPr lang="en-US" sz="2100" b="true">
                          <a:solidFill>
                            <a:srgbClr val="000000"/>
                          </a:solidFill>
                          <a:latin typeface="IBM Plex Sans Hebrew Text Bold"/>
                          <a:ea typeface="IBM Plex Sans Hebrew Text Bold"/>
                          <a:cs typeface="IBM Plex Sans Hebrew Text Bold"/>
                          <a:sym typeface="IBM Plex Sans Hebrew Text Bold"/>
                        </a:rPr>
                        <a:t>Citation</a:t>
                      </a:r>
                      <a:r>
                        <a:rPr lang="en-US" sz="21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940"/>
                        </a:lnSpc>
                        <a:defRPr/>
                      </a:pPr>
                      <a:r>
                        <a:rPr lang="en-US" sz="2100" b="true">
                          <a:solidFill>
                            <a:srgbClr val="000000"/>
                          </a:solidFill>
                          <a:latin typeface="IBM Plex Sans Hebrew Text Bold"/>
                          <a:ea typeface="IBM Plex Sans Hebrew Text Bold"/>
                          <a:cs typeface="IBM Plex Sans Hebrew Text Bold"/>
                          <a:sym typeface="IBM Plex Sans Hebrew Text Bold"/>
                        </a:rPr>
                        <a:t>Interpretation</a:t>
                      </a:r>
                      <a:r>
                        <a:rPr lang="en-US" sz="2100" b="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535283">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“It would be very cool, especially if Bork, for example, invited you to some kind of </a:t>
                      </a:r>
                      <a:r>
                        <a:rPr lang="en-US" sz="2000" b="true">
                          <a:solidFill>
                            <a:srgbClr val="0F2D69"/>
                          </a:solidFill>
                          <a:latin typeface="IBM Plex Sans Hebrew Text Bold"/>
                          <a:ea typeface="IBM Plex Sans Hebrew Text Bold"/>
                          <a:cs typeface="IBM Plex Sans Hebrew Text Bold"/>
                          <a:sym typeface="IBM Plex Sans Hebrew Text Bold"/>
                        </a:rPr>
                        <a:t>events</a:t>
                      </a:r>
                      <a:r>
                        <a:rPr lang="en-US" sz="2000" b="true">
                          <a:solidFill>
                            <a:srgbClr val="000000"/>
                          </a:solidFill>
                          <a:latin typeface="IBM Plex Sans Hebrew Text Bold"/>
                          <a:ea typeface="IBM Plex Sans Hebrew Text Bold"/>
                          <a:cs typeface="IBM Plex Sans Hebrew Text Bold"/>
                          <a:sym typeface="IBM Plex Sans Hebrew Text Bold"/>
                        </a:rPr>
                        <a:t> after the purchase, some kind of </a:t>
                      </a:r>
                      <a:r>
                        <a:rPr lang="en-US" sz="2000" b="true">
                          <a:solidFill>
                            <a:srgbClr val="0F2D69"/>
                          </a:solidFill>
                          <a:latin typeface="IBM Plex Sans Hebrew Text Bold"/>
                          <a:ea typeface="IBM Plex Sans Hebrew Text Bold"/>
                          <a:cs typeface="IBM Plex Sans Hebrew Text Bold"/>
                          <a:sym typeface="IBM Plex Sans Hebrew Text Bold"/>
                        </a:rPr>
                        <a:t>lectures</a:t>
                      </a:r>
                      <a:r>
                        <a:rPr lang="en-US" sz="2000" b="true">
                          <a:solidFill>
                            <a:srgbClr val="000000"/>
                          </a:solidFill>
                          <a:latin typeface="IBM Plex Sans Hebrew Text Bold"/>
                          <a:ea typeface="IBM Plex Sans Hebrew Text Bold"/>
                          <a:cs typeface="IBM Plex Sans Hebrew Text Bold"/>
                          <a:sym typeface="IBM Plex Sans Hebrew Text Bold"/>
                        </a:rPr>
                        <a:t> on </a:t>
                      </a:r>
                      <a:r>
                        <a:rPr lang="en-US" sz="2000" b="true">
                          <a:solidFill>
                            <a:srgbClr val="0F2D69"/>
                          </a:solidFill>
                          <a:latin typeface="IBM Plex Sans Hebrew Text Bold"/>
                          <a:ea typeface="IBM Plex Sans Hebrew Text Bold"/>
                          <a:cs typeface="IBM Plex Sans Hebrew Text Bold"/>
                          <a:sym typeface="IBM Plex Sans Hebrew Text Bold"/>
                        </a:rPr>
                        <a:t>technology</a:t>
                      </a:r>
                      <a:r>
                        <a:rPr lang="en-US" sz="2000" b="true">
                          <a:solidFill>
                            <a:srgbClr val="000000"/>
                          </a:solidFill>
                          <a:latin typeface="IBM Plex Sans Hebrew Text Bold"/>
                          <a:ea typeface="IBM Plex Sans Hebrew Text Bold"/>
                          <a:cs typeface="IBM Plex Sans Hebrew Text Bold"/>
                          <a:sym typeface="IBM Plex Sans Hebrew Text Bold"/>
                        </a:rPr>
                        <a:t>... or about some other things.”</a:t>
                      </a:r>
                      <a:r>
                        <a:rPr lang="en-US" b="true" sz="2000" i="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IBM Plex Sans Hebrew Text"/>
                          <a:ea typeface="IBM Plex Sans Hebrew Text"/>
                          <a:cs typeface="IBM Plex Sans Hebrew Text"/>
                          <a:sym typeface="IBM Plex Sans Hebrew Text"/>
                        </a:rPr>
                        <a:t>Сustomers would like to participate in brand events, come to the opening of new collections, listen to new products, the history of the brand and meet oth</a:t>
                      </a:r>
                      <a:r>
                        <a:rPr lang="en-US" sz="2000">
                          <a:solidFill>
                            <a:srgbClr val="000000"/>
                          </a:solidFill>
                          <a:latin typeface="IBM Plex Sans Hebrew Text"/>
                          <a:ea typeface="IBM Plex Sans Hebrew Text"/>
                          <a:cs typeface="IBM Plex Sans Hebrew Text"/>
                          <a:sym typeface="IBM Plex Sans Hebrew Text"/>
                        </a:rPr>
                        <a:t>er clients.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662564">
                <a:tc>
                  <a:txBody>
                    <a:bodyPr anchor="t" rtlCol="false"/>
                    <a:lstStyle/>
                    <a:p>
                      <a:pPr algn="ctr">
                        <a:lnSpc>
                          <a:spcPts val="2800"/>
                        </a:lnSpc>
                        <a:defRPr/>
                      </a:pPr>
                      <a:r>
                        <a:rPr lang="en-US" sz="2000" b="true">
                          <a:solidFill>
                            <a:srgbClr val="000000"/>
                          </a:solidFill>
                          <a:latin typeface="IBM Plex Sans Hebrew Text Bold"/>
                          <a:ea typeface="IBM Plex Sans Hebrew Text Bold"/>
                          <a:cs typeface="IBM Plex Sans Hebrew Text Bold"/>
                          <a:sym typeface="IBM Plex Sans Hebrew Text Bold"/>
                        </a:rPr>
                        <a:t>“On the part of the brand, there must be </a:t>
                      </a:r>
                      <a:r>
                        <a:rPr lang="en-US" sz="2000" b="true">
                          <a:solidFill>
                            <a:srgbClr val="0F2D69"/>
                          </a:solidFill>
                          <a:latin typeface="IBM Plex Sans Hebrew Text Bold"/>
                          <a:ea typeface="IBM Plex Sans Hebrew Text Bold"/>
                          <a:cs typeface="IBM Plex Sans Hebrew Text Bold"/>
                          <a:sym typeface="IBM Plex Sans Hebrew Text Bold"/>
                        </a:rPr>
                        <a:t>attention</a:t>
                      </a:r>
                      <a:r>
                        <a:rPr lang="en-US" sz="2000" b="true">
                          <a:solidFill>
                            <a:srgbClr val="000000"/>
                          </a:solidFill>
                          <a:latin typeface="IBM Plex Sans Hebrew Text Bold"/>
                          <a:ea typeface="IBM Plex Sans Hebrew Text Bold"/>
                          <a:cs typeface="IBM Plex Sans Hebrew Text Bold"/>
                          <a:sym typeface="IBM Plex Sans Hebrew Text Bold"/>
                        </a:rPr>
                        <a:t> to the </a:t>
                      </a:r>
                      <a:r>
                        <a:rPr lang="en-US" sz="2000" b="true">
                          <a:solidFill>
                            <a:srgbClr val="0F2D69"/>
                          </a:solidFill>
                          <a:latin typeface="IBM Plex Sans Hebrew Text Bold"/>
                          <a:ea typeface="IBM Plex Sans Hebrew Text Bold"/>
                          <a:cs typeface="IBM Plex Sans Hebrew Text Bold"/>
                          <a:sym typeface="IBM Plex Sans Hebrew Text Bold"/>
                        </a:rPr>
                        <a:t>regular</a:t>
                      </a:r>
                      <a:r>
                        <a:rPr lang="en-US" sz="2000" b="true">
                          <a:solidFill>
                            <a:srgbClr val="000000"/>
                          </a:solidFill>
                          <a:latin typeface="IBM Plex Sans Hebrew Text Bold"/>
                          <a:ea typeface="IBM Plex Sans Hebrew Text Bold"/>
                          <a:cs typeface="IBM Plex Sans Hebrew Text Bold"/>
                          <a:sym typeface="IBM Plex Sans Hebrew Text Bold"/>
                        </a:rPr>
                        <a:t> </a:t>
                      </a:r>
                      <a:r>
                        <a:rPr lang="en-US" sz="2000" b="true">
                          <a:solidFill>
                            <a:srgbClr val="0F2D69"/>
                          </a:solidFill>
                          <a:latin typeface="IBM Plex Sans Hebrew Text Bold"/>
                          <a:ea typeface="IBM Plex Sans Hebrew Text Bold"/>
                          <a:cs typeface="IBM Plex Sans Hebrew Text Bold"/>
                          <a:sym typeface="IBM Plex Sans Hebrew Text Bold"/>
                        </a:rPr>
                        <a:t>customer</a:t>
                      </a:r>
                      <a:r>
                        <a:rPr lang="en-US" sz="2000" b="true">
                          <a:solidFill>
                            <a:srgbClr val="000000"/>
                          </a:solidFill>
                          <a:latin typeface="IBM Plex Sans Hebrew Text Bold"/>
                          <a:ea typeface="IBM Plex Sans Hebrew Text Bold"/>
                          <a:cs typeface="IBM Plex Sans Hebrew Text Bold"/>
                          <a:sym typeface="IBM Plex Sans Hebrew Text Bold"/>
                        </a:rPr>
                        <a:t>. I am pleased that in the offline store they know me by name, they know my size, they can put things that may interest me on sale. I respond with high </a:t>
                      </a:r>
                      <a:r>
                        <a:rPr lang="en-US" sz="2000" b="true">
                          <a:solidFill>
                            <a:srgbClr val="0F2D69"/>
                          </a:solidFill>
                          <a:latin typeface="IBM Plex Sans Hebrew Text Bold"/>
                          <a:ea typeface="IBM Plex Sans Hebrew Text Bold"/>
                          <a:cs typeface="IBM Plex Sans Hebrew Text Bold"/>
                          <a:sym typeface="IBM Plex Sans Hebrew Text Bold"/>
                        </a:rPr>
                        <a:t>loyalty</a:t>
                      </a:r>
                      <a:r>
                        <a:rPr lang="en-US" sz="2000" b="true">
                          <a:solidFill>
                            <a:srgbClr val="000000"/>
                          </a:solidFill>
                          <a:latin typeface="IBM Plex Sans Hebrew Text Bold"/>
                          <a:ea typeface="IBM Plex Sans Hebrew Text Bold"/>
                          <a:cs typeface="IBM Plex Sans Hebrew Text Bold"/>
                          <a:sym typeface="IBM Plex Sans Hebrew Text Bold"/>
                        </a:rPr>
                        <a:t> and regular </a:t>
                      </a:r>
                      <a:r>
                        <a:rPr lang="en-US" sz="2000" b="true">
                          <a:solidFill>
                            <a:srgbClr val="0F2D69"/>
                          </a:solidFill>
                          <a:latin typeface="IBM Plex Sans Hebrew Text Bold"/>
                          <a:ea typeface="IBM Plex Sans Hebrew Text Bold"/>
                          <a:cs typeface="IBM Plex Sans Hebrew Text Bold"/>
                          <a:sym typeface="IBM Plex Sans Hebrew Text Bold"/>
                        </a:rPr>
                        <a:t>purchases</a:t>
                      </a:r>
                      <a:r>
                        <a:rPr lang="en-US" sz="2000" b="true">
                          <a:solidFill>
                            <a:srgbClr val="000000"/>
                          </a:solidFill>
                          <a:latin typeface="IBM Plex Sans Hebrew Text Bold"/>
                          <a:ea typeface="IBM Plex Sans Hebrew Text Bold"/>
                          <a:cs typeface="IBM Plex Sans Hebrew Text Bold"/>
                          <a:sym typeface="IBM Plex Sans Hebrew Text Bold"/>
                        </a:rPr>
                        <a:t>.”</a:t>
                      </a:r>
                      <a:r>
                        <a:rPr lang="en-US" b="true" sz="2000" i="true">
                          <a:solidFill>
                            <a:srgbClr val="000000"/>
                          </a:solidFill>
                          <a:latin typeface="IBM Plex Sans Hebrew Text Bold"/>
                          <a:ea typeface="IBM Plex Sans Hebrew Text Bold"/>
                          <a:cs typeface="IBM Plex Sans Hebrew Text Bold"/>
                          <a:sym typeface="IBM Plex Sans Hebrew Text Bold"/>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IBM Plex Sans Hebrew Text"/>
                          <a:ea typeface="IBM Plex Sans Hebrew Text"/>
                          <a:cs typeface="IBM Plex Sans Hebrew Text"/>
                          <a:sym typeface="IBM Plex Sans Hebrew Text"/>
                        </a:rPr>
                        <a:t>Customization is a very pleasant addition to the purchase, evoking a sense of gratitude and affection from customers.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6908555" y="1950988"/>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3. Decision/commitment</a:t>
            </a:r>
          </a:p>
        </p:txBody>
      </p:sp>
      <p:sp>
        <p:nvSpPr>
          <p:cNvPr name="TextBox 5" id="5"/>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6" id="6"/>
          <p:cNvSpPr txBox="true"/>
          <p:nvPr/>
        </p:nvSpPr>
        <p:spPr>
          <a:xfrm rot="0">
            <a:off x="1726734" y="1301867"/>
            <a:ext cx="9699809" cy="519431"/>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Telegraf Bold"/>
                <a:ea typeface="Telegraf Bold"/>
                <a:cs typeface="Telegraf Bold"/>
                <a:sym typeface="Telegraf Bold"/>
              </a:rPr>
              <a:t> Interview analysis and recommendations</a:t>
            </a:r>
          </a:p>
        </p:txBody>
      </p:sp>
      <p:grpSp>
        <p:nvGrpSpPr>
          <p:cNvPr name="Group 7" id="7"/>
          <p:cNvGrpSpPr/>
          <p:nvPr/>
        </p:nvGrpSpPr>
        <p:grpSpPr>
          <a:xfrm rot="0">
            <a:off x="732927" y="1397117"/>
            <a:ext cx="808142" cy="404071"/>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8695827" y="9789091"/>
            <a:ext cx="3048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28</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5400000">
            <a:off x="-1172290" y="1151775"/>
            <a:ext cx="10287000" cy="7983450"/>
          </a:xfrm>
          <a:prstGeom prst="rect">
            <a:avLst/>
          </a:prstGeom>
          <a:solidFill>
            <a:srgbClr val="0F2D69"/>
          </a:solidFill>
        </p:spPr>
      </p:sp>
      <p:grpSp>
        <p:nvGrpSpPr>
          <p:cNvPr name="Group 3" id="3"/>
          <p:cNvGrpSpPr/>
          <p:nvPr/>
        </p:nvGrpSpPr>
        <p:grpSpPr>
          <a:xfrm rot="0">
            <a:off x="5946477" y="2464169"/>
            <a:ext cx="1615426" cy="807713"/>
            <a:chOff x="0" y="0"/>
            <a:chExt cx="812800" cy="406400"/>
          </a:xfrm>
        </p:grpSpPr>
        <p:sp>
          <p:nvSpPr>
            <p:cNvPr name="Freeform 4" id="4"/>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FFFFFF"/>
            </a:solidFill>
          </p:spPr>
        </p:sp>
        <p:sp>
          <p:nvSpPr>
            <p:cNvPr name="TextBox 5" id="5"/>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6" id="6"/>
          <p:cNvSpPr txBox="true"/>
          <p:nvPr/>
        </p:nvSpPr>
        <p:spPr>
          <a:xfrm rot="0">
            <a:off x="425896" y="2117758"/>
            <a:ext cx="6587773" cy="1450975"/>
          </a:xfrm>
          <a:prstGeom prst="rect">
            <a:avLst/>
          </a:prstGeom>
        </p:spPr>
        <p:txBody>
          <a:bodyPr anchor="t" rtlCol="false" tIns="0" lIns="0" bIns="0" rIns="0">
            <a:spAutoFit/>
          </a:bodyPr>
          <a:lstStyle/>
          <a:p>
            <a:pPr algn="l">
              <a:lnSpc>
                <a:spcPts val="5450"/>
              </a:lnSpc>
            </a:pPr>
            <a:r>
              <a:rPr lang="en-US" sz="5000" b="true">
                <a:solidFill>
                  <a:srgbClr val="FFFFFF"/>
                </a:solidFill>
                <a:latin typeface="Telegraf Bold"/>
                <a:ea typeface="Telegraf Bold"/>
                <a:cs typeface="Telegraf Bold"/>
                <a:sym typeface="Telegraf Bold"/>
              </a:rPr>
              <a:t>THE AIM OF</a:t>
            </a:r>
          </a:p>
          <a:p>
            <a:pPr algn="l">
              <a:lnSpc>
                <a:spcPts val="5450"/>
              </a:lnSpc>
            </a:pPr>
            <a:r>
              <a:rPr lang="en-US" b="true" sz="5000">
                <a:solidFill>
                  <a:srgbClr val="FFFFFF"/>
                </a:solidFill>
                <a:latin typeface="Telegraf Bold"/>
                <a:ea typeface="Telegraf Bold"/>
                <a:cs typeface="Telegraf Bold"/>
                <a:sym typeface="Telegraf Bold"/>
              </a:rPr>
              <a:t>THE RESEARCH</a:t>
            </a:r>
          </a:p>
        </p:txBody>
      </p:sp>
      <p:sp>
        <p:nvSpPr>
          <p:cNvPr name="TextBox 7" id="7"/>
          <p:cNvSpPr txBox="true"/>
          <p:nvPr/>
        </p:nvSpPr>
        <p:spPr>
          <a:xfrm rot="0">
            <a:off x="8206903" y="4530370"/>
            <a:ext cx="10081097" cy="3301469"/>
          </a:xfrm>
          <a:prstGeom prst="rect">
            <a:avLst/>
          </a:prstGeom>
        </p:spPr>
        <p:txBody>
          <a:bodyPr anchor="t" rtlCol="false" tIns="0" lIns="0" bIns="0" rIns="0">
            <a:spAutoFit/>
          </a:bodyPr>
          <a:lstStyle/>
          <a:p>
            <a:pPr algn="just" marL="0" indent="0" lvl="0">
              <a:lnSpc>
                <a:spcPts val="4404"/>
              </a:lnSpc>
              <a:spcBef>
                <a:spcPct val="0"/>
              </a:spcBef>
            </a:pPr>
          </a:p>
          <a:p>
            <a:pPr algn="just" marL="0" indent="0" lvl="0">
              <a:lnSpc>
                <a:spcPts val="4404"/>
              </a:lnSpc>
              <a:spcBef>
                <a:spcPct val="0"/>
              </a:spcBef>
            </a:pPr>
          </a:p>
          <a:p>
            <a:pPr algn="just" marL="0" indent="0" lvl="0">
              <a:lnSpc>
                <a:spcPts val="4404"/>
              </a:lnSpc>
              <a:spcBef>
                <a:spcPct val="0"/>
              </a:spcBef>
            </a:pPr>
            <a:r>
              <a:rPr lang="en-US" b="true" sz="3145" strike="noStrike" u="none">
                <a:solidFill>
                  <a:srgbClr val="040606"/>
                </a:solidFill>
                <a:latin typeface="IBM Plex Sans Hebrew Text Bold"/>
                <a:ea typeface="IBM Plex Sans Hebrew Text Bold"/>
                <a:cs typeface="IBM Plex Sans Hebrew Text Bold"/>
                <a:sym typeface="IBM Plex Sans Hebrew Text Bold"/>
              </a:rPr>
              <a:t>We aim to address </a:t>
            </a:r>
            <a:r>
              <a:rPr lang="en-US" b="true" sz="3145" strike="noStrike" u="none">
                <a:solidFill>
                  <a:srgbClr val="0139A6"/>
                </a:solidFill>
                <a:latin typeface="IBM Plex Sans Hebrew Text Bold"/>
                <a:ea typeface="IBM Plex Sans Hebrew Text Bold"/>
                <a:cs typeface="IBM Plex Sans Hebrew Text Bold"/>
                <a:sym typeface="IBM Plex Sans Hebrew Text Bold"/>
              </a:rPr>
              <a:t>gaps in the branding literature</a:t>
            </a:r>
            <a:r>
              <a:rPr lang="en-US" b="true" sz="3145" strike="noStrike" u="none">
                <a:solidFill>
                  <a:srgbClr val="040606"/>
                </a:solidFill>
                <a:latin typeface="IBM Plex Sans Hebrew Text Bold"/>
                <a:ea typeface="IBM Plex Sans Hebrew Text Bold"/>
                <a:cs typeface="IBM Plex Sans Hebrew Text Bold"/>
                <a:sym typeface="IBM Plex Sans Hebrew Text Bold"/>
              </a:rPr>
              <a:t> and provide </a:t>
            </a:r>
            <a:r>
              <a:rPr lang="en-US" b="true" sz="3145" strike="noStrike" u="none">
                <a:solidFill>
                  <a:srgbClr val="0139A6"/>
                </a:solidFill>
                <a:latin typeface="IBM Plex Sans Hebrew Text Bold"/>
                <a:ea typeface="IBM Plex Sans Hebrew Text Bold"/>
                <a:cs typeface="IBM Plex Sans Hebrew Text Bold"/>
                <a:sym typeface="IBM Plex Sans Hebrew Text Bold"/>
              </a:rPr>
              <a:t>practical implications</a:t>
            </a:r>
            <a:r>
              <a:rPr lang="en-US" b="true" sz="3145" strike="noStrike" u="none">
                <a:solidFill>
                  <a:srgbClr val="040606"/>
                </a:solidFill>
                <a:latin typeface="IBM Plex Sans Hebrew Text Bold"/>
                <a:ea typeface="IBM Plex Sans Hebrew Text Bold"/>
                <a:cs typeface="IBM Plex Sans Hebrew Text Bold"/>
                <a:sym typeface="IBM Plex Sans Hebrew Text Bold"/>
              </a:rPr>
              <a:t> on local and international companies’ marketing strategy. </a:t>
            </a:r>
          </a:p>
          <a:p>
            <a:pPr algn="just" marL="0" indent="0" lvl="0">
              <a:lnSpc>
                <a:spcPts val="4404"/>
              </a:lnSpc>
              <a:spcBef>
                <a:spcPct val="0"/>
              </a:spcBef>
            </a:pPr>
          </a:p>
        </p:txBody>
      </p:sp>
      <p:sp>
        <p:nvSpPr>
          <p:cNvPr name="TextBox 8" id="8"/>
          <p:cNvSpPr txBox="true"/>
          <p:nvPr/>
        </p:nvSpPr>
        <p:spPr>
          <a:xfrm rot="0">
            <a:off x="8206903" y="1716386"/>
            <a:ext cx="9760806" cy="2196569"/>
          </a:xfrm>
          <a:prstGeom prst="rect">
            <a:avLst/>
          </a:prstGeom>
        </p:spPr>
        <p:txBody>
          <a:bodyPr anchor="t" rtlCol="false" tIns="0" lIns="0" bIns="0" rIns="0">
            <a:spAutoFit/>
          </a:bodyPr>
          <a:lstStyle/>
          <a:p>
            <a:pPr algn="just">
              <a:lnSpc>
                <a:spcPts val="4404"/>
              </a:lnSpc>
            </a:pPr>
            <a:r>
              <a:rPr lang="en-US" sz="3145" b="true">
                <a:solidFill>
                  <a:srgbClr val="040606"/>
                </a:solidFill>
                <a:latin typeface="IBM Plex Sans Hebrew Text Bold"/>
                <a:ea typeface="IBM Plex Sans Hebrew Text Bold"/>
                <a:cs typeface="IBM Plex Sans Hebrew Text Bold"/>
                <a:sym typeface="IBM Plex Sans Hebrew Text Bold"/>
              </a:rPr>
              <a:t>To explore the role of the tools used by the brands to develop </a:t>
            </a:r>
            <a:r>
              <a:rPr lang="en-US" sz="3145" b="true">
                <a:solidFill>
                  <a:srgbClr val="0139A6"/>
                </a:solidFill>
                <a:latin typeface="IBM Plex Sans Hebrew Text Bold"/>
                <a:ea typeface="IBM Plex Sans Hebrew Text Bold"/>
                <a:cs typeface="IBM Plex Sans Hebrew Text Bold"/>
                <a:sym typeface="IBM Plex Sans Hebrew Text Bold"/>
              </a:rPr>
              <a:t>emotional connections</a:t>
            </a:r>
            <a:r>
              <a:rPr lang="en-US" sz="3145" b="true">
                <a:solidFill>
                  <a:srgbClr val="040606"/>
                </a:solidFill>
                <a:latin typeface="IBM Plex Sans Hebrew Text Bold"/>
                <a:ea typeface="IBM Plex Sans Hebrew Text Bold"/>
                <a:cs typeface="IBM Plex Sans Hebrew Text Bold"/>
                <a:sym typeface="IBM Plex Sans Hebrew Text Bold"/>
              </a:rPr>
              <a:t> with their young customers by applying Triangular Theory of Love</a:t>
            </a:r>
          </a:p>
          <a:p>
            <a:pPr algn="just" marL="0" indent="0" lvl="0">
              <a:lnSpc>
                <a:spcPts val="4404"/>
              </a:lnSpc>
              <a:spcBef>
                <a:spcPct val="0"/>
              </a:spcBef>
            </a:pPr>
          </a:p>
        </p:txBody>
      </p:sp>
      <p:sp>
        <p:nvSpPr>
          <p:cNvPr name="TextBox 9" id="9"/>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3</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F2D69"/>
        </a:solidFill>
      </p:bgPr>
    </p:bg>
    <p:spTree>
      <p:nvGrpSpPr>
        <p:cNvPr id="1" name=""/>
        <p:cNvGrpSpPr/>
        <p:nvPr/>
      </p:nvGrpSpPr>
      <p:grpSpPr>
        <a:xfrm>
          <a:off x="0" y="0"/>
          <a:ext cx="0" cy="0"/>
          <a:chOff x="0" y="0"/>
          <a:chExt cx="0" cy="0"/>
        </a:xfrm>
      </p:grpSpPr>
      <p:grpSp>
        <p:nvGrpSpPr>
          <p:cNvPr name="Group 2" id="2"/>
          <p:cNvGrpSpPr/>
          <p:nvPr/>
        </p:nvGrpSpPr>
        <p:grpSpPr>
          <a:xfrm rot="5400000">
            <a:off x="8346854" y="2032070"/>
            <a:ext cx="1327593" cy="663796"/>
            <a:chOff x="0" y="0"/>
            <a:chExt cx="812800" cy="406400"/>
          </a:xfrm>
        </p:grpSpPr>
        <p:sp>
          <p:nvSpPr>
            <p:cNvPr name="Freeform 3" id="3"/>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FFFFFF"/>
            </a:solidFill>
          </p:spPr>
        </p:sp>
        <p:sp>
          <p:nvSpPr>
            <p:cNvPr name="TextBox 4" id="4"/>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5" id="5"/>
          <p:cNvSpPr txBox="true"/>
          <p:nvPr/>
        </p:nvSpPr>
        <p:spPr>
          <a:xfrm rot="0">
            <a:off x="5336645" y="641350"/>
            <a:ext cx="9059799" cy="765175"/>
          </a:xfrm>
          <a:prstGeom prst="rect">
            <a:avLst/>
          </a:prstGeom>
        </p:spPr>
        <p:txBody>
          <a:bodyPr anchor="t" rtlCol="false" tIns="0" lIns="0" bIns="0" rIns="0">
            <a:spAutoFit/>
          </a:bodyPr>
          <a:lstStyle/>
          <a:p>
            <a:pPr algn="l">
              <a:lnSpc>
                <a:spcPts val="5450"/>
              </a:lnSpc>
            </a:pPr>
            <a:r>
              <a:rPr lang="en-US" sz="5000" b="true">
                <a:solidFill>
                  <a:srgbClr val="FFFFFF"/>
                </a:solidFill>
                <a:latin typeface="Telegraf Bold"/>
                <a:ea typeface="Telegraf Bold"/>
                <a:cs typeface="Telegraf Bold"/>
                <a:sym typeface="Telegraf Bold"/>
              </a:rPr>
              <a:t>RESEARCH QUESTIONS</a:t>
            </a:r>
          </a:p>
        </p:txBody>
      </p:sp>
      <p:sp>
        <p:nvSpPr>
          <p:cNvPr name="TextBox 6" id="6"/>
          <p:cNvSpPr txBox="true"/>
          <p:nvPr/>
        </p:nvSpPr>
        <p:spPr>
          <a:xfrm rot="0">
            <a:off x="1562452" y="3256364"/>
            <a:ext cx="14896396" cy="7853045"/>
          </a:xfrm>
          <a:prstGeom prst="rect">
            <a:avLst/>
          </a:prstGeom>
        </p:spPr>
        <p:txBody>
          <a:bodyPr anchor="t" rtlCol="false" tIns="0" lIns="0" bIns="0" rIns="0">
            <a:spAutoFit/>
          </a:bodyPr>
          <a:lstStyle/>
          <a:p>
            <a:pPr algn="ctr">
              <a:lnSpc>
                <a:spcPts val="4479"/>
              </a:lnSpc>
            </a:pPr>
            <a:r>
              <a:rPr lang="en-US" b="true" sz="3199" spc="383">
                <a:solidFill>
                  <a:srgbClr val="FFFFFF"/>
                </a:solidFill>
                <a:latin typeface="IBM Plex Sans Hebrew Text Bold"/>
                <a:ea typeface="IBM Plex Sans Hebrew Text Bold"/>
                <a:cs typeface="IBM Plex Sans Hebrew Text Bold"/>
                <a:sym typeface="IBM Plex Sans Hebrew Text Bold"/>
              </a:rPr>
              <a:t>RQ1:</a:t>
            </a:r>
          </a:p>
          <a:p>
            <a:pPr algn="ctr">
              <a:lnSpc>
                <a:spcPts val="4479"/>
              </a:lnSpc>
            </a:pPr>
          </a:p>
          <a:p>
            <a:pPr algn="ctr">
              <a:lnSpc>
                <a:spcPts val="4479"/>
              </a:lnSpc>
            </a:pPr>
            <a:r>
              <a:rPr lang="en-US" b="true" sz="3199" spc="383">
                <a:solidFill>
                  <a:srgbClr val="FFFFFF"/>
                </a:solidFill>
                <a:latin typeface="IBM Plex Sans Hebrew Text Bold"/>
                <a:ea typeface="IBM Plex Sans Hebrew Text Bold"/>
                <a:cs typeface="IBM Plex Sans Hebrew Text Bold"/>
                <a:sym typeface="IBM Plex Sans Hebrew Text Bold"/>
              </a:rPr>
              <a:t>  What practices are used by Russian premium brands to engage young audiences in relationships and build a strong attachment?</a:t>
            </a:r>
          </a:p>
          <a:p>
            <a:pPr algn="ctr">
              <a:lnSpc>
                <a:spcPts val="4479"/>
              </a:lnSpc>
            </a:pPr>
          </a:p>
          <a:p>
            <a:pPr algn="ctr">
              <a:lnSpc>
                <a:spcPts val="4479"/>
              </a:lnSpc>
            </a:pPr>
            <a:r>
              <a:rPr lang="en-US" b="true" sz="3199" spc="383">
                <a:solidFill>
                  <a:srgbClr val="FFFFFF"/>
                </a:solidFill>
                <a:latin typeface="IBM Plex Sans Hebrew Text Bold"/>
                <a:ea typeface="IBM Plex Sans Hebrew Text Bold"/>
                <a:cs typeface="IBM Plex Sans Hebrew Text Bold"/>
                <a:sym typeface="IBM Plex Sans Hebrew Text Bold"/>
              </a:rPr>
              <a:t>RQ2:</a:t>
            </a:r>
          </a:p>
          <a:p>
            <a:pPr algn="ctr">
              <a:lnSpc>
                <a:spcPts val="4479"/>
              </a:lnSpc>
            </a:pPr>
          </a:p>
          <a:p>
            <a:pPr algn="ctr">
              <a:lnSpc>
                <a:spcPts val="4479"/>
              </a:lnSpc>
            </a:pPr>
            <a:r>
              <a:rPr lang="en-US" b="true" sz="3199" spc="383">
                <a:solidFill>
                  <a:srgbClr val="FFFFFF"/>
                </a:solidFill>
                <a:latin typeface="IBM Plex Sans Hebrew Text Bold"/>
                <a:ea typeface="IBM Plex Sans Hebrew Text Bold"/>
                <a:cs typeface="IBM Plex Sans Hebrew Text Bold"/>
                <a:sym typeface="IBM Plex Sans Hebrew Text Bold"/>
              </a:rPr>
              <a:t>  How interpersonal relationships are reflected in the relationship between the brands and their customers?</a:t>
            </a:r>
          </a:p>
          <a:p>
            <a:pPr algn="ctr">
              <a:lnSpc>
                <a:spcPts val="4479"/>
              </a:lnSpc>
            </a:pPr>
          </a:p>
          <a:p>
            <a:pPr algn="ctr">
              <a:lnSpc>
                <a:spcPts val="4479"/>
              </a:lnSpc>
            </a:pPr>
          </a:p>
          <a:p>
            <a:pPr algn="ctr">
              <a:lnSpc>
                <a:spcPts val="4479"/>
              </a:lnSpc>
            </a:pPr>
          </a:p>
          <a:p>
            <a:pPr algn="ctr">
              <a:lnSpc>
                <a:spcPts val="4479"/>
              </a:lnSpc>
            </a:pPr>
          </a:p>
        </p:txBody>
      </p:sp>
      <p:sp>
        <p:nvSpPr>
          <p:cNvPr name="TextBox 7" id="7"/>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FFFFFF"/>
                </a:solidFill>
                <a:latin typeface="IBM Plex Sans Hebrew Text Bold"/>
                <a:ea typeface="IBM Plex Sans Hebrew Text Bold"/>
                <a:cs typeface="IBM Plex Sans Hebrew Text Bold"/>
                <a:sym typeface="IBM Plex Sans Hebrew Text Bold"/>
              </a:rPr>
              <a:t>4</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0" y="247650"/>
            <a:ext cx="8309028" cy="78105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LITERATURE REVIEW </a:t>
            </a:r>
          </a:p>
        </p:txBody>
      </p:sp>
      <p:sp>
        <p:nvSpPr>
          <p:cNvPr name="TextBox 3" id="3"/>
          <p:cNvSpPr txBox="true"/>
          <p:nvPr/>
        </p:nvSpPr>
        <p:spPr>
          <a:xfrm rot="0">
            <a:off x="9334602" y="3163483"/>
            <a:ext cx="8551881" cy="1544320"/>
          </a:xfrm>
          <a:prstGeom prst="rect">
            <a:avLst/>
          </a:prstGeom>
        </p:spPr>
        <p:txBody>
          <a:bodyPr anchor="t" rtlCol="false" tIns="0" lIns="0" bIns="0" rIns="0">
            <a:spAutoFit/>
          </a:bodyPr>
          <a:lstStyle/>
          <a:p>
            <a:pPr algn="l">
              <a:lnSpc>
                <a:spcPts val="3079"/>
              </a:lnSpc>
            </a:pPr>
          </a:p>
          <a:p>
            <a:pPr algn="l">
              <a:lnSpc>
                <a:spcPts val="3079"/>
              </a:lnSpc>
            </a:pPr>
          </a:p>
          <a:p>
            <a:pPr algn="l">
              <a:lnSpc>
                <a:spcPts val="3079"/>
              </a:lnSpc>
            </a:pPr>
          </a:p>
          <a:p>
            <a:pPr algn="l">
              <a:lnSpc>
                <a:spcPts val="3079"/>
              </a:lnSpc>
              <a:spcBef>
                <a:spcPct val="0"/>
              </a:spcBef>
            </a:pPr>
          </a:p>
        </p:txBody>
      </p:sp>
      <p:sp>
        <p:nvSpPr>
          <p:cNvPr name="TextBox 4" id="4"/>
          <p:cNvSpPr txBox="true"/>
          <p:nvPr/>
        </p:nvSpPr>
        <p:spPr>
          <a:xfrm rot="0">
            <a:off x="555970" y="1022627"/>
            <a:ext cx="17330513" cy="895908"/>
          </a:xfrm>
          <a:prstGeom prst="rect">
            <a:avLst/>
          </a:prstGeom>
        </p:spPr>
        <p:txBody>
          <a:bodyPr anchor="t" rtlCol="false" tIns="0" lIns="0" bIns="0" rIns="0">
            <a:spAutoFit/>
          </a:bodyPr>
          <a:lstStyle/>
          <a:p>
            <a:pPr algn="l" marL="0" indent="0" lvl="0">
              <a:lnSpc>
                <a:spcPts val="3644"/>
              </a:lnSpc>
              <a:spcBef>
                <a:spcPct val="0"/>
              </a:spcBef>
            </a:pPr>
            <a:r>
              <a:rPr lang="en-US" b="true" sz="2603">
                <a:solidFill>
                  <a:srgbClr val="000000"/>
                </a:solidFill>
                <a:latin typeface="IBM Plex Sans Hebrew Text Bold"/>
                <a:ea typeface="IBM Plex Sans Hebrew Text Bold"/>
                <a:cs typeface="IBM Plex Sans Hebrew Text Bold"/>
                <a:sym typeface="IBM Plex Sans Hebrew Text Bold"/>
              </a:rPr>
              <a:t>The main attributes of </a:t>
            </a:r>
            <a:r>
              <a:rPr lang="en-US" b="true" sz="2603">
                <a:solidFill>
                  <a:srgbClr val="0139A6"/>
                </a:solidFill>
                <a:latin typeface="IBM Plex Sans Hebrew Text Bold"/>
                <a:ea typeface="IBM Plex Sans Hebrew Text Bold"/>
                <a:cs typeface="IBM Plex Sans Hebrew Text Bold"/>
                <a:sym typeface="IBM Plex Sans Hebrew Text Bold"/>
              </a:rPr>
              <a:t>a premium product</a:t>
            </a:r>
            <a:r>
              <a:rPr lang="en-US" b="true" sz="2603">
                <a:solidFill>
                  <a:srgbClr val="000000"/>
                </a:solidFill>
                <a:latin typeface="IBM Plex Sans Hebrew Text Bold"/>
                <a:ea typeface="IBM Plex Sans Hebrew Text Bold"/>
                <a:cs typeface="IBM Plex Sans Hebrew Text Bold"/>
                <a:sym typeface="IBM Plex Sans Hebrew Text Bold"/>
              </a:rPr>
              <a:t> are higher cost ,quality, and uniqueness of the product; satisfaction of the rational and emotional expectations of customers (Kapferer and Bastien, 2013). </a:t>
            </a:r>
          </a:p>
        </p:txBody>
      </p:sp>
      <p:sp>
        <p:nvSpPr>
          <p:cNvPr name="TextBox 5" id="5"/>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5</a:t>
            </a:r>
          </a:p>
        </p:txBody>
      </p:sp>
      <p:sp>
        <p:nvSpPr>
          <p:cNvPr name="TextBox 6" id="6"/>
          <p:cNvSpPr txBox="true"/>
          <p:nvPr/>
        </p:nvSpPr>
        <p:spPr>
          <a:xfrm rot="0">
            <a:off x="1428908" y="2253242"/>
            <a:ext cx="7715092" cy="526416"/>
          </a:xfrm>
          <a:prstGeom prst="rect">
            <a:avLst/>
          </a:prstGeom>
        </p:spPr>
        <p:txBody>
          <a:bodyPr anchor="t" rtlCol="false" tIns="0" lIns="0" bIns="0" rIns="0">
            <a:spAutoFit/>
          </a:bodyPr>
          <a:lstStyle/>
          <a:p>
            <a:pPr algn="l">
              <a:lnSpc>
                <a:spcPts val="4059"/>
              </a:lnSpc>
              <a:spcBef>
                <a:spcPct val="0"/>
              </a:spcBef>
            </a:pPr>
            <a:r>
              <a:rPr lang="en-US" b="true" sz="2899">
                <a:solidFill>
                  <a:srgbClr val="000000"/>
                </a:solidFill>
                <a:latin typeface="Telegraf Bold"/>
                <a:ea typeface="Telegraf Bold"/>
                <a:cs typeface="Telegraf Bold"/>
                <a:sym typeface="Telegraf Bold"/>
              </a:rPr>
              <a:t>Brand love</a:t>
            </a:r>
          </a:p>
        </p:txBody>
      </p:sp>
      <p:grpSp>
        <p:nvGrpSpPr>
          <p:cNvPr name="Group 7" id="7"/>
          <p:cNvGrpSpPr/>
          <p:nvPr/>
        </p:nvGrpSpPr>
        <p:grpSpPr>
          <a:xfrm rot="0">
            <a:off x="568035" y="2364716"/>
            <a:ext cx="698948" cy="349474"/>
            <a:chOff x="0" y="0"/>
            <a:chExt cx="812800" cy="406400"/>
          </a:xfrm>
        </p:grpSpPr>
        <p:sp>
          <p:nvSpPr>
            <p:cNvPr name="Freeform 8" id="8"/>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9" id="9"/>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0" id="10"/>
          <p:cNvSpPr txBox="true"/>
          <p:nvPr/>
        </p:nvSpPr>
        <p:spPr>
          <a:xfrm rot="0">
            <a:off x="1619510" y="6224404"/>
            <a:ext cx="7715092" cy="526416"/>
          </a:xfrm>
          <a:prstGeom prst="rect">
            <a:avLst/>
          </a:prstGeom>
        </p:spPr>
        <p:txBody>
          <a:bodyPr anchor="t" rtlCol="false" tIns="0" lIns="0" bIns="0" rIns="0">
            <a:spAutoFit/>
          </a:bodyPr>
          <a:lstStyle/>
          <a:p>
            <a:pPr algn="l">
              <a:lnSpc>
                <a:spcPts val="4059"/>
              </a:lnSpc>
              <a:spcBef>
                <a:spcPct val="0"/>
              </a:spcBef>
            </a:pPr>
            <a:r>
              <a:rPr lang="en-US" b="true" sz="2899">
                <a:solidFill>
                  <a:srgbClr val="000000"/>
                </a:solidFill>
                <a:latin typeface="Telegraf Bold"/>
                <a:ea typeface="Telegraf Bold"/>
                <a:cs typeface="Telegraf Bold"/>
                <a:sym typeface="Telegraf Bold"/>
              </a:rPr>
              <a:t>Brand Loyalty</a:t>
            </a:r>
          </a:p>
        </p:txBody>
      </p:sp>
      <p:grpSp>
        <p:nvGrpSpPr>
          <p:cNvPr name="Group 11" id="11"/>
          <p:cNvGrpSpPr/>
          <p:nvPr/>
        </p:nvGrpSpPr>
        <p:grpSpPr>
          <a:xfrm rot="0">
            <a:off x="658472" y="6347482"/>
            <a:ext cx="698948" cy="349474"/>
            <a:chOff x="0" y="0"/>
            <a:chExt cx="812800" cy="406400"/>
          </a:xfrm>
        </p:grpSpPr>
        <p:sp>
          <p:nvSpPr>
            <p:cNvPr name="Freeform 12" id="12"/>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3" id="13"/>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4" id="14"/>
          <p:cNvSpPr txBox="true"/>
          <p:nvPr/>
        </p:nvSpPr>
        <p:spPr>
          <a:xfrm rot="0">
            <a:off x="10171391" y="2194760"/>
            <a:ext cx="7715092" cy="526416"/>
          </a:xfrm>
          <a:prstGeom prst="rect">
            <a:avLst/>
          </a:prstGeom>
        </p:spPr>
        <p:txBody>
          <a:bodyPr anchor="t" rtlCol="false" tIns="0" lIns="0" bIns="0" rIns="0">
            <a:spAutoFit/>
          </a:bodyPr>
          <a:lstStyle/>
          <a:p>
            <a:pPr algn="l">
              <a:lnSpc>
                <a:spcPts val="4059"/>
              </a:lnSpc>
              <a:spcBef>
                <a:spcPct val="0"/>
              </a:spcBef>
            </a:pPr>
            <a:r>
              <a:rPr lang="en-US" b="true" sz="2899">
                <a:solidFill>
                  <a:srgbClr val="000000"/>
                </a:solidFill>
                <a:latin typeface="Telegraf Bold"/>
                <a:ea typeface="Telegraf Bold"/>
                <a:cs typeface="Telegraf Bold"/>
                <a:sym typeface="Telegraf Bold"/>
              </a:rPr>
              <a:t>Changes in consumer behavior</a:t>
            </a:r>
          </a:p>
        </p:txBody>
      </p:sp>
      <p:grpSp>
        <p:nvGrpSpPr>
          <p:cNvPr name="Group 15" id="15"/>
          <p:cNvGrpSpPr/>
          <p:nvPr/>
        </p:nvGrpSpPr>
        <p:grpSpPr>
          <a:xfrm rot="0">
            <a:off x="9308221" y="2308313"/>
            <a:ext cx="698948" cy="349474"/>
            <a:chOff x="0" y="0"/>
            <a:chExt cx="812800" cy="406400"/>
          </a:xfrm>
        </p:grpSpPr>
        <p:sp>
          <p:nvSpPr>
            <p:cNvPr name="Freeform 16" id="16"/>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7" id="17"/>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18" id="18"/>
          <p:cNvSpPr txBox="true"/>
          <p:nvPr/>
        </p:nvSpPr>
        <p:spPr>
          <a:xfrm rot="0">
            <a:off x="10409444" y="6261757"/>
            <a:ext cx="7715092" cy="526416"/>
          </a:xfrm>
          <a:prstGeom prst="rect">
            <a:avLst/>
          </a:prstGeom>
        </p:spPr>
        <p:txBody>
          <a:bodyPr anchor="t" rtlCol="false" tIns="0" lIns="0" bIns="0" rIns="0">
            <a:spAutoFit/>
          </a:bodyPr>
          <a:lstStyle/>
          <a:p>
            <a:pPr algn="l">
              <a:lnSpc>
                <a:spcPts val="4059"/>
              </a:lnSpc>
              <a:spcBef>
                <a:spcPct val="0"/>
              </a:spcBef>
            </a:pPr>
            <a:r>
              <a:rPr lang="en-US" b="true" sz="2899">
                <a:solidFill>
                  <a:srgbClr val="000000"/>
                </a:solidFill>
                <a:latin typeface="Telegraf Bold"/>
                <a:ea typeface="Telegraf Bold"/>
                <a:cs typeface="Telegraf Bold"/>
                <a:sym typeface="Telegraf Bold"/>
              </a:rPr>
              <a:t>Brand-customer relationships </a:t>
            </a:r>
          </a:p>
        </p:txBody>
      </p:sp>
      <p:grpSp>
        <p:nvGrpSpPr>
          <p:cNvPr name="Group 19" id="19"/>
          <p:cNvGrpSpPr/>
          <p:nvPr/>
        </p:nvGrpSpPr>
        <p:grpSpPr>
          <a:xfrm rot="0">
            <a:off x="9334602" y="6330239"/>
            <a:ext cx="808142" cy="404071"/>
            <a:chOff x="0" y="0"/>
            <a:chExt cx="812800" cy="406400"/>
          </a:xfrm>
        </p:grpSpPr>
        <p:sp>
          <p:nvSpPr>
            <p:cNvPr name="Freeform 20" id="20"/>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21" id="21"/>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22" id="22"/>
          <p:cNvSpPr txBox="true"/>
          <p:nvPr/>
        </p:nvSpPr>
        <p:spPr>
          <a:xfrm rot="0">
            <a:off x="9208042" y="2789183"/>
            <a:ext cx="8805001" cy="3189605"/>
          </a:xfrm>
          <a:prstGeom prst="rect">
            <a:avLst/>
          </a:prstGeom>
        </p:spPr>
        <p:txBody>
          <a:bodyPr anchor="t" rtlCol="false" tIns="0" lIns="0" bIns="0" rIns="0">
            <a:spAutoFit/>
          </a:bodyPr>
          <a:lstStyle/>
          <a:p>
            <a:pPr algn="just">
              <a:lnSpc>
                <a:spcPts val="3219"/>
              </a:lnSpc>
            </a:pPr>
            <a:r>
              <a:rPr lang="en-US" sz="2299">
                <a:solidFill>
                  <a:srgbClr val="040606"/>
                </a:solidFill>
                <a:latin typeface="IBM Plex Sans Hebrew Text"/>
                <a:ea typeface="IBM Plex Sans Hebrew Text"/>
                <a:cs typeface="IBM Plex Sans Hebrew Text"/>
                <a:sym typeface="IBM Plex Sans Hebrew Text"/>
              </a:rPr>
              <a:t>Skorobogatykh et al., 2023 studied that through the COVID-19 and the withdrawals of foreign brand </a:t>
            </a:r>
            <a:r>
              <a:rPr lang="en-US" sz="2299" b="true">
                <a:solidFill>
                  <a:srgbClr val="040606"/>
                </a:solidFill>
                <a:latin typeface="IBM Plex Sans Hebrew Text Bold"/>
                <a:ea typeface="IBM Plex Sans Hebrew Text Bold"/>
                <a:cs typeface="IBM Plex Sans Hebrew Text Bold"/>
                <a:sym typeface="IBM Plex Sans Hebrew Text Bold"/>
              </a:rPr>
              <a:t>behavior of consumer</a:t>
            </a:r>
            <a:r>
              <a:rPr lang="en-US" sz="2299">
                <a:solidFill>
                  <a:srgbClr val="040606"/>
                </a:solidFill>
                <a:latin typeface="IBM Plex Sans Hebrew Text"/>
                <a:ea typeface="IBM Plex Sans Hebrew Text"/>
                <a:cs typeface="IBM Plex Sans Hebrew Text"/>
                <a:sym typeface="IBM Plex Sans Hebrew Text"/>
              </a:rPr>
              <a:t> has </a:t>
            </a:r>
            <a:r>
              <a:rPr lang="en-US" sz="2299" b="true">
                <a:solidFill>
                  <a:srgbClr val="040606"/>
                </a:solidFill>
                <a:latin typeface="IBM Plex Sans Hebrew Text Bold"/>
                <a:ea typeface="IBM Plex Sans Hebrew Text Bold"/>
                <a:cs typeface="IBM Plex Sans Hebrew Text Bold"/>
                <a:sym typeface="IBM Plex Sans Hebrew Text Bold"/>
              </a:rPr>
              <a:t>changed to:</a:t>
            </a:r>
            <a:r>
              <a:rPr lang="en-US" sz="2299">
                <a:solidFill>
                  <a:srgbClr val="040606"/>
                </a:solidFill>
                <a:latin typeface="IBM Plex Sans Hebrew Text"/>
                <a:ea typeface="IBM Plex Sans Hebrew Text"/>
                <a:cs typeface="IBM Plex Sans Hebrew Text"/>
                <a:sym typeface="IBM Plex Sans Hebrew Text"/>
              </a:rPr>
              <a:t> </a:t>
            </a:r>
          </a:p>
          <a:p>
            <a:pPr algn="just">
              <a:lnSpc>
                <a:spcPts val="3219"/>
              </a:lnSpc>
            </a:pPr>
            <a:r>
              <a:rPr lang="en-US" sz="2299">
                <a:solidFill>
                  <a:srgbClr val="040606"/>
                </a:solidFill>
                <a:latin typeface="IBM Plex Sans Hebrew Text"/>
                <a:ea typeface="IBM Plex Sans Hebrew Text"/>
                <a:cs typeface="IBM Plex Sans Hebrew Text"/>
                <a:sym typeface="IBM Plex Sans Hebrew Text"/>
              </a:rPr>
              <a:t>1) an</a:t>
            </a:r>
            <a:r>
              <a:rPr lang="en-US" sz="2299" b="true">
                <a:solidFill>
                  <a:srgbClr val="040606"/>
                </a:solidFill>
                <a:latin typeface="IBM Plex Sans Hebrew Text Bold"/>
                <a:ea typeface="IBM Plex Sans Hebrew Text Bold"/>
                <a:cs typeface="IBM Plex Sans Hebrew Text Bold"/>
                <a:sym typeface="IBM Plex Sans Hebrew Text Bold"/>
              </a:rPr>
              <a:t> online shopping.</a:t>
            </a:r>
          </a:p>
          <a:p>
            <a:pPr algn="just">
              <a:lnSpc>
                <a:spcPts val="3219"/>
              </a:lnSpc>
            </a:pPr>
            <a:r>
              <a:rPr lang="en-US" sz="2299">
                <a:solidFill>
                  <a:srgbClr val="040606"/>
                </a:solidFill>
                <a:latin typeface="IBM Plex Sans Hebrew Text"/>
                <a:ea typeface="IBM Plex Sans Hebrew Text"/>
                <a:cs typeface="IBM Plex Sans Hebrew Text"/>
                <a:sym typeface="IBM Plex Sans Hebrew Text"/>
              </a:rPr>
              <a:t>2) turning to </a:t>
            </a:r>
            <a:r>
              <a:rPr lang="en-US" sz="2299" b="true">
                <a:solidFill>
                  <a:srgbClr val="040606"/>
                </a:solidFill>
                <a:latin typeface="IBM Plex Sans Hebrew Text Bold"/>
                <a:ea typeface="IBM Plex Sans Hebrew Text Bold"/>
                <a:cs typeface="IBM Plex Sans Hebrew Text Bold"/>
                <a:sym typeface="IBM Plex Sans Hebrew Text Bold"/>
              </a:rPr>
              <a:t>Russian premium brands</a:t>
            </a:r>
            <a:r>
              <a:rPr lang="en-US" sz="2299">
                <a:solidFill>
                  <a:srgbClr val="040606"/>
                </a:solidFill>
                <a:latin typeface="IBM Plex Sans Hebrew Text"/>
                <a:ea typeface="IBM Plex Sans Hebrew Text"/>
                <a:cs typeface="IBM Plex Sans Hebrew Text"/>
                <a:sym typeface="IBM Plex Sans Hebrew Text"/>
              </a:rPr>
              <a:t>.</a:t>
            </a:r>
          </a:p>
          <a:p>
            <a:pPr algn="l">
              <a:lnSpc>
                <a:spcPts val="3219"/>
              </a:lnSpc>
            </a:pPr>
          </a:p>
          <a:p>
            <a:pPr algn="l">
              <a:lnSpc>
                <a:spcPts val="3219"/>
              </a:lnSpc>
            </a:pPr>
          </a:p>
          <a:p>
            <a:pPr algn="l">
              <a:lnSpc>
                <a:spcPts val="3219"/>
              </a:lnSpc>
              <a:spcBef>
                <a:spcPct val="0"/>
              </a:spcBef>
            </a:pPr>
          </a:p>
        </p:txBody>
      </p:sp>
      <p:sp>
        <p:nvSpPr>
          <p:cNvPr name="TextBox 23" id="23"/>
          <p:cNvSpPr txBox="true"/>
          <p:nvPr/>
        </p:nvSpPr>
        <p:spPr>
          <a:xfrm rot="0">
            <a:off x="9274104" y="5031654"/>
            <a:ext cx="8850432" cy="1189355"/>
          </a:xfrm>
          <a:prstGeom prst="rect">
            <a:avLst/>
          </a:prstGeom>
        </p:spPr>
        <p:txBody>
          <a:bodyPr anchor="t" rtlCol="false" tIns="0" lIns="0" bIns="0" rIns="0">
            <a:spAutoFit/>
          </a:bodyPr>
          <a:lstStyle/>
          <a:p>
            <a:pPr algn="just" marL="0" indent="0" lvl="0">
              <a:lnSpc>
                <a:spcPts val="3219"/>
              </a:lnSpc>
              <a:spcBef>
                <a:spcPct val="0"/>
              </a:spcBef>
            </a:pPr>
            <a:r>
              <a:rPr lang="en-US" sz="2299" strike="noStrike" u="none">
                <a:solidFill>
                  <a:srgbClr val="040606"/>
                </a:solidFill>
                <a:latin typeface="IBM Plex Sans Hebrew Text"/>
                <a:ea typeface="IBM Plex Sans Hebrew Text"/>
                <a:cs typeface="IBM Plex Sans Hebrew Text"/>
                <a:sym typeface="IBM Plex Sans Hebrew Text"/>
              </a:rPr>
              <a:t>Siebert et al.'s (2020) research confirms that c</a:t>
            </a:r>
            <a:r>
              <a:rPr lang="en-US" b="true" sz="2299" strike="noStrike" u="none">
                <a:solidFill>
                  <a:srgbClr val="040606"/>
                </a:solidFill>
                <a:latin typeface="IBM Plex Sans Hebrew Text Bold"/>
                <a:ea typeface="IBM Plex Sans Hebrew Text Bold"/>
                <a:cs typeface="IBM Plex Sans Hebrew Text Bold"/>
                <a:sym typeface="IBM Plex Sans Hebrew Text Bold"/>
              </a:rPr>
              <a:t>ustomers' behavior </a:t>
            </a:r>
            <a:r>
              <a:rPr lang="en-US" sz="2299" strike="noStrike" u="none">
                <a:solidFill>
                  <a:srgbClr val="040606"/>
                </a:solidFill>
                <a:latin typeface="IBM Plex Sans Hebrew Text"/>
                <a:ea typeface="IBM Plex Sans Hebrew Text"/>
                <a:cs typeface="IBM Plex Sans Hebrew Text"/>
                <a:sym typeface="IBM Plex Sans Hebrew Text"/>
              </a:rPr>
              <a:t>and </a:t>
            </a:r>
            <a:r>
              <a:rPr lang="en-US" b="true" sz="2299" strike="noStrike" u="none">
                <a:solidFill>
                  <a:srgbClr val="040606"/>
                </a:solidFill>
                <a:latin typeface="IBM Plex Sans Hebrew Text Bold"/>
                <a:ea typeface="IBM Plex Sans Hebrew Text Bold"/>
                <a:cs typeface="IBM Plex Sans Hebrew Text Bold"/>
                <a:sym typeface="IBM Plex Sans Hebrew Text Bold"/>
              </a:rPr>
              <a:t>content consumption </a:t>
            </a:r>
            <a:r>
              <a:rPr lang="en-US" sz="2299" strike="noStrike" u="none">
                <a:solidFill>
                  <a:srgbClr val="040606"/>
                </a:solidFill>
                <a:latin typeface="IBM Plex Sans Hebrew Text"/>
                <a:ea typeface="IBM Plex Sans Hebrew Text"/>
                <a:cs typeface="IBM Plex Sans Hebrew Text"/>
                <a:sym typeface="IBM Plex Sans Hebrew Text"/>
              </a:rPr>
              <a:t>on social networks has also evolved. </a:t>
            </a:r>
          </a:p>
          <a:p>
            <a:pPr algn="just" marL="0" indent="0" lvl="0">
              <a:lnSpc>
                <a:spcPts val="3219"/>
              </a:lnSpc>
              <a:spcBef>
                <a:spcPct val="0"/>
              </a:spcBef>
            </a:pPr>
          </a:p>
        </p:txBody>
      </p:sp>
      <p:sp>
        <p:nvSpPr>
          <p:cNvPr name="TextBox 24" id="24"/>
          <p:cNvSpPr txBox="true"/>
          <p:nvPr/>
        </p:nvSpPr>
        <p:spPr>
          <a:xfrm rot="0">
            <a:off x="9431565" y="7133613"/>
            <a:ext cx="8357955" cy="1589405"/>
          </a:xfrm>
          <a:prstGeom prst="rect">
            <a:avLst/>
          </a:prstGeom>
        </p:spPr>
        <p:txBody>
          <a:bodyPr anchor="t" rtlCol="false" tIns="0" lIns="0" bIns="0" rIns="0">
            <a:spAutoFit/>
          </a:bodyPr>
          <a:lstStyle/>
          <a:p>
            <a:pPr algn="just" marL="0" indent="0" lvl="0">
              <a:lnSpc>
                <a:spcPts val="3219"/>
              </a:lnSpc>
              <a:spcBef>
                <a:spcPct val="0"/>
              </a:spcBef>
            </a:pPr>
            <a:r>
              <a:rPr lang="en-US" b="true" sz="2299" strike="noStrike" u="none">
                <a:solidFill>
                  <a:srgbClr val="000000"/>
                </a:solidFill>
                <a:latin typeface="IBM Plex Sans Hebrew Text"/>
                <a:ea typeface="IBM Plex Sans Hebrew Text"/>
                <a:cs typeface="IBM Plex Sans Hebrew Text"/>
                <a:sym typeface="IBM Plex Sans Hebrew Text"/>
              </a:rPr>
              <a:t>People engage in </a:t>
            </a:r>
            <a:r>
              <a:rPr lang="en-US" b="true" sz="2299" strike="noStrike" u="none">
                <a:solidFill>
                  <a:srgbClr val="000000"/>
                </a:solidFill>
                <a:latin typeface="IBM Plex Sans Hebrew Text Bold"/>
                <a:ea typeface="IBM Plex Sans Hebrew Text Bold"/>
                <a:cs typeface="IBM Plex Sans Hebrew Text Bold"/>
                <a:sym typeface="IBM Plex Sans Hebrew Text Bold"/>
              </a:rPr>
              <a:t>interpersonal relationships</a:t>
            </a:r>
            <a:r>
              <a:rPr lang="en-US" b="true" sz="2299" strike="noStrike" u="none">
                <a:solidFill>
                  <a:srgbClr val="000000"/>
                </a:solidFill>
                <a:latin typeface="IBM Plex Sans Hebrew Text"/>
                <a:ea typeface="IBM Plex Sans Hebrew Text"/>
                <a:cs typeface="IBM Plex Sans Hebrew Text"/>
                <a:sym typeface="IBM Plex Sans Hebrew Text"/>
              </a:rPr>
              <a:t> through social media for some common cause or intentions, such as getting information on fashion brands (Naeem and Ozuem 2020). </a:t>
            </a:r>
          </a:p>
          <a:p>
            <a:pPr algn="just" marL="0" indent="0" lvl="0">
              <a:lnSpc>
                <a:spcPts val="3219"/>
              </a:lnSpc>
              <a:spcBef>
                <a:spcPct val="0"/>
              </a:spcBef>
            </a:pPr>
          </a:p>
        </p:txBody>
      </p:sp>
      <p:sp>
        <p:nvSpPr>
          <p:cNvPr name="TextBox 25" id="25"/>
          <p:cNvSpPr txBox="true"/>
          <p:nvPr/>
        </p:nvSpPr>
        <p:spPr>
          <a:xfrm rot="0">
            <a:off x="9431565" y="8535058"/>
            <a:ext cx="8324115" cy="1189355"/>
          </a:xfrm>
          <a:prstGeom prst="rect">
            <a:avLst/>
          </a:prstGeom>
        </p:spPr>
        <p:txBody>
          <a:bodyPr anchor="t" rtlCol="false" tIns="0" lIns="0" bIns="0" rIns="0">
            <a:spAutoFit/>
          </a:bodyPr>
          <a:lstStyle/>
          <a:p>
            <a:pPr algn="just" marL="0" indent="0" lvl="0">
              <a:lnSpc>
                <a:spcPts val="3219"/>
              </a:lnSpc>
              <a:spcBef>
                <a:spcPct val="0"/>
              </a:spcBef>
            </a:pPr>
            <a:r>
              <a:rPr lang="en-US" b="true" sz="2299" strike="noStrike" u="none">
                <a:solidFill>
                  <a:srgbClr val="040606"/>
                </a:solidFill>
                <a:latin typeface="IBM Plex Sans Hebrew Text"/>
                <a:ea typeface="IBM Plex Sans Hebrew Text"/>
                <a:cs typeface="IBM Plex Sans Hebrew Text"/>
                <a:sym typeface="IBM Plex Sans Hebrew Text"/>
              </a:rPr>
              <a:t>The study of Albert et al. found that </a:t>
            </a:r>
            <a:r>
              <a:rPr lang="en-US" b="true" sz="2299" strike="noStrike" u="none">
                <a:solidFill>
                  <a:srgbClr val="040606"/>
                </a:solidFill>
                <a:latin typeface="IBM Plex Sans Hebrew Text Bold"/>
                <a:ea typeface="IBM Plex Sans Hebrew Text Bold"/>
                <a:cs typeface="IBM Plex Sans Hebrew Text Bold"/>
                <a:sym typeface="IBM Plex Sans Hebrew Text Bold"/>
              </a:rPr>
              <a:t>brand</a:t>
            </a:r>
            <a:r>
              <a:rPr lang="en-US" b="true" sz="2299" strike="noStrike" u="none">
                <a:solidFill>
                  <a:srgbClr val="040606"/>
                </a:solidFill>
                <a:latin typeface="IBM Plex Sans Hebrew Text"/>
                <a:ea typeface="IBM Plex Sans Hebrew Text"/>
                <a:cs typeface="IBM Plex Sans Hebrew Text"/>
                <a:sym typeface="IBM Plex Sans Hebrew Text"/>
              </a:rPr>
              <a:t> </a:t>
            </a:r>
            <a:r>
              <a:rPr lang="en-US" b="true" sz="2299" strike="noStrike" u="none">
                <a:solidFill>
                  <a:srgbClr val="040606"/>
                </a:solidFill>
                <a:latin typeface="IBM Plex Sans Hebrew Text Bold"/>
                <a:ea typeface="IBM Plex Sans Hebrew Text Bold"/>
                <a:cs typeface="IBM Plex Sans Hebrew Text Bold"/>
                <a:sym typeface="IBM Plex Sans Hebrew Text Bold"/>
              </a:rPr>
              <a:t>identification</a:t>
            </a:r>
            <a:r>
              <a:rPr lang="en-US" b="true" sz="2299" strike="noStrike" u="none">
                <a:solidFill>
                  <a:srgbClr val="040606"/>
                </a:solidFill>
                <a:latin typeface="IBM Plex Sans Hebrew Text"/>
                <a:ea typeface="IBM Plex Sans Hebrew Text"/>
                <a:cs typeface="IBM Plex Sans Hebrew Text"/>
                <a:sym typeface="IBM Plex Sans Hebrew Text"/>
              </a:rPr>
              <a:t> and </a:t>
            </a:r>
            <a:r>
              <a:rPr lang="en-US" b="true" sz="2299" strike="noStrike" u="none">
                <a:solidFill>
                  <a:srgbClr val="040606"/>
                </a:solidFill>
                <a:latin typeface="IBM Plex Sans Hebrew Text Bold"/>
                <a:ea typeface="IBM Plex Sans Hebrew Text Bold"/>
                <a:cs typeface="IBM Plex Sans Hebrew Text Bold"/>
                <a:sym typeface="IBM Plex Sans Hebrew Text Bold"/>
              </a:rPr>
              <a:t>trust</a:t>
            </a:r>
            <a:r>
              <a:rPr lang="en-US" b="true" sz="2299" strike="noStrike" u="none">
                <a:solidFill>
                  <a:srgbClr val="040606"/>
                </a:solidFill>
                <a:latin typeface="IBM Plex Sans Hebrew Text"/>
                <a:ea typeface="IBM Plex Sans Hebrew Text"/>
                <a:cs typeface="IBM Plex Sans Hebrew Text"/>
                <a:sym typeface="IBM Plex Sans Hebrew Text"/>
              </a:rPr>
              <a:t> explain approximately 60% of c</a:t>
            </a:r>
            <a:r>
              <a:rPr lang="en-US" b="true" sz="2299" strike="noStrike" u="none">
                <a:solidFill>
                  <a:srgbClr val="040606"/>
                </a:solidFill>
                <a:latin typeface="IBM Plex Sans Hebrew Text Bold"/>
                <a:ea typeface="IBM Plex Sans Hebrew Text Bold"/>
                <a:cs typeface="IBM Plex Sans Hebrew Text Bold"/>
                <a:sym typeface="IBM Plex Sans Hebrew Text Bold"/>
              </a:rPr>
              <a:t>onsumers' passion</a:t>
            </a:r>
            <a:r>
              <a:rPr lang="en-US" b="true" sz="2299" strike="noStrike" u="none">
                <a:solidFill>
                  <a:srgbClr val="040606"/>
                </a:solidFill>
                <a:latin typeface="IBM Plex Sans Hebrew Text"/>
                <a:ea typeface="IBM Plex Sans Hebrew Text"/>
                <a:cs typeface="IBM Plex Sans Hebrew Text"/>
                <a:sym typeface="IBM Plex Sans Hebrew Text"/>
              </a:rPr>
              <a:t> for a brand, with brand identification having the greatest influence.</a:t>
            </a:r>
          </a:p>
        </p:txBody>
      </p:sp>
      <p:sp>
        <p:nvSpPr>
          <p:cNvPr name="TextBox 26" id="26"/>
          <p:cNvSpPr txBox="true"/>
          <p:nvPr/>
        </p:nvSpPr>
        <p:spPr>
          <a:xfrm rot="0">
            <a:off x="338999" y="2827283"/>
            <a:ext cx="8805001" cy="3189605"/>
          </a:xfrm>
          <a:prstGeom prst="rect">
            <a:avLst/>
          </a:prstGeom>
        </p:spPr>
        <p:txBody>
          <a:bodyPr anchor="t" rtlCol="false" tIns="0" lIns="0" bIns="0" rIns="0">
            <a:spAutoFit/>
          </a:bodyPr>
          <a:lstStyle/>
          <a:p>
            <a:pPr algn="l">
              <a:lnSpc>
                <a:spcPts val="3219"/>
              </a:lnSpc>
            </a:pPr>
            <a:r>
              <a:rPr lang="en-US" sz="2299">
                <a:solidFill>
                  <a:srgbClr val="040606"/>
                </a:solidFill>
                <a:latin typeface="IBM Plex Sans Hebrew Text"/>
                <a:ea typeface="IBM Plex Sans Hebrew Text"/>
                <a:cs typeface="IBM Plex Sans Hebrew Text"/>
                <a:sym typeface="IBM Plex Sans Hebrew Text"/>
              </a:rPr>
              <a:t>A work by Shimp and Madden (1988) defined brand love as the intense emotional attachment that consumers feel towards a particular brand. </a:t>
            </a:r>
          </a:p>
          <a:p>
            <a:pPr algn="l">
              <a:lnSpc>
                <a:spcPts val="3219"/>
              </a:lnSpc>
            </a:pPr>
          </a:p>
          <a:p>
            <a:pPr algn="l">
              <a:lnSpc>
                <a:spcPts val="3219"/>
              </a:lnSpc>
            </a:pPr>
          </a:p>
          <a:p>
            <a:pPr algn="l">
              <a:lnSpc>
                <a:spcPts val="3219"/>
              </a:lnSpc>
              <a:spcBef>
                <a:spcPct val="0"/>
              </a:spcBef>
            </a:pPr>
            <a:r>
              <a:rPr lang="en-US" sz="2299">
                <a:solidFill>
                  <a:srgbClr val="040606"/>
                </a:solidFill>
                <a:latin typeface="IBM Plex Sans Hebrew Text"/>
                <a:ea typeface="IBM Plex Sans Hebrew Text"/>
                <a:cs typeface="IBM Plex Sans Hebrew Text"/>
                <a:sym typeface="IBM Plex Sans Hebrew Text"/>
              </a:rPr>
              <a:t>Fournier (1998) suggested that brand love represents a deep attachment and emotional connection that consumers form with certain brands, leading to strong loyalty (Fournier, 1998)</a:t>
            </a:r>
          </a:p>
        </p:txBody>
      </p:sp>
      <p:sp>
        <p:nvSpPr>
          <p:cNvPr name="TextBox 27" id="27"/>
          <p:cNvSpPr txBox="true"/>
          <p:nvPr/>
        </p:nvSpPr>
        <p:spPr>
          <a:xfrm rot="0">
            <a:off x="326841" y="7268845"/>
            <a:ext cx="8521386" cy="1989455"/>
          </a:xfrm>
          <a:prstGeom prst="rect">
            <a:avLst/>
          </a:prstGeom>
        </p:spPr>
        <p:txBody>
          <a:bodyPr anchor="t" rtlCol="false" tIns="0" lIns="0" bIns="0" rIns="0">
            <a:spAutoFit/>
          </a:bodyPr>
          <a:lstStyle/>
          <a:p>
            <a:pPr algn="l">
              <a:lnSpc>
                <a:spcPts val="3219"/>
              </a:lnSpc>
              <a:spcBef>
                <a:spcPct val="0"/>
              </a:spcBef>
            </a:pPr>
            <a:r>
              <a:rPr lang="en-US" sz="2299">
                <a:solidFill>
                  <a:srgbClr val="040606"/>
                </a:solidFill>
                <a:latin typeface="IBM Plex Sans Hebrew Text"/>
                <a:ea typeface="IBM Plex Sans Hebrew Text"/>
                <a:cs typeface="IBM Plex Sans Hebrew Text"/>
                <a:sym typeface="IBM Plex Sans Hebrew Text"/>
              </a:rPr>
              <a:t>Brand loyalty is the biased (i.e., nonrandom) behavioral response (i.e., purchase  expressed over time by some decision-making unit with respect to one or more alternative brands and is a function of psychological (decision-making, evaluative) processes (Jacoby and Kyner, 1973).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217751" y="5520492"/>
            <a:ext cx="7319873" cy="3737808"/>
          </a:xfrm>
          <a:custGeom>
            <a:avLst/>
            <a:gdLst/>
            <a:ahLst/>
            <a:cxnLst/>
            <a:rect r="r" b="b" t="t" l="l"/>
            <a:pathLst>
              <a:path h="3737808" w="7319873">
                <a:moveTo>
                  <a:pt x="0" y="0"/>
                </a:moveTo>
                <a:lnTo>
                  <a:pt x="7319873" y="0"/>
                </a:lnTo>
                <a:lnTo>
                  <a:pt x="7319873" y="3737808"/>
                </a:lnTo>
                <a:lnTo>
                  <a:pt x="0" y="3737808"/>
                </a:lnTo>
                <a:lnTo>
                  <a:pt x="0" y="0"/>
                </a:lnTo>
                <a:close/>
              </a:path>
            </a:pathLst>
          </a:custGeom>
          <a:blipFill>
            <a:blip r:embed="rId2"/>
            <a:stretch>
              <a:fillRect l="0" t="0" r="0" b="0"/>
            </a:stretch>
          </a:blipFill>
        </p:spPr>
      </p:sp>
      <p:sp>
        <p:nvSpPr>
          <p:cNvPr name="Freeform 3" id="3"/>
          <p:cNvSpPr/>
          <p:nvPr/>
        </p:nvSpPr>
        <p:spPr>
          <a:xfrm flipH="false" flipV="false" rot="0">
            <a:off x="9304184" y="346174"/>
            <a:ext cx="720595" cy="749201"/>
          </a:xfrm>
          <a:custGeom>
            <a:avLst/>
            <a:gdLst/>
            <a:ahLst/>
            <a:cxnLst/>
            <a:rect r="r" b="b" t="t" l="l"/>
            <a:pathLst>
              <a:path h="749201" w="720595">
                <a:moveTo>
                  <a:pt x="0" y="0"/>
                </a:moveTo>
                <a:lnTo>
                  <a:pt x="720596" y="0"/>
                </a:lnTo>
                <a:lnTo>
                  <a:pt x="720596" y="749201"/>
                </a:lnTo>
                <a:lnTo>
                  <a:pt x="0" y="7492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7594657" y="1455768"/>
            <a:ext cx="7683708" cy="651511"/>
          </a:xfrm>
          <a:prstGeom prst="rect">
            <a:avLst/>
          </a:prstGeom>
        </p:spPr>
        <p:txBody>
          <a:bodyPr anchor="t" rtlCol="false" tIns="0" lIns="0" bIns="0" rIns="0">
            <a:spAutoFit/>
          </a:bodyPr>
          <a:lstStyle/>
          <a:p>
            <a:pPr algn="l">
              <a:lnSpc>
                <a:spcPts val="5039"/>
              </a:lnSpc>
              <a:spcBef>
                <a:spcPct val="0"/>
              </a:spcBef>
            </a:pPr>
            <a:r>
              <a:rPr lang="en-US" b="true" sz="3599">
                <a:solidFill>
                  <a:srgbClr val="000000"/>
                </a:solidFill>
                <a:latin typeface="Telegraf Bold"/>
                <a:ea typeface="Telegraf Bold"/>
                <a:cs typeface="Telegraf Bold"/>
                <a:sym typeface="Telegraf Bold"/>
              </a:rPr>
              <a:t>MAIN THEORY</a:t>
            </a:r>
          </a:p>
        </p:txBody>
      </p:sp>
      <p:sp>
        <p:nvSpPr>
          <p:cNvPr name="TextBox 5" id="5"/>
          <p:cNvSpPr txBox="true"/>
          <p:nvPr/>
        </p:nvSpPr>
        <p:spPr>
          <a:xfrm rot="0">
            <a:off x="269883" y="446652"/>
            <a:ext cx="11128529" cy="765175"/>
          </a:xfrm>
          <a:prstGeom prst="rect">
            <a:avLst/>
          </a:prstGeom>
        </p:spPr>
        <p:txBody>
          <a:bodyPr anchor="t" rtlCol="false" tIns="0" lIns="0" bIns="0" rIns="0">
            <a:spAutoFit/>
          </a:bodyPr>
          <a:lstStyle/>
          <a:p>
            <a:pPr algn="l">
              <a:lnSpc>
                <a:spcPts val="5450"/>
              </a:lnSpc>
            </a:pPr>
            <a:r>
              <a:rPr lang="en-US" b="true" sz="5000">
                <a:solidFill>
                  <a:srgbClr val="000000"/>
                </a:solidFill>
                <a:latin typeface="Telegraf Bold"/>
                <a:ea typeface="Telegraf Bold"/>
                <a:cs typeface="Telegraf Bold"/>
                <a:sym typeface="Telegraf Bold"/>
              </a:rPr>
              <a:t>THEORETICAL FRAMEWORK</a:t>
            </a:r>
          </a:p>
        </p:txBody>
      </p:sp>
      <p:sp>
        <p:nvSpPr>
          <p:cNvPr name="TextBox 6" id="6"/>
          <p:cNvSpPr txBox="true"/>
          <p:nvPr/>
        </p:nvSpPr>
        <p:spPr>
          <a:xfrm rot="0">
            <a:off x="2498299" y="2507329"/>
            <a:ext cx="14141866" cy="1543051"/>
          </a:xfrm>
          <a:prstGeom prst="rect">
            <a:avLst/>
          </a:prstGeom>
        </p:spPr>
        <p:txBody>
          <a:bodyPr anchor="t" rtlCol="false" tIns="0" lIns="0" bIns="0" rIns="0">
            <a:spAutoFit/>
          </a:bodyPr>
          <a:lstStyle/>
          <a:p>
            <a:pPr algn="ctr">
              <a:lnSpc>
                <a:spcPts val="4199"/>
              </a:lnSpc>
              <a:spcBef>
                <a:spcPct val="0"/>
              </a:spcBef>
            </a:pPr>
            <a:r>
              <a:rPr lang="en-US" b="true" sz="2999">
                <a:solidFill>
                  <a:srgbClr val="0139A6"/>
                </a:solidFill>
                <a:latin typeface="IBM Plex Sans Hebrew Text Bold"/>
                <a:ea typeface="IBM Plex Sans Hebrew Text Bold"/>
                <a:cs typeface="IBM Plex Sans Hebrew Text Bold"/>
                <a:sym typeface="IBM Plex Sans Hebrew Text Bold"/>
              </a:rPr>
              <a:t>Sternberg’s Triangulation Theory of Love</a:t>
            </a:r>
            <a:r>
              <a:rPr lang="en-US" b="true" sz="2999">
                <a:solidFill>
                  <a:srgbClr val="000000"/>
                </a:solidFill>
                <a:latin typeface="IBM Plex Sans Hebrew Text Bold"/>
                <a:ea typeface="IBM Plex Sans Hebrew Text Bold"/>
                <a:cs typeface="IBM Plex Sans Hebrew Text Bold"/>
                <a:sym typeface="IBM Plex Sans Hebrew Text Bold"/>
              </a:rPr>
              <a:t> (1986)  describes the degree to which a person is involved in a love relationship depending on the proportions of three components in the relationship</a:t>
            </a:r>
          </a:p>
        </p:txBody>
      </p:sp>
      <p:sp>
        <p:nvSpPr>
          <p:cNvPr name="TextBox 7" id="7"/>
          <p:cNvSpPr txBox="true"/>
          <p:nvPr/>
        </p:nvSpPr>
        <p:spPr>
          <a:xfrm rot="0">
            <a:off x="6246326" y="9248775"/>
            <a:ext cx="6322665" cy="264160"/>
          </a:xfrm>
          <a:prstGeom prst="rect">
            <a:avLst/>
          </a:prstGeom>
        </p:spPr>
        <p:txBody>
          <a:bodyPr anchor="t" rtlCol="false" tIns="0" lIns="0" bIns="0" rIns="0">
            <a:spAutoFit/>
          </a:bodyPr>
          <a:lstStyle/>
          <a:p>
            <a:pPr algn="ctr">
              <a:lnSpc>
                <a:spcPts val="2240"/>
              </a:lnSpc>
              <a:spcBef>
                <a:spcPct val="0"/>
              </a:spcBef>
            </a:pPr>
            <a:r>
              <a:rPr lang="en-US" sz="1600">
                <a:solidFill>
                  <a:srgbClr val="000000"/>
                </a:solidFill>
                <a:latin typeface="IBM Plex Sans Hebrew Text"/>
                <a:ea typeface="IBM Plex Sans Hebrew Text"/>
                <a:cs typeface="IBM Plex Sans Hebrew Text"/>
                <a:sym typeface="IBM Plex Sans Hebrew Text"/>
              </a:rPr>
              <a:t>Figure 1. Ideal distribution of components of Love (Sternberg., 1986)</a:t>
            </a:r>
          </a:p>
        </p:txBody>
      </p:sp>
      <p:sp>
        <p:nvSpPr>
          <p:cNvPr name="TextBox 8" id="8"/>
          <p:cNvSpPr txBox="true"/>
          <p:nvPr/>
        </p:nvSpPr>
        <p:spPr>
          <a:xfrm rot="0">
            <a:off x="6360626" y="4645659"/>
            <a:ext cx="6645813" cy="497841"/>
          </a:xfrm>
          <a:prstGeom prst="rect">
            <a:avLst/>
          </a:prstGeom>
        </p:spPr>
        <p:txBody>
          <a:bodyPr anchor="t" rtlCol="false" tIns="0" lIns="0" bIns="0" rIns="0">
            <a:spAutoFit/>
          </a:bodyPr>
          <a:lstStyle/>
          <a:p>
            <a:pPr algn="ctr" marL="0" indent="0" lvl="0">
              <a:lnSpc>
                <a:spcPts val="4059"/>
              </a:lnSpc>
              <a:spcBef>
                <a:spcPct val="0"/>
              </a:spcBef>
            </a:pPr>
            <a:r>
              <a:rPr lang="en-US" b="true" sz="2899" strike="noStrike" u="none">
                <a:solidFill>
                  <a:srgbClr val="0139A6"/>
                </a:solidFill>
                <a:latin typeface="IBM Plex Sans Hebrew Text Bold"/>
                <a:ea typeface="IBM Plex Sans Hebrew Text Bold"/>
                <a:cs typeface="IBM Plex Sans Hebrew Text Bold"/>
                <a:sym typeface="IBM Plex Sans Hebrew Text Bold"/>
              </a:rPr>
              <a:t>Love</a:t>
            </a:r>
            <a:r>
              <a:rPr lang="en-US" sz="2899" strike="noStrike" u="none">
                <a:solidFill>
                  <a:srgbClr val="000000"/>
                </a:solidFill>
                <a:latin typeface="IBM Plex Sans Hebrew Text"/>
                <a:ea typeface="IBM Plex Sans Hebrew Text"/>
                <a:cs typeface="IBM Plex Sans Hebrew Text"/>
                <a:sym typeface="IBM Plex Sans Hebrew Text"/>
              </a:rPr>
              <a:t> consists of </a:t>
            </a:r>
            <a:r>
              <a:rPr lang="en-US" sz="2899" strike="noStrike" u="none">
                <a:solidFill>
                  <a:srgbClr val="0F2D69"/>
                </a:solidFill>
                <a:latin typeface="IBM Plex Sans Hebrew Text"/>
                <a:ea typeface="IBM Plex Sans Hebrew Text"/>
                <a:cs typeface="IBM Plex Sans Hebrew Text"/>
                <a:sym typeface="IBM Plex Sans Hebrew Text"/>
              </a:rPr>
              <a:t>three components</a:t>
            </a:r>
            <a:r>
              <a:rPr lang="en-US" sz="2899" strike="noStrike" u="none">
                <a:solidFill>
                  <a:srgbClr val="000000"/>
                </a:solidFill>
                <a:latin typeface="IBM Plex Sans Hebrew Text"/>
                <a:ea typeface="IBM Plex Sans Hebrew Text"/>
                <a:cs typeface="IBM Plex Sans Hebrew Text"/>
                <a:sym typeface="IBM Plex Sans Hebrew Text"/>
              </a:rPr>
              <a:t>: </a:t>
            </a:r>
          </a:p>
        </p:txBody>
      </p:sp>
      <p:sp>
        <p:nvSpPr>
          <p:cNvPr name="TextBox 9" id="9"/>
          <p:cNvSpPr txBox="true"/>
          <p:nvPr/>
        </p:nvSpPr>
        <p:spPr>
          <a:xfrm rot="0">
            <a:off x="8819652"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1230068" y="2350986"/>
            <a:ext cx="1115218" cy="557609"/>
            <a:chOff x="0" y="0"/>
            <a:chExt cx="812800" cy="406400"/>
          </a:xfrm>
        </p:grpSpPr>
        <p:sp>
          <p:nvSpPr>
            <p:cNvPr name="Freeform 3" id="3"/>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4" id="4"/>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Freeform 5" id="5"/>
          <p:cNvSpPr/>
          <p:nvPr/>
        </p:nvSpPr>
        <p:spPr>
          <a:xfrm flipH="false" flipV="false" rot="0">
            <a:off x="10331917" y="4586186"/>
            <a:ext cx="2622656" cy="1114629"/>
          </a:xfrm>
          <a:custGeom>
            <a:avLst/>
            <a:gdLst/>
            <a:ahLst/>
            <a:cxnLst/>
            <a:rect r="r" b="b" t="t" l="l"/>
            <a:pathLst>
              <a:path h="1114629" w="2622656">
                <a:moveTo>
                  <a:pt x="0" y="0"/>
                </a:moveTo>
                <a:lnTo>
                  <a:pt x="2622656" y="0"/>
                </a:lnTo>
                <a:lnTo>
                  <a:pt x="2622656" y="1114628"/>
                </a:lnTo>
                <a:lnTo>
                  <a:pt x="0" y="1114628"/>
                </a:lnTo>
                <a:lnTo>
                  <a:pt x="0" y="0"/>
                </a:lnTo>
                <a:close/>
              </a:path>
            </a:pathLst>
          </a:custGeom>
          <a:blipFill>
            <a:blip r:embed="rId2"/>
            <a:stretch>
              <a:fillRect l="0" t="0" r="0" b="0"/>
            </a:stretch>
          </a:blipFill>
        </p:spPr>
      </p:sp>
      <p:sp>
        <p:nvSpPr>
          <p:cNvPr name="Freeform 6" id="6"/>
          <p:cNvSpPr/>
          <p:nvPr/>
        </p:nvSpPr>
        <p:spPr>
          <a:xfrm flipH="false" flipV="false" rot="0">
            <a:off x="15345870" y="4149121"/>
            <a:ext cx="2109634" cy="2109634"/>
          </a:xfrm>
          <a:custGeom>
            <a:avLst/>
            <a:gdLst/>
            <a:ahLst/>
            <a:cxnLst/>
            <a:rect r="r" b="b" t="t" l="l"/>
            <a:pathLst>
              <a:path h="2109634" w="2109634">
                <a:moveTo>
                  <a:pt x="0" y="0"/>
                </a:moveTo>
                <a:lnTo>
                  <a:pt x="2109635" y="0"/>
                </a:lnTo>
                <a:lnTo>
                  <a:pt x="2109635" y="2109634"/>
                </a:lnTo>
                <a:lnTo>
                  <a:pt x="0" y="2109634"/>
                </a:lnTo>
                <a:lnTo>
                  <a:pt x="0" y="0"/>
                </a:lnTo>
                <a:close/>
              </a:path>
            </a:pathLst>
          </a:custGeom>
          <a:blipFill>
            <a:blip r:embed="rId3"/>
            <a:stretch>
              <a:fillRect l="0" t="0" r="0" b="0"/>
            </a:stretch>
          </a:blipFill>
        </p:spPr>
      </p:sp>
      <p:sp>
        <p:nvSpPr>
          <p:cNvPr name="Freeform 7" id="7"/>
          <p:cNvSpPr/>
          <p:nvPr/>
        </p:nvSpPr>
        <p:spPr>
          <a:xfrm flipH="false" flipV="false" rot="0">
            <a:off x="13324437" y="4493574"/>
            <a:ext cx="1852075" cy="1389056"/>
          </a:xfrm>
          <a:custGeom>
            <a:avLst/>
            <a:gdLst/>
            <a:ahLst/>
            <a:cxnLst/>
            <a:rect r="r" b="b" t="t" l="l"/>
            <a:pathLst>
              <a:path h="1389056" w="1852075">
                <a:moveTo>
                  <a:pt x="0" y="0"/>
                </a:moveTo>
                <a:lnTo>
                  <a:pt x="1852075" y="0"/>
                </a:lnTo>
                <a:lnTo>
                  <a:pt x="1852075" y="1389056"/>
                </a:lnTo>
                <a:lnTo>
                  <a:pt x="0" y="1389056"/>
                </a:lnTo>
                <a:lnTo>
                  <a:pt x="0" y="0"/>
                </a:lnTo>
                <a:close/>
              </a:path>
            </a:pathLst>
          </a:custGeom>
          <a:blipFill>
            <a:blip r:embed="rId4"/>
            <a:stretch>
              <a:fillRect l="0" t="0" r="0" b="0"/>
            </a:stretch>
          </a:blipFill>
        </p:spPr>
      </p:sp>
      <p:grpSp>
        <p:nvGrpSpPr>
          <p:cNvPr name="Group 8" id="8"/>
          <p:cNvGrpSpPr/>
          <p:nvPr/>
        </p:nvGrpSpPr>
        <p:grpSpPr>
          <a:xfrm rot="5400000">
            <a:off x="13369370" y="2350986"/>
            <a:ext cx="1115218" cy="557609"/>
            <a:chOff x="0" y="0"/>
            <a:chExt cx="812800" cy="406400"/>
          </a:xfrm>
        </p:grpSpPr>
        <p:sp>
          <p:nvSpPr>
            <p:cNvPr name="Freeform 9" id="9"/>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0" id="10"/>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grpSp>
        <p:nvGrpSpPr>
          <p:cNvPr name="Group 11" id="11"/>
          <p:cNvGrpSpPr/>
          <p:nvPr/>
        </p:nvGrpSpPr>
        <p:grpSpPr>
          <a:xfrm rot="5400000">
            <a:off x="15331815" y="2350986"/>
            <a:ext cx="1115218" cy="557609"/>
            <a:chOff x="0" y="0"/>
            <a:chExt cx="812800" cy="406400"/>
          </a:xfrm>
        </p:grpSpPr>
        <p:sp>
          <p:nvSpPr>
            <p:cNvPr name="Freeform 12" id="12"/>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3" id="13"/>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Freeform 14" id="14"/>
          <p:cNvSpPr/>
          <p:nvPr/>
        </p:nvSpPr>
        <p:spPr>
          <a:xfrm flipH="false" flipV="false" rot="0">
            <a:off x="10590522" y="5700814"/>
            <a:ext cx="2689224" cy="300297"/>
          </a:xfrm>
          <a:custGeom>
            <a:avLst/>
            <a:gdLst/>
            <a:ahLst/>
            <a:cxnLst/>
            <a:rect r="r" b="b" t="t" l="l"/>
            <a:pathLst>
              <a:path h="300297" w="2689224">
                <a:moveTo>
                  <a:pt x="0" y="0"/>
                </a:moveTo>
                <a:lnTo>
                  <a:pt x="2689224" y="0"/>
                </a:lnTo>
                <a:lnTo>
                  <a:pt x="2689224" y="300297"/>
                </a:lnTo>
                <a:lnTo>
                  <a:pt x="0" y="300297"/>
                </a:lnTo>
                <a:lnTo>
                  <a:pt x="0" y="0"/>
                </a:lnTo>
                <a:close/>
              </a:path>
            </a:pathLst>
          </a:custGeom>
          <a:blipFill>
            <a:blip r:embed="rId5"/>
            <a:stretch>
              <a:fillRect l="0" t="0" r="0" b="0"/>
            </a:stretch>
          </a:blipFill>
        </p:spPr>
      </p:sp>
      <p:sp>
        <p:nvSpPr>
          <p:cNvPr name="Freeform 15" id="15"/>
          <p:cNvSpPr/>
          <p:nvPr/>
        </p:nvSpPr>
        <p:spPr>
          <a:xfrm flipH="false" flipV="false" rot="0">
            <a:off x="15684255" y="7674738"/>
            <a:ext cx="1823737" cy="1823737"/>
          </a:xfrm>
          <a:custGeom>
            <a:avLst/>
            <a:gdLst/>
            <a:ahLst/>
            <a:cxnLst/>
            <a:rect r="r" b="b" t="t" l="l"/>
            <a:pathLst>
              <a:path h="1823737" w="1823737">
                <a:moveTo>
                  <a:pt x="0" y="0"/>
                </a:moveTo>
                <a:lnTo>
                  <a:pt x="1823737" y="0"/>
                </a:lnTo>
                <a:lnTo>
                  <a:pt x="1823737" y="1823737"/>
                </a:lnTo>
                <a:lnTo>
                  <a:pt x="0" y="1823737"/>
                </a:lnTo>
                <a:lnTo>
                  <a:pt x="0" y="0"/>
                </a:lnTo>
                <a:close/>
              </a:path>
            </a:pathLst>
          </a:custGeom>
          <a:blipFill>
            <a:blip r:embed="rId6"/>
            <a:stretch>
              <a:fillRect l="0" t="0" r="0" b="0"/>
            </a:stretch>
          </a:blipFill>
        </p:spPr>
      </p:sp>
      <p:sp>
        <p:nvSpPr>
          <p:cNvPr name="TextBox 16" id="16"/>
          <p:cNvSpPr txBox="true"/>
          <p:nvPr/>
        </p:nvSpPr>
        <p:spPr>
          <a:xfrm rot="0">
            <a:off x="669249" y="3435642"/>
            <a:ext cx="7930339" cy="743267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IBM Plex Sans Hebrew Light Bold"/>
                <a:ea typeface="IBM Plex Sans Hebrew Light Bold"/>
                <a:cs typeface="IBM Plex Sans Hebrew Light Bold"/>
                <a:sym typeface="IBM Plex Sans Hebrew Light Bold"/>
              </a:rPr>
              <a:t>Developed as an in-depth interview, based on the positions or brand preferences of premium among the Youth respondents </a:t>
            </a:r>
          </a:p>
          <a:p>
            <a:pPr algn="l">
              <a:lnSpc>
                <a:spcPts val="3499"/>
              </a:lnSpc>
            </a:pPr>
          </a:p>
          <a:p>
            <a:pPr algn="l" marL="539749" indent="-269875" lvl="1">
              <a:lnSpc>
                <a:spcPts val="3499"/>
              </a:lnSpc>
              <a:buFont typeface="Arial"/>
              <a:buChar char="•"/>
            </a:pPr>
            <a:r>
              <a:rPr lang="en-US" sz="2499">
                <a:solidFill>
                  <a:srgbClr val="000000"/>
                </a:solidFill>
                <a:latin typeface="IBM Plex Sans Hebrew Light Bold"/>
                <a:ea typeface="IBM Plex Sans Hebrew Light Bold"/>
                <a:cs typeface="IBM Plex Sans Hebrew Light Bold"/>
                <a:sym typeface="IBM Plex Sans Hebrew Light Bold"/>
              </a:rPr>
              <a:t>Interview Design: the questions are designed to provide a view from Triangular Theory of Love perspective</a:t>
            </a:r>
            <a:r>
              <a:rPr lang="en-US" sz="2499">
                <a:solidFill>
                  <a:srgbClr val="000000"/>
                </a:solidFill>
                <a:latin typeface="IBM Plex Sans Hebrew Light Bold"/>
                <a:ea typeface="IBM Plex Sans Hebrew Light Bold"/>
                <a:cs typeface="IBM Plex Sans Hebrew Light Bold"/>
                <a:sym typeface="IBM Plex Sans Hebrew Light Bold"/>
              </a:rPr>
              <a:t>. </a:t>
            </a:r>
          </a:p>
          <a:p>
            <a:pPr algn="l">
              <a:lnSpc>
                <a:spcPts val="3499"/>
              </a:lnSpc>
            </a:pPr>
          </a:p>
          <a:p>
            <a:pPr algn="l" marL="539749" indent="-269875" lvl="1">
              <a:lnSpc>
                <a:spcPts val="3499"/>
              </a:lnSpc>
              <a:buFont typeface="Arial"/>
              <a:buChar char="•"/>
            </a:pPr>
            <a:r>
              <a:rPr lang="en-US" sz="2499">
                <a:solidFill>
                  <a:srgbClr val="000000"/>
                </a:solidFill>
                <a:latin typeface="IBM Plex Sans Hebrew Light Bold"/>
                <a:ea typeface="IBM Plex Sans Hebrew Light Bold"/>
                <a:cs typeface="IBM Plex Sans Hebrew Light Bold"/>
                <a:sym typeface="IBM Plex Sans Hebrew Light Bold"/>
              </a:rPr>
              <a:t>Analytical approach: Inductive the obtained data processed using “coding”, by which it will be separated, conceptualised, and reconnected into insights and also the “Word Cloud” method is used</a:t>
            </a:r>
            <a:r>
              <a:rPr lang="en-US" sz="2499">
                <a:solidFill>
                  <a:srgbClr val="000000"/>
                </a:solidFill>
                <a:latin typeface="IBM Plex Sans Hebrew Light Bold"/>
                <a:ea typeface="IBM Plex Sans Hebrew Light Bold"/>
                <a:cs typeface="IBM Plex Sans Hebrew Light Bold"/>
                <a:sym typeface="IBM Plex Sans Hebrew Light Bold"/>
              </a:rPr>
              <a:t>. </a:t>
            </a:r>
          </a:p>
          <a:p>
            <a:pPr algn="l">
              <a:lnSpc>
                <a:spcPts val="3499"/>
              </a:lnSpc>
            </a:pPr>
          </a:p>
          <a:p>
            <a:pPr algn="l">
              <a:lnSpc>
                <a:spcPts val="3499"/>
              </a:lnSpc>
            </a:pPr>
          </a:p>
          <a:p>
            <a:pPr algn="l">
              <a:lnSpc>
                <a:spcPts val="3499"/>
              </a:lnSpc>
            </a:pPr>
          </a:p>
          <a:p>
            <a:pPr algn="l">
              <a:lnSpc>
                <a:spcPts val="3499"/>
              </a:lnSpc>
            </a:pPr>
          </a:p>
          <a:p>
            <a:pPr algn="l" marL="0" indent="0" lvl="0">
              <a:lnSpc>
                <a:spcPts val="3499"/>
              </a:lnSpc>
              <a:spcBef>
                <a:spcPct val="0"/>
              </a:spcBef>
            </a:pPr>
          </a:p>
        </p:txBody>
      </p:sp>
      <p:sp>
        <p:nvSpPr>
          <p:cNvPr name="Freeform 17" id="17"/>
          <p:cNvSpPr/>
          <p:nvPr/>
        </p:nvSpPr>
        <p:spPr>
          <a:xfrm flipH="false" flipV="false" rot="0">
            <a:off x="10463355" y="7988570"/>
            <a:ext cx="683437" cy="1781471"/>
          </a:xfrm>
          <a:custGeom>
            <a:avLst/>
            <a:gdLst/>
            <a:ahLst/>
            <a:cxnLst/>
            <a:rect r="r" b="b" t="t" l="l"/>
            <a:pathLst>
              <a:path h="1781471" w="683437">
                <a:moveTo>
                  <a:pt x="0" y="0"/>
                </a:moveTo>
                <a:lnTo>
                  <a:pt x="683437" y="0"/>
                </a:lnTo>
                <a:lnTo>
                  <a:pt x="683437" y="1781471"/>
                </a:lnTo>
                <a:lnTo>
                  <a:pt x="0" y="178147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8" id="18"/>
          <p:cNvSpPr/>
          <p:nvPr/>
        </p:nvSpPr>
        <p:spPr>
          <a:xfrm flipH="false" flipV="false" rot="0">
            <a:off x="12312354" y="7988570"/>
            <a:ext cx="787086" cy="1781471"/>
          </a:xfrm>
          <a:custGeom>
            <a:avLst/>
            <a:gdLst/>
            <a:ahLst/>
            <a:cxnLst/>
            <a:rect r="r" b="b" t="t" l="l"/>
            <a:pathLst>
              <a:path h="1781471" w="787086">
                <a:moveTo>
                  <a:pt x="0" y="0"/>
                </a:moveTo>
                <a:lnTo>
                  <a:pt x="787087" y="0"/>
                </a:lnTo>
                <a:lnTo>
                  <a:pt x="787087" y="1781471"/>
                </a:lnTo>
                <a:lnTo>
                  <a:pt x="0" y="17814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317718" y="852658"/>
            <a:ext cx="11873027" cy="1485900"/>
          </a:xfrm>
          <a:prstGeom prst="rect">
            <a:avLst/>
          </a:prstGeom>
        </p:spPr>
        <p:txBody>
          <a:bodyPr anchor="t" rtlCol="false" tIns="0" lIns="0" bIns="0" rIns="0">
            <a:spAutoFit/>
          </a:bodyPr>
          <a:lstStyle/>
          <a:p>
            <a:pPr algn="l">
              <a:lnSpc>
                <a:spcPts val="5550"/>
              </a:lnSpc>
            </a:pPr>
            <a:r>
              <a:rPr lang="en-US" sz="5000" b="true">
                <a:solidFill>
                  <a:srgbClr val="000000"/>
                </a:solidFill>
                <a:latin typeface="Telegraf Bold"/>
                <a:ea typeface="Telegraf Bold"/>
                <a:cs typeface="Telegraf Bold"/>
                <a:sym typeface="Telegraf Bold"/>
              </a:rPr>
              <a:t>METHODOLOGY</a:t>
            </a:r>
          </a:p>
          <a:p>
            <a:pPr algn="l">
              <a:lnSpc>
                <a:spcPts val="5550"/>
              </a:lnSpc>
            </a:pPr>
          </a:p>
        </p:txBody>
      </p:sp>
      <p:sp>
        <p:nvSpPr>
          <p:cNvPr name="TextBox 20" id="20"/>
          <p:cNvSpPr txBox="true"/>
          <p:nvPr/>
        </p:nvSpPr>
        <p:spPr>
          <a:xfrm rot="0">
            <a:off x="1150214" y="2601251"/>
            <a:ext cx="4411706" cy="586742"/>
          </a:xfrm>
          <a:prstGeom prst="rect">
            <a:avLst/>
          </a:prstGeom>
        </p:spPr>
        <p:txBody>
          <a:bodyPr anchor="t" rtlCol="false" tIns="0" lIns="0" bIns="0" rIns="0">
            <a:spAutoFit/>
          </a:bodyPr>
          <a:lstStyle/>
          <a:p>
            <a:pPr algn="l" marL="0" indent="0" lvl="1">
              <a:lnSpc>
                <a:spcPts val="4649"/>
              </a:lnSpc>
              <a:spcBef>
                <a:spcPct val="0"/>
              </a:spcBef>
            </a:pPr>
            <a:r>
              <a:rPr lang="en-US" b="true" sz="3099" strike="noStrike" u="none">
                <a:solidFill>
                  <a:srgbClr val="000000"/>
                </a:solidFill>
                <a:latin typeface="Telegraf Bold"/>
                <a:ea typeface="Telegraf Bold"/>
                <a:cs typeface="Telegraf Bold"/>
                <a:sym typeface="Telegraf Bold"/>
              </a:rPr>
              <a:t>In depth interviews</a:t>
            </a:r>
          </a:p>
        </p:txBody>
      </p:sp>
      <p:sp>
        <p:nvSpPr>
          <p:cNvPr name="TextBox 21" id="21"/>
          <p:cNvSpPr txBox="true"/>
          <p:nvPr/>
        </p:nvSpPr>
        <p:spPr>
          <a:xfrm rot="0">
            <a:off x="1150214" y="1843257"/>
            <a:ext cx="5761606" cy="586742"/>
          </a:xfrm>
          <a:prstGeom prst="rect">
            <a:avLst/>
          </a:prstGeom>
        </p:spPr>
        <p:txBody>
          <a:bodyPr anchor="t" rtlCol="false" tIns="0" lIns="0" bIns="0" rIns="0">
            <a:spAutoFit/>
          </a:bodyPr>
          <a:lstStyle/>
          <a:p>
            <a:pPr algn="l">
              <a:lnSpc>
                <a:spcPts val="4649"/>
              </a:lnSpc>
            </a:pPr>
            <a:r>
              <a:rPr lang="en-US" b="true" sz="3099">
                <a:solidFill>
                  <a:srgbClr val="000000"/>
                </a:solidFill>
                <a:latin typeface="Telegraf Bold"/>
                <a:ea typeface="Telegraf Bold"/>
                <a:cs typeface="Telegraf Bold"/>
                <a:sym typeface="Telegraf Bold"/>
              </a:rPr>
              <a:t>Multiple Case study method</a:t>
            </a:r>
          </a:p>
        </p:txBody>
      </p:sp>
      <p:sp>
        <p:nvSpPr>
          <p:cNvPr name="TextBox 22" id="22"/>
          <p:cNvSpPr txBox="true"/>
          <p:nvPr/>
        </p:nvSpPr>
        <p:spPr>
          <a:xfrm rot="0">
            <a:off x="11508873" y="3743357"/>
            <a:ext cx="815355" cy="405764"/>
          </a:xfrm>
          <a:prstGeom prst="rect">
            <a:avLst/>
          </a:prstGeom>
        </p:spPr>
        <p:txBody>
          <a:bodyPr anchor="t" rtlCol="false" tIns="0" lIns="0" bIns="0" rIns="0">
            <a:spAutoFit/>
          </a:bodyPr>
          <a:lstStyle/>
          <a:p>
            <a:pPr algn="ctr">
              <a:lnSpc>
                <a:spcPts val="3360"/>
              </a:lnSpc>
            </a:pPr>
            <a:r>
              <a:rPr lang="en-US" sz="2400" b="true">
                <a:solidFill>
                  <a:srgbClr val="000000"/>
                </a:solidFill>
                <a:latin typeface="IBM Plex Sans Hebrew Text Bold"/>
                <a:ea typeface="IBM Plex Sans Hebrew Text Bold"/>
                <a:cs typeface="IBM Plex Sans Hebrew Text Bold"/>
                <a:sym typeface="IBM Plex Sans Hebrew Text Bold"/>
              </a:rPr>
              <a:t>Retail</a:t>
            </a:r>
          </a:p>
        </p:txBody>
      </p:sp>
      <p:sp>
        <p:nvSpPr>
          <p:cNvPr name="TextBox 23" id="23"/>
          <p:cNvSpPr txBox="true"/>
          <p:nvPr/>
        </p:nvSpPr>
        <p:spPr>
          <a:xfrm rot="0">
            <a:off x="13002198" y="3743357"/>
            <a:ext cx="1849562" cy="405764"/>
          </a:xfrm>
          <a:prstGeom prst="rect">
            <a:avLst/>
          </a:prstGeom>
        </p:spPr>
        <p:txBody>
          <a:bodyPr anchor="t" rtlCol="false" tIns="0" lIns="0" bIns="0" rIns="0">
            <a:spAutoFit/>
          </a:bodyPr>
          <a:lstStyle/>
          <a:p>
            <a:pPr algn="ctr">
              <a:lnSpc>
                <a:spcPts val="3360"/>
              </a:lnSpc>
            </a:pPr>
            <a:r>
              <a:rPr lang="en-US" sz="2400" b="true">
                <a:solidFill>
                  <a:srgbClr val="000000"/>
                </a:solidFill>
                <a:latin typeface="IBM Plex Sans Hebrew Text Bold"/>
                <a:ea typeface="IBM Plex Sans Hebrew Text Bold"/>
                <a:cs typeface="IBM Plex Sans Hebrew Text Bold"/>
                <a:sym typeface="IBM Plex Sans Hebrew Text Bold"/>
              </a:rPr>
              <a:t>Technologies</a:t>
            </a:r>
          </a:p>
        </p:txBody>
      </p:sp>
      <p:sp>
        <p:nvSpPr>
          <p:cNvPr name="TextBox 24" id="24"/>
          <p:cNvSpPr txBox="true"/>
          <p:nvPr/>
        </p:nvSpPr>
        <p:spPr>
          <a:xfrm rot="0">
            <a:off x="15176512" y="3735349"/>
            <a:ext cx="2013868" cy="405765"/>
          </a:xfrm>
          <a:prstGeom prst="rect">
            <a:avLst/>
          </a:prstGeom>
        </p:spPr>
        <p:txBody>
          <a:bodyPr anchor="t" rtlCol="false" tIns="0" lIns="0" bIns="0" rIns="0">
            <a:spAutoFit/>
          </a:bodyPr>
          <a:lstStyle/>
          <a:p>
            <a:pPr algn="ctr">
              <a:lnSpc>
                <a:spcPts val="3359"/>
              </a:lnSpc>
            </a:pPr>
            <a:r>
              <a:rPr lang="en-US" sz="2400" b="true">
                <a:solidFill>
                  <a:srgbClr val="000000"/>
                </a:solidFill>
                <a:latin typeface="IBM Plex Sans Hebrew Text Bold"/>
                <a:ea typeface="IBM Plex Sans Hebrew Text Bold"/>
                <a:cs typeface="IBM Plex Sans Hebrew Text Bold"/>
                <a:sym typeface="IBM Plex Sans Hebrew Text Bold"/>
              </a:rPr>
              <a:t>Accomodation</a:t>
            </a:r>
          </a:p>
        </p:txBody>
      </p:sp>
      <p:sp>
        <p:nvSpPr>
          <p:cNvPr name="TextBox 25" id="25"/>
          <p:cNvSpPr txBox="true"/>
          <p:nvPr/>
        </p:nvSpPr>
        <p:spPr>
          <a:xfrm rot="0">
            <a:off x="11470773" y="6949568"/>
            <a:ext cx="5484168" cy="372745"/>
          </a:xfrm>
          <a:prstGeom prst="rect">
            <a:avLst/>
          </a:prstGeom>
        </p:spPr>
        <p:txBody>
          <a:bodyPr anchor="t" rtlCol="false" tIns="0" lIns="0" bIns="0" rIns="0">
            <a:spAutoFit/>
          </a:bodyPr>
          <a:lstStyle/>
          <a:p>
            <a:pPr algn="ctr">
              <a:lnSpc>
                <a:spcPts val="3079"/>
              </a:lnSpc>
            </a:pPr>
            <a:r>
              <a:rPr lang="en-US" sz="2199">
                <a:solidFill>
                  <a:srgbClr val="000000"/>
                </a:solidFill>
                <a:latin typeface="IBM Plex Sans Hebrew Text"/>
                <a:ea typeface="IBM Plex Sans Hebrew Text"/>
                <a:cs typeface="IBM Plex Sans Hebrew Text"/>
                <a:sym typeface="IBM Plex Sans Hebrew Text"/>
              </a:rPr>
              <a:t>11 interview in total (3-4 for each category)</a:t>
            </a:r>
          </a:p>
        </p:txBody>
      </p:sp>
      <p:sp>
        <p:nvSpPr>
          <p:cNvPr name="TextBox 26" id="26"/>
          <p:cNvSpPr txBox="true"/>
          <p:nvPr/>
        </p:nvSpPr>
        <p:spPr>
          <a:xfrm rot="0">
            <a:off x="15727859" y="9646329"/>
            <a:ext cx="1780133" cy="763270"/>
          </a:xfrm>
          <a:prstGeom prst="rect">
            <a:avLst/>
          </a:prstGeom>
        </p:spPr>
        <p:txBody>
          <a:bodyPr anchor="t" rtlCol="false" tIns="0" lIns="0" bIns="0" rIns="0">
            <a:spAutoFit/>
          </a:bodyPr>
          <a:lstStyle/>
          <a:p>
            <a:pPr algn="ctr">
              <a:lnSpc>
                <a:spcPts val="3079"/>
              </a:lnSpc>
            </a:pPr>
            <a:r>
              <a:rPr lang="en-US" sz="2199">
                <a:solidFill>
                  <a:srgbClr val="000000"/>
                </a:solidFill>
                <a:latin typeface="IBM Plex Sans Hebrew Text"/>
                <a:ea typeface="IBM Plex Sans Hebrew Text"/>
                <a:cs typeface="IBM Plex Sans Hebrew Text"/>
                <a:sym typeface="IBM Plex Sans Hebrew Text"/>
              </a:rPr>
              <a:t>Questionnaire</a:t>
            </a:r>
          </a:p>
          <a:p>
            <a:pPr algn="ctr">
              <a:lnSpc>
                <a:spcPts val="3079"/>
              </a:lnSpc>
            </a:pPr>
          </a:p>
        </p:txBody>
      </p:sp>
      <p:sp>
        <p:nvSpPr>
          <p:cNvPr name="TextBox 27" id="27"/>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7</a:t>
            </a:r>
          </a:p>
        </p:txBody>
      </p:sp>
      <p:sp>
        <p:nvSpPr>
          <p:cNvPr name="TextBox 28" id="28"/>
          <p:cNvSpPr txBox="true"/>
          <p:nvPr/>
        </p:nvSpPr>
        <p:spPr>
          <a:xfrm rot="0">
            <a:off x="11617241" y="556437"/>
            <a:ext cx="4619476" cy="1353185"/>
          </a:xfrm>
          <a:prstGeom prst="rect">
            <a:avLst/>
          </a:prstGeom>
        </p:spPr>
        <p:txBody>
          <a:bodyPr anchor="t" rtlCol="false" tIns="0" lIns="0" bIns="0" rIns="0">
            <a:spAutoFit/>
          </a:bodyPr>
          <a:lstStyle/>
          <a:p>
            <a:pPr algn="ctr" marL="0" indent="0" lvl="0">
              <a:lnSpc>
                <a:spcPts val="3639"/>
              </a:lnSpc>
              <a:spcBef>
                <a:spcPct val="0"/>
              </a:spcBef>
            </a:pPr>
            <a:r>
              <a:rPr lang="en-US" sz="2599" strike="noStrike" u="none">
                <a:solidFill>
                  <a:srgbClr val="000000"/>
                </a:solidFill>
                <a:latin typeface="IBM Plex Sans Hebrew Text"/>
                <a:ea typeface="IBM Plex Sans Hebrew Text"/>
                <a:cs typeface="IBM Plex Sans Hebrew Text"/>
                <a:sym typeface="IBM Plex Sans Hebrew Text"/>
              </a:rPr>
              <a:t>4 brands</a:t>
            </a:r>
          </a:p>
          <a:p>
            <a:pPr algn="ctr" marL="0" indent="0" lvl="0">
              <a:lnSpc>
                <a:spcPts val="3639"/>
              </a:lnSpc>
              <a:spcBef>
                <a:spcPct val="0"/>
              </a:spcBef>
            </a:pPr>
            <a:r>
              <a:rPr lang="en-US" sz="2599" strike="noStrike" u="none">
                <a:solidFill>
                  <a:srgbClr val="000000"/>
                </a:solidFill>
                <a:latin typeface="IBM Plex Sans Hebrew Text"/>
                <a:ea typeface="IBM Plex Sans Hebrew Text"/>
                <a:cs typeface="IBM Plex Sans Hebrew Text"/>
                <a:sym typeface="IBM Plex Sans Hebrew Text"/>
              </a:rPr>
              <a:t>3 categories of premium goods</a:t>
            </a:r>
          </a:p>
          <a:p>
            <a:pPr algn="ctr" marL="0" indent="0" lvl="0">
              <a:lnSpc>
                <a:spcPts val="3639"/>
              </a:lnSpc>
              <a:spcBef>
                <a:spcPct val="0"/>
              </a:spcBef>
            </a:pPr>
          </a:p>
        </p:txBody>
      </p:sp>
      <p:sp>
        <p:nvSpPr>
          <p:cNvPr name="TextBox 29" id="29"/>
          <p:cNvSpPr txBox="true"/>
          <p:nvPr/>
        </p:nvSpPr>
        <p:spPr>
          <a:xfrm rot="0">
            <a:off x="13303282" y="8500881"/>
            <a:ext cx="705966" cy="438785"/>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IBM Plex Sans Hebrew Text"/>
                <a:ea typeface="IBM Plex Sans Hebrew Text"/>
                <a:cs typeface="IBM Plex Sans Hebrew Text"/>
                <a:sym typeface="IBM Plex Sans Hebrew Text"/>
              </a:rPr>
              <a:t>91%</a:t>
            </a:r>
          </a:p>
        </p:txBody>
      </p:sp>
      <p:sp>
        <p:nvSpPr>
          <p:cNvPr name="TextBox 30" id="30"/>
          <p:cNvSpPr txBox="true"/>
          <p:nvPr/>
        </p:nvSpPr>
        <p:spPr>
          <a:xfrm rot="0">
            <a:off x="11423017" y="8538981"/>
            <a:ext cx="507876" cy="438785"/>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IBM Plex Sans Hebrew Text"/>
                <a:ea typeface="IBM Plex Sans Hebrew Text"/>
                <a:cs typeface="IBM Plex Sans Hebrew Text"/>
                <a:sym typeface="IBM Plex Sans Hebrew Text"/>
              </a:rPr>
              <a:t>9%</a:t>
            </a:r>
          </a:p>
        </p:txBody>
      </p:sp>
      <p:sp>
        <p:nvSpPr>
          <p:cNvPr name="TextBox 31" id="31"/>
          <p:cNvSpPr txBox="true"/>
          <p:nvPr/>
        </p:nvSpPr>
        <p:spPr>
          <a:xfrm rot="0">
            <a:off x="14318304" y="8272281"/>
            <a:ext cx="924520" cy="895985"/>
          </a:xfrm>
          <a:prstGeom prst="rect">
            <a:avLst/>
          </a:prstGeom>
        </p:spPr>
        <p:txBody>
          <a:bodyPr anchor="t" rtlCol="false" tIns="0" lIns="0" bIns="0" rIns="0">
            <a:spAutoFit/>
          </a:bodyPr>
          <a:lstStyle/>
          <a:p>
            <a:pPr algn="ctr">
              <a:lnSpc>
                <a:spcPts val="3639"/>
              </a:lnSpc>
            </a:pPr>
            <a:r>
              <a:rPr lang="en-US" sz="2599">
                <a:solidFill>
                  <a:srgbClr val="000000"/>
                </a:solidFill>
                <a:latin typeface="IBM Plex Sans Hebrew Text"/>
                <a:ea typeface="IBM Plex Sans Hebrew Text"/>
                <a:cs typeface="IBM Plex Sans Hebrew Text"/>
                <a:sym typeface="IBM Plex Sans Hebrew Text"/>
              </a:rPr>
              <a:t>Age:</a:t>
            </a:r>
          </a:p>
          <a:p>
            <a:pPr algn="ctr" marL="0" indent="0" lvl="0">
              <a:lnSpc>
                <a:spcPts val="3639"/>
              </a:lnSpc>
              <a:spcBef>
                <a:spcPct val="0"/>
              </a:spcBef>
            </a:pPr>
            <a:r>
              <a:rPr lang="en-US" sz="2599">
                <a:solidFill>
                  <a:srgbClr val="000000"/>
                </a:solidFill>
                <a:latin typeface="IBM Plex Sans Hebrew Text"/>
                <a:ea typeface="IBM Plex Sans Hebrew Text"/>
                <a:cs typeface="IBM Plex Sans Hebrew Text"/>
                <a:sym typeface="IBM Plex Sans Hebrew Text"/>
              </a:rPr>
              <a:t>21-28</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45282" y="898207"/>
            <a:ext cx="13841192" cy="9040426"/>
          </a:xfrm>
          <a:custGeom>
            <a:avLst/>
            <a:gdLst/>
            <a:ahLst/>
            <a:cxnLst/>
            <a:rect r="r" b="b" t="t" l="l"/>
            <a:pathLst>
              <a:path h="9040426" w="13841192">
                <a:moveTo>
                  <a:pt x="0" y="0"/>
                </a:moveTo>
                <a:lnTo>
                  <a:pt x="13841191" y="0"/>
                </a:lnTo>
                <a:lnTo>
                  <a:pt x="13841191" y="9040426"/>
                </a:lnTo>
                <a:lnTo>
                  <a:pt x="0" y="9040426"/>
                </a:lnTo>
                <a:lnTo>
                  <a:pt x="0" y="0"/>
                </a:lnTo>
                <a:close/>
              </a:path>
            </a:pathLst>
          </a:custGeom>
          <a:blipFill>
            <a:blip r:embed="rId2"/>
            <a:stretch>
              <a:fillRect l="-14372" t="0" r="-19237" b="-17942"/>
            </a:stretch>
          </a:blipFill>
        </p:spPr>
      </p:sp>
      <p:sp>
        <p:nvSpPr>
          <p:cNvPr name="TextBox 3" id="3"/>
          <p:cNvSpPr txBox="true"/>
          <p:nvPr/>
        </p:nvSpPr>
        <p:spPr>
          <a:xfrm rot="0">
            <a:off x="628358" y="266170"/>
            <a:ext cx="11873027" cy="1485900"/>
          </a:xfrm>
          <a:prstGeom prst="rect">
            <a:avLst/>
          </a:prstGeom>
        </p:spPr>
        <p:txBody>
          <a:bodyPr anchor="t" rtlCol="false" tIns="0" lIns="0" bIns="0" rIns="0">
            <a:spAutoFit/>
          </a:bodyPr>
          <a:lstStyle/>
          <a:p>
            <a:pPr algn="l">
              <a:lnSpc>
                <a:spcPts val="5550"/>
              </a:lnSpc>
            </a:pPr>
            <a:r>
              <a:rPr lang="en-US" sz="5000" b="true">
                <a:solidFill>
                  <a:srgbClr val="000000"/>
                </a:solidFill>
                <a:latin typeface="Telegraf Bold"/>
                <a:ea typeface="Telegraf Bold"/>
                <a:cs typeface="Telegraf Bold"/>
                <a:sym typeface="Telegraf Bold"/>
              </a:rPr>
              <a:t>METHODOLOGY</a:t>
            </a:r>
          </a:p>
          <a:p>
            <a:pPr algn="l">
              <a:lnSpc>
                <a:spcPts val="5550"/>
              </a:lnSpc>
            </a:pPr>
          </a:p>
        </p:txBody>
      </p:sp>
      <p:sp>
        <p:nvSpPr>
          <p:cNvPr name="TextBox 4" id="4"/>
          <p:cNvSpPr txBox="true"/>
          <p:nvPr/>
        </p:nvSpPr>
        <p:spPr>
          <a:xfrm rot="0">
            <a:off x="1635846" y="1232640"/>
            <a:ext cx="10865539" cy="559436"/>
          </a:xfrm>
          <a:prstGeom prst="rect">
            <a:avLst/>
          </a:prstGeom>
        </p:spPr>
        <p:txBody>
          <a:bodyPr anchor="t" rtlCol="false" tIns="0" lIns="0" bIns="0" rIns="0">
            <a:spAutoFit/>
          </a:bodyPr>
          <a:lstStyle/>
          <a:p>
            <a:pPr algn="l">
              <a:lnSpc>
                <a:spcPts val="4339"/>
              </a:lnSpc>
              <a:spcBef>
                <a:spcPct val="0"/>
              </a:spcBef>
            </a:pPr>
            <a:r>
              <a:rPr lang="en-US" b="true" sz="3099">
                <a:solidFill>
                  <a:srgbClr val="000000"/>
                </a:solidFill>
                <a:latin typeface="Telegraf Bold"/>
                <a:ea typeface="Telegraf Bold"/>
                <a:cs typeface="Telegraf Bold"/>
                <a:sym typeface="Telegraf Bold"/>
              </a:rPr>
              <a:t>Development of questionaire according to the theory</a:t>
            </a:r>
          </a:p>
        </p:txBody>
      </p:sp>
      <p:grpSp>
        <p:nvGrpSpPr>
          <p:cNvPr name="Group 5" id="5"/>
          <p:cNvGrpSpPr/>
          <p:nvPr/>
        </p:nvGrpSpPr>
        <p:grpSpPr>
          <a:xfrm rot="0">
            <a:off x="628358" y="1327890"/>
            <a:ext cx="808142" cy="404071"/>
            <a:chOff x="0" y="0"/>
            <a:chExt cx="812800" cy="406400"/>
          </a:xfrm>
        </p:grpSpPr>
        <p:sp>
          <p:nvSpPr>
            <p:cNvPr name="Freeform 6" id="6"/>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7" id="7"/>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
        <p:nvSpPr>
          <p:cNvPr name="TextBox 8" id="8"/>
          <p:cNvSpPr txBox="true"/>
          <p:nvPr/>
        </p:nvSpPr>
        <p:spPr>
          <a:xfrm rot="0">
            <a:off x="4152253" y="9382125"/>
            <a:ext cx="9430048" cy="264160"/>
          </a:xfrm>
          <a:prstGeom prst="rect">
            <a:avLst/>
          </a:prstGeom>
        </p:spPr>
        <p:txBody>
          <a:bodyPr anchor="t" rtlCol="false" tIns="0" lIns="0" bIns="0" rIns="0">
            <a:spAutoFit/>
          </a:bodyPr>
          <a:lstStyle/>
          <a:p>
            <a:pPr algn="ctr">
              <a:lnSpc>
                <a:spcPts val="2240"/>
              </a:lnSpc>
              <a:spcBef>
                <a:spcPct val="0"/>
              </a:spcBef>
            </a:pPr>
            <a:r>
              <a:rPr lang="en-US" sz="1600">
                <a:solidFill>
                  <a:srgbClr val="000000"/>
                </a:solidFill>
                <a:latin typeface="IBM Plex Sans Hebrew Text"/>
                <a:ea typeface="IBM Plex Sans Hebrew Text"/>
                <a:cs typeface="IBM Plex Sans Hebrew Text"/>
                <a:sym typeface="IBM Plex Sans Hebrew Text"/>
              </a:rPr>
              <a:t>Figure3. Supporting factors of the 3 components for the development of an interview (self-elaboration)</a:t>
            </a:r>
          </a:p>
        </p:txBody>
      </p:sp>
      <p:sp>
        <p:nvSpPr>
          <p:cNvPr name="TextBox 9" id="9"/>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5492" y="4047253"/>
            <a:ext cx="5540881" cy="4165973"/>
          </a:xfrm>
          <a:custGeom>
            <a:avLst/>
            <a:gdLst/>
            <a:ahLst/>
            <a:cxnLst/>
            <a:rect r="r" b="b" t="t" l="l"/>
            <a:pathLst>
              <a:path h="4165973" w="5540881">
                <a:moveTo>
                  <a:pt x="0" y="0"/>
                </a:moveTo>
                <a:lnTo>
                  <a:pt x="5540881" y="0"/>
                </a:lnTo>
                <a:lnTo>
                  <a:pt x="5540881" y="4165973"/>
                </a:lnTo>
                <a:lnTo>
                  <a:pt x="0" y="4165973"/>
                </a:lnTo>
                <a:lnTo>
                  <a:pt x="0" y="0"/>
                </a:lnTo>
                <a:close/>
              </a:path>
            </a:pathLst>
          </a:custGeom>
          <a:blipFill>
            <a:blip r:embed="rId2"/>
            <a:stretch>
              <a:fillRect l="0" t="0" r="0" b="0"/>
            </a:stretch>
          </a:blipFill>
        </p:spPr>
      </p:sp>
      <p:sp>
        <p:nvSpPr>
          <p:cNvPr name="Freeform 3" id="3"/>
          <p:cNvSpPr/>
          <p:nvPr/>
        </p:nvSpPr>
        <p:spPr>
          <a:xfrm flipH="false" flipV="false" rot="0">
            <a:off x="6218032" y="2830846"/>
            <a:ext cx="5507074" cy="4165973"/>
          </a:xfrm>
          <a:custGeom>
            <a:avLst/>
            <a:gdLst/>
            <a:ahLst/>
            <a:cxnLst/>
            <a:rect r="r" b="b" t="t" l="l"/>
            <a:pathLst>
              <a:path h="4165973" w="5507074">
                <a:moveTo>
                  <a:pt x="0" y="0"/>
                </a:moveTo>
                <a:lnTo>
                  <a:pt x="5507073" y="0"/>
                </a:lnTo>
                <a:lnTo>
                  <a:pt x="5507073" y="4165972"/>
                </a:lnTo>
                <a:lnTo>
                  <a:pt x="0" y="4165972"/>
                </a:lnTo>
                <a:lnTo>
                  <a:pt x="0" y="0"/>
                </a:lnTo>
                <a:close/>
              </a:path>
            </a:pathLst>
          </a:custGeom>
          <a:blipFill>
            <a:blip r:embed="rId3"/>
            <a:stretch>
              <a:fillRect l="0" t="0" r="0" b="0"/>
            </a:stretch>
          </a:blipFill>
        </p:spPr>
      </p:sp>
      <p:sp>
        <p:nvSpPr>
          <p:cNvPr name="Freeform 4" id="4"/>
          <p:cNvSpPr/>
          <p:nvPr/>
        </p:nvSpPr>
        <p:spPr>
          <a:xfrm flipH="false" flipV="false" rot="0">
            <a:off x="12436063" y="4056721"/>
            <a:ext cx="5813583" cy="4156505"/>
          </a:xfrm>
          <a:custGeom>
            <a:avLst/>
            <a:gdLst/>
            <a:ahLst/>
            <a:cxnLst/>
            <a:rect r="r" b="b" t="t" l="l"/>
            <a:pathLst>
              <a:path h="4156505" w="5813583">
                <a:moveTo>
                  <a:pt x="0" y="0"/>
                </a:moveTo>
                <a:lnTo>
                  <a:pt x="5813584" y="0"/>
                </a:lnTo>
                <a:lnTo>
                  <a:pt x="5813584" y="4156505"/>
                </a:lnTo>
                <a:lnTo>
                  <a:pt x="0" y="4156505"/>
                </a:lnTo>
                <a:lnTo>
                  <a:pt x="0" y="0"/>
                </a:lnTo>
                <a:close/>
              </a:path>
            </a:pathLst>
          </a:custGeom>
          <a:blipFill>
            <a:blip r:embed="rId4"/>
            <a:stretch>
              <a:fillRect l="0" t="0" r="0" b="0"/>
            </a:stretch>
          </a:blipFill>
        </p:spPr>
      </p:sp>
      <p:sp>
        <p:nvSpPr>
          <p:cNvPr name="TextBox 5" id="5"/>
          <p:cNvSpPr txBox="true"/>
          <p:nvPr/>
        </p:nvSpPr>
        <p:spPr>
          <a:xfrm rot="0">
            <a:off x="-2421751" y="455563"/>
            <a:ext cx="9235791" cy="1485900"/>
          </a:xfrm>
          <a:prstGeom prst="rect">
            <a:avLst/>
          </a:prstGeom>
        </p:spPr>
        <p:txBody>
          <a:bodyPr anchor="t" rtlCol="false" tIns="0" lIns="0" bIns="0" rIns="0">
            <a:spAutoFit/>
          </a:bodyPr>
          <a:lstStyle/>
          <a:p>
            <a:pPr algn="ctr">
              <a:lnSpc>
                <a:spcPts val="5550"/>
              </a:lnSpc>
            </a:pPr>
            <a:r>
              <a:rPr lang="en-US" b="true" sz="5000">
                <a:solidFill>
                  <a:srgbClr val="000000"/>
                </a:solidFill>
                <a:latin typeface="Telegraf Bold"/>
                <a:ea typeface="Telegraf Bold"/>
                <a:cs typeface="Telegraf Bold"/>
                <a:sym typeface="Telegraf Bold"/>
              </a:rPr>
              <a:t>RESULTS </a:t>
            </a:r>
          </a:p>
          <a:p>
            <a:pPr algn="ctr">
              <a:lnSpc>
                <a:spcPts val="5550"/>
              </a:lnSpc>
            </a:pPr>
          </a:p>
        </p:txBody>
      </p:sp>
      <p:sp>
        <p:nvSpPr>
          <p:cNvPr name="TextBox 6" id="6"/>
          <p:cNvSpPr txBox="true"/>
          <p:nvPr/>
        </p:nvSpPr>
        <p:spPr>
          <a:xfrm rot="0">
            <a:off x="1585171" y="1442142"/>
            <a:ext cx="10850892" cy="559436"/>
          </a:xfrm>
          <a:prstGeom prst="rect">
            <a:avLst/>
          </a:prstGeom>
        </p:spPr>
        <p:txBody>
          <a:bodyPr anchor="t" rtlCol="false" tIns="0" lIns="0" bIns="0" rIns="0">
            <a:spAutoFit/>
          </a:bodyPr>
          <a:lstStyle/>
          <a:p>
            <a:pPr algn="l">
              <a:lnSpc>
                <a:spcPts val="4339"/>
              </a:lnSpc>
              <a:spcBef>
                <a:spcPct val="0"/>
              </a:spcBef>
            </a:pPr>
            <a:r>
              <a:rPr lang="en-US" b="true" sz="3099">
                <a:solidFill>
                  <a:srgbClr val="000000"/>
                </a:solidFill>
                <a:latin typeface="Telegraf Bold"/>
                <a:ea typeface="Telegraf Bold"/>
                <a:cs typeface="Telegraf Bold"/>
                <a:sym typeface="Telegraf Bold"/>
              </a:rPr>
              <a:t>Transferring psychological theory to management </a:t>
            </a:r>
          </a:p>
        </p:txBody>
      </p:sp>
      <p:sp>
        <p:nvSpPr>
          <p:cNvPr name="TextBox 7" id="7"/>
          <p:cNvSpPr txBox="true"/>
          <p:nvPr/>
        </p:nvSpPr>
        <p:spPr>
          <a:xfrm rot="0">
            <a:off x="59964" y="8492626"/>
            <a:ext cx="5851937" cy="737235"/>
          </a:xfrm>
          <a:prstGeom prst="rect">
            <a:avLst/>
          </a:prstGeom>
        </p:spPr>
        <p:txBody>
          <a:bodyPr anchor="t" rtlCol="false" tIns="0" lIns="0" bIns="0" rIns="0">
            <a:spAutoFit/>
          </a:bodyPr>
          <a:lstStyle/>
          <a:p>
            <a:pPr algn="ctr">
              <a:lnSpc>
                <a:spcPts val="2940"/>
              </a:lnSpc>
            </a:pPr>
            <a:r>
              <a:rPr lang="en-US" sz="2100">
                <a:solidFill>
                  <a:srgbClr val="000000"/>
                </a:solidFill>
                <a:latin typeface="IBM Plex Sans Hebrew Light Bold"/>
                <a:ea typeface="IBM Plex Sans Hebrew Light Bold"/>
                <a:cs typeface="IBM Plex Sans Hebrew Light Bold"/>
                <a:sym typeface="IBM Plex Sans Hebrew Light Bold"/>
              </a:rPr>
              <a:t>Figure 3.Adjectives related to 12Storeez </a:t>
            </a:r>
          </a:p>
          <a:p>
            <a:pPr algn="ctr">
              <a:lnSpc>
                <a:spcPts val="2940"/>
              </a:lnSpc>
              <a:spcBef>
                <a:spcPct val="0"/>
              </a:spcBef>
            </a:pPr>
            <a:r>
              <a:rPr lang="en-US" sz="2100">
                <a:solidFill>
                  <a:srgbClr val="000000"/>
                </a:solidFill>
                <a:latin typeface="IBM Plex Sans Hebrew Light Bold"/>
                <a:ea typeface="IBM Plex Sans Hebrew Light Bold"/>
                <a:cs typeface="IBM Plex Sans Hebrew Light Bold"/>
                <a:sym typeface="IBM Plex Sans Hebrew Light Bold"/>
              </a:rPr>
              <a:t>and Present&amp;Simple  brands</a:t>
            </a:r>
          </a:p>
        </p:txBody>
      </p:sp>
      <p:sp>
        <p:nvSpPr>
          <p:cNvPr name="TextBox 8" id="8"/>
          <p:cNvSpPr txBox="true"/>
          <p:nvPr/>
        </p:nvSpPr>
        <p:spPr>
          <a:xfrm rot="0">
            <a:off x="6218032" y="7511551"/>
            <a:ext cx="5851937" cy="737235"/>
          </a:xfrm>
          <a:prstGeom prst="rect">
            <a:avLst/>
          </a:prstGeom>
        </p:spPr>
        <p:txBody>
          <a:bodyPr anchor="t" rtlCol="false" tIns="0" lIns="0" bIns="0" rIns="0">
            <a:spAutoFit/>
          </a:bodyPr>
          <a:lstStyle/>
          <a:p>
            <a:pPr algn="ctr">
              <a:lnSpc>
                <a:spcPts val="2940"/>
              </a:lnSpc>
            </a:pPr>
            <a:r>
              <a:rPr lang="en-US" sz="2100">
                <a:solidFill>
                  <a:srgbClr val="000000"/>
                </a:solidFill>
                <a:latin typeface="IBM Plex Sans Hebrew Light Bold"/>
                <a:ea typeface="IBM Plex Sans Hebrew Light Bold"/>
                <a:cs typeface="IBM Plex Sans Hebrew Light Bold"/>
                <a:sym typeface="IBM Plex Sans Hebrew Light Bold"/>
              </a:rPr>
              <a:t> Figure 4.Adjectives related to Bork  brand</a:t>
            </a:r>
          </a:p>
          <a:p>
            <a:pPr algn="ctr">
              <a:lnSpc>
                <a:spcPts val="2940"/>
              </a:lnSpc>
              <a:spcBef>
                <a:spcPct val="0"/>
              </a:spcBef>
            </a:pPr>
          </a:p>
        </p:txBody>
      </p:sp>
      <p:sp>
        <p:nvSpPr>
          <p:cNvPr name="TextBox 9" id="9"/>
          <p:cNvSpPr txBox="true"/>
          <p:nvPr/>
        </p:nvSpPr>
        <p:spPr>
          <a:xfrm rot="0">
            <a:off x="12397710" y="8678363"/>
            <a:ext cx="5851937" cy="365760"/>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IBM Plex Sans Hebrew Light Bold"/>
                <a:ea typeface="IBM Plex Sans Hebrew Light Bold"/>
                <a:cs typeface="IBM Plex Sans Hebrew Light Bold"/>
                <a:sym typeface="IBM Plex Sans Hebrew Light Bold"/>
              </a:rPr>
              <a:t>Figure 5.Adjectives related to Delo Design  brand</a:t>
            </a:r>
          </a:p>
        </p:txBody>
      </p:sp>
      <p:sp>
        <p:nvSpPr>
          <p:cNvPr name="Freeform 10" id="10"/>
          <p:cNvSpPr/>
          <p:nvPr/>
        </p:nvSpPr>
        <p:spPr>
          <a:xfrm flipH="false" flipV="false" rot="0">
            <a:off x="16630891" y="255878"/>
            <a:ext cx="1256818" cy="1261405"/>
          </a:xfrm>
          <a:custGeom>
            <a:avLst/>
            <a:gdLst/>
            <a:ahLst/>
            <a:cxnLst/>
            <a:rect r="r" b="b" t="t" l="l"/>
            <a:pathLst>
              <a:path h="1261405" w="1256818">
                <a:moveTo>
                  <a:pt x="0" y="0"/>
                </a:moveTo>
                <a:lnTo>
                  <a:pt x="1256818" y="0"/>
                </a:lnTo>
                <a:lnTo>
                  <a:pt x="1256818" y="1261405"/>
                </a:lnTo>
                <a:lnTo>
                  <a:pt x="0" y="12614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8772027" y="9789091"/>
            <a:ext cx="152400" cy="280035"/>
          </a:xfrm>
          <a:prstGeom prst="rect">
            <a:avLst/>
          </a:prstGeom>
        </p:spPr>
        <p:txBody>
          <a:bodyPr anchor="t" rtlCol="false" tIns="0" lIns="0" bIns="0" rIns="0">
            <a:spAutoFit/>
          </a:bodyPr>
          <a:lstStyle/>
          <a:p>
            <a:pPr algn="ctr">
              <a:lnSpc>
                <a:spcPts val="2220"/>
              </a:lnSpc>
              <a:spcBef>
                <a:spcPct val="0"/>
              </a:spcBef>
            </a:pPr>
            <a:r>
              <a:rPr lang="en-US" b="true" sz="2000">
                <a:solidFill>
                  <a:srgbClr val="000000"/>
                </a:solidFill>
                <a:latin typeface="IBM Plex Sans Hebrew Text Bold"/>
                <a:ea typeface="IBM Plex Sans Hebrew Text Bold"/>
                <a:cs typeface="IBM Plex Sans Hebrew Text Bold"/>
                <a:sym typeface="IBM Plex Sans Hebrew Text Bold"/>
              </a:rPr>
              <a:t>9</a:t>
            </a:r>
          </a:p>
        </p:txBody>
      </p:sp>
      <p:grpSp>
        <p:nvGrpSpPr>
          <p:cNvPr name="Group 12" id="12"/>
          <p:cNvGrpSpPr/>
          <p:nvPr/>
        </p:nvGrpSpPr>
        <p:grpSpPr>
          <a:xfrm rot="0">
            <a:off x="624629" y="1537392"/>
            <a:ext cx="808142" cy="404071"/>
            <a:chOff x="0" y="0"/>
            <a:chExt cx="812800" cy="406400"/>
          </a:xfrm>
        </p:grpSpPr>
        <p:sp>
          <p:nvSpPr>
            <p:cNvPr name="Freeform 13" id="13"/>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F2D69"/>
            </a:solidFill>
          </p:spPr>
        </p:sp>
        <p:sp>
          <p:nvSpPr>
            <p:cNvPr name="TextBox 14" id="14"/>
            <p:cNvSpPr txBox="true"/>
            <p:nvPr/>
          </p:nvSpPr>
          <p:spPr>
            <a:xfrm>
              <a:off x="177800" y="-28575"/>
              <a:ext cx="558800" cy="434975"/>
            </a:xfrm>
            <a:prstGeom prst="rect">
              <a:avLst/>
            </a:prstGeom>
          </p:spPr>
          <p:txBody>
            <a:bodyPr anchor="ctr" rtlCol="false" tIns="50800" lIns="50800" bIns="50800" rIns="50800"/>
            <a:lstStyle/>
            <a:p>
              <a:pPr algn="ctr">
                <a:lnSpc>
                  <a:spcPts val="238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DAGSQiq7RcA</dc:identifier>
  <dcterms:modified xsi:type="dcterms:W3CDTF">2011-08-01T06:04:30Z</dcterms:modified>
  <cp:revision>1</cp:revision>
  <dc:title>KONFERENCIA</dc:title>
</cp:coreProperties>
</file>