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tableStyles+xml" PartName="/ppt/tableStyles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8.xml"/>
  <Override ContentType="application/vnd.openxmlformats-officedocument.presentationml.slide+xml" PartName="/ppt/slides/slide30.xml"/>
  <Override ContentType="application/vnd.openxmlformats-officedocument.presentationml.slide+xml" PartName="/ppt/slides/slide22.xml"/>
  <Override ContentType="application/vnd.openxmlformats-officedocument.presentationml.slide+xml" PartName="/ppt/slides/slide26.xml"/>
  <Override ContentType="application/vnd.openxmlformats-officedocument.presentationml.slide+xml" PartName="/ppt/slides/slide19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12.xml"/>
  <Override ContentType="application/vnd.openxmlformats-officedocument.presentationml.slide+xml" PartName="/ppt/slides/slide17.xml"/>
  <Override ContentType="application/vnd.openxmlformats-officedocument.presentationml.slide+xml" PartName="/ppt/slides/slide25.xml"/>
  <Override ContentType="application/vnd.openxmlformats-officedocument.presentationml.slide+xml" PartName="/ppt/slides/slide34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33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29.xml"/>
  <Override ContentType="application/vnd.openxmlformats-officedocument.presentationml.slide+xml" PartName="/ppt/slides/slide24.xml"/>
  <Override ContentType="application/vnd.openxmlformats-officedocument.presentationml.slide+xml" PartName="/ppt/slides/slide11.xml"/>
  <Override ContentType="application/vnd.openxmlformats-officedocument.presentationml.slide+xml" PartName="/ppt/slides/slide32.xml"/>
  <Override ContentType="application/vnd.openxmlformats-officedocument.presentationml.slide+xml" PartName="/ppt/slides/slide1.xml"/>
  <Override ContentType="application/vnd.openxmlformats-officedocument.presentationml.slide+xml" PartName="/ppt/slides/slide28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31.xml"/>
  <Override ContentType="application/vnd.openxmlformats-officedocument.presentationml.slide+xml" PartName="/ppt/slides/slide23.xml"/>
  <Override ContentType="application/vnd.openxmlformats-officedocument.presentationml.slide+xml" PartName="/ppt/slides/slide27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4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notesSlide+xml" PartName="/ppt/notesSlides/notesSlide29.xml"/>
  <Override ContentType="application/vnd.openxmlformats-officedocument.presentationml.notesSlide+xml" PartName="/ppt/notesSlides/notesSlide32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28.xml"/>
  <Override ContentType="application/vnd.openxmlformats-officedocument.presentationml.notesSlide+xml" PartName="/ppt/notesSlides/notesSlide33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24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21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34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25.xml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0.xml"/>
  <Override ContentType="application/vnd.openxmlformats-officedocument.presentationml.notesSlide+xml" PartName="/ppt/notesSlides/notesSlide22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6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31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27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3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10.xml"/>
  <Override ContentType="application/vnd.openxmlformats-officedocument.custom-properties+xml" PartName="/docProps/custom.xml"/>
  <Override ContentType="application/binary" PartName="/ppt/metadata"/>
  <Override ContentType="application/vnd.openxmlformats-officedocument.presentationml.notesMaster+xml" PartName="/ppt/notesMasters/notesMaster1.xml"/>
  <Override ContentType="application/vnd.openxmlformats-officedocument.presentationml.presProps+xml" PartName="/ppt/presProps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custom-properties" Target="docProps/custom.xml"/><Relationship Id="rId2" Type="http://schemas.openxmlformats.org/package/2006/relationships/metadata/core-properties" Target="docProps/core.xml"/><Relationship Id="rId3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48" r:id="rId5"/>
  </p:sldMasterIdLst>
  <p:notesMasterIdLst>
    <p:notesMasterId r:id="rId6"/>
  </p:notesMasterIdLst>
  <p:sldIdLst>
    <p:sldId id="256" r:id="rId7"/>
    <p:sldId id="257" r:id="rId8"/>
    <p:sldId id="258" r:id="rId9"/>
    <p:sldId id="259" r:id="rId10"/>
    <p:sldId id="260" r:id="rId11"/>
    <p:sldId id="261" r:id="rId12"/>
    <p:sldId id="262" r:id="rId13"/>
    <p:sldId id="263" r:id="rId14"/>
    <p:sldId id="264" r:id="rId15"/>
    <p:sldId id="265" r:id="rId16"/>
    <p:sldId id="266" r:id="rId17"/>
    <p:sldId id="267" r:id="rId18"/>
    <p:sldId id="268" r:id="rId19"/>
    <p:sldId id="269" r:id="rId20"/>
    <p:sldId id="270" r:id="rId21"/>
    <p:sldId id="271" r:id="rId22"/>
    <p:sldId id="272" r:id="rId23"/>
    <p:sldId id="273" r:id="rId24"/>
    <p:sldId id="274" r:id="rId25"/>
    <p:sldId id="275" r:id="rId26"/>
    <p:sldId id="276" r:id="rId27"/>
    <p:sldId id="277" r:id="rId28"/>
    <p:sldId id="278" r:id="rId29"/>
    <p:sldId id="279" r:id="rId30"/>
    <p:sldId id="280" r:id="rId31"/>
    <p:sldId id="281" r:id="rId32"/>
    <p:sldId id="282" r:id="rId33"/>
    <p:sldId id="283" r:id="rId34"/>
    <p:sldId id="284" r:id="rId35"/>
    <p:sldId id="285" r:id="rId36"/>
    <p:sldId id="286" r:id="rId37"/>
    <p:sldId id="287" r:id="rId38"/>
    <p:sldId id="288" r:id="rId39"/>
    <p:sldId id="289" r:id="rId40"/>
  </p:sldIdLst>
  <p:sldSz cy="6858000" cx="12192000"/>
  <p:notesSz cx="6858000" cy="9144000"/>
  <p:embeddedFontLst>
    <p:embeddedFont>
      <p:font typeface="Roboto"/>
      <p:regular r:id="rId41"/>
      <p:bold r:id="rId42"/>
      <p:italic r:id="rId43"/>
      <p:boldItalic r:id="rId44"/>
    </p:embeddedFont>
    <p:embeddedFont>
      <p:font typeface="Helvetica Neue"/>
      <p:regular r:id="rId45"/>
      <p:bold r:id="rId46"/>
      <p:italic r:id="rId47"/>
      <p:boldItalic r:id="rId48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pos="325">
          <p15:clr>
            <a:srgbClr val="A4A3A4"/>
          </p15:clr>
        </p15:guide>
        <p15:guide id="2" pos="1209">
          <p15:clr>
            <a:srgbClr val="A4A3A4"/>
          </p15:clr>
        </p15:guide>
        <p15:guide id="3" pos="2955">
          <p15:clr>
            <a:srgbClr val="A4A3A4"/>
          </p15:clr>
        </p15:guide>
        <p15:guide id="4" pos="2071">
          <p15:clr>
            <a:srgbClr val="A4A3A4"/>
          </p15:clr>
        </p15:guide>
        <p15:guide id="5" pos="3840">
          <p15:clr>
            <a:srgbClr val="A4A3A4"/>
          </p15:clr>
        </p15:guide>
        <p15:guide id="6" pos="4702">
          <p15:clr>
            <a:srgbClr val="A4A3A4"/>
          </p15:clr>
        </p15:guide>
        <p15:guide id="7" pos="5586">
          <p15:clr>
            <a:srgbClr val="A4A3A4"/>
          </p15:clr>
        </p15:guide>
        <p15:guide id="8" pos="7333">
          <p15:clr>
            <a:srgbClr val="A4A3A4"/>
          </p15:clr>
        </p15:guide>
        <p15:guide id="9" orient="horz" pos="3952">
          <p15:clr>
            <a:srgbClr val="A4A3A4"/>
          </p15:clr>
        </p15:guide>
        <p15:guide id="10" pos="6471">
          <p15:clr>
            <a:srgbClr val="A4A3A4"/>
          </p15:clr>
        </p15:guide>
        <p15:guide id="11" orient="horz" pos="913">
          <p15:clr>
            <a:srgbClr val="A4A3A4"/>
          </p15:clr>
        </p15:guide>
      </p15:sldGuideLst>
    </p:ext>
    <p:ext uri="{2D200454-40CA-4A62-9FC3-DE9A4176ACB9}">
      <p15:notesGuideLst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  <p:ext uri="GoogleSlidesCustomDataVersion2">
      <go:slidesCustomData xmlns:go="http://customooxmlschemas.google.com/" r:id="rId49" roundtripDataSignature="AMtx7mgIl9hXJEVsU043b+QFMp0eCzaaiA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tableStyles.xml><?xml version="1.0" encoding="utf-8"?>
<a:tblStyleLst xmlns:a="http://schemas.openxmlformats.org/drawingml/2006/main" xmlns:r="http://schemas.openxmlformats.org/officeDocument/2006/relationships" def="{6C81C2CB-C0D2-4C06-8FE1-5BB10B2B8971}">
  <a:tblStyle styleId="{6C81C2CB-C0D2-4C06-8FE1-5BB10B2B8971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left>
          <a:right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right>
          <a:top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top>
          <a:bottom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bottom>
          <a:insideH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insideH>
          <a:insideV>
            <a:ln cap="flat" cmpd="sng" w="9525">
              <a:solidFill>
                <a:srgbClr val="9E9E9E"/>
              </a:solidFill>
              <a:prstDash val="solid"/>
              <a:round/>
              <a:headEnd len="sm" w="sm" type="none"/>
              <a:tailEnd len="sm" w="sm" type="none"/>
            </a:ln>
          </a:insideV>
        </a:tcBdr>
      </a:tcStyle>
    </a:wholeTbl>
    <a:band1H>
      <a:tcTxStyle/>
    </a:band1H>
    <a:band2H>
      <a:tcTxStyle/>
    </a:band2H>
    <a:band1V>
      <a:tcTxStyle/>
    </a:band1V>
    <a:band2V>
      <a:tcTxStyle/>
    </a:band2V>
    <a:lastCol>
      <a:tcTxStyle/>
    </a:lastCol>
    <a:firstCol>
      <a:tcTxStyle/>
    </a:firstCol>
    <a:lastRow>
      <a:tcTxStyle/>
    </a:lastRow>
    <a:seCell>
      <a:tcTxStyle/>
    </a:seCell>
    <a:swCell>
      <a:tcTxStyle/>
    </a:swCell>
    <a:firstRow>
      <a:tcTxStyle/>
    </a:firstRow>
    <a:neCell>
      <a:tcTxStyle/>
    </a:neCell>
    <a:nwCell>
      <a:tcTxStyle/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325"/>
        <p:guide pos="1209"/>
        <p:guide pos="2955"/>
        <p:guide pos="2071"/>
        <p:guide pos="3840"/>
        <p:guide pos="4702"/>
        <p:guide pos="5586"/>
        <p:guide pos="7333"/>
        <p:guide pos="3952" orient="horz"/>
        <p:guide pos="6471"/>
        <p:guide pos="913" orient="horz"/>
      </p:guideLst>
    </p:cSldViewPr>
  </p:slideViewPr>
  <p:notesViewPr>
    <p:cSldViewPr snapToGrid="0">
      <p:cViewPr varScale="1">
        <p:scale>
          <a:sx n="100" d="100"/>
          <a:sy n="100" d="100"/>
        </p:scale>
        <p:origin x="0" y="0"/>
      </p:cViewPr>
      <p:guideLst>
        <p:guide pos="2880" orient="horz"/>
        <p:guide pos="2160"/>
      </p:guideLst>
    </p:cSldViewPr>
  </p:notesViewPr>
</p:viewPr>
</file>

<file path=ppt/_rels/presentation.xml.rels><?xml version="1.0" encoding="UTF-8" standalone="yes"?><Relationships xmlns="http://schemas.openxmlformats.org/package/2006/relationships"><Relationship Id="rId40" Type="http://schemas.openxmlformats.org/officeDocument/2006/relationships/slide" Target="slides/slide34.xml"/><Relationship Id="rId42" Type="http://schemas.openxmlformats.org/officeDocument/2006/relationships/font" Target="fonts/Roboto-bold.fntdata"/><Relationship Id="rId41" Type="http://schemas.openxmlformats.org/officeDocument/2006/relationships/font" Target="fonts/Roboto-regular.fntdata"/><Relationship Id="rId44" Type="http://schemas.openxmlformats.org/officeDocument/2006/relationships/font" Target="fonts/Roboto-boldItalic.fntdata"/><Relationship Id="rId43" Type="http://schemas.openxmlformats.org/officeDocument/2006/relationships/font" Target="fonts/Roboto-italic.fntdata"/><Relationship Id="rId46" Type="http://schemas.openxmlformats.org/officeDocument/2006/relationships/font" Target="fonts/HelveticaNeue-bold.fntdata"/><Relationship Id="rId45" Type="http://schemas.openxmlformats.org/officeDocument/2006/relationships/font" Target="fonts/HelveticaNeue-regular.fntdata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tableStyles" Target="tableStyles.xml"/><Relationship Id="rId9" Type="http://schemas.openxmlformats.org/officeDocument/2006/relationships/slide" Target="slides/slide3.xml"/><Relationship Id="rId48" Type="http://schemas.openxmlformats.org/officeDocument/2006/relationships/font" Target="fonts/HelveticaNeue-boldItalic.fntdata"/><Relationship Id="rId47" Type="http://schemas.openxmlformats.org/officeDocument/2006/relationships/font" Target="fonts/HelveticaNeue-italic.fntdata"/><Relationship Id="rId49" Type="http://customschemas.google.com/relationships/presentationmetadata" Target="metadata"/><Relationship Id="rId5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7" Type="http://schemas.openxmlformats.org/officeDocument/2006/relationships/slide" Target="slides/slide1.xml"/><Relationship Id="rId8" Type="http://schemas.openxmlformats.org/officeDocument/2006/relationships/slide" Target="slides/slide2.xml"/><Relationship Id="rId31" Type="http://schemas.openxmlformats.org/officeDocument/2006/relationships/slide" Target="slides/slide25.xml"/><Relationship Id="rId30" Type="http://schemas.openxmlformats.org/officeDocument/2006/relationships/slide" Target="slides/slide24.xml"/><Relationship Id="rId33" Type="http://schemas.openxmlformats.org/officeDocument/2006/relationships/slide" Target="slides/slide27.xml"/><Relationship Id="rId32" Type="http://schemas.openxmlformats.org/officeDocument/2006/relationships/slide" Target="slides/slide26.xml"/><Relationship Id="rId35" Type="http://schemas.openxmlformats.org/officeDocument/2006/relationships/slide" Target="slides/slide29.xml"/><Relationship Id="rId34" Type="http://schemas.openxmlformats.org/officeDocument/2006/relationships/slide" Target="slides/slide28.xml"/><Relationship Id="rId37" Type="http://schemas.openxmlformats.org/officeDocument/2006/relationships/slide" Target="slides/slide31.xml"/><Relationship Id="rId36" Type="http://schemas.openxmlformats.org/officeDocument/2006/relationships/slide" Target="slides/slide30.xml"/><Relationship Id="rId39" Type="http://schemas.openxmlformats.org/officeDocument/2006/relationships/slide" Target="slides/slide33.xml"/><Relationship Id="rId38" Type="http://schemas.openxmlformats.org/officeDocument/2006/relationships/slide" Target="slides/slide32.xml"/><Relationship Id="rId20" Type="http://schemas.openxmlformats.org/officeDocument/2006/relationships/slide" Target="slides/slide14.xml"/><Relationship Id="rId22" Type="http://schemas.openxmlformats.org/officeDocument/2006/relationships/slide" Target="slides/slide16.xml"/><Relationship Id="rId21" Type="http://schemas.openxmlformats.org/officeDocument/2006/relationships/slide" Target="slides/slide15.xml"/><Relationship Id="rId24" Type="http://schemas.openxmlformats.org/officeDocument/2006/relationships/slide" Target="slides/slide18.xml"/><Relationship Id="rId23" Type="http://schemas.openxmlformats.org/officeDocument/2006/relationships/slide" Target="slides/slide17.xml"/><Relationship Id="rId26" Type="http://schemas.openxmlformats.org/officeDocument/2006/relationships/slide" Target="slides/slide20.xml"/><Relationship Id="rId25" Type="http://schemas.openxmlformats.org/officeDocument/2006/relationships/slide" Target="slides/slide19.xml"/><Relationship Id="rId28" Type="http://schemas.openxmlformats.org/officeDocument/2006/relationships/slide" Target="slides/slide22.xml"/><Relationship Id="rId27" Type="http://schemas.openxmlformats.org/officeDocument/2006/relationships/slide" Target="slides/slide21.xml"/><Relationship Id="rId29" Type="http://schemas.openxmlformats.org/officeDocument/2006/relationships/slide" Target="slides/slide23.xml"/><Relationship Id="rId11" Type="http://schemas.openxmlformats.org/officeDocument/2006/relationships/slide" Target="slides/slide5.xml"/><Relationship Id="rId10" Type="http://schemas.openxmlformats.org/officeDocument/2006/relationships/slide" Target="slides/slide4.xml"/><Relationship Id="rId13" Type="http://schemas.openxmlformats.org/officeDocument/2006/relationships/slide" Target="slides/slide7.xml"/><Relationship Id="rId12" Type="http://schemas.openxmlformats.org/officeDocument/2006/relationships/slide" Target="slides/slide6.xml"/><Relationship Id="rId15" Type="http://schemas.openxmlformats.org/officeDocument/2006/relationships/slide" Target="slides/slide9.xml"/><Relationship Id="rId14" Type="http://schemas.openxmlformats.org/officeDocument/2006/relationships/slide" Target="slides/slide8.xml"/><Relationship Id="rId17" Type="http://schemas.openxmlformats.org/officeDocument/2006/relationships/slide" Target="slides/slide11.xml"/><Relationship Id="rId16" Type="http://schemas.openxmlformats.org/officeDocument/2006/relationships/slide" Target="slides/slide10.xml"/><Relationship Id="rId19" Type="http://schemas.openxmlformats.org/officeDocument/2006/relationships/slide" Target="slides/slide13.xml"/><Relationship Id="rId18" Type="http://schemas.openxmlformats.org/officeDocument/2006/relationships/slide" Target="slides/slide12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22860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b="0" i="0" lang="ru-RU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3" name="Shape 1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Google Shape;114;p1:notes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15" name="Google Shape;115;p1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3" name="Shape 1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Google Shape;124;p30:notes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25" name="Google Shape;125;p3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6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g34d37f188ef_0_9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38" name="Google Shape;138;g34d37f188ef_0_9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8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Google Shape;149;g34d37f188ef_0_31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50" name="Google Shape;150;g34d37f188ef_0_31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9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g34d50f03908_0_1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61" name="Google Shape;161;g34d50f03908_0_1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Google Shape;172;g34d50f03908_0_24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73" name="Google Shape;173;g34d50f03908_0_24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9" name="Shape 1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Google Shape;190;g31fe8827ecf_0_51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191" name="Google Shape;191;g31fe8827ecf_0_51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1" name="Shape 2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Google Shape;202;p31:notes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03" name="Google Shape;203;p31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12" name="Shape 2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Google Shape;213;g31e8b70c24b_0_2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14" name="Google Shape;214;g31e8b70c24b_0_2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3" name="Shape 2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" name="Google Shape;224;g31ec797f0af_0_29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25" name="Google Shape;225;g31ec797f0af_0_29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8" name="Shape 2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" name="Google Shape;249;g31e8b70c24b_0_4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50" name="Google Shape;250;g31e8b70c24b_0_4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8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g31e8b70c24b_0_10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60" name="Google Shape;260;g31e8b70c24b_0_10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69" name="Shape 2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Google Shape;270;g31e8b70c24b_0_1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71" name="Google Shape;271;g31e8b70c24b_0_1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87" name="Shape 2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8" name="Google Shape;288;g31ec797f0af_0_88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289" name="Google Shape;289;g31ec797f0af_0_88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98" name="Shape 2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9" name="Google Shape;299;g31e8b70c24b_0_44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300" name="Google Shape;300;g31e8b70c24b_0_44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41" name="Shape 3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2" name="Google Shape;342;g34d2a52ed72_0_0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343" name="Google Shape;343;g34d2a52ed72_0_0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49" name="Shape 3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0" name="Google Shape;350;g34d37f188ef_1_13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1" name="Google Shape;351;g34d37f188ef_1_13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52" name="Google Shape;352;g34d37f188ef_1_13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65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g34d37f188ef_1_28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7" name="Google Shape;367;g34d37f188ef_1_28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68" name="Google Shape;368;g34d37f188ef_1_28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81" name="Shape 3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2" name="Google Shape;382;g31f553fb268_0_56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383" name="Google Shape;383;g31f553fb268_0_5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89" name="Shape 3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0" name="Google Shape;390;g34d2aea2161_0_38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1" name="Google Shape;391;g34d2aea2161_0_38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92" name="Google Shape;392;g34d2aea2161_0_38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99" name="Shape 3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0" name="Google Shape;400;g34d2aea2161_0_5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1" name="Google Shape;401;g34d2aea2161_0_56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02" name="Google Shape;402;g34d2aea2161_0_56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10" name="Shape 4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1" name="Google Shape;411;g34d2aea2161_0_9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12" name="Google Shape;412;g34d2aea2161_0_96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13" name="Google Shape;413;g34d2aea2161_0_96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21" name="Shape 4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2" name="Google Shape;422;g34d2aea2161_0_7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3" name="Google Shape;423;g34d2aea2161_0_7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24" name="Google Shape;424;g34d2aea2161_0_72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32" name="Shape 4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3" name="Google Shape;433;g34d2aea2161_0_81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4" name="Google Shape;434;g34d2aea2161_0_81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35" name="Google Shape;435;g34d2aea2161_0_81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43" name="Shape 4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4" name="Google Shape;444;g34d2aea2161_0_10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45" name="Google Shape;445;g34d2aea2161_0_106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46" name="Google Shape;446;g34d2aea2161_0_106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53" name="Shape 4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4" name="Google Shape;454;g34d37f188ef_2_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5" name="Google Shape;455;g34d37f188ef_2_6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456" name="Google Shape;456;g34d37f188ef_2_6:notes"/>
          <p:cNvSpPr txBox="1"/>
          <p:nvPr>
            <p:ph idx="12" type="sldNum"/>
          </p:nvPr>
        </p:nvSpPr>
        <p:spPr>
          <a:xfrm>
            <a:off x="3884613" y="8685213"/>
            <a:ext cx="2971800" cy="458700"/>
          </a:xfrm>
          <a:prstGeom prst="rect">
            <a:avLst/>
          </a:prstGeom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63" name="Shape 4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4" name="Google Shape;464;p16:notes"/>
          <p:cNvSpPr txBox="1"/>
          <p:nvPr>
            <p:ph idx="1" type="body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465" name="Google Shape;465;p16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67" name="Shape 4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8" name="Google Shape;468;g31e8b70c24b_0_68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469" name="Google Shape;469;g31e8b70c24b_0_68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77" name="Shape 4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8" name="Google Shape;478;g31ec797f0af_0_78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479" name="Google Shape;479;g31ec797f0af_0_78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87" name="Shape 4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8" name="Google Shape;488;g31ec797f0af_0_99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489" name="Google Shape;489;g31ec797f0af_0_99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499" name="Shape 4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0" name="Google Shape;500;g31ec797f0af_0_11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501" name="Google Shape;501;g31ec797f0af_0_11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11" name="Shape 5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" name="Google Shape;512;g31ec797f0af_0_124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513" name="Google Shape;513;g31ec797f0af_0_124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21" name="Shape 5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" name="Google Shape;522;g31ec797f0af_0_137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523" name="Google Shape;523;g31ec797f0af_0_137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31" name="Shape 5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" name="Google Shape;532;g31ec797f0af_0_152:notes"/>
          <p:cNvSpPr txBox="1"/>
          <p:nvPr>
            <p:ph idx="1" type="body"/>
          </p:nvPr>
        </p:nvSpPr>
        <p:spPr>
          <a:xfrm>
            <a:off x="685800" y="4400550"/>
            <a:ext cx="5486400" cy="360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/>
          </a:p>
        </p:txBody>
      </p:sp>
      <p:sp>
        <p:nvSpPr>
          <p:cNvPr id="533" name="Google Shape;533;g31ec797f0af_0_152:notes"/>
          <p:cNvSpPr/>
          <p:nvPr>
            <p:ph idx="2" type="sldImg"/>
          </p:nvPr>
        </p:nvSpPr>
        <p:spPr>
          <a:xfrm>
            <a:off x="685800" y="1143000"/>
            <a:ext cx="5486400" cy="30861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jpg"/><Relationship Id="rId3" Type="http://schemas.openxmlformats.org/officeDocument/2006/relationships/image" Target="../media/image2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3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3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7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3.png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3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6.jpg"/><Relationship Id="rId3" Type="http://schemas.openxmlformats.org/officeDocument/2006/relationships/image" Target="../media/image3.png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Обложка">
  <p:cSld name="Обложка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15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A blue circle with white text&#10;&#10;Description automatically generated with low confidence" id="16" name="Google Shape;16;p1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013859" y="962173"/>
            <a:ext cx="886499" cy="886499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17" name="Google Shape;17;p18"/>
          <p:cNvCxnSpPr/>
          <p:nvPr/>
        </p:nvCxnSpPr>
        <p:spPr>
          <a:xfrm>
            <a:off x="6090212" y="985336"/>
            <a:ext cx="0" cy="840173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18" name="Google Shape;18;p18"/>
          <p:cNvCxnSpPr/>
          <p:nvPr/>
        </p:nvCxnSpPr>
        <p:spPr>
          <a:xfrm>
            <a:off x="8642581" y="985336"/>
            <a:ext cx="0" cy="840173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19" name="Google Shape;19;p18"/>
          <p:cNvCxnSpPr/>
          <p:nvPr/>
        </p:nvCxnSpPr>
        <p:spPr>
          <a:xfrm>
            <a:off x="11179047" y="985336"/>
            <a:ext cx="0" cy="840173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20" name="Google Shape;20;p18"/>
          <p:cNvSpPr txBox="1"/>
          <p:nvPr>
            <p:ph type="title"/>
          </p:nvPr>
        </p:nvSpPr>
        <p:spPr>
          <a:xfrm>
            <a:off x="1027967" y="2404670"/>
            <a:ext cx="7634059" cy="1978323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4300"/>
              <a:buFont typeface="Arial"/>
              <a:buNone/>
              <a:defRPr b="0" i="0" sz="4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1" name="Google Shape;21;p18"/>
          <p:cNvSpPr txBox="1"/>
          <p:nvPr>
            <p:ph idx="1" type="body"/>
          </p:nvPr>
        </p:nvSpPr>
        <p:spPr>
          <a:xfrm>
            <a:off x="2074947" y="1187841"/>
            <a:ext cx="3848717" cy="435163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0" i="0" sz="16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0" i="0" sz="16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0" i="0" sz="16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0" i="0" sz="16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0" i="0" sz="16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2" name="Google Shape;22;p18"/>
          <p:cNvSpPr txBox="1"/>
          <p:nvPr>
            <p:ph idx="2" type="body"/>
          </p:nvPr>
        </p:nvSpPr>
        <p:spPr>
          <a:xfrm>
            <a:off x="6259420" y="1173829"/>
            <a:ext cx="2278063" cy="463186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200"/>
              <a:buFont typeface="Arial"/>
              <a:buNone/>
              <a:defRPr b="0" i="0" sz="12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3" name="Google Shape;23;p18"/>
          <p:cNvSpPr txBox="1"/>
          <p:nvPr>
            <p:ph idx="3" type="body"/>
          </p:nvPr>
        </p:nvSpPr>
        <p:spPr>
          <a:xfrm>
            <a:off x="8786720" y="1173829"/>
            <a:ext cx="2217738" cy="463186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200"/>
              <a:buFont typeface="Arial"/>
              <a:buNone/>
              <a:defRPr b="0" i="0" sz="12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4" name="Google Shape;24;p18"/>
          <p:cNvSpPr txBox="1"/>
          <p:nvPr>
            <p:ph idx="4" type="body"/>
          </p:nvPr>
        </p:nvSpPr>
        <p:spPr>
          <a:xfrm>
            <a:off x="1027967" y="4824914"/>
            <a:ext cx="7625267" cy="65286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Текст_2">
  <p:cSld name="Текст_2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Icon&#10;&#10;Description automatically generated" id="26" name="Google Shape;26;p2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17199" y="464363"/>
            <a:ext cx="448276" cy="4482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7" name="Google Shape;27;p20"/>
          <p:cNvCxnSpPr/>
          <p:nvPr/>
        </p:nvCxnSpPr>
        <p:spPr>
          <a:xfrm>
            <a:off x="329868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28" name="Google Shape;28;p20"/>
          <p:cNvCxnSpPr/>
          <p:nvPr/>
        </p:nvCxnSpPr>
        <p:spPr>
          <a:xfrm>
            <a:off x="609941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29" name="Google Shape;29;p20"/>
          <p:cNvCxnSpPr/>
          <p:nvPr/>
        </p:nvCxnSpPr>
        <p:spPr>
          <a:xfrm>
            <a:off x="10277081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30" name="Google Shape;30;p20"/>
          <p:cNvSpPr txBox="1"/>
          <p:nvPr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fld id="{00000000-1234-1234-1234-123412341234}" type="slidenum">
              <a:rPr b="0" i="0" lang="ru-RU" sz="2000" u="none" cap="none" strike="noStrike">
                <a:solidFill>
                  <a:srgbClr val="102D69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2000" u="none" cap="none" strike="noStrike">
              <a:solidFill>
                <a:srgbClr val="10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31" name="Google Shape;31;p20"/>
          <p:cNvCxnSpPr/>
          <p:nvPr/>
        </p:nvCxnSpPr>
        <p:spPr>
          <a:xfrm>
            <a:off x="11643868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32" name="Google Shape;32;p20"/>
          <p:cNvSpPr txBox="1"/>
          <p:nvPr>
            <p:ph idx="1" type="body"/>
          </p:nvPr>
        </p:nvSpPr>
        <p:spPr>
          <a:xfrm>
            <a:off x="1143689" y="540904"/>
            <a:ext cx="1901825" cy="4159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3" name="Google Shape;33;p20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4" name="Google Shape;34;p20"/>
          <p:cNvSpPr txBox="1"/>
          <p:nvPr>
            <p:ph type="title"/>
          </p:nvPr>
        </p:nvSpPr>
        <p:spPr>
          <a:xfrm>
            <a:off x="585897" y="1447790"/>
            <a:ext cx="11057955" cy="7770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b="0" i="0" sz="2400">
                <a:latin typeface="Arial"/>
                <a:ea typeface="Arial"/>
                <a:cs typeface="Arial"/>
                <a:sym typeface="Arial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5" name="Google Shape;35;p20"/>
          <p:cNvSpPr txBox="1"/>
          <p:nvPr>
            <p:ph idx="3" type="body"/>
          </p:nvPr>
        </p:nvSpPr>
        <p:spPr>
          <a:xfrm>
            <a:off x="585897" y="2379663"/>
            <a:ext cx="11057971" cy="374509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6" name="Google Shape;36;p20"/>
          <p:cNvSpPr txBox="1"/>
          <p:nvPr>
            <p:ph idx="4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График_1">
  <p:cSld name="График_1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37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Icon&#10;&#10;Description automatically generated" id="38" name="Google Shape;38;p2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17199" y="464363"/>
            <a:ext cx="448276" cy="4482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39" name="Google Shape;39;p22"/>
          <p:cNvCxnSpPr/>
          <p:nvPr/>
        </p:nvCxnSpPr>
        <p:spPr>
          <a:xfrm>
            <a:off x="329868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40" name="Google Shape;40;p22"/>
          <p:cNvCxnSpPr/>
          <p:nvPr/>
        </p:nvCxnSpPr>
        <p:spPr>
          <a:xfrm>
            <a:off x="609941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41" name="Google Shape;41;p22"/>
          <p:cNvCxnSpPr/>
          <p:nvPr/>
        </p:nvCxnSpPr>
        <p:spPr>
          <a:xfrm>
            <a:off x="10277081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42" name="Google Shape;42;p22"/>
          <p:cNvSpPr txBox="1"/>
          <p:nvPr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fld id="{00000000-1234-1234-1234-123412341234}" type="slidenum">
              <a:rPr b="0" i="0" lang="ru-RU" sz="2000" u="none" cap="none" strike="noStrike">
                <a:solidFill>
                  <a:srgbClr val="102D69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2000" u="none" cap="none" strike="noStrike">
              <a:solidFill>
                <a:srgbClr val="10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43" name="Google Shape;43;p22"/>
          <p:cNvCxnSpPr/>
          <p:nvPr/>
        </p:nvCxnSpPr>
        <p:spPr>
          <a:xfrm>
            <a:off x="11643868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44" name="Google Shape;44;p22"/>
          <p:cNvSpPr txBox="1"/>
          <p:nvPr>
            <p:ph idx="1" type="body"/>
          </p:nvPr>
        </p:nvSpPr>
        <p:spPr>
          <a:xfrm>
            <a:off x="1143689" y="540904"/>
            <a:ext cx="1901825" cy="4159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5" name="Google Shape;45;p22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6" name="Google Shape;46;p22"/>
          <p:cNvSpPr txBox="1"/>
          <p:nvPr>
            <p:ph idx="3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7" name="Google Shape;47;p22"/>
          <p:cNvSpPr txBox="1"/>
          <p:nvPr>
            <p:ph type="title"/>
          </p:nvPr>
        </p:nvSpPr>
        <p:spPr>
          <a:xfrm>
            <a:off x="585899" y="1447790"/>
            <a:ext cx="4322530" cy="7770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b="0" i="0" sz="2400">
                <a:latin typeface="Arial"/>
                <a:ea typeface="Arial"/>
                <a:cs typeface="Arial"/>
                <a:sym typeface="Arial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8" name="Google Shape;48;p22"/>
          <p:cNvSpPr txBox="1"/>
          <p:nvPr>
            <p:ph idx="4" type="body"/>
          </p:nvPr>
        </p:nvSpPr>
        <p:spPr>
          <a:xfrm>
            <a:off x="585898" y="2379663"/>
            <a:ext cx="4322531" cy="239937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9" name="Google Shape;49;p22"/>
          <p:cNvSpPr txBox="1"/>
          <p:nvPr>
            <p:ph idx="5" type="body"/>
          </p:nvPr>
        </p:nvSpPr>
        <p:spPr>
          <a:xfrm>
            <a:off x="585897" y="5183249"/>
            <a:ext cx="3934345" cy="55399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000"/>
              <a:buFont typeface="Arial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50" name="Google Shape;50;p22"/>
          <p:cNvSpPr/>
          <p:nvPr>
            <p:ph idx="6" type="chart"/>
          </p:nvPr>
        </p:nvSpPr>
        <p:spPr>
          <a:xfrm>
            <a:off x="5272097" y="1447790"/>
            <a:ext cx="6371768" cy="428945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lvl="0" marR="0" rt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b="0" i="0" sz="2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b="0" i="0" sz="2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чистый">
  <p:cSld name="чистый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5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Google Shape;52;p27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dk1"/>
          </a:solidFill>
          <a:ln cap="flat" cmpd="sng" w="12700">
            <a:solidFill>
              <a:srgbClr val="0A204B"/>
            </a:solidFill>
            <a:prstDash val="solid"/>
            <a:miter lim="800000"/>
            <a:headEnd len="sm" w="sm" type="none"/>
            <a:tailEnd len="sm" w="sm" type="none"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53" name="Google Shape;53;p2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310809" y="2643809"/>
            <a:ext cx="1570383" cy="1570383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Текст_3">
  <p:cSld name="Текст_3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54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Icon&#10;&#10;Description automatically generated" id="55" name="Google Shape;55;p21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17199" y="464363"/>
            <a:ext cx="448276" cy="4482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56" name="Google Shape;56;p21"/>
          <p:cNvCxnSpPr/>
          <p:nvPr/>
        </p:nvCxnSpPr>
        <p:spPr>
          <a:xfrm>
            <a:off x="329868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57" name="Google Shape;57;p21"/>
          <p:cNvCxnSpPr/>
          <p:nvPr/>
        </p:nvCxnSpPr>
        <p:spPr>
          <a:xfrm>
            <a:off x="609941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58" name="Google Shape;58;p21"/>
          <p:cNvCxnSpPr/>
          <p:nvPr/>
        </p:nvCxnSpPr>
        <p:spPr>
          <a:xfrm>
            <a:off x="10277081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59" name="Google Shape;59;p21"/>
          <p:cNvSpPr txBox="1"/>
          <p:nvPr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fld id="{00000000-1234-1234-1234-123412341234}" type="slidenum">
              <a:rPr b="0" i="0" lang="ru-RU" sz="2000" u="none" cap="none" strike="noStrike">
                <a:solidFill>
                  <a:srgbClr val="102D69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2000" u="none" cap="none" strike="noStrike">
              <a:solidFill>
                <a:srgbClr val="10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60" name="Google Shape;60;p21"/>
          <p:cNvCxnSpPr/>
          <p:nvPr/>
        </p:nvCxnSpPr>
        <p:spPr>
          <a:xfrm>
            <a:off x="11643868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61" name="Google Shape;61;p21"/>
          <p:cNvSpPr txBox="1"/>
          <p:nvPr>
            <p:ph idx="1" type="body"/>
          </p:nvPr>
        </p:nvSpPr>
        <p:spPr>
          <a:xfrm>
            <a:off x="1143689" y="540904"/>
            <a:ext cx="1901825" cy="4159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2" name="Google Shape;62;p21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3" name="Google Shape;63;p21"/>
          <p:cNvSpPr txBox="1"/>
          <p:nvPr>
            <p:ph idx="3" type="body"/>
          </p:nvPr>
        </p:nvSpPr>
        <p:spPr>
          <a:xfrm>
            <a:off x="585898" y="2379663"/>
            <a:ext cx="4322531" cy="239937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4" name="Google Shape;64;p21"/>
          <p:cNvSpPr txBox="1"/>
          <p:nvPr>
            <p:ph idx="4" type="body"/>
          </p:nvPr>
        </p:nvSpPr>
        <p:spPr>
          <a:xfrm>
            <a:off x="585897" y="5183249"/>
            <a:ext cx="3934345" cy="55399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000"/>
              <a:buFont typeface="Arial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5" name="Google Shape;65;p21"/>
          <p:cNvSpPr txBox="1"/>
          <p:nvPr>
            <p:ph idx="5" type="body"/>
          </p:nvPr>
        </p:nvSpPr>
        <p:spPr>
          <a:xfrm>
            <a:off x="6259892" y="2379663"/>
            <a:ext cx="5383968" cy="3451794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3200"/>
              <a:buFont typeface="Arial"/>
              <a:buNone/>
              <a:defRPr b="0" i="0" sz="32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429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2pPr>
            <a:lvl3pPr indent="-3429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4pPr>
            <a:lvl5pPr indent="-3429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6" name="Google Shape;66;p21"/>
          <p:cNvSpPr txBox="1"/>
          <p:nvPr>
            <p:ph idx="6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7" name="Google Shape;67;p21"/>
          <p:cNvSpPr txBox="1"/>
          <p:nvPr>
            <p:ph type="title"/>
          </p:nvPr>
        </p:nvSpPr>
        <p:spPr>
          <a:xfrm>
            <a:off x="585897" y="1447790"/>
            <a:ext cx="11057955" cy="7770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b="0" i="0" sz="2400">
                <a:latin typeface="Arial"/>
                <a:ea typeface="Arial"/>
                <a:cs typeface="Arial"/>
                <a:sym typeface="Arial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Таблица_2">
  <p:cSld name="Таблица_2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Icon&#10;&#10;Description automatically generated" id="69" name="Google Shape;69;p26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17199" y="464363"/>
            <a:ext cx="448276" cy="4482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70" name="Google Shape;70;p26"/>
          <p:cNvCxnSpPr/>
          <p:nvPr/>
        </p:nvCxnSpPr>
        <p:spPr>
          <a:xfrm>
            <a:off x="329868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71" name="Google Shape;71;p26"/>
          <p:cNvCxnSpPr/>
          <p:nvPr/>
        </p:nvCxnSpPr>
        <p:spPr>
          <a:xfrm>
            <a:off x="609941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72" name="Google Shape;72;p26"/>
          <p:cNvCxnSpPr/>
          <p:nvPr/>
        </p:nvCxnSpPr>
        <p:spPr>
          <a:xfrm>
            <a:off x="10277081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73" name="Google Shape;73;p26"/>
          <p:cNvSpPr txBox="1"/>
          <p:nvPr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fld id="{00000000-1234-1234-1234-123412341234}" type="slidenum">
              <a:rPr b="0" i="0" lang="ru-RU" sz="2000" u="none" cap="none" strike="noStrike">
                <a:solidFill>
                  <a:srgbClr val="102D69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2000" u="none" cap="none" strike="noStrike">
              <a:solidFill>
                <a:srgbClr val="10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74" name="Google Shape;74;p26"/>
          <p:cNvCxnSpPr/>
          <p:nvPr/>
        </p:nvCxnSpPr>
        <p:spPr>
          <a:xfrm>
            <a:off x="11643868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75" name="Google Shape;75;p26"/>
          <p:cNvSpPr txBox="1"/>
          <p:nvPr>
            <p:ph idx="1" type="body"/>
          </p:nvPr>
        </p:nvSpPr>
        <p:spPr>
          <a:xfrm>
            <a:off x="1143689" y="540904"/>
            <a:ext cx="1901825" cy="4159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6" name="Google Shape;76;p26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7" name="Google Shape;77;p26"/>
          <p:cNvSpPr txBox="1"/>
          <p:nvPr>
            <p:ph idx="3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8" name="Google Shape;78;p26"/>
          <p:cNvSpPr txBox="1"/>
          <p:nvPr>
            <p:ph idx="4" type="body"/>
          </p:nvPr>
        </p:nvSpPr>
        <p:spPr>
          <a:xfrm>
            <a:off x="585787" y="1447064"/>
            <a:ext cx="7617877" cy="537011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600"/>
              <a:buNone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302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600"/>
              <a:buChar char="•"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302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600"/>
              <a:buChar char="•"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302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600"/>
              <a:buChar char="•"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302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600"/>
              <a:buChar char="•"/>
              <a:defRPr b="0" i="0" sz="16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79" name="Google Shape;79;p26"/>
          <p:cNvSpPr txBox="1"/>
          <p:nvPr>
            <p:ph idx="5" type="body"/>
          </p:nvPr>
        </p:nvSpPr>
        <p:spPr>
          <a:xfrm>
            <a:off x="585788" y="5739189"/>
            <a:ext cx="6824303" cy="70320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31115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300"/>
              <a:buChar char="•"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31115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300"/>
              <a:buChar char="•"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31115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300"/>
              <a:buChar char="•"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31115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300"/>
              <a:buChar char="•"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80" name="Google Shape;80;p26"/>
          <p:cNvSpPr txBox="1"/>
          <p:nvPr>
            <p:ph idx="6" type="body"/>
          </p:nvPr>
        </p:nvSpPr>
        <p:spPr>
          <a:xfrm>
            <a:off x="8686807" y="2208363"/>
            <a:ext cx="2930666" cy="257067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цвет">
  <p:cSld name="цвет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81" name="Shape 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Icon&#10;&#10;Description automatically generated" id="82" name="Google Shape;82;p29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17199" y="464363"/>
            <a:ext cx="448276" cy="448276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83" name="Google Shape;83;p29"/>
          <p:cNvCxnSpPr/>
          <p:nvPr/>
        </p:nvCxnSpPr>
        <p:spPr>
          <a:xfrm>
            <a:off x="329868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84" name="Google Shape;84;p29"/>
          <p:cNvCxnSpPr/>
          <p:nvPr/>
        </p:nvCxnSpPr>
        <p:spPr>
          <a:xfrm>
            <a:off x="6099416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cxnSp>
        <p:nvCxnSpPr>
          <p:cNvPr id="85" name="Google Shape;85;p29"/>
          <p:cNvCxnSpPr/>
          <p:nvPr/>
        </p:nvCxnSpPr>
        <p:spPr>
          <a:xfrm>
            <a:off x="10277081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86" name="Google Shape;86;p29"/>
          <p:cNvSpPr txBox="1"/>
          <p:nvPr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None/>
            </a:pPr>
            <a:fld id="{00000000-1234-1234-1234-123412341234}" type="slidenum">
              <a:rPr b="0" i="0" lang="ru-RU" sz="2000" u="none" cap="none" strike="noStrike">
                <a:solidFill>
                  <a:srgbClr val="102D69"/>
                </a:solidFill>
                <a:latin typeface="Arial"/>
                <a:ea typeface="Arial"/>
                <a:cs typeface="Arial"/>
                <a:sym typeface="Arial"/>
              </a:rPr>
              <a:t>‹#›</a:t>
            </a:fld>
            <a:endParaRPr b="0" i="0" sz="2000" u="none" cap="none" strike="noStrike">
              <a:solidFill>
                <a:srgbClr val="10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87" name="Google Shape;87;p29"/>
          <p:cNvCxnSpPr/>
          <p:nvPr/>
        </p:nvCxnSpPr>
        <p:spPr>
          <a:xfrm>
            <a:off x="11643868" y="464363"/>
            <a:ext cx="0" cy="586260"/>
          </a:xfrm>
          <a:prstGeom prst="straightConnector1">
            <a:avLst/>
          </a:prstGeom>
          <a:noFill/>
          <a:ln cap="flat" cmpd="sng" w="12700">
            <a:solidFill>
              <a:srgbClr val="102D69"/>
            </a:solidFill>
            <a:prstDash val="solid"/>
            <a:miter lim="800000"/>
            <a:headEnd len="sm" w="sm" type="none"/>
            <a:tailEnd len="sm" w="sm" type="none"/>
          </a:ln>
        </p:spPr>
      </p:cxnSp>
      <p:sp>
        <p:nvSpPr>
          <p:cNvPr id="88" name="Google Shape;88;p29"/>
          <p:cNvSpPr txBox="1"/>
          <p:nvPr>
            <p:ph idx="1" type="body"/>
          </p:nvPr>
        </p:nvSpPr>
        <p:spPr>
          <a:xfrm>
            <a:off x="1143689" y="540904"/>
            <a:ext cx="1901825" cy="4159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000"/>
              <a:buFont typeface="Arial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b="0" i="0" sz="1000"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89" name="Google Shape;89;p29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90" name="Google Shape;90;p29"/>
          <p:cNvSpPr txBox="1"/>
          <p:nvPr>
            <p:ph idx="3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  <a:defRPr b="0" i="0" sz="10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91" name="Google Shape;91;p29"/>
          <p:cNvSpPr txBox="1"/>
          <p:nvPr>
            <p:ph type="title"/>
          </p:nvPr>
        </p:nvSpPr>
        <p:spPr>
          <a:xfrm>
            <a:off x="585899" y="1447790"/>
            <a:ext cx="4322530" cy="777025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b="0" i="0" sz="2400">
                <a:latin typeface="Arial"/>
                <a:ea typeface="Arial"/>
                <a:cs typeface="Arial"/>
                <a:sym typeface="Arial"/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2" name="Google Shape;92;p29"/>
          <p:cNvSpPr txBox="1"/>
          <p:nvPr>
            <p:ph idx="4" type="body"/>
          </p:nvPr>
        </p:nvSpPr>
        <p:spPr>
          <a:xfrm>
            <a:off x="585898" y="2379663"/>
            <a:ext cx="4322531" cy="239937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rmAutofit/>
          </a:bodyPr>
          <a:lstStyle>
            <a:lvl1pPr indent="-228600" lvl="0" marL="457200" marR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28600" lvl="1" marL="9144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28600" lvl="2" marL="13716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28600" lvl="3" marL="18288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28600" lvl="4" marL="228600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  <a:defRPr b="0" i="0" sz="1300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93" name="Google Shape;93;p29"/>
          <p:cNvSpPr/>
          <p:nvPr/>
        </p:nvSpPr>
        <p:spPr>
          <a:xfrm>
            <a:off x="5392982" y="1447790"/>
            <a:ext cx="830997" cy="830997"/>
          </a:xfrm>
          <a:prstGeom prst="ellipse">
            <a:avLst/>
          </a:prstGeom>
          <a:solidFill>
            <a:srgbClr val="0E2D69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29"/>
          <p:cNvSpPr/>
          <p:nvPr/>
        </p:nvSpPr>
        <p:spPr>
          <a:xfrm>
            <a:off x="6742925" y="1447790"/>
            <a:ext cx="830997" cy="830997"/>
          </a:xfrm>
          <a:prstGeom prst="ellipse">
            <a:avLst/>
          </a:prstGeom>
          <a:solidFill>
            <a:srgbClr val="234A9B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5" name="Google Shape;95;p29"/>
          <p:cNvSpPr/>
          <p:nvPr/>
        </p:nvSpPr>
        <p:spPr>
          <a:xfrm>
            <a:off x="8092868" y="1447790"/>
            <a:ext cx="830997" cy="830997"/>
          </a:xfrm>
          <a:prstGeom prst="ellipse">
            <a:avLst/>
          </a:prstGeom>
          <a:solidFill>
            <a:srgbClr val="11A0D7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6" name="Google Shape;96;p29"/>
          <p:cNvSpPr/>
          <p:nvPr/>
        </p:nvSpPr>
        <p:spPr>
          <a:xfrm>
            <a:off x="9442811" y="1447790"/>
            <a:ext cx="830997" cy="830997"/>
          </a:xfrm>
          <a:prstGeom prst="ellipse">
            <a:avLst/>
          </a:prstGeom>
          <a:solidFill>
            <a:srgbClr val="029C63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7" name="Google Shape;97;p29"/>
          <p:cNvSpPr/>
          <p:nvPr/>
        </p:nvSpPr>
        <p:spPr>
          <a:xfrm>
            <a:off x="10792754" y="1447790"/>
            <a:ext cx="830997" cy="830997"/>
          </a:xfrm>
          <a:prstGeom prst="ellipse">
            <a:avLst/>
          </a:prstGeom>
          <a:solidFill>
            <a:srgbClr val="EB681F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8" name="Google Shape;98;p29"/>
          <p:cNvSpPr/>
          <p:nvPr/>
        </p:nvSpPr>
        <p:spPr>
          <a:xfrm>
            <a:off x="5392982" y="2708699"/>
            <a:ext cx="830997" cy="830997"/>
          </a:xfrm>
          <a:prstGeom prst="ellipse">
            <a:avLst/>
          </a:prstGeom>
          <a:solidFill>
            <a:srgbClr val="7D4EBA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9" name="Google Shape;99;p29"/>
          <p:cNvSpPr/>
          <p:nvPr/>
        </p:nvSpPr>
        <p:spPr>
          <a:xfrm>
            <a:off x="6742925" y="2708699"/>
            <a:ext cx="830997" cy="830997"/>
          </a:xfrm>
          <a:prstGeom prst="ellipse">
            <a:avLst/>
          </a:prstGeom>
          <a:solidFill>
            <a:srgbClr val="E61F3D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0" name="Google Shape;100;p29"/>
          <p:cNvSpPr/>
          <p:nvPr/>
        </p:nvSpPr>
        <p:spPr>
          <a:xfrm>
            <a:off x="8092868" y="2708699"/>
            <a:ext cx="830997" cy="830997"/>
          </a:xfrm>
          <a:prstGeom prst="ellipse">
            <a:avLst/>
          </a:prstGeom>
          <a:solidFill>
            <a:srgbClr val="FBBA0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1" name="Google Shape;101;p29"/>
          <p:cNvSpPr/>
          <p:nvPr/>
        </p:nvSpPr>
        <p:spPr>
          <a:xfrm>
            <a:off x="9442811" y="2708699"/>
            <a:ext cx="830997" cy="830997"/>
          </a:xfrm>
          <a:prstGeom prst="ellipse">
            <a:avLst/>
          </a:prstGeom>
          <a:solidFill>
            <a:srgbClr val="7DA0D3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2" name="Google Shape;102;p29"/>
          <p:cNvSpPr/>
          <p:nvPr/>
        </p:nvSpPr>
        <p:spPr>
          <a:xfrm>
            <a:off x="10792754" y="2708699"/>
            <a:ext cx="830997" cy="830997"/>
          </a:xfrm>
          <a:prstGeom prst="ellipse">
            <a:avLst/>
          </a:prstGeom>
          <a:solidFill>
            <a:srgbClr val="47A0A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3" name="Google Shape;103;p29"/>
          <p:cNvSpPr/>
          <p:nvPr/>
        </p:nvSpPr>
        <p:spPr>
          <a:xfrm>
            <a:off x="5392982" y="3969609"/>
            <a:ext cx="830997" cy="830997"/>
          </a:xfrm>
          <a:prstGeom prst="ellipse">
            <a:avLst/>
          </a:prstGeom>
          <a:solidFill>
            <a:srgbClr val="EB8C3C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4" name="Google Shape;104;p29"/>
          <p:cNvSpPr/>
          <p:nvPr/>
        </p:nvSpPr>
        <p:spPr>
          <a:xfrm>
            <a:off x="6742925" y="3969609"/>
            <a:ext cx="830997" cy="830997"/>
          </a:xfrm>
          <a:prstGeom prst="ellipse">
            <a:avLst/>
          </a:prstGeom>
          <a:solidFill>
            <a:srgbClr val="96628C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5" name="Google Shape;105;p29"/>
          <p:cNvSpPr/>
          <p:nvPr/>
        </p:nvSpPr>
        <p:spPr>
          <a:xfrm>
            <a:off x="8092868" y="3969609"/>
            <a:ext cx="830997" cy="830997"/>
          </a:xfrm>
          <a:prstGeom prst="ellipse">
            <a:avLst/>
          </a:prstGeom>
          <a:solidFill>
            <a:srgbClr val="CD5A5A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6" name="Google Shape;106;p29"/>
          <p:cNvSpPr/>
          <p:nvPr/>
        </p:nvSpPr>
        <p:spPr>
          <a:xfrm>
            <a:off x="9442811" y="3969609"/>
            <a:ext cx="830997" cy="830997"/>
          </a:xfrm>
          <a:prstGeom prst="ellipse">
            <a:avLst/>
          </a:prstGeom>
          <a:solidFill>
            <a:srgbClr val="FFD746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7" name="Google Shape;107;p29"/>
          <p:cNvSpPr/>
          <p:nvPr/>
        </p:nvSpPr>
        <p:spPr>
          <a:xfrm>
            <a:off x="10792754" y="3969609"/>
            <a:ext cx="830997" cy="830997"/>
          </a:xfrm>
          <a:prstGeom prst="ellipse">
            <a:avLst/>
          </a:prstGeom>
          <a:solidFill>
            <a:srgbClr val="CDDDF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8" name="Google Shape;108;p29"/>
          <p:cNvSpPr/>
          <p:nvPr/>
        </p:nvSpPr>
        <p:spPr>
          <a:xfrm>
            <a:off x="5392982" y="5249769"/>
            <a:ext cx="830997" cy="830997"/>
          </a:xfrm>
          <a:prstGeom prst="ellipse">
            <a:avLst/>
          </a:prstGeom>
          <a:solidFill>
            <a:srgbClr val="D7EBB4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9" name="Google Shape;109;p29"/>
          <p:cNvSpPr/>
          <p:nvPr/>
        </p:nvSpPr>
        <p:spPr>
          <a:xfrm>
            <a:off x="6742925" y="5249769"/>
            <a:ext cx="830997" cy="830997"/>
          </a:xfrm>
          <a:prstGeom prst="ellipse">
            <a:avLst/>
          </a:prstGeom>
          <a:solidFill>
            <a:srgbClr val="FFDC91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0" name="Google Shape;110;p29"/>
          <p:cNvSpPr/>
          <p:nvPr/>
        </p:nvSpPr>
        <p:spPr>
          <a:xfrm>
            <a:off x="8092868" y="5249769"/>
            <a:ext cx="830997" cy="830997"/>
          </a:xfrm>
          <a:prstGeom prst="ellipse">
            <a:avLst/>
          </a:prstGeom>
          <a:solidFill>
            <a:srgbClr val="D7C3F1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1" name="Google Shape;111;p29"/>
          <p:cNvSpPr/>
          <p:nvPr/>
        </p:nvSpPr>
        <p:spPr>
          <a:xfrm>
            <a:off x="9442811" y="5249769"/>
            <a:ext cx="830997" cy="830997"/>
          </a:xfrm>
          <a:prstGeom prst="ellipse">
            <a:avLst/>
          </a:prstGeom>
          <a:solidFill>
            <a:srgbClr val="F6C3C3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12" name="Google Shape;112;p29"/>
          <p:cNvSpPr/>
          <p:nvPr/>
        </p:nvSpPr>
        <p:spPr>
          <a:xfrm>
            <a:off x="10792754" y="5249769"/>
            <a:ext cx="830997" cy="830997"/>
          </a:xfrm>
          <a:prstGeom prst="ellipse">
            <a:avLst/>
          </a:prstGeom>
          <a:solidFill>
            <a:srgbClr val="FFF07D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17"/>
          <p:cNvSpPr txBox="1"/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  <p:sp>
        <p:nvSpPr>
          <p:cNvPr id="11" name="Google Shape;11;p17"/>
          <p:cNvSpPr txBox="1"/>
          <p:nvPr>
            <p:ph idx="1" type="body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406400" lvl="0" marL="457200" marR="0" rtl="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•"/>
              <a:defRPr b="0" i="0" sz="2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381000" lvl="1" marL="914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b="0" i="0" sz="2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355600" lvl="2" marL="1371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342900" lvl="3" marL="1828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342900" lvl="4" marL="22860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342900" lvl="5" marL="27432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342900" lvl="6" marL="3200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342900" lvl="7" marL="3657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342900" lvl="8" marL="4114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2" name="Google Shape;12;p17"/>
          <p:cNvSpPr txBox="1"/>
          <p:nvPr>
            <p:ph idx="10" type="dt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3" name="Google Shape;13;p17"/>
          <p:cNvSpPr txBox="1"/>
          <p:nvPr>
            <p:ph idx="11" type="ftr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4" name="Google Shape;14;p17"/>
          <p:cNvSpPr txBox="1"/>
          <p:nvPr>
            <p:ph idx="12" type="sldNum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Arial"/>
              <a:buNone/>
              <a:defRPr b="0" i="0" sz="1200" u="none" cap="none" strike="noStrike">
                <a:solidFill>
                  <a:srgbClr val="888C9F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ru-RU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10.pn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1.png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9.png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8.png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6.png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12.png"/><Relationship Id="rId4" Type="http://schemas.openxmlformats.org/officeDocument/2006/relationships/image" Target="../media/image23.png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5.xml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1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/Relationships>
</file>

<file path=ppt/slides/_rels/slide1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9.xml"/></Relationships>
</file>

<file path=ppt/slides/_rels/slide2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0.xml"/></Relationships>
</file>

<file path=ppt/slides/_rels/slide2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1.xml"/></Relationships>
</file>

<file path=ppt/slides/_rels/slide2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2.xml"/></Relationships>
</file>

<file path=ppt/slides/_rels/slide2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3.xml"/><Relationship Id="rId3" Type="http://schemas.openxmlformats.org/officeDocument/2006/relationships/image" Target="../media/image25.png"/></Relationships>
</file>

<file path=ppt/slides/_rels/slide2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4.xml"/></Relationships>
</file>

<file path=ppt/slides/_rels/slide2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5.xml"/></Relationships>
</file>

<file path=ppt/slides/_rels/slide2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6.xml"/></Relationships>
</file>

<file path=ppt/slides/_rels/slide2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27.xml"/></Relationships>
</file>

<file path=ppt/slides/_rels/slide2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8.xml"/><Relationship Id="rId3" Type="http://schemas.openxmlformats.org/officeDocument/2006/relationships/image" Target="../media/image19.png"/></Relationships>
</file>

<file path=ppt/slides/_rels/slide2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29.xml"/><Relationship Id="rId3" Type="http://schemas.openxmlformats.org/officeDocument/2006/relationships/image" Target="../media/image17.png"/></Relationships>
</file>

<file path=ppt/slides/_rels/slide3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0.xml"/><Relationship Id="rId3" Type="http://schemas.openxmlformats.org/officeDocument/2006/relationships/image" Target="../media/image21.png"/><Relationship Id="rId4" Type="http://schemas.openxmlformats.org/officeDocument/2006/relationships/image" Target="../media/image22.png"/><Relationship Id="rId5" Type="http://schemas.openxmlformats.org/officeDocument/2006/relationships/image" Target="../media/image20.png"/></Relationships>
</file>

<file path=ppt/slides/_rels/slide3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1.xml"/><Relationship Id="rId3" Type="http://schemas.openxmlformats.org/officeDocument/2006/relationships/image" Target="../media/image18.png"/><Relationship Id="rId4" Type="http://schemas.openxmlformats.org/officeDocument/2006/relationships/image" Target="../media/image24.png"/><Relationship Id="rId5" Type="http://schemas.openxmlformats.org/officeDocument/2006/relationships/image" Target="../media/image15.png"/></Relationships>
</file>

<file path=ppt/slides/_rels/slide3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2.xml"/><Relationship Id="rId3" Type="http://schemas.openxmlformats.org/officeDocument/2006/relationships/image" Target="../media/image12.png"/></Relationships>
</file>

<file path=ppt/slides/_rels/slide3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3.xml"/></Relationships>
</file>

<file path=ppt/slides/_rels/slide3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34.xml"/><Relationship Id="rId3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6" name="Shape 1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Google Shape;117;p1"/>
          <p:cNvSpPr txBox="1"/>
          <p:nvPr>
            <p:ph type="title"/>
          </p:nvPr>
        </p:nvSpPr>
        <p:spPr>
          <a:xfrm>
            <a:off x="1188375" y="2143275"/>
            <a:ext cx="9499800" cy="2271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300"/>
              <a:buNone/>
            </a:pPr>
            <a:r>
              <a:rPr b="1" lang="ru-RU" sz="3000"/>
              <a:t>Artist Recognition Test: </a:t>
            </a:r>
            <a:endParaRPr b="1" sz="3000"/>
          </a:p>
          <a:p>
            <a:pPr indent="0" lvl="0" marL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300"/>
              <a:buNone/>
            </a:pPr>
            <a:r>
              <a:rPr lang="ru-RU" sz="2500"/>
              <a:t>оценка</a:t>
            </a:r>
            <a:r>
              <a:rPr lang="ru-RU" sz="2500"/>
              <a:t> опыта рецепции картин</a:t>
            </a:r>
            <a:r>
              <a:rPr b="1" lang="ru-RU" sz="2500"/>
              <a:t> </a:t>
            </a:r>
            <a:r>
              <a:rPr lang="ru-RU" sz="2500"/>
              <a:t>в задаче измерения когнитивной трудности сопроводительных текстов Виртуального тура по Эрмитажу</a:t>
            </a:r>
            <a:endParaRPr b="1" sz="2500"/>
          </a:p>
        </p:txBody>
      </p:sp>
      <p:sp>
        <p:nvSpPr>
          <p:cNvPr id="118" name="Google Shape;118;p1"/>
          <p:cNvSpPr txBox="1"/>
          <p:nvPr>
            <p:ph idx="1" type="body"/>
          </p:nvPr>
        </p:nvSpPr>
        <p:spPr>
          <a:xfrm>
            <a:off x="2134075" y="1159725"/>
            <a:ext cx="3457200" cy="435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</a:pPr>
            <a:r>
              <a:rPr lang="ru-RU" sz="1400"/>
              <a:t>Санкт-Петербургская школа </a:t>
            </a:r>
            <a:endParaRPr sz="1400"/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</a:pPr>
            <a:r>
              <a:rPr lang="ru-RU" sz="1400"/>
              <a:t>гуманитарных наук и искусств </a:t>
            </a:r>
            <a:endParaRPr sz="1400"/>
          </a:p>
        </p:txBody>
      </p:sp>
      <p:sp>
        <p:nvSpPr>
          <p:cNvPr id="119" name="Google Shape;119;p1"/>
          <p:cNvSpPr txBox="1"/>
          <p:nvPr>
            <p:ph idx="2" type="body"/>
          </p:nvPr>
        </p:nvSpPr>
        <p:spPr>
          <a:xfrm>
            <a:off x="6269270" y="1159729"/>
            <a:ext cx="2278200" cy="463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200"/>
              <a:buFont typeface="Arial"/>
              <a:buNone/>
            </a:pPr>
            <a:r>
              <a:rPr lang="ru-RU"/>
              <a:t>НУГ «Когнитивные исследования языка»</a:t>
            </a:r>
            <a:endParaRPr/>
          </a:p>
        </p:txBody>
      </p:sp>
      <p:sp>
        <p:nvSpPr>
          <p:cNvPr id="120" name="Google Shape;120;p1"/>
          <p:cNvSpPr txBox="1"/>
          <p:nvPr>
            <p:ph idx="3" type="body"/>
          </p:nvPr>
        </p:nvSpPr>
        <p:spPr>
          <a:xfrm>
            <a:off x="8796595" y="1159729"/>
            <a:ext cx="2217600" cy="4632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200"/>
              <a:buFont typeface="Arial"/>
              <a:buNone/>
            </a:pPr>
            <a:r>
              <a:rPr lang="ru-RU"/>
              <a:t>Санкт-Петербург</a:t>
            </a:r>
            <a:endParaRPr/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200"/>
              <a:buFont typeface="Arial"/>
              <a:buNone/>
            </a:pPr>
            <a:r>
              <a:rPr lang="ru-RU"/>
              <a:t>2025</a:t>
            </a:r>
            <a:endParaRPr/>
          </a:p>
        </p:txBody>
      </p:sp>
      <p:sp>
        <p:nvSpPr>
          <p:cNvPr id="121" name="Google Shape;121;p1"/>
          <p:cNvSpPr txBox="1"/>
          <p:nvPr>
            <p:ph idx="4" type="body"/>
          </p:nvPr>
        </p:nvSpPr>
        <p:spPr>
          <a:xfrm>
            <a:off x="3287736" y="3655142"/>
            <a:ext cx="7758900" cy="1159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 lnSpcReduction="10000"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</a:pPr>
            <a:r>
              <a:t/>
            </a:r>
            <a:endParaRPr/>
          </a:p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</a:pPr>
            <a:r>
              <a:rPr lang="ru-RU"/>
              <a:t>Дмитриева Кристина Александровна</a:t>
            </a:r>
            <a:endParaRPr/>
          </a:p>
          <a:p>
            <a:pPr indent="0" lvl="0" marL="0" rtl="0" algn="r"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</a:pPr>
            <a:r>
              <a:rPr lang="ru-RU"/>
              <a:t>Колмогорова Полина Алексеевна</a:t>
            </a:r>
            <a:endParaRPr/>
          </a:p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</a:pPr>
            <a:r>
              <a:rPr lang="ru-RU"/>
              <a:t>Сытикова Елизавета Алексеевна</a:t>
            </a:r>
            <a:endParaRPr/>
          </a:p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600"/>
              <a:buFont typeface="Arial"/>
              <a:buNone/>
            </a:pPr>
            <a:r>
              <a:t/>
            </a:r>
            <a:endParaRPr/>
          </a:p>
        </p:txBody>
      </p:sp>
      <p:sp>
        <p:nvSpPr>
          <p:cNvPr id="122" name="Google Shape;122;p1"/>
          <p:cNvSpPr txBox="1"/>
          <p:nvPr/>
        </p:nvSpPr>
        <p:spPr>
          <a:xfrm>
            <a:off x="1188375" y="4884400"/>
            <a:ext cx="9252900" cy="9543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b="0" i="0" lang="ru-RU" sz="14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* </a:t>
            </a:r>
            <a:r>
              <a:rPr lang="ru-RU">
                <a:solidFill>
                  <a:srgbClr val="0E2D69"/>
                </a:solidFill>
              </a:rPr>
              <a:t>Доклад подготовлен</a:t>
            </a:r>
            <a:r>
              <a:rPr b="0" i="0" lang="ru-RU" sz="14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в результате проведения исследования по проекту No 24-00-033 «Экспериментальное изучение и моделирование когнитивных механизмов речевой деятельности» в рамках Программы «Научный фонд Национального исследовательского университета “Высшая школа экономики” (НИУ ВШЭ)» в 2025 г.</a:t>
            </a:r>
            <a:endParaRPr b="0" i="0" sz="14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p30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28" name="Google Shape;128;p30"/>
          <p:cNvSpPr txBox="1"/>
          <p:nvPr>
            <p:ph idx="2" type="body"/>
          </p:nvPr>
        </p:nvSpPr>
        <p:spPr>
          <a:xfrm>
            <a:off x="3459163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29" name="Google Shape;129;p30"/>
          <p:cNvSpPr txBox="1"/>
          <p:nvPr>
            <p:ph idx="4" type="body"/>
          </p:nvPr>
        </p:nvSpPr>
        <p:spPr>
          <a:xfrm>
            <a:off x="6259892" y="548720"/>
            <a:ext cx="2070100" cy="408109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30" name="Google Shape;130;p30"/>
          <p:cNvSpPr txBox="1"/>
          <p:nvPr>
            <p:ph type="title"/>
          </p:nvPr>
        </p:nvSpPr>
        <p:spPr>
          <a:xfrm>
            <a:off x="1047575" y="2019450"/>
            <a:ext cx="9842400" cy="50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Дегуманизация искусства</a:t>
            </a:r>
            <a:endParaRPr b="1" sz="2500"/>
          </a:p>
        </p:txBody>
      </p:sp>
      <p:sp>
        <p:nvSpPr>
          <p:cNvPr id="131" name="Google Shape;131;p30"/>
          <p:cNvSpPr txBox="1"/>
          <p:nvPr>
            <p:ph type="title"/>
          </p:nvPr>
        </p:nvSpPr>
        <p:spPr>
          <a:xfrm>
            <a:off x="6548487" y="1969950"/>
            <a:ext cx="48408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Гуманизация искусства</a:t>
            </a:r>
            <a:endParaRPr b="1" sz="2500"/>
          </a:p>
        </p:txBody>
      </p:sp>
      <p:cxnSp>
        <p:nvCxnSpPr>
          <p:cNvPr id="132" name="Google Shape;132;p30"/>
          <p:cNvCxnSpPr>
            <a:stCxn id="130" idx="0"/>
          </p:cNvCxnSpPr>
          <p:nvPr/>
        </p:nvCxnSpPr>
        <p:spPr>
          <a:xfrm>
            <a:off x="5968775" y="2019450"/>
            <a:ext cx="0" cy="200100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med" w="med" type="none"/>
            <a:tailEnd len="med" w="med" type="none"/>
          </a:ln>
        </p:spPr>
      </p:cxnSp>
      <p:sp>
        <p:nvSpPr>
          <p:cNvPr id="133" name="Google Shape;133;p30"/>
          <p:cNvSpPr txBox="1"/>
          <p:nvPr/>
        </p:nvSpPr>
        <p:spPr>
          <a:xfrm>
            <a:off x="913600" y="2522550"/>
            <a:ext cx="4475400" cy="1143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>
                <a:solidFill>
                  <a:schemeClr val="dk1"/>
                </a:solidFill>
              </a:rPr>
              <a:t>«‎новое искусство»‎‎ элитарно, предназначено для понимания меньшинства и, в свою очередь, противопоставлено массам. </a:t>
            </a:r>
            <a:endParaRPr>
              <a:solidFill>
                <a:schemeClr val="dk1"/>
              </a:solidFill>
            </a:endParaRPr>
          </a:p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ru-RU">
                <a:solidFill>
                  <a:schemeClr val="dk1"/>
                </a:solidFill>
              </a:rPr>
              <a:t>[Хосе Ортега-и-Гассет, 1957]</a:t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34" name="Google Shape;134;p30"/>
          <p:cNvSpPr txBox="1"/>
          <p:nvPr/>
        </p:nvSpPr>
        <p:spPr>
          <a:xfrm>
            <a:off x="6475425" y="2473025"/>
            <a:ext cx="4621500" cy="1143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ru-RU">
                <a:solidFill>
                  <a:schemeClr val="dk1"/>
                </a:solidFill>
              </a:rPr>
              <a:t>гибридизация элитарного и массового, размыкание закрытой музейной среды как традиционной формы репрезентации и сохранения предметов искусства.</a:t>
            </a:r>
            <a:endParaRPr>
              <a:solidFill>
                <a:schemeClr val="dk1"/>
              </a:solidFill>
            </a:endParaRPr>
          </a:p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ru-RU">
                <a:solidFill>
                  <a:schemeClr val="dk1"/>
                </a:solidFill>
              </a:rPr>
              <a:t>[Эвалльё, Крутоус, 2021]</a:t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35" name="Google Shape;135;p30"/>
          <p:cNvSpPr txBox="1"/>
          <p:nvPr>
            <p:ph type="title"/>
          </p:nvPr>
        </p:nvSpPr>
        <p:spPr>
          <a:xfrm>
            <a:off x="1863000" y="4646150"/>
            <a:ext cx="84660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3100" u="sng"/>
              <a:t>Могут ли эти процессы сосуществовать?</a:t>
            </a:r>
            <a:endParaRPr b="1" sz="3100" u="sng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9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Google Shape;140;g34d37f188ef_0_9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41" name="Google Shape;141;g34d37f188ef_0_9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42" name="Google Shape;142;g34d37f188ef_0_9"/>
          <p:cNvSpPr txBox="1"/>
          <p:nvPr>
            <p:ph idx="3" type="body"/>
          </p:nvPr>
        </p:nvSpPr>
        <p:spPr>
          <a:xfrm>
            <a:off x="1208550" y="1449400"/>
            <a:ext cx="9774900" cy="1156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</a:pPr>
            <a:r>
              <a:rPr lang="ru-RU" sz="1800">
                <a:solidFill>
                  <a:schemeClr val="dk1"/>
                </a:solidFill>
              </a:rPr>
              <a:t>Новые</a:t>
            </a:r>
            <a:r>
              <a:rPr b="1" lang="ru-RU" sz="1800">
                <a:solidFill>
                  <a:schemeClr val="dk1"/>
                </a:solidFill>
              </a:rPr>
              <a:t> </a:t>
            </a:r>
            <a:r>
              <a:rPr lang="ru-RU" sz="1800">
                <a:solidFill>
                  <a:schemeClr val="dk1"/>
                </a:solidFill>
              </a:rPr>
              <a:t>музейные практики стремятся </a:t>
            </a:r>
            <a:r>
              <a:rPr lang="ru-RU" sz="1800">
                <a:solidFill>
                  <a:schemeClr val="dk1"/>
                </a:solidFill>
                <a:highlight>
                  <a:schemeClr val="lt1"/>
                </a:highlight>
              </a:rPr>
              <a:t>адаптироваться к более широкой аудитории.</a:t>
            </a:r>
            <a:endParaRPr b="1" sz="1800">
              <a:solidFill>
                <a:schemeClr val="dk1"/>
              </a:solidFill>
              <a:highlight>
                <a:schemeClr val="lt1"/>
              </a:highlight>
            </a:endParaRPr>
          </a:p>
          <a:p>
            <a:pPr indent="0" lvl="0" marL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</a:pPr>
            <a:r>
              <a:rPr b="1" lang="ru-RU" sz="1800">
                <a:solidFill>
                  <a:schemeClr val="dk1"/>
                </a:solidFill>
              </a:rPr>
              <a:t>НО!</a:t>
            </a:r>
            <a:endParaRPr b="1" sz="400">
              <a:solidFill>
                <a:schemeClr val="dk1"/>
              </a:solidFill>
            </a:endParaRPr>
          </a:p>
          <a:p>
            <a:pPr indent="0" lvl="0" marL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</a:pPr>
            <a:r>
              <a:rPr lang="ru-RU" sz="1800">
                <a:solidFill>
                  <a:schemeClr val="dk1"/>
                </a:solidFill>
              </a:rPr>
              <a:t>Их текстовое сопровождение продолжает следовать канонам искусствоведческого текста и</a:t>
            </a:r>
            <a:r>
              <a:rPr b="1" lang="ru-RU" sz="1800">
                <a:solidFill>
                  <a:schemeClr val="dk1"/>
                </a:solidFill>
              </a:rPr>
              <a:t> </a:t>
            </a:r>
            <a:r>
              <a:rPr lang="ru-RU" sz="1800">
                <a:solidFill>
                  <a:schemeClr val="dk1"/>
                </a:solidFill>
                <a:highlight>
                  <a:srgbClr val="CDDDF0"/>
                </a:highlight>
              </a:rPr>
              <a:t>остается труднодоступным “широкой” аудитории</a:t>
            </a:r>
            <a:r>
              <a:rPr b="1" lang="ru-RU" sz="1800">
                <a:solidFill>
                  <a:schemeClr val="dk1"/>
                </a:solidFill>
              </a:rPr>
              <a:t>.</a:t>
            </a:r>
            <a:endParaRPr b="1" sz="1800">
              <a:solidFill>
                <a:schemeClr val="dk1"/>
              </a:solidFill>
            </a:endParaRPr>
          </a:p>
          <a:p>
            <a:pPr indent="0" lvl="0" marL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</a:pPr>
            <a:r>
              <a:t/>
            </a:r>
            <a:endParaRPr b="1" sz="1800">
              <a:solidFill>
                <a:schemeClr val="dk1"/>
              </a:solidFill>
            </a:endParaRPr>
          </a:p>
          <a:p>
            <a:pPr indent="0" lvl="0" marL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</a:pPr>
            <a:r>
              <a:t/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43" name="Google Shape;143;g34d37f188ef_0_9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44" name="Google Shape;144;g34d37f188ef_0_9"/>
          <p:cNvSpPr txBox="1"/>
          <p:nvPr/>
        </p:nvSpPr>
        <p:spPr>
          <a:xfrm>
            <a:off x="698675" y="4505075"/>
            <a:ext cx="4996200" cy="1855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rPr b="1" i="0" lang="ru-RU" sz="16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Сложность текста</a:t>
            </a:r>
            <a:r>
              <a:rPr b="0" i="0" lang="ru-RU" sz="16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– объективная величина, которая может быть измерена на основе специально подобранных дескриптивных параметров (морфологических, синтаксических, …).</a:t>
            </a:r>
            <a:br>
              <a:rPr b="0" i="0" lang="ru-RU" sz="16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</a:br>
            <a:endParaRPr b="0" i="0" sz="16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15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rPr b="0" i="0" lang="ru-RU" sz="16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[Солнышкина М.И. et al., 2022]</a:t>
            </a:r>
            <a:endParaRPr b="0" i="0" sz="16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45" name="Google Shape;145;g34d37f188ef_0_9"/>
          <p:cNvSpPr txBox="1"/>
          <p:nvPr/>
        </p:nvSpPr>
        <p:spPr>
          <a:xfrm>
            <a:off x="6693450" y="4505075"/>
            <a:ext cx="4996200" cy="172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rPr b="1" i="0" lang="ru-RU" sz="16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Трудность текста</a:t>
            </a:r>
            <a:r>
              <a:rPr b="0" i="0" lang="ru-RU" sz="16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– характеристика, которая определяется на основе эмпирических данных о восприятии текста читателем с учетом его фоновых знаний, языковых навыков когнитивных особенностей и социолингвистических параметров.</a:t>
            </a:r>
            <a:endParaRPr b="0" i="0" sz="16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15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t/>
            </a:r>
            <a:endParaRPr b="0" i="0" sz="16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6" name="Google Shape;146;g34d37f188ef_0_9"/>
          <p:cNvSpPr txBox="1"/>
          <p:nvPr/>
        </p:nvSpPr>
        <p:spPr>
          <a:xfrm>
            <a:off x="3333450" y="3098775"/>
            <a:ext cx="5525100" cy="1298100"/>
          </a:xfrm>
          <a:prstGeom prst="rect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rPr b="1" i="0" lang="ru-RU" sz="16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Измерение сложности текстов сопроводительных текстов виртуального тура в Государственный Эрмитаж</a:t>
            </a:r>
            <a:endParaRPr b="0" i="0" sz="16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ctr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None/>
            </a:pPr>
            <a:r>
              <a:rPr b="0" i="0" lang="ru-RU" sz="16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[Колмогорова, Куликова, Колмогорова, в печати]</a:t>
            </a:r>
            <a:endParaRPr b="0" i="0" sz="16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147" name="Google Shape;147;g34d37f188ef_0_9"/>
          <p:cNvCxnSpPr/>
          <p:nvPr/>
        </p:nvCxnSpPr>
        <p:spPr>
          <a:xfrm flipH="1">
            <a:off x="6094350" y="2758188"/>
            <a:ext cx="3300" cy="299400"/>
          </a:xfrm>
          <a:prstGeom prst="straightConnector1">
            <a:avLst/>
          </a:prstGeom>
          <a:noFill/>
          <a:ln cap="flat" cmpd="sng" w="19050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1" name="Shape 1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2" name="Google Shape;152;g34d37f188ef_0_31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53" name="Google Shape;153;g34d37f188ef_0_31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54" name="Google Shape;154;g34d37f188ef_0_31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55" name="Google Shape;155;g34d37f188ef_0_31"/>
          <p:cNvSpPr txBox="1"/>
          <p:nvPr>
            <p:ph type="title"/>
          </p:nvPr>
        </p:nvSpPr>
        <p:spPr>
          <a:xfrm>
            <a:off x="1047575" y="1607675"/>
            <a:ext cx="9842400" cy="50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Эксперимент о сложности</a:t>
            </a:r>
            <a:endParaRPr b="1" sz="2500"/>
          </a:p>
        </p:txBody>
      </p:sp>
      <p:sp>
        <p:nvSpPr>
          <p:cNvPr id="156" name="Google Shape;156;g34d37f188ef_0_31"/>
          <p:cNvSpPr txBox="1"/>
          <p:nvPr/>
        </p:nvSpPr>
        <p:spPr>
          <a:xfrm>
            <a:off x="6475425" y="2473025"/>
            <a:ext cx="46215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57" name="Google Shape;157;g34d37f188ef_0_31"/>
          <p:cNvSpPr txBox="1"/>
          <p:nvPr/>
        </p:nvSpPr>
        <p:spPr>
          <a:xfrm>
            <a:off x="788425" y="2873225"/>
            <a:ext cx="4998600" cy="19509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336550" lvl="0" marL="45720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Clr>
                <a:srgbClr val="0F2C68"/>
              </a:buClr>
              <a:buSzPts val="1700"/>
              <a:buChar char="-"/>
            </a:pP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132 метрики</a:t>
            </a:r>
            <a:endParaRPr b="1" sz="17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-3365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F2C68"/>
              </a:buClr>
              <a:buSzPts val="1700"/>
              <a:buChar char="-"/>
            </a:pP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886 текстов Виртуальной экскурсии по Эрмитажу</a:t>
            </a:r>
            <a:endParaRPr b="1" sz="17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-3365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F2C68"/>
              </a:buClr>
              <a:buSzPts val="1700"/>
              <a:buChar char="-"/>
            </a:pP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2 референциальных корпуса: научные статьи об искусстве и публицистические тексты об искусстве</a:t>
            </a:r>
            <a:endParaRPr sz="1100">
              <a:solidFill>
                <a:srgbClr val="0F2C68"/>
              </a:solidFill>
              <a:highlight>
                <a:srgbClr val="FFFFFF"/>
              </a:highlight>
            </a:endParaRPr>
          </a:p>
        </p:txBody>
      </p:sp>
      <p:sp>
        <p:nvSpPr>
          <p:cNvPr id="158" name="Google Shape;158;g34d37f188ef_0_31"/>
          <p:cNvSpPr txBox="1"/>
          <p:nvPr/>
        </p:nvSpPr>
        <p:spPr>
          <a:xfrm>
            <a:off x="6371450" y="1607675"/>
            <a:ext cx="5157900" cy="4594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500">
                <a:solidFill>
                  <a:srgbClr val="0F2C68"/>
                </a:solidFill>
                <a:highlight>
                  <a:srgbClr val="FFFFFF"/>
                </a:highlight>
              </a:rPr>
              <a:t>1) По формальным метрикам (пр. средняя длина предложения или колличество лемм) тексты об искусстве занимают промежуточную позицию между текстами искусствоведческих статей и текстами газетных публикаций.</a:t>
            </a:r>
            <a:endParaRPr sz="15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500">
                <a:solidFill>
                  <a:srgbClr val="0F2C68"/>
                </a:solidFill>
                <a:highlight>
                  <a:srgbClr val="FFFFFF"/>
                </a:highlight>
              </a:rPr>
              <a:t>2)  Тексты об искусстве значительно проще научных статей по синтаксическим, словообразовательным, грамматическим и некоторым лексическим метрикам.</a:t>
            </a:r>
            <a:endParaRPr sz="15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500">
                <a:solidFill>
                  <a:srgbClr val="0F2C68"/>
                </a:solidFill>
                <a:highlight>
                  <a:srgbClr val="FFFFFF"/>
                </a:highlight>
              </a:rPr>
              <a:t>3)  Тексты об искусстве сложнее информационно-публицистических медиатекстов по базовым и частеречным параметрам.</a:t>
            </a:r>
            <a:endParaRPr sz="15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1200"/>
              </a:spcAft>
              <a:buNone/>
            </a:pPr>
            <a:r>
              <a:rPr lang="ru-RU" sz="1500">
                <a:solidFill>
                  <a:srgbClr val="0F2C68"/>
                </a:solidFill>
                <a:highlight>
                  <a:srgbClr val="FFFFFF"/>
                </a:highlight>
              </a:rPr>
              <a:t>4)  Существует также ряд метрик, которые не позволяют классифицировать тексты об искусстве как «скорее научно-искусствоведческие» или «скорее публицистические медиатексты».</a:t>
            </a:r>
            <a:endParaRPr sz="180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62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g34d50f03908_0_1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64" name="Google Shape;164;g34d50f03908_0_1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65" name="Google Shape;165;g34d50f03908_0_1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66" name="Google Shape;166;g34d50f03908_0_12"/>
          <p:cNvSpPr txBox="1"/>
          <p:nvPr>
            <p:ph type="title"/>
          </p:nvPr>
        </p:nvSpPr>
        <p:spPr>
          <a:xfrm>
            <a:off x="1047575" y="1607675"/>
            <a:ext cx="9842400" cy="50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Эксперимент о трудности</a:t>
            </a:r>
            <a:endParaRPr b="1" sz="2500"/>
          </a:p>
        </p:txBody>
      </p:sp>
      <p:sp>
        <p:nvSpPr>
          <p:cNvPr id="167" name="Google Shape;167;g34d50f03908_0_12"/>
          <p:cNvSpPr txBox="1"/>
          <p:nvPr/>
        </p:nvSpPr>
        <p:spPr>
          <a:xfrm>
            <a:off x="6475425" y="2473025"/>
            <a:ext cx="46215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68" name="Google Shape;168;g34d50f03908_0_12"/>
          <p:cNvSpPr txBox="1"/>
          <p:nvPr/>
        </p:nvSpPr>
        <p:spPr>
          <a:xfrm>
            <a:off x="788425" y="2291075"/>
            <a:ext cx="4998600" cy="13491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336550" lvl="0" marL="45720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Clr>
                <a:srgbClr val="0F2C68"/>
              </a:buClr>
              <a:buSzPts val="1700"/>
              <a:buChar char="-"/>
            </a:pP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136</a:t>
            </a: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6 текстов Виртуальной экскурсии по Эрмитажу на платформе Label Studio</a:t>
            </a:r>
            <a:endParaRPr b="1" sz="1700">
              <a:solidFill>
                <a:srgbClr val="0F2C68"/>
              </a:solidFill>
              <a:highlight>
                <a:srgbClr val="FFFFFF"/>
              </a:highlight>
            </a:endParaRPr>
          </a:p>
          <a:p>
            <a:pPr indent="-3365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F2C68"/>
              </a:buClr>
              <a:buSzPts val="1700"/>
              <a:buChar char="-"/>
            </a:pPr>
            <a:r>
              <a:rPr b="1" lang="ru-RU" sz="1700">
                <a:solidFill>
                  <a:srgbClr val="0F2C68"/>
                </a:solidFill>
                <a:highlight>
                  <a:srgbClr val="FFFFFF"/>
                </a:highlight>
              </a:rPr>
              <a:t>11 разметчиков</a:t>
            </a:r>
            <a:endParaRPr sz="1100">
              <a:solidFill>
                <a:srgbClr val="0F2C68"/>
              </a:solidFill>
              <a:highlight>
                <a:srgbClr val="FFFFFF"/>
              </a:highlight>
            </a:endParaRPr>
          </a:p>
        </p:txBody>
      </p:sp>
      <p:sp>
        <p:nvSpPr>
          <p:cNvPr id="169" name="Google Shape;169;g34d50f03908_0_12"/>
          <p:cNvSpPr txBox="1"/>
          <p:nvPr/>
        </p:nvSpPr>
        <p:spPr>
          <a:xfrm>
            <a:off x="788425" y="3820475"/>
            <a:ext cx="5157900" cy="2741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317500" lvl="0" marL="45720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AutoNum type="arabicParenR"/>
            </a:pPr>
            <a:r>
              <a:rPr lang="ru-RU">
                <a:solidFill>
                  <a:schemeClr val="dk1"/>
                </a:solidFill>
              </a:rPr>
              <a:t>незнакомые термины (50% трудных случаев);</a:t>
            </a:r>
            <a:endParaRPr>
              <a:solidFill>
                <a:schemeClr val="dk1"/>
              </a:solidFill>
            </a:endParaRPr>
          </a:p>
          <a:p>
            <a:pPr indent="-317500" lvl="0" marL="45720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AutoNum type="arabicParenR"/>
            </a:pPr>
            <a:r>
              <a:rPr lang="ru-RU">
                <a:solidFill>
                  <a:schemeClr val="dk1"/>
                </a:solidFill>
              </a:rPr>
              <a:t>синтаксис сопроводительных текстов, изобилующих причастными оборотами, сложными предложениями, вводными словами и т. д (33% случаев).</a:t>
            </a:r>
            <a:endParaRPr>
              <a:solidFill>
                <a:schemeClr val="dk1"/>
              </a:solidFill>
            </a:endParaRPr>
          </a:p>
          <a:p>
            <a:pPr indent="-317500" lvl="0" marL="45720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AutoNum type="arabicParenR"/>
            </a:pPr>
            <a:r>
              <a:rPr lang="ru-RU">
                <a:solidFill>
                  <a:schemeClr val="dk1"/>
                </a:solidFill>
              </a:rPr>
              <a:t>морфологическая трудность (17% случаев). </a:t>
            </a:r>
            <a:endParaRPr>
              <a:solidFill>
                <a:schemeClr val="dk1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1200"/>
              </a:spcAft>
              <a:buNone/>
            </a:pPr>
            <a:r>
              <a:rPr b="1" lang="ru-RU">
                <a:solidFill>
                  <a:schemeClr val="dk1"/>
                </a:solidFill>
              </a:rPr>
              <a:t>Но первоочередная задача - проверка экспериментального сэттинга.</a:t>
            </a:r>
            <a:endParaRPr b="1" sz="1500">
              <a:solidFill>
                <a:schemeClr val="dk1"/>
              </a:solidFill>
              <a:highlight>
                <a:srgbClr val="FFFFFF"/>
              </a:highlight>
            </a:endParaRPr>
          </a:p>
        </p:txBody>
      </p:sp>
      <p:pic>
        <p:nvPicPr>
          <p:cNvPr id="170" name="Google Shape;170;g34d50f03908_0_12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475424" y="2291075"/>
            <a:ext cx="5352251" cy="348263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4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" name="Google Shape;175;g34d50f03908_0_24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76" name="Google Shape;176;g34d50f03908_0_24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77" name="Google Shape;177;g34d50f03908_0_24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78" name="Google Shape;178;g34d50f03908_0_24"/>
          <p:cNvSpPr txBox="1"/>
          <p:nvPr>
            <p:ph type="title"/>
          </p:nvPr>
        </p:nvSpPr>
        <p:spPr>
          <a:xfrm>
            <a:off x="1047575" y="1607675"/>
            <a:ext cx="9842400" cy="5031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Трудности в оценке трудности</a:t>
            </a:r>
            <a:endParaRPr b="1" sz="2500"/>
          </a:p>
        </p:txBody>
      </p:sp>
      <p:sp>
        <p:nvSpPr>
          <p:cNvPr id="179" name="Google Shape;179;g34d50f03908_0_24"/>
          <p:cNvSpPr txBox="1"/>
          <p:nvPr/>
        </p:nvSpPr>
        <p:spPr>
          <a:xfrm>
            <a:off x="6475425" y="2473025"/>
            <a:ext cx="46215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solidFill>
                <a:schemeClr val="dk1"/>
              </a:solidFill>
            </a:endParaRPr>
          </a:p>
        </p:txBody>
      </p:sp>
      <p:sp>
        <p:nvSpPr>
          <p:cNvPr id="180" name="Google Shape;180;g34d50f03908_0_24"/>
          <p:cNvSpPr txBox="1"/>
          <p:nvPr/>
        </p:nvSpPr>
        <p:spPr>
          <a:xfrm>
            <a:off x="1047575" y="2243425"/>
            <a:ext cx="4740600" cy="7389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chemeClr val="dk1"/>
                </a:solidFill>
              </a:rPr>
              <a:t>Необходимо подтолкнуть информантов к более глубокой языковой рефлексии</a:t>
            </a:r>
            <a:endParaRPr sz="1800">
              <a:solidFill>
                <a:schemeClr val="dk1"/>
              </a:solidFill>
            </a:endParaRPr>
          </a:p>
        </p:txBody>
      </p:sp>
      <p:sp>
        <p:nvSpPr>
          <p:cNvPr id="181" name="Google Shape;181;g34d50f03908_0_24"/>
          <p:cNvSpPr txBox="1"/>
          <p:nvPr/>
        </p:nvSpPr>
        <p:spPr>
          <a:xfrm>
            <a:off x="6497475" y="2243425"/>
            <a:ext cx="4740600" cy="7389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chemeClr val="dk1"/>
                </a:solidFill>
              </a:rPr>
              <a:t>Предложить информанту разные маркеры для разных потенциальных трудностей</a:t>
            </a:r>
            <a:endParaRPr sz="1800">
              <a:solidFill>
                <a:schemeClr val="dk1"/>
              </a:solidFill>
            </a:endParaRPr>
          </a:p>
        </p:txBody>
      </p:sp>
      <p:cxnSp>
        <p:nvCxnSpPr>
          <p:cNvPr id="182" name="Google Shape;182;g34d50f03908_0_24"/>
          <p:cNvCxnSpPr>
            <a:stCxn id="180" idx="3"/>
          </p:cNvCxnSpPr>
          <p:nvPr/>
        </p:nvCxnSpPr>
        <p:spPr>
          <a:xfrm>
            <a:off x="5788175" y="2612875"/>
            <a:ext cx="487800" cy="0"/>
          </a:xfrm>
          <a:prstGeom prst="straightConnector1">
            <a:avLst/>
          </a:prstGeom>
          <a:noFill/>
          <a:ln cap="flat" cmpd="sng" w="952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3" name="Google Shape;183;g34d50f03908_0_24"/>
          <p:cNvSpPr txBox="1"/>
          <p:nvPr/>
        </p:nvSpPr>
        <p:spPr>
          <a:xfrm>
            <a:off x="1047575" y="3318750"/>
            <a:ext cx="4740600" cy="10158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chemeClr val="dk1"/>
                </a:solidFill>
              </a:rPr>
              <a:t>Информантам трудно формулировать причину затруднения, могут пропускать задания</a:t>
            </a:r>
            <a:endParaRPr sz="1800">
              <a:solidFill>
                <a:schemeClr val="dk1"/>
              </a:solidFill>
            </a:endParaRPr>
          </a:p>
        </p:txBody>
      </p:sp>
      <p:sp>
        <p:nvSpPr>
          <p:cNvPr id="184" name="Google Shape;184;g34d50f03908_0_24"/>
          <p:cNvSpPr txBox="1"/>
          <p:nvPr/>
        </p:nvSpPr>
        <p:spPr>
          <a:xfrm>
            <a:off x="6497475" y="3318750"/>
            <a:ext cx="4740600" cy="1662300"/>
          </a:xfrm>
          <a:prstGeom prst="rect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chemeClr val="dk1"/>
                </a:solidFill>
              </a:rPr>
              <a:t>Предложить выбрать те утверждения о процессе чтения и понимания, которые оказались верны для этого текста, например </a:t>
            </a:r>
            <a:r>
              <a:rPr i="1" lang="ru-RU" sz="1600">
                <a:solidFill>
                  <a:schemeClr val="dk1"/>
                </a:solidFill>
              </a:rPr>
              <a:t>«Я полностью понял(а) смысл текста после первого прочтения» и т.п.</a:t>
            </a:r>
            <a:r>
              <a:rPr lang="ru-RU" sz="1600">
                <a:solidFill>
                  <a:schemeClr val="dk1"/>
                </a:solidFill>
              </a:rPr>
              <a:t> и шкалу Ликерта (оценка от 0 до 5)</a:t>
            </a:r>
            <a:endParaRPr sz="1300">
              <a:solidFill>
                <a:schemeClr val="dk1"/>
              </a:solidFill>
            </a:endParaRPr>
          </a:p>
        </p:txBody>
      </p:sp>
      <p:cxnSp>
        <p:nvCxnSpPr>
          <p:cNvPr id="185" name="Google Shape;185;g34d50f03908_0_24"/>
          <p:cNvCxnSpPr>
            <a:stCxn id="183" idx="3"/>
          </p:cNvCxnSpPr>
          <p:nvPr/>
        </p:nvCxnSpPr>
        <p:spPr>
          <a:xfrm>
            <a:off x="5788175" y="3826650"/>
            <a:ext cx="487800" cy="0"/>
          </a:xfrm>
          <a:prstGeom prst="straightConnector1">
            <a:avLst/>
          </a:prstGeom>
          <a:noFill/>
          <a:ln cap="flat" cmpd="sng" w="952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6" name="Google Shape;186;g34d50f03908_0_24"/>
          <p:cNvSpPr txBox="1"/>
          <p:nvPr/>
        </p:nvSpPr>
        <p:spPr>
          <a:xfrm>
            <a:off x="1047575" y="5258000"/>
            <a:ext cx="4740600" cy="738900"/>
          </a:xfrm>
          <a:prstGeom prst="rect">
            <a:avLst/>
          </a:prstGeom>
          <a:solidFill>
            <a:schemeClr val="dk1"/>
          </a:solidFill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chemeClr val="lt1"/>
                </a:solidFill>
              </a:rPr>
              <a:t>Информанты склонны выбирать социально-одобряемые варианты</a:t>
            </a:r>
            <a:endParaRPr sz="1800">
              <a:solidFill>
                <a:schemeClr val="lt1"/>
              </a:solidFill>
            </a:endParaRPr>
          </a:p>
        </p:txBody>
      </p:sp>
      <p:cxnSp>
        <p:nvCxnSpPr>
          <p:cNvPr id="187" name="Google Shape;187;g34d50f03908_0_24"/>
          <p:cNvCxnSpPr/>
          <p:nvPr/>
        </p:nvCxnSpPr>
        <p:spPr>
          <a:xfrm>
            <a:off x="5788175" y="5627450"/>
            <a:ext cx="487800" cy="0"/>
          </a:xfrm>
          <a:prstGeom prst="straightConnector1">
            <a:avLst/>
          </a:prstGeom>
          <a:noFill/>
          <a:ln cap="flat" cmpd="sng" w="952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8" name="Google Shape;188;g34d50f03908_0_24"/>
          <p:cNvSpPr txBox="1"/>
          <p:nvPr/>
        </p:nvSpPr>
        <p:spPr>
          <a:xfrm>
            <a:off x="6497475" y="5426575"/>
            <a:ext cx="4740600" cy="461700"/>
          </a:xfrm>
          <a:prstGeom prst="rect">
            <a:avLst/>
          </a:prstGeom>
          <a:solidFill>
            <a:schemeClr val="dk1"/>
          </a:solidFill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chemeClr val="lt1"/>
                </a:solidFill>
              </a:rPr>
              <a:t>Разработка теста на “насмотренность”</a:t>
            </a:r>
            <a:endParaRPr sz="1800">
              <a:solidFill>
                <a:schemeClr val="lt1"/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2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Google Shape;193;g31fe8827ecf_0_51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194" name="Google Shape;194;g31fe8827ecf_0_51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95" name="Google Shape;195;g31fe8827ecf_0_51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196" name="Google Shape;196;g31fe8827ecf_0_51"/>
          <p:cNvSpPr txBox="1"/>
          <p:nvPr/>
        </p:nvSpPr>
        <p:spPr>
          <a:xfrm>
            <a:off x="7143700" y="4030575"/>
            <a:ext cx="4660500" cy="818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800"/>
              <a:buFont typeface="Arial"/>
              <a:buNone/>
            </a:pPr>
            <a:r>
              <a:t/>
            </a:r>
            <a:endParaRPr b="0" i="0" sz="2800" u="none" cap="none" strike="noStrik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97" name="Google Shape;197;g31fe8827ecf_0_51"/>
          <p:cNvSpPr txBox="1"/>
          <p:nvPr/>
        </p:nvSpPr>
        <p:spPr>
          <a:xfrm>
            <a:off x="1529475" y="4370950"/>
            <a:ext cx="8628300" cy="1615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Тест, 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который позволит проверить корреляцию </a:t>
            </a:r>
            <a:r>
              <a:rPr b="0" i="0" lang="ru-RU" sz="1800" u="none" cap="none" strike="noStrike">
                <a:solidFill>
                  <a:schemeClr val="dk1"/>
                </a:solidFill>
                <a:highlight>
                  <a:srgbClr val="CDDDF0"/>
                </a:highlight>
                <a:latin typeface="Arial"/>
                <a:ea typeface="Arial"/>
                <a:cs typeface="Arial"/>
                <a:sym typeface="Arial"/>
              </a:rPr>
              <a:t>субъективной трудности текста</a:t>
            </a: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с </a:t>
            </a:r>
            <a:r>
              <a:rPr b="0" i="0" lang="ru-RU" sz="1800" u="none" cap="none" strike="noStrike">
                <a:solidFill>
                  <a:schemeClr val="dk1"/>
                </a:solidFill>
                <a:highlight>
                  <a:srgbClr val="CDDDF0"/>
                </a:highlight>
                <a:latin typeface="Arial"/>
                <a:ea typeface="Arial"/>
                <a:cs typeface="Arial"/>
                <a:sym typeface="Arial"/>
              </a:rPr>
              <a:t>уровнем базовых знаний об искусстве</a:t>
            </a: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, а не только с наличием/отсутствием профессионального образования и/или с субъективной оценкой своих знаний информантом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500"/>
              <a:buFont typeface="Arial"/>
              <a:buNone/>
            </a:pPr>
            <a:r>
              <a:t/>
            </a:r>
            <a:endParaRPr b="0" i="0" sz="15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8" name="Google Shape;198;g31fe8827ecf_0_51"/>
          <p:cNvSpPr txBox="1"/>
          <p:nvPr/>
        </p:nvSpPr>
        <p:spPr>
          <a:xfrm>
            <a:off x="2825775" y="3119875"/>
            <a:ext cx="6035700" cy="818700"/>
          </a:xfrm>
          <a:prstGeom prst="rect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Наша цель — сделать фактор влияния «насмотренности» более объективным  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9" name="Google Shape;199;g31fe8827ecf_0_51"/>
          <p:cNvSpPr txBox="1"/>
          <p:nvPr/>
        </p:nvSpPr>
        <p:spPr>
          <a:xfrm>
            <a:off x="1011775" y="1450000"/>
            <a:ext cx="10036800" cy="1227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1" i="0" lang="ru-RU" sz="1800" u="none" cap="none" strike="noStrike">
                <a:solidFill>
                  <a:schemeClr val="dk1"/>
                </a:solidFill>
                <a:highlight>
                  <a:srgbClr val="CDDDF0"/>
                </a:highlight>
                <a:latin typeface="Arial"/>
                <a:ea typeface="Arial"/>
                <a:cs typeface="Arial"/>
                <a:sym typeface="Arial"/>
              </a:rPr>
              <a:t>«Насмотренность»</a:t>
            </a: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— знания об искусстве, которые человек получает самостоятельно (читает об искусстве, </a:t>
            </a:r>
            <a:b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</a:b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    знакомится с терминологией)</a:t>
            </a:r>
            <a:endParaRPr b="0" i="0" sz="17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200" name="Google Shape;200;g31fe8827ecf_0_51"/>
          <p:cNvCxnSpPr/>
          <p:nvPr/>
        </p:nvCxnSpPr>
        <p:spPr>
          <a:xfrm flipH="1">
            <a:off x="5841975" y="4126748"/>
            <a:ext cx="3300" cy="299400"/>
          </a:xfrm>
          <a:prstGeom prst="straightConnector1">
            <a:avLst/>
          </a:prstGeom>
          <a:noFill/>
          <a:ln cap="flat" cmpd="sng" w="19050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04" name="Shape 2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Google Shape;205;p31"/>
          <p:cNvSpPr txBox="1"/>
          <p:nvPr>
            <p:ph type="title"/>
          </p:nvPr>
        </p:nvSpPr>
        <p:spPr>
          <a:xfrm>
            <a:off x="585899" y="1397447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Visual Aesthetic Sensitivity Test (VAST)</a:t>
            </a:r>
            <a:endParaRPr b="1" sz="2500"/>
          </a:p>
        </p:txBody>
      </p:sp>
      <p:sp>
        <p:nvSpPr>
          <p:cNvPr id="206" name="Google Shape;206;p31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07" name="Google Shape;207;p31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08" name="Google Shape;208;p31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09" name="Google Shape;209;p31"/>
          <p:cNvSpPr txBox="1"/>
          <p:nvPr>
            <p:ph idx="3" type="body"/>
          </p:nvPr>
        </p:nvSpPr>
        <p:spPr>
          <a:xfrm>
            <a:off x="733861" y="2142937"/>
            <a:ext cx="6774300" cy="3745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Тест создан К. Гёцем, подготовка стимульного материала и структура теста описаны в [Götz et al., 1979]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VAST нацелен на оценку “хорошего вкуса” как врожденной способности, которую невозможно натренировать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Основан на принципе частичного разрушения формы эстетического объекта и сравнения впечатлений информанта от оригинала и варианта, подвергшегося “ухудшению”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Существуют обновленные версии с измененной структурой, позволяющей избежать асимметрии в распределении результатов [Myszkowski, Storme, 2017]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Остаются вопросы по поводу надежности и валидности теста</a:t>
            </a:r>
            <a:endParaRPr sz="1800"/>
          </a:p>
        </p:txBody>
      </p:sp>
      <p:pic>
        <p:nvPicPr>
          <p:cNvPr id="210" name="Google Shape;210;p31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108700" y="1234200"/>
            <a:ext cx="3532450" cy="4797050"/>
          </a:xfrm>
          <a:prstGeom prst="rect">
            <a:avLst/>
          </a:prstGeom>
          <a:noFill/>
          <a:ln>
            <a:noFill/>
          </a:ln>
        </p:spPr>
      </p:pic>
      <p:sp>
        <p:nvSpPr>
          <p:cNvPr id="211" name="Google Shape;211;p31"/>
          <p:cNvSpPr txBox="1"/>
          <p:nvPr/>
        </p:nvSpPr>
        <p:spPr>
          <a:xfrm>
            <a:off x="8532575" y="5975000"/>
            <a:ext cx="2684700" cy="292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</a:pPr>
            <a:r>
              <a:rPr b="0" i="0" lang="ru-RU" sz="10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[Myszkowski, Storme, 2017]</a:t>
            </a:r>
            <a:endParaRPr b="0" i="0" sz="10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5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6" name="Google Shape;216;g31e8b70c24b_0_20"/>
          <p:cNvSpPr txBox="1"/>
          <p:nvPr>
            <p:ph type="title"/>
          </p:nvPr>
        </p:nvSpPr>
        <p:spPr>
          <a:xfrm>
            <a:off x="585899" y="1379027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Author Recognition Test (ART)</a:t>
            </a:r>
            <a:endParaRPr b="1" sz="2500"/>
          </a:p>
        </p:txBody>
      </p:sp>
      <p:sp>
        <p:nvSpPr>
          <p:cNvPr id="217" name="Google Shape;217;g31e8b70c24b_0_20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18" name="Google Shape;218;g31e8b70c24b_0_20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19" name="Google Shape;219;g31e8b70c24b_0_20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20" name="Google Shape;220;g31e8b70c24b_0_20"/>
          <p:cNvSpPr txBox="1"/>
          <p:nvPr>
            <p:ph idx="3" type="body"/>
          </p:nvPr>
        </p:nvSpPr>
        <p:spPr>
          <a:xfrm>
            <a:off x="733861" y="2202122"/>
            <a:ext cx="5088900" cy="3745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Author Recognition Test (ART) — методика оценки читательского опыта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Впервые разработан для английского языка Китом Становичем и Ричардом Уэстом в 1989 году [Stanovich, West, 1989]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В списке из имен авторов и филлеров информантам необходимо отметить знакомые фамилии писателей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Существуют версии для различных языков: китайского, корейского, голландского, немецкого, русского и т.д.</a:t>
            </a:r>
            <a:endParaRPr sz="1800"/>
          </a:p>
          <a:p>
            <a:pPr indent="0" lvl="0" marL="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t/>
            </a:r>
            <a:endParaRPr sz="1600"/>
          </a:p>
        </p:txBody>
      </p:sp>
      <p:pic>
        <p:nvPicPr>
          <p:cNvPr id="221" name="Google Shape;221;g31e8b70c24b_0_2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7344457" y="1081225"/>
            <a:ext cx="3740767" cy="4695550"/>
          </a:xfrm>
          <a:prstGeom prst="rect">
            <a:avLst/>
          </a:prstGeom>
          <a:noFill/>
          <a:ln>
            <a:noFill/>
          </a:ln>
        </p:spPr>
      </p:pic>
      <p:sp>
        <p:nvSpPr>
          <p:cNvPr id="222" name="Google Shape;222;g31e8b70c24b_0_20"/>
          <p:cNvSpPr txBox="1"/>
          <p:nvPr/>
        </p:nvSpPr>
        <p:spPr>
          <a:xfrm>
            <a:off x="7885838" y="5891000"/>
            <a:ext cx="2658000" cy="306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0" i="0" lang="ru-RU" sz="11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[Grolig et al., 2020]</a:t>
            </a:r>
            <a:endParaRPr b="0" i="0" sz="11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26" name="Shape 2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Google Shape;227;g31ec797f0af_0_29"/>
          <p:cNvSpPr/>
          <p:nvPr/>
        </p:nvSpPr>
        <p:spPr>
          <a:xfrm>
            <a:off x="351325" y="2930100"/>
            <a:ext cx="5908500" cy="3634200"/>
          </a:xfrm>
          <a:prstGeom prst="rect">
            <a:avLst/>
          </a:prstGeom>
          <a:solidFill>
            <a:schemeClr val="lt1"/>
          </a:solidFill>
          <a:ln cap="flat" cmpd="sng" w="19050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8" name="Google Shape;228;g31ec797f0af_0_29"/>
          <p:cNvSpPr/>
          <p:nvPr/>
        </p:nvSpPr>
        <p:spPr>
          <a:xfrm>
            <a:off x="2518850" y="3065350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29" name="Google Shape;229;g31ec797f0af_0_29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30" name="Google Shape;230;g31ec797f0af_0_29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31" name="Google Shape;231;g31ec797f0af_0_29"/>
          <p:cNvSpPr txBox="1"/>
          <p:nvPr>
            <p:ph type="title"/>
          </p:nvPr>
        </p:nvSpPr>
        <p:spPr>
          <a:xfrm>
            <a:off x="6879125" y="2970925"/>
            <a:ext cx="51984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200"/>
              <a:t>Тест для оценки трудности текстов на платформе Label Studio</a:t>
            </a:r>
            <a:endParaRPr b="1" sz="2200"/>
          </a:p>
        </p:txBody>
      </p:sp>
      <p:sp>
        <p:nvSpPr>
          <p:cNvPr id="232" name="Google Shape;232;g31ec797f0af_0_29"/>
          <p:cNvSpPr txBox="1"/>
          <p:nvPr>
            <p:ph idx="3" type="body"/>
          </p:nvPr>
        </p:nvSpPr>
        <p:spPr>
          <a:xfrm>
            <a:off x="2602149" y="3168361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Сбор информации </a:t>
            </a:r>
            <a:br>
              <a:rPr lang="ru-RU" sz="2000"/>
            </a:br>
            <a:r>
              <a:rPr lang="ru-RU" sz="2000"/>
              <a:t>о респонденте</a:t>
            </a:r>
            <a:endParaRPr sz="2000"/>
          </a:p>
        </p:txBody>
      </p:sp>
      <p:sp>
        <p:nvSpPr>
          <p:cNvPr id="233" name="Google Shape;233;g31ec797f0af_0_29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34" name="Google Shape;234;g31ec797f0af_0_29"/>
          <p:cNvSpPr txBox="1"/>
          <p:nvPr>
            <p:ph type="title"/>
          </p:nvPr>
        </p:nvSpPr>
        <p:spPr>
          <a:xfrm>
            <a:off x="585899" y="1379027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О нашем тесте</a:t>
            </a:r>
            <a:endParaRPr b="1" sz="2500"/>
          </a:p>
        </p:txBody>
      </p:sp>
      <p:sp>
        <p:nvSpPr>
          <p:cNvPr id="235" name="Google Shape;235;g31ec797f0af_0_29"/>
          <p:cNvSpPr/>
          <p:nvPr/>
        </p:nvSpPr>
        <p:spPr>
          <a:xfrm>
            <a:off x="3750050" y="4405625"/>
            <a:ext cx="2256000" cy="5223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36" name="Google Shape;236;g31ec797f0af_0_29"/>
          <p:cNvSpPr txBox="1"/>
          <p:nvPr>
            <p:ph idx="3" type="body"/>
          </p:nvPr>
        </p:nvSpPr>
        <p:spPr>
          <a:xfrm>
            <a:off x="4639175" y="4511625"/>
            <a:ext cx="703200" cy="234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b="1" lang="ru-RU" sz="2000"/>
              <a:t>ART</a:t>
            </a:r>
            <a:endParaRPr b="1" sz="2000"/>
          </a:p>
        </p:txBody>
      </p:sp>
      <p:sp>
        <p:nvSpPr>
          <p:cNvPr id="237" name="Google Shape;237;g31ec797f0af_0_29"/>
          <p:cNvSpPr/>
          <p:nvPr/>
        </p:nvSpPr>
        <p:spPr>
          <a:xfrm>
            <a:off x="3747875" y="5647625"/>
            <a:ext cx="2297100" cy="7770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38" name="Google Shape;238;g31ec797f0af_0_29"/>
          <p:cNvSpPr txBox="1"/>
          <p:nvPr>
            <p:ph idx="3" type="body"/>
          </p:nvPr>
        </p:nvSpPr>
        <p:spPr>
          <a:xfrm>
            <a:off x="3775865" y="5721525"/>
            <a:ext cx="2256000" cy="315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Валидационный тест</a:t>
            </a:r>
            <a:endParaRPr sz="2000"/>
          </a:p>
        </p:txBody>
      </p:sp>
      <p:sp>
        <p:nvSpPr>
          <p:cNvPr id="239" name="Google Shape;239;g31ec797f0af_0_29"/>
          <p:cNvSpPr txBox="1"/>
          <p:nvPr>
            <p:ph idx="3" type="body"/>
          </p:nvPr>
        </p:nvSpPr>
        <p:spPr>
          <a:xfrm>
            <a:off x="3342148" y="1829363"/>
            <a:ext cx="5507700" cy="4683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300"/>
              <a:buNone/>
            </a:pPr>
            <a:r>
              <a:rPr lang="ru-RU" sz="2200"/>
              <a:t>Субъективная оценка трудности текстов</a:t>
            </a:r>
            <a:endParaRPr sz="2200"/>
          </a:p>
        </p:txBody>
      </p:sp>
      <p:cxnSp>
        <p:nvCxnSpPr>
          <p:cNvPr id="240" name="Google Shape;240;g31ec797f0af_0_29"/>
          <p:cNvCxnSpPr>
            <a:stCxn id="239" idx="2"/>
          </p:cNvCxnSpPr>
          <p:nvPr/>
        </p:nvCxnSpPr>
        <p:spPr>
          <a:xfrm flipH="1">
            <a:off x="4942498" y="2297663"/>
            <a:ext cx="1153500" cy="531600"/>
          </a:xfrm>
          <a:prstGeom prst="straightConnector1">
            <a:avLst/>
          </a:prstGeom>
          <a:noFill/>
          <a:ln cap="flat" cmpd="sng" w="19050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  <p:cxnSp>
        <p:nvCxnSpPr>
          <p:cNvPr id="241" name="Google Shape;241;g31ec797f0af_0_29"/>
          <p:cNvCxnSpPr>
            <a:stCxn id="228" idx="2"/>
          </p:cNvCxnSpPr>
          <p:nvPr/>
        </p:nvCxnSpPr>
        <p:spPr>
          <a:xfrm flipH="1">
            <a:off x="2388350" y="3903550"/>
            <a:ext cx="1361700" cy="434100"/>
          </a:xfrm>
          <a:prstGeom prst="straightConnector1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  <p:cxnSp>
        <p:nvCxnSpPr>
          <p:cNvPr id="242" name="Google Shape;242;g31ec797f0af_0_29"/>
          <p:cNvCxnSpPr/>
          <p:nvPr/>
        </p:nvCxnSpPr>
        <p:spPr>
          <a:xfrm rot="10800000">
            <a:off x="4878050" y="5055775"/>
            <a:ext cx="0" cy="537900"/>
          </a:xfrm>
          <a:prstGeom prst="straightConnector1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  <p:cxnSp>
        <p:nvCxnSpPr>
          <p:cNvPr id="243" name="Google Shape;243;g31ec797f0af_0_29"/>
          <p:cNvCxnSpPr>
            <a:stCxn id="239" idx="2"/>
          </p:cNvCxnSpPr>
          <p:nvPr/>
        </p:nvCxnSpPr>
        <p:spPr>
          <a:xfrm>
            <a:off x="6095998" y="2297663"/>
            <a:ext cx="1132500" cy="531600"/>
          </a:xfrm>
          <a:prstGeom prst="straightConnector1">
            <a:avLst/>
          </a:prstGeom>
          <a:noFill/>
          <a:ln cap="flat" cmpd="sng" w="19050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244" name="Google Shape;244;g31ec797f0af_0_29"/>
          <p:cNvSpPr/>
          <p:nvPr/>
        </p:nvSpPr>
        <p:spPr>
          <a:xfrm>
            <a:off x="474425" y="4404725"/>
            <a:ext cx="20445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45" name="Google Shape;245;g31ec797f0af_0_29"/>
          <p:cNvSpPr txBox="1"/>
          <p:nvPr>
            <p:ph idx="3" type="body"/>
          </p:nvPr>
        </p:nvSpPr>
        <p:spPr>
          <a:xfrm>
            <a:off x="351324" y="4507736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Анкета информанта</a:t>
            </a:r>
            <a:endParaRPr sz="2000"/>
          </a:p>
        </p:txBody>
      </p:sp>
      <p:cxnSp>
        <p:nvCxnSpPr>
          <p:cNvPr id="246" name="Google Shape;246;g31ec797f0af_0_29"/>
          <p:cNvCxnSpPr>
            <a:stCxn id="228" idx="2"/>
          </p:cNvCxnSpPr>
          <p:nvPr/>
        </p:nvCxnSpPr>
        <p:spPr>
          <a:xfrm>
            <a:off x="3750050" y="3903550"/>
            <a:ext cx="939300" cy="448800"/>
          </a:xfrm>
          <a:prstGeom prst="straightConnector1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247" name="Google Shape;247;g31ec797f0af_0_29"/>
          <p:cNvSpPr txBox="1"/>
          <p:nvPr/>
        </p:nvSpPr>
        <p:spPr>
          <a:xfrm>
            <a:off x="6824925" y="3973125"/>
            <a:ext cx="4901700" cy="9543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rPr b="1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Цель: </a:t>
            </a:r>
            <a:r>
              <a:rPr b="0" i="0" lang="ru-RU" sz="18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проверить корреляцию субъективной трудности текста с уровнем базовых знаний об искусстве, а не только с наличием/отсутствием профессионального образования и/или с субъективной оценкой своих знаний информантом.</a:t>
            </a:r>
            <a:endParaRPr b="0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1" i="0" sz="18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51" name="Shape 2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Google Shape;252;g31e8b70c24b_0_4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</a:pPr>
            <a:r>
              <a:rPr b="1" lang="ru-RU" sz="2500"/>
              <a:t>1. Анкета для информанта</a:t>
            </a:r>
            <a:endParaRPr b="1" sz="2500"/>
          </a:p>
        </p:txBody>
      </p:sp>
      <p:sp>
        <p:nvSpPr>
          <p:cNvPr id="253" name="Google Shape;253;g31e8b70c24b_0_4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54" name="Google Shape;254;g31e8b70c24b_0_4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55" name="Google Shape;255;g31e8b70c24b_0_4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56" name="Google Shape;256;g31e8b70c24b_0_4"/>
          <p:cNvSpPr txBox="1"/>
          <p:nvPr>
            <p:ph idx="3" type="body"/>
          </p:nvPr>
        </p:nvSpPr>
        <p:spPr>
          <a:xfrm>
            <a:off x="926211" y="2320491"/>
            <a:ext cx="4223700" cy="3745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-342900" lvl="0" marL="457200" marR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Анкета состоит из двух частей: </a:t>
            </a:r>
            <a:endParaRPr sz="1800"/>
          </a:p>
          <a:p>
            <a:pPr indent="-342900" lvl="1" marL="914400" marR="0" rtl="0" algn="just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○"/>
            </a:pPr>
            <a:r>
              <a:rPr lang="ru-RU" sz="1800"/>
              <a:t>оценка социально-демографических характеристик информантов (пол, возраст, уровень образования и т.д)</a:t>
            </a:r>
            <a:endParaRPr sz="1800"/>
          </a:p>
          <a:p>
            <a:pPr indent="-342900" lvl="1" marL="914400" marR="0" rtl="0" algn="just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○"/>
            </a:pPr>
            <a:r>
              <a:rPr lang="ru-RU" sz="1800"/>
              <a:t>оценка заинтересованности в визуальном искусстве</a:t>
            </a:r>
            <a:endParaRPr sz="1800"/>
          </a:p>
          <a:p>
            <a:pPr indent="-342900" lvl="0" marL="457200" marR="0" rtl="0" algn="just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Проверка на наличие эффекта социальной желательности</a:t>
            </a:r>
            <a:endParaRPr sz="1800"/>
          </a:p>
        </p:txBody>
      </p:sp>
      <p:pic>
        <p:nvPicPr>
          <p:cNvPr id="257" name="Google Shape;257;g31e8b70c24b_0_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096000" y="1568750"/>
            <a:ext cx="4626676" cy="45561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Google Shape;262;g31e8b70c24b_0_102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2. Artist Recognition Test (ART)</a:t>
            </a:r>
            <a:endParaRPr b="1" sz="2500"/>
          </a:p>
        </p:txBody>
      </p:sp>
      <p:sp>
        <p:nvSpPr>
          <p:cNvPr id="263" name="Google Shape;263;g31e8b70c24b_0_10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64" name="Google Shape;264;g31e8b70c24b_0_10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65" name="Google Shape;265;g31e8b70c24b_0_10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66" name="Google Shape;266;g31e8b70c24b_0_102"/>
          <p:cNvSpPr txBox="1"/>
          <p:nvPr>
            <p:ph idx="3" type="body"/>
          </p:nvPr>
        </p:nvSpPr>
        <p:spPr>
          <a:xfrm>
            <a:off x="852225" y="2172525"/>
            <a:ext cx="5116500" cy="3922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Основан на Едином художественном рейтинге</a:t>
            </a:r>
            <a:r>
              <a:rPr baseline="30000" lang="ru-RU" sz="1800"/>
              <a:t>1</a:t>
            </a:r>
            <a:endParaRPr baseline="30000" sz="1800"/>
          </a:p>
          <a:p>
            <a:pPr indent="-342900" lvl="0" marL="4572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●"/>
            </a:pPr>
            <a:r>
              <a:rPr lang="ru-RU" sz="1800"/>
              <a:t>Включает 138 имен:</a:t>
            </a:r>
            <a:endParaRPr sz="1800"/>
          </a:p>
          <a:p>
            <a:pPr indent="-342900" lvl="1" marL="9144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○"/>
            </a:pPr>
            <a:r>
              <a:rPr lang="ru-RU" sz="1800"/>
              <a:t>69 имен художников (из них 45 взяты из Российского рейтинга и 24 — </a:t>
            </a:r>
            <a:br>
              <a:rPr lang="ru-RU" sz="1800"/>
            </a:br>
            <a:r>
              <a:rPr lang="ru-RU" sz="1800"/>
              <a:t>из Международного)</a:t>
            </a:r>
            <a:endParaRPr sz="1800"/>
          </a:p>
          <a:p>
            <a:pPr indent="-342900" lvl="1" marL="914400" marR="0" rtl="0" algn="l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800"/>
              <a:buChar char="○"/>
            </a:pPr>
            <a:r>
              <a:rPr lang="ru-RU" sz="1800"/>
              <a:t>69 имен-филлеров (имела членов редколлегий российских и зарубежных научных журналов)</a:t>
            </a:r>
            <a:endParaRPr sz="1800"/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SzPts val="1800"/>
              <a:buChar char="●"/>
            </a:pPr>
            <a:r>
              <a:rPr lang="ru-RU" sz="1800"/>
              <a:t>Long-list художников был ранжирован по количеству поисковых запросов, отобраны художники с показателем &gt;3000 запросов</a:t>
            </a:r>
            <a:endParaRPr sz="1800"/>
          </a:p>
        </p:txBody>
      </p:sp>
      <p:pic>
        <p:nvPicPr>
          <p:cNvPr id="267" name="Google Shape;267;g31e8b70c24b_0_10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889975" y="1449400"/>
            <a:ext cx="4133750" cy="4846027"/>
          </a:xfrm>
          <a:prstGeom prst="rect">
            <a:avLst/>
          </a:prstGeom>
          <a:noFill/>
          <a:ln>
            <a:noFill/>
          </a:ln>
        </p:spPr>
      </p:pic>
      <p:sp>
        <p:nvSpPr>
          <p:cNvPr id="268" name="Google Shape;268;g31e8b70c24b_0_102"/>
          <p:cNvSpPr txBox="1"/>
          <p:nvPr/>
        </p:nvSpPr>
        <p:spPr>
          <a:xfrm>
            <a:off x="318200" y="6435400"/>
            <a:ext cx="10164000" cy="273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None/>
            </a:pPr>
            <a:r>
              <a:rPr b="0" baseline="30000" i="0" lang="ru-RU" sz="11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1 </a:t>
            </a:r>
            <a:r>
              <a:rPr b="0" i="0" lang="ru-RU" sz="11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Единый художественный рейтинг [Электронный ресурс]. URL: http://rating.artunion.ru/index.htm (дата обращения: 10 декабря 2024).</a:t>
            </a:r>
            <a:endParaRPr b="0" i="0" sz="1100" u="none" cap="none" strike="noStrike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72" name="Shape 2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Google Shape;273;g31e8b70c24b_0_1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74" name="Google Shape;274;g31e8b70c24b_0_1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75" name="Google Shape;275;g31e8b70c24b_0_1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76" name="Google Shape;276;g31e8b70c24b_0_12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3. Валидационный тест</a:t>
            </a:r>
            <a:endParaRPr b="1" sz="2600"/>
          </a:p>
        </p:txBody>
      </p:sp>
      <p:sp>
        <p:nvSpPr>
          <p:cNvPr id="277" name="Google Shape;277;g31e8b70c24b_0_12"/>
          <p:cNvSpPr txBox="1"/>
          <p:nvPr/>
        </p:nvSpPr>
        <p:spPr>
          <a:xfrm>
            <a:off x="829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just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grpSp>
        <p:nvGrpSpPr>
          <p:cNvPr id="278" name="Google Shape;278;g31e8b70c24b_0_12"/>
          <p:cNvGrpSpPr/>
          <p:nvPr/>
        </p:nvGrpSpPr>
        <p:grpSpPr>
          <a:xfrm>
            <a:off x="5356844" y="2079059"/>
            <a:ext cx="6291054" cy="3638322"/>
            <a:chOff x="6807875" y="1987050"/>
            <a:chExt cx="5197500" cy="2788200"/>
          </a:xfrm>
        </p:grpSpPr>
        <p:sp>
          <p:nvSpPr>
            <p:cNvPr id="279" name="Google Shape;279;g31e8b70c24b_0_12"/>
            <p:cNvSpPr/>
            <p:nvPr/>
          </p:nvSpPr>
          <p:spPr>
            <a:xfrm>
              <a:off x="8329900" y="1987050"/>
              <a:ext cx="3113100" cy="2788200"/>
            </a:xfrm>
            <a:prstGeom prst="triangle">
              <a:avLst>
                <a:gd fmla="val 50000" name="adj"/>
              </a:avLst>
            </a:prstGeom>
            <a:solidFill>
              <a:srgbClr val="CDDDF0"/>
            </a:solidFill>
            <a:ln cap="flat" cmpd="sng" w="9525">
              <a:solidFill>
                <a:srgbClr val="CDDDF0"/>
              </a:solidFill>
              <a:prstDash val="solid"/>
              <a:round/>
              <a:headEnd len="sm" w="sm" type="none"/>
              <a:tailEnd len="sm" w="sm" type="none"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600"/>
                <a:buFont typeface="Arial"/>
                <a:buNone/>
              </a:pPr>
              <a:r>
                <a:t/>
              </a:r>
              <a:endParaRPr b="1" i="0" sz="16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80" name="Google Shape;280;g31e8b70c24b_0_12"/>
            <p:cNvSpPr txBox="1"/>
            <p:nvPr/>
          </p:nvSpPr>
          <p:spPr>
            <a:xfrm>
              <a:off x="6807875" y="3879375"/>
              <a:ext cx="5197500" cy="6063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3000"/>
                <a:buFont typeface="Arial"/>
                <a:buNone/>
              </a:pPr>
              <a:r>
                <a:t/>
              </a:r>
              <a:endParaRPr b="1" i="0" sz="3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81" name="Google Shape;281;g31e8b70c24b_0_12"/>
            <p:cNvSpPr txBox="1"/>
            <p:nvPr/>
          </p:nvSpPr>
          <p:spPr>
            <a:xfrm>
              <a:off x="9270514" y="4264267"/>
              <a:ext cx="1224900" cy="3186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sp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1200"/>
                </a:spcBef>
                <a:spcAft>
                  <a:spcPts val="0"/>
                </a:spcAft>
                <a:buClr>
                  <a:srgbClr val="000000"/>
                </a:buClr>
                <a:buSzPts val="1500"/>
                <a:buFont typeface="Arial"/>
                <a:buNone/>
              </a:pPr>
              <a:r>
                <a:rPr b="1" i="0" lang="ru-RU" sz="1500" u="none" cap="none" strike="noStrike">
                  <a:solidFill>
                    <a:srgbClr val="0E2D69"/>
                  </a:solidFill>
                  <a:latin typeface="Arial"/>
                  <a:ea typeface="Arial"/>
                  <a:cs typeface="Arial"/>
                  <a:sym typeface="Arial"/>
                </a:rPr>
                <a:t>Запоминание</a:t>
              </a:r>
              <a:endParaRPr b="1" i="0" sz="16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82" name="Google Shape;282;g31e8b70c24b_0_12"/>
            <p:cNvSpPr txBox="1"/>
            <p:nvPr/>
          </p:nvSpPr>
          <p:spPr>
            <a:xfrm>
              <a:off x="9328900" y="3855156"/>
              <a:ext cx="1115100" cy="3186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sp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1200"/>
                </a:spcBef>
                <a:spcAft>
                  <a:spcPts val="0"/>
                </a:spcAft>
                <a:buClr>
                  <a:srgbClr val="000000"/>
                </a:buClr>
                <a:buSzPts val="1500"/>
                <a:buFont typeface="Arial"/>
                <a:buNone/>
              </a:pPr>
              <a:r>
                <a:rPr b="1" i="0" lang="ru-RU" sz="1500" u="none" cap="none" strike="noStrike">
                  <a:solidFill>
                    <a:srgbClr val="0E2D69"/>
                  </a:solidFill>
                  <a:latin typeface="Arial"/>
                  <a:ea typeface="Arial"/>
                  <a:cs typeface="Arial"/>
                  <a:sym typeface="Arial"/>
                </a:rPr>
                <a:t>Понимание</a:t>
              </a:r>
              <a:endParaRPr b="1" i="0" sz="16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83" name="Google Shape;283;g31e8b70c24b_0_12"/>
            <p:cNvSpPr txBox="1"/>
            <p:nvPr/>
          </p:nvSpPr>
          <p:spPr>
            <a:xfrm>
              <a:off x="9273999" y="3446059"/>
              <a:ext cx="1224900" cy="3186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sp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1200"/>
                </a:spcBef>
                <a:spcAft>
                  <a:spcPts val="0"/>
                </a:spcAft>
                <a:buClr>
                  <a:srgbClr val="000000"/>
                </a:buClr>
                <a:buSzPts val="1500"/>
                <a:buFont typeface="Arial"/>
                <a:buNone/>
              </a:pPr>
              <a:r>
                <a:rPr b="1" i="0" lang="ru-RU" sz="1500" u="none" cap="none" strike="noStrike">
                  <a:solidFill>
                    <a:srgbClr val="0E2D69"/>
                  </a:solidFill>
                  <a:latin typeface="Arial"/>
                  <a:ea typeface="Arial"/>
                  <a:cs typeface="Arial"/>
                  <a:sym typeface="Arial"/>
                </a:rPr>
                <a:t>Применение</a:t>
              </a:r>
              <a:endParaRPr b="1" i="0" sz="16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84" name="Google Shape;284;g31e8b70c24b_0_12"/>
            <p:cNvSpPr txBox="1"/>
            <p:nvPr/>
          </p:nvSpPr>
          <p:spPr>
            <a:xfrm>
              <a:off x="9103150" y="3050887"/>
              <a:ext cx="1566600" cy="3186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sp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1200"/>
                </a:spcBef>
                <a:spcAft>
                  <a:spcPts val="0"/>
                </a:spcAft>
                <a:buClr>
                  <a:srgbClr val="000000"/>
                </a:buClr>
                <a:buSzPts val="1500"/>
                <a:buFont typeface="Arial"/>
                <a:buNone/>
              </a:pPr>
              <a:r>
                <a:rPr b="1" i="0" lang="ru-RU" sz="1500" u="none" cap="none" strike="noStrike">
                  <a:solidFill>
                    <a:srgbClr val="0E2D69"/>
                  </a:solidFill>
                  <a:latin typeface="Arial"/>
                  <a:ea typeface="Arial"/>
                  <a:cs typeface="Arial"/>
                  <a:sym typeface="Arial"/>
                </a:rPr>
                <a:t>Анализ + синтез</a:t>
              </a:r>
              <a:endParaRPr b="1" i="0" sz="16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85" name="Google Shape;285;g31e8b70c24b_0_12"/>
            <p:cNvSpPr txBox="1"/>
            <p:nvPr/>
          </p:nvSpPr>
          <p:spPr>
            <a:xfrm>
              <a:off x="9328900" y="2627850"/>
              <a:ext cx="1115100" cy="318600"/>
            </a:xfrm>
            <a:prstGeom prst="rect">
              <a:avLst/>
            </a:prstGeom>
            <a:noFill/>
            <a:ln>
              <a:noFill/>
            </a:ln>
          </p:spPr>
          <p:txBody>
            <a:bodyPr anchorCtr="0" anchor="t" bIns="91425" lIns="91425" spcFirstLastPara="1" rIns="91425" wrap="square" tIns="91425">
              <a:spAutoFit/>
            </a:bodyPr>
            <a:lstStyle/>
            <a:p>
              <a:pPr indent="0" lvl="0" marL="0" marR="0" rtl="0" algn="ctr">
                <a:lnSpc>
                  <a:spcPct val="100000"/>
                </a:lnSpc>
                <a:spcBef>
                  <a:spcPts val="1200"/>
                </a:spcBef>
                <a:spcAft>
                  <a:spcPts val="0"/>
                </a:spcAft>
                <a:buClr>
                  <a:srgbClr val="000000"/>
                </a:buClr>
                <a:buSzPts val="1500"/>
                <a:buFont typeface="Arial"/>
                <a:buNone/>
              </a:pPr>
              <a:r>
                <a:rPr b="1" i="0" lang="ru-RU" sz="1500" u="none" cap="none" strike="noStrike">
                  <a:solidFill>
                    <a:srgbClr val="0E2D69"/>
                  </a:solidFill>
                  <a:latin typeface="Arial"/>
                  <a:ea typeface="Arial"/>
                  <a:cs typeface="Arial"/>
                  <a:sym typeface="Arial"/>
                </a:rPr>
                <a:t>Оценка</a:t>
              </a:r>
              <a:endParaRPr b="1" i="0" sz="16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  <p:sp>
        <p:nvSpPr>
          <p:cNvPr id="286" name="Google Shape;286;g31e8b70c24b_0_12"/>
          <p:cNvSpPr txBox="1"/>
          <p:nvPr/>
        </p:nvSpPr>
        <p:spPr>
          <a:xfrm>
            <a:off x="829750" y="2423375"/>
            <a:ext cx="5876400" cy="3294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800"/>
              <a:buFont typeface="Arial"/>
              <a:buChar char="●"/>
            </a:pP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Состоит из </a:t>
            </a:r>
            <a:r>
              <a:rPr lang="ru-RU" sz="1800">
                <a:solidFill>
                  <a:srgbClr val="0E2D69"/>
                </a:solidFill>
              </a:rPr>
              <a:t>6</a:t>
            </a: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блоков вопросов</a:t>
            </a:r>
            <a:r>
              <a:rPr lang="ru-RU" sz="1800">
                <a:solidFill>
                  <a:srgbClr val="0E2D69"/>
                </a:solidFill>
              </a:rPr>
              <a:t> в </a:t>
            </a: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соответств</a:t>
            </a:r>
            <a:r>
              <a:rPr lang="ru-RU" sz="1800">
                <a:solidFill>
                  <a:srgbClr val="0E2D69"/>
                </a:solidFill>
              </a:rPr>
              <a:t>ии</a:t>
            </a: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b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</a:b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таксономи</a:t>
            </a:r>
            <a:r>
              <a:rPr lang="ru-RU" sz="1800">
                <a:solidFill>
                  <a:srgbClr val="0E2D69"/>
                </a:solidFill>
              </a:rPr>
              <a:t>ей</a:t>
            </a: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Блума (</a:t>
            </a:r>
            <a:r>
              <a:rPr lang="ru-RU" sz="1800">
                <a:solidFill>
                  <a:srgbClr val="0E2D69"/>
                </a:solidFill>
              </a:rPr>
              <a:t>2 блока на запоминание)</a:t>
            </a:r>
            <a:endParaRPr b="0" i="0" sz="18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800"/>
              <a:buFont typeface="Arial"/>
              <a:buChar char="●"/>
            </a:pP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Задания взяты из ВСОШ, МОШ по МХК</a:t>
            </a:r>
            <a:endParaRPr b="0" i="0" sz="18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800"/>
              <a:buFont typeface="Arial"/>
              <a:buChar char="●"/>
            </a:pP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Они сбалансированы по темам (направление, век, зарубежное/отечественное искусство) </a:t>
            </a:r>
            <a:endParaRPr b="0" i="0" sz="18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800"/>
              <a:buFont typeface="Arial"/>
              <a:buChar char="●"/>
            </a:pP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Максимальный балл за тест — </a:t>
            </a:r>
            <a:r>
              <a:rPr lang="ru-RU" sz="1800">
                <a:solidFill>
                  <a:srgbClr val="0E2D69"/>
                </a:solidFill>
              </a:rPr>
              <a:t>90</a:t>
            </a:r>
            <a:b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</a:b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(1</a:t>
            </a:r>
            <a:r>
              <a:rPr lang="ru-RU" sz="1800">
                <a:solidFill>
                  <a:srgbClr val="0E2D69"/>
                </a:solidFill>
              </a:rPr>
              <a:t>5</a:t>
            </a: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 баллов за каждый блок)</a:t>
            </a:r>
            <a:endParaRPr b="0" i="0" sz="18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-34290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E2D69"/>
              </a:buClr>
              <a:buSzPts val="1800"/>
              <a:buFont typeface="Arial"/>
              <a:buChar char="●"/>
            </a:pPr>
            <a:r>
              <a:rPr b="0" i="0" lang="ru-RU" sz="1800" u="none" cap="none" strike="noStrike">
                <a:solidFill>
                  <a:srgbClr val="0E2D69"/>
                </a:solidFill>
                <a:latin typeface="Arial"/>
                <a:ea typeface="Arial"/>
                <a:cs typeface="Arial"/>
                <a:sym typeface="Arial"/>
              </a:rPr>
              <a:t>В конце добавлен дополнительный блок рефлексии, он не подлежит оценке</a:t>
            </a:r>
            <a:endParaRPr b="0" i="0" sz="1800" u="none" cap="none" strike="noStrike">
              <a:solidFill>
                <a:srgbClr val="0E2D69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90" name="Shape 2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" name="Google Shape;291;g31ec797f0af_0_88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292" name="Google Shape;292;g31ec797f0af_0_88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93" name="Google Shape;293;g31ec797f0af_0_88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294" name="Google Shape;294;g31ec797f0af_0_88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</a:t>
            </a:r>
            <a:endParaRPr b="1" sz="2600"/>
          </a:p>
        </p:txBody>
      </p:sp>
      <p:sp>
        <p:nvSpPr>
          <p:cNvPr id="295" name="Google Shape;295;g31ec797f0af_0_88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96" name="Google Shape;296;g31ec797f0af_0_8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096000" y="1830925"/>
            <a:ext cx="5915651" cy="44428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97" name="Google Shape;297;g31ec797f0af_0_88" title="Снимок экрана 2025-04-18 в 00.56.04.png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3300" y="2226400"/>
            <a:ext cx="5791198" cy="3317698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01" name="Shape 3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2" name="Google Shape;302;g31e8b70c24b_0_44"/>
          <p:cNvSpPr txBox="1"/>
          <p:nvPr>
            <p:ph type="title"/>
          </p:nvPr>
        </p:nvSpPr>
        <p:spPr>
          <a:xfrm>
            <a:off x="587700" y="1332601"/>
            <a:ext cx="110166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/>
              <a:t>Workflow создания валидационного теста</a:t>
            </a:r>
            <a:endParaRPr b="1"/>
          </a:p>
        </p:txBody>
      </p:sp>
      <p:sp>
        <p:nvSpPr>
          <p:cNvPr id="303" name="Google Shape;303;g31e8b70c24b_0_44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04" name="Google Shape;304;g31e8b70c24b_0_44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05" name="Google Shape;305;g31e8b70c24b_0_44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06" name="Google Shape;306;g31e8b70c24b_0_44"/>
          <p:cNvSpPr/>
          <p:nvPr/>
        </p:nvSpPr>
        <p:spPr>
          <a:xfrm>
            <a:off x="1104388" y="2128200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D9D2E9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07" name="Google Shape;307;g31e8b70c24b_0_44"/>
          <p:cNvSpPr txBox="1"/>
          <p:nvPr>
            <p:ph idx="3" type="body"/>
          </p:nvPr>
        </p:nvSpPr>
        <p:spPr>
          <a:xfrm>
            <a:off x="1187687" y="2231211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Поиск заданий ВСОШ, МОШ</a:t>
            </a:r>
            <a:endParaRPr sz="2000"/>
          </a:p>
        </p:txBody>
      </p:sp>
      <p:cxnSp>
        <p:nvCxnSpPr>
          <p:cNvPr id="308" name="Google Shape;308;g31e8b70c24b_0_44"/>
          <p:cNvCxnSpPr/>
          <p:nvPr/>
        </p:nvCxnSpPr>
        <p:spPr>
          <a:xfrm>
            <a:off x="3566788" y="250280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09" name="Google Shape;309;g31e8b70c24b_0_44"/>
          <p:cNvSpPr/>
          <p:nvPr/>
        </p:nvSpPr>
        <p:spPr>
          <a:xfrm>
            <a:off x="4249388" y="2128200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D9D2E9"/>
          </a:solidFill>
          <a:ln cap="flat" cmpd="sng" w="9525">
            <a:solidFill>
              <a:srgbClr val="D9D2E9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10" name="Google Shape;310;g31e8b70c24b_0_44"/>
          <p:cNvSpPr txBox="1"/>
          <p:nvPr>
            <p:ph idx="3" type="body"/>
          </p:nvPr>
        </p:nvSpPr>
        <p:spPr>
          <a:xfrm>
            <a:off x="4332687" y="2231211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Балансировка заданий по векам, темам, зарубежное/отечественное</a:t>
            </a:r>
            <a:endParaRPr sz="1300"/>
          </a:p>
        </p:txBody>
      </p:sp>
      <p:cxnSp>
        <p:nvCxnSpPr>
          <p:cNvPr id="311" name="Google Shape;311;g31e8b70c24b_0_44"/>
          <p:cNvCxnSpPr/>
          <p:nvPr/>
        </p:nvCxnSpPr>
        <p:spPr>
          <a:xfrm>
            <a:off x="6793788" y="250280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12" name="Google Shape;312;g31e8b70c24b_0_44"/>
          <p:cNvSpPr/>
          <p:nvPr/>
        </p:nvSpPr>
        <p:spPr>
          <a:xfrm>
            <a:off x="7476388" y="2128200"/>
            <a:ext cx="2962800" cy="838200"/>
          </a:xfrm>
          <a:prstGeom prst="roundRect">
            <a:avLst>
              <a:gd fmla="val 16667" name="adj"/>
            </a:avLst>
          </a:prstGeom>
          <a:solidFill>
            <a:srgbClr val="D9D2E9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13" name="Google Shape;313;g31e8b70c24b_0_44"/>
          <p:cNvSpPr txBox="1"/>
          <p:nvPr>
            <p:ph idx="3" type="body"/>
          </p:nvPr>
        </p:nvSpPr>
        <p:spPr>
          <a:xfrm>
            <a:off x="7559688" y="2231200"/>
            <a:ext cx="26889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Расположение заданий согласно таксономии Блума для проверки компетенций разных уровней</a:t>
            </a:r>
            <a:endParaRPr sz="1300"/>
          </a:p>
        </p:txBody>
      </p:sp>
      <p:cxnSp>
        <p:nvCxnSpPr>
          <p:cNvPr id="314" name="Google Shape;314;g31e8b70c24b_0_44"/>
          <p:cNvCxnSpPr/>
          <p:nvPr/>
        </p:nvCxnSpPr>
        <p:spPr>
          <a:xfrm>
            <a:off x="10490913" y="250280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15" name="Google Shape;315;g31e8b70c24b_0_44"/>
          <p:cNvSpPr/>
          <p:nvPr/>
        </p:nvSpPr>
        <p:spPr>
          <a:xfrm>
            <a:off x="1104375" y="3174475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D9EAD3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16" name="Google Shape;316;g31e8b70c24b_0_44"/>
          <p:cNvSpPr txBox="1"/>
          <p:nvPr>
            <p:ph idx="3" type="body"/>
          </p:nvPr>
        </p:nvSpPr>
        <p:spPr>
          <a:xfrm>
            <a:off x="1187674" y="3277486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Верификация 1:</a:t>
            </a:r>
            <a:br>
              <a:rPr lang="ru-RU" sz="1300"/>
            </a:br>
            <a:r>
              <a:rPr lang="ru-RU" sz="1300"/>
              <a:t>3 искусствоведа</a:t>
            </a:r>
            <a:br>
              <a:rPr lang="ru-RU" sz="1300"/>
            </a:br>
            <a:r>
              <a:rPr lang="ru-RU" sz="1300"/>
              <a:t>3 методиста</a:t>
            </a:r>
            <a:endParaRPr sz="1300"/>
          </a:p>
        </p:txBody>
      </p:sp>
      <p:cxnSp>
        <p:nvCxnSpPr>
          <p:cNvPr id="317" name="Google Shape;317;g31e8b70c24b_0_44"/>
          <p:cNvCxnSpPr/>
          <p:nvPr/>
        </p:nvCxnSpPr>
        <p:spPr>
          <a:xfrm>
            <a:off x="3566775" y="3549075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18" name="Google Shape;318;g31e8b70c24b_0_44"/>
          <p:cNvSpPr/>
          <p:nvPr/>
        </p:nvSpPr>
        <p:spPr>
          <a:xfrm>
            <a:off x="4249375" y="3174475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19" name="Google Shape;319;g31e8b70c24b_0_44"/>
          <p:cNvSpPr txBox="1"/>
          <p:nvPr>
            <p:ph idx="3" type="body"/>
          </p:nvPr>
        </p:nvSpPr>
        <p:spPr>
          <a:xfrm>
            <a:off x="4332024" y="3383736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Изменение теста после получения комментариев</a:t>
            </a:r>
            <a:endParaRPr sz="1300"/>
          </a:p>
        </p:txBody>
      </p:sp>
      <p:cxnSp>
        <p:nvCxnSpPr>
          <p:cNvPr id="320" name="Google Shape;320;g31e8b70c24b_0_44"/>
          <p:cNvCxnSpPr/>
          <p:nvPr/>
        </p:nvCxnSpPr>
        <p:spPr>
          <a:xfrm>
            <a:off x="6793775" y="3549075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21" name="Google Shape;321;g31e8b70c24b_0_44"/>
          <p:cNvSpPr/>
          <p:nvPr/>
        </p:nvSpPr>
        <p:spPr>
          <a:xfrm>
            <a:off x="7476375" y="3174475"/>
            <a:ext cx="2962800" cy="838200"/>
          </a:xfrm>
          <a:prstGeom prst="roundRect">
            <a:avLst>
              <a:gd fmla="val 16667" name="adj"/>
            </a:avLst>
          </a:prstGeom>
          <a:solidFill>
            <a:srgbClr val="D9EAD3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22" name="Google Shape;322;g31e8b70c24b_0_44"/>
          <p:cNvSpPr txBox="1"/>
          <p:nvPr>
            <p:ph idx="3" type="body"/>
          </p:nvPr>
        </p:nvSpPr>
        <p:spPr>
          <a:xfrm>
            <a:off x="7598175" y="3277475"/>
            <a:ext cx="26889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Верификация 2:</a:t>
            </a:r>
            <a:br>
              <a:rPr lang="ru-RU" sz="1300"/>
            </a:br>
            <a:r>
              <a:rPr lang="ru-RU" sz="1300"/>
              <a:t>2 искусствоведа</a:t>
            </a:r>
            <a:br>
              <a:rPr lang="ru-RU" sz="1300"/>
            </a:br>
            <a:r>
              <a:rPr lang="ru-RU" sz="1300"/>
              <a:t>2 методиста</a:t>
            </a:r>
            <a:endParaRPr sz="1300"/>
          </a:p>
        </p:txBody>
      </p:sp>
      <p:cxnSp>
        <p:nvCxnSpPr>
          <p:cNvPr id="323" name="Google Shape;323;g31e8b70c24b_0_44"/>
          <p:cNvCxnSpPr/>
          <p:nvPr/>
        </p:nvCxnSpPr>
        <p:spPr>
          <a:xfrm>
            <a:off x="10490900" y="3549075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24" name="Google Shape;324;g31e8b70c24b_0_44"/>
          <p:cNvSpPr/>
          <p:nvPr/>
        </p:nvSpPr>
        <p:spPr>
          <a:xfrm>
            <a:off x="1104388" y="4220750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25" name="Google Shape;325;g31e8b70c24b_0_44"/>
          <p:cNvSpPr txBox="1"/>
          <p:nvPr>
            <p:ph idx="3" type="body"/>
          </p:nvPr>
        </p:nvSpPr>
        <p:spPr>
          <a:xfrm>
            <a:off x="1187712" y="4430011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Изменение теста после получения комментариев</a:t>
            </a:r>
            <a:endParaRPr sz="1300"/>
          </a:p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t/>
            </a:r>
            <a:endParaRPr sz="1300"/>
          </a:p>
        </p:txBody>
      </p:sp>
      <p:cxnSp>
        <p:nvCxnSpPr>
          <p:cNvPr id="326" name="Google Shape;326;g31e8b70c24b_0_44"/>
          <p:cNvCxnSpPr/>
          <p:nvPr/>
        </p:nvCxnSpPr>
        <p:spPr>
          <a:xfrm>
            <a:off x="3566788" y="459535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27" name="Google Shape;327;g31e8b70c24b_0_44"/>
          <p:cNvSpPr/>
          <p:nvPr/>
        </p:nvSpPr>
        <p:spPr>
          <a:xfrm>
            <a:off x="4249388" y="4220750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FFF2CC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28" name="Google Shape;328;g31e8b70c24b_0_44"/>
          <p:cNvSpPr txBox="1"/>
          <p:nvPr>
            <p:ph idx="3" type="body"/>
          </p:nvPr>
        </p:nvSpPr>
        <p:spPr>
          <a:xfrm>
            <a:off x="4332062" y="4430011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Апробация 1</a:t>
            </a:r>
            <a:endParaRPr sz="2000"/>
          </a:p>
        </p:txBody>
      </p:sp>
      <p:cxnSp>
        <p:nvCxnSpPr>
          <p:cNvPr id="329" name="Google Shape;329;g31e8b70c24b_0_44"/>
          <p:cNvCxnSpPr/>
          <p:nvPr/>
        </p:nvCxnSpPr>
        <p:spPr>
          <a:xfrm>
            <a:off x="6793788" y="459535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30" name="Google Shape;330;g31e8b70c24b_0_44"/>
          <p:cNvSpPr/>
          <p:nvPr/>
        </p:nvSpPr>
        <p:spPr>
          <a:xfrm>
            <a:off x="7476388" y="4220750"/>
            <a:ext cx="29628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31" name="Google Shape;331;g31e8b70c24b_0_44"/>
          <p:cNvSpPr txBox="1"/>
          <p:nvPr>
            <p:ph idx="3" type="body"/>
          </p:nvPr>
        </p:nvSpPr>
        <p:spPr>
          <a:xfrm>
            <a:off x="7598213" y="4430000"/>
            <a:ext cx="26889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Изменение теста после получения комментариев</a:t>
            </a:r>
            <a:endParaRPr sz="1300"/>
          </a:p>
        </p:txBody>
      </p:sp>
      <p:cxnSp>
        <p:nvCxnSpPr>
          <p:cNvPr id="332" name="Google Shape;332;g31e8b70c24b_0_44"/>
          <p:cNvCxnSpPr/>
          <p:nvPr/>
        </p:nvCxnSpPr>
        <p:spPr>
          <a:xfrm>
            <a:off x="10490913" y="4595350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33" name="Google Shape;333;g31e8b70c24b_0_44"/>
          <p:cNvSpPr/>
          <p:nvPr/>
        </p:nvSpPr>
        <p:spPr>
          <a:xfrm>
            <a:off x="1104388" y="5267025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FFF2CC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34" name="Google Shape;334;g31e8b70c24b_0_44"/>
          <p:cNvSpPr txBox="1"/>
          <p:nvPr>
            <p:ph idx="3" type="body"/>
          </p:nvPr>
        </p:nvSpPr>
        <p:spPr>
          <a:xfrm>
            <a:off x="1187712" y="5431786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Апробация 2</a:t>
            </a:r>
            <a:endParaRPr sz="2000"/>
          </a:p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t/>
            </a:r>
            <a:endParaRPr sz="1500"/>
          </a:p>
        </p:txBody>
      </p:sp>
      <p:cxnSp>
        <p:nvCxnSpPr>
          <p:cNvPr id="335" name="Google Shape;335;g31e8b70c24b_0_44"/>
          <p:cNvCxnSpPr/>
          <p:nvPr/>
        </p:nvCxnSpPr>
        <p:spPr>
          <a:xfrm>
            <a:off x="3566788" y="5641625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36" name="Google Shape;336;g31e8b70c24b_0_44"/>
          <p:cNvSpPr/>
          <p:nvPr/>
        </p:nvSpPr>
        <p:spPr>
          <a:xfrm>
            <a:off x="4249388" y="5267025"/>
            <a:ext cx="2462400" cy="838200"/>
          </a:xfrm>
          <a:prstGeom prst="roundRect">
            <a:avLst>
              <a:gd fmla="val 16667" name="adj"/>
            </a:avLst>
          </a:prstGeom>
          <a:solidFill>
            <a:srgbClr val="CDDDF0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37" name="Google Shape;337;g31e8b70c24b_0_44"/>
          <p:cNvSpPr txBox="1"/>
          <p:nvPr>
            <p:ph idx="3" type="body"/>
          </p:nvPr>
        </p:nvSpPr>
        <p:spPr>
          <a:xfrm>
            <a:off x="4332062" y="5476286"/>
            <a:ext cx="22971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1300"/>
              <a:t>Изменение теста после получения комментариев</a:t>
            </a:r>
            <a:endParaRPr sz="1300"/>
          </a:p>
          <a:p>
            <a:pPr indent="0" lvl="0" marL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t/>
            </a:r>
            <a:endParaRPr sz="1300"/>
          </a:p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t/>
            </a:r>
            <a:endParaRPr sz="1300"/>
          </a:p>
        </p:txBody>
      </p:sp>
      <p:cxnSp>
        <p:nvCxnSpPr>
          <p:cNvPr id="338" name="Google Shape;338;g31e8b70c24b_0_44"/>
          <p:cNvCxnSpPr/>
          <p:nvPr/>
        </p:nvCxnSpPr>
        <p:spPr>
          <a:xfrm>
            <a:off x="6793788" y="5641625"/>
            <a:ext cx="600600" cy="0"/>
          </a:xfrm>
          <a:prstGeom prst="straightConnector1">
            <a:avLst/>
          </a:prstGeom>
          <a:noFill/>
          <a:ln cap="flat" cmpd="sng" w="9525">
            <a:solidFill>
              <a:schemeClr val="dk1"/>
            </a:solidFill>
            <a:prstDash val="solid"/>
            <a:round/>
            <a:headEnd len="sm" w="sm" type="none"/>
            <a:tailEnd len="med" w="med" type="triangle"/>
          </a:ln>
        </p:spPr>
      </p:cxnSp>
      <p:sp>
        <p:nvSpPr>
          <p:cNvPr id="339" name="Google Shape;339;g31e8b70c24b_0_44"/>
          <p:cNvSpPr/>
          <p:nvPr/>
        </p:nvSpPr>
        <p:spPr>
          <a:xfrm>
            <a:off x="7476388" y="5267025"/>
            <a:ext cx="2962800" cy="838200"/>
          </a:xfrm>
          <a:prstGeom prst="roundRect">
            <a:avLst>
              <a:gd fmla="val 16667" name="adj"/>
            </a:avLst>
          </a:prstGeom>
          <a:solidFill>
            <a:srgbClr val="F4CCCC"/>
          </a:solidFill>
          <a:ln cap="flat" cmpd="sng" w="9525">
            <a:solidFill>
              <a:srgbClr val="CDDDF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700"/>
              <a:buFont typeface="Arial"/>
              <a:buNone/>
            </a:pPr>
            <a:r>
              <a:t/>
            </a:r>
            <a:endParaRPr b="0" i="0" sz="17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40" name="Google Shape;340;g31e8b70c24b_0_44"/>
          <p:cNvSpPr txBox="1"/>
          <p:nvPr>
            <p:ph idx="3" type="body"/>
          </p:nvPr>
        </p:nvSpPr>
        <p:spPr>
          <a:xfrm>
            <a:off x="7613338" y="5431775"/>
            <a:ext cx="2688900" cy="419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rPr lang="ru-RU" sz="2000"/>
              <a:t>Валидация теста</a:t>
            </a:r>
            <a:endParaRPr sz="200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44" name="Shape 3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5" name="Google Shape;345;g34d2a52ed72_0_0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46" name="Google Shape;346;g34d2a52ed72_0_0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47" name="Google Shape;347;g34d2a52ed72_0_0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48" name="Google Shape;348;g34d2a52ed72_0_0"/>
          <p:cNvSpPr txBox="1"/>
          <p:nvPr>
            <p:ph type="title"/>
          </p:nvPr>
        </p:nvSpPr>
        <p:spPr>
          <a:xfrm>
            <a:off x="4719750" y="3221100"/>
            <a:ext cx="27525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/>
              <a:t>Валидация теста</a:t>
            </a:r>
            <a:endParaRPr b="1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53" name="Shape 3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4" name="Google Shape;354;g34d37f188ef_1_13"/>
          <p:cNvSpPr txBox="1"/>
          <p:nvPr>
            <p:ph type="title"/>
          </p:nvPr>
        </p:nvSpPr>
        <p:spPr>
          <a:xfrm>
            <a:off x="585897" y="1447790"/>
            <a:ext cx="11058000" cy="77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2500"/>
              <a:t>Информанты</a:t>
            </a:r>
            <a:endParaRPr b="1" sz="2500"/>
          </a:p>
        </p:txBody>
      </p:sp>
      <p:sp>
        <p:nvSpPr>
          <p:cNvPr id="355" name="Google Shape;355;g34d37f188ef_1_13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56" name="Google Shape;356;g34d37f188ef_1_13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57" name="Google Shape;357;g34d37f188ef_1_13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58" name="Google Shape;358;g34d37f188ef_1_13"/>
          <p:cNvSpPr txBox="1"/>
          <p:nvPr/>
        </p:nvSpPr>
        <p:spPr>
          <a:xfrm>
            <a:off x="180725" y="2123600"/>
            <a:ext cx="3000000" cy="1723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Возраст</a:t>
            </a:r>
            <a:endParaRPr sz="18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~70% — молодежь                            ~23%  —    45+        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~7% — дети и подростки  </a:t>
            </a:r>
            <a:endParaRPr/>
          </a:p>
        </p:txBody>
      </p:sp>
      <p:sp>
        <p:nvSpPr>
          <p:cNvPr id="359" name="Google Shape;359;g34d37f188ef_1_13"/>
          <p:cNvSpPr txBox="1"/>
          <p:nvPr/>
        </p:nvSpPr>
        <p:spPr>
          <a:xfrm>
            <a:off x="3276450" y="2123600"/>
            <a:ext cx="4586100" cy="1723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Уровень образования</a:t>
            </a:r>
            <a:r>
              <a:rPr lang="ru-RU" sz="1800">
                <a:solidFill>
                  <a:srgbClr val="0E2D69"/>
                </a:solidFill>
              </a:rPr>
              <a:t>	</a:t>
            </a:r>
            <a:endParaRPr sz="18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1200"/>
              </a:spcBef>
              <a:spcAft>
                <a:spcPts val="100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~62% — высшее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~26% — основное/среднее общее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~4% — аспирантура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~3% — среднее профессиональное</a:t>
            </a:r>
            <a:endParaRPr sz="1800">
              <a:solidFill>
                <a:srgbClr val="0E2D69"/>
              </a:solidFill>
            </a:endParaRPr>
          </a:p>
        </p:txBody>
      </p:sp>
      <p:sp>
        <p:nvSpPr>
          <p:cNvPr id="360" name="Google Shape;360;g34d37f188ef_1_13"/>
          <p:cNvSpPr txBox="1"/>
          <p:nvPr/>
        </p:nvSpPr>
        <p:spPr>
          <a:xfrm>
            <a:off x="7786800" y="2123600"/>
            <a:ext cx="3616500" cy="1723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Сфера деятельности</a:t>
            </a:r>
            <a:r>
              <a:rPr lang="ru-RU" sz="1800">
                <a:solidFill>
                  <a:srgbClr val="0E2D69"/>
                </a:solidFill>
              </a:rPr>
              <a:t>	</a:t>
            </a:r>
            <a:endParaRPr sz="18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1200"/>
              </a:spcBef>
              <a:spcAft>
                <a:spcPts val="100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~59% — гуманитарная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~34% — техническая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~5% — школьники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~2% — естественнонаучная</a:t>
            </a:r>
            <a:endParaRPr sz="1800">
              <a:solidFill>
                <a:srgbClr val="0E2D69"/>
              </a:solidFill>
            </a:endParaRPr>
          </a:p>
        </p:txBody>
      </p:sp>
      <p:sp>
        <p:nvSpPr>
          <p:cNvPr id="361" name="Google Shape;361;g34d37f188ef_1_13"/>
          <p:cNvSpPr txBox="1"/>
          <p:nvPr/>
        </p:nvSpPr>
        <p:spPr>
          <a:xfrm>
            <a:off x="180725" y="4059900"/>
            <a:ext cx="2876700" cy="1446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Художественное образование</a:t>
            </a:r>
            <a:endParaRPr sz="18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~78% — нет                            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~22%  — есть        </a:t>
            </a:r>
            <a:endParaRPr/>
          </a:p>
        </p:txBody>
      </p:sp>
      <p:sp>
        <p:nvSpPr>
          <p:cNvPr id="362" name="Google Shape;362;g34d37f188ef_1_13"/>
          <p:cNvSpPr txBox="1"/>
          <p:nvPr/>
        </p:nvSpPr>
        <p:spPr>
          <a:xfrm>
            <a:off x="3020450" y="4059900"/>
            <a:ext cx="3000000" cy="1723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Работа связана </a:t>
            </a:r>
            <a:br>
              <a:rPr b="1" lang="ru-RU" sz="1800">
                <a:solidFill>
                  <a:srgbClr val="0E2D69"/>
                </a:solidFill>
              </a:rPr>
            </a:br>
            <a:r>
              <a:rPr b="1" lang="ru-RU" sz="1800">
                <a:solidFill>
                  <a:srgbClr val="0E2D69"/>
                </a:solidFill>
              </a:rPr>
              <a:t>с визуальным искусством</a:t>
            </a:r>
            <a:endParaRPr sz="18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~88% — нет                            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~12%  — да   </a:t>
            </a:r>
            <a:endParaRPr/>
          </a:p>
        </p:txBody>
      </p:sp>
      <p:sp>
        <p:nvSpPr>
          <p:cNvPr id="363" name="Google Shape;363;g34d37f188ef_1_13"/>
          <p:cNvSpPr txBox="1"/>
          <p:nvPr/>
        </p:nvSpPr>
        <p:spPr>
          <a:xfrm>
            <a:off x="5793800" y="4059900"/>
            <a:ext cx="5679600" cy="2001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Умеют рисовать</a:t>
            </a:r>
            <a:endParaRPr sz="18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800">
                <a:solidFill>
                  <a:srgbClr val="0E2D69"/>
                </a:solidFill>
              </a:rPr>
              <a:t>~37% — нет, но хотел бы научиться                            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~27% — учился самостоятельно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~20% — не умею и не хочу учиться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~16% — учился в художественной школе</a:t>
            </a:r>
            <a:br>
              <a:rPr lang="ru-RU" sz="1800">
                <a:solidFill>
                  <a:srgbClr val="0E2D69"/>
                </a:solidFill>
              </a:rPr>
            </a:br>
            <a:r>
              <a:rPr lang="ru-RU" sz="1800">
                <a:solidFill>
                  <a:srgbClr val="0E2D69"/>
                </a:solidFill>
              </a:rPr>
              <a:t>~4% — рисую профессионально</a:t>
            </a:r>
            <a:endParaRPr sz="1800">
              <a:solidFill>
                <a:srgbClr val="0E2D69"/>
              </a:solidFill>
            </a:endParaRPr>
          </a:p>
        </p:txBody>
      </p:sp>
      <p:sp>
        <p:nvSpPr>
          <p:cNvPr id="364" name="Google Shape;364;g34d37f188ef_1_13"/>
          <p:cNvSpPr txBox="1"/>
          <p:nvPr/>
        </p:nvSpPr>
        <p:spPr>
          <a:xfrm>
            <a:off x="2973575" y="1449400"/>
            <a:ext cx="1717500" cy="461700"/>
          </a:xfrm>
          <a:prstGeom prst="rect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108 человек</a:t>
            </a:r>
            <a:endParaRPr sz="1800">
              <a:solidFill>
                <a:srgbClr val="0E2D69"/>
              </a:solidFill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69" name="Shape 3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" name="Google Shape;370;g34d37f188ef_1_28"/>
          <p:cNvSpPr txBox="1"/>
          <p:nvPr>
            <p:ph type="title"/>
          </p:nvPr>
        </p:nvSpPr>
        <p:spPr>
          <a:xfrm>
            <a:off x="585897" y="1447790"/>
            <a:ext cx="11058000" cy="77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2500"/>
              <a:t>Информанты</a:t>
            </a:r>
            <a:endParaRPr b="1" sz="2500"/>
          </a:p>
        </p:txBody>
      </p:sp>
      <p:sp>
        <p:nvSpPr>
          <p:cNvPr id="371" name="Google Shape;371;g34d37f188ef_1_28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72" name="Google Shape;372;g34d37f188ef_1_28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73" name="Google Shape;373;g34d37f188ef_1_28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74" name="Google Shape;374;g34d37f188ef_1_28"/>
          <p:cNvSpPr txBox="1"/>
          <p:nvPr/>
        </p:nvSpPr>
        <p:spPr>
          <a:xfrm>
            <a:off x="2973575" y="1449400"/>
            <a:ext cx="1717500" cy="461700"/>
          </a:xfrm>
          <a:prstGeom prst="rect">
            <a:avLst/>
          </a:prstGeom>
          <a:noFill/>
          <a:ln cap="flat" cmpd="sng" w="9525">
            <a:solidFill>
              <a:srgbClr val="7DA0D3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800">
                <a:solidFill>
                  <a:srgbClr val="0E2D69"/>
                </a:solidFill>
              </a:rPr>
              <a:t>108 человек</a:t>
            </a:r>
            <a:endParaRPr sz="1800">
              <a:solidFill>
                <a:srgbClr val="0E2D69"/>
              </a:solidFill>
            </a:endParaRPr>
          </a:p>
        </p:txBody>
      </p:sp>
      <p:sp>
        <p:nvSpPr>
          <p:cNvPr id="375" name="Google Shape;375;g34d37f188ef_1_28"/>
          <p:cNvSpPr txBox="1"/>
          <p:nvPr/>
        </p:nvSpPr>
        <p:spPr>
          <a:xfrm>
            <a:off x="117175" y="2038350"/>
            <a:ext cx="6667800" cy="1544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600">
                <a:solidFill>
                  <a:srgbClr val="0E2D69"/>
                </a:solidFill>
              </a:rPr>
              <a:t>Ходите в художественные музеи или картинные галереи?</a:t>
            </a:r>
            <a:endParaRPr b="1" sz="16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~70% — иногда, когда есть желание, время, повод</a:t>
            </a:r>
            <a:endParaRPr sz="16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~17% — часто, на новые выставки</a:t>
            </a:r>
            <a:endParaRPr sz="16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~10% — в детстве водили, сейчас не хожу</a:t>
            </a:r>
            <a:endParaRPr sz="1600">
              <a:solidFill>
                <a:srgbClr val="0E2D69"/>
              </a:solidFill>
            </a:endParaRPr>
          </a:p>
          <a:p>
            <a:pPr indent="0" lvl="0" marL="45720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~3% — хожу регулярно на выставки и постоянные экспозиции</a:t>
            </a:r>
            <a:endParaRPr b="1" sz="1600">
              <a:solidFill>
                <a:srgbClr val="0E2D69"/>
              </a:solidFill>
            </a:endParaRPr>
          </a:p>
        </p:txBody>
      </p:sp>
      <p:sp>
        <p:nvSpPr>
          <p:cNvPr id="376" name="Google Shape;376;g34d37f188ef_1_28"/>
          <p:cNvSpPr txBox="1"/>
          <p:nvPr/>
        </p:nvSpPr>
        <p:spPr>
          <a:xfrm>
            <a:off x="6784975" y="2038338"/>
            <a:ext cx="4586100" cy="2037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600">
                <a:solidFill>
                  <a:srgbClr val="0E2D69"/>
                </a:solidFill>
              </a:rPr>
              <a:t>Когда были в музее/галерее последний раз?</a:t>
            </a:r>
            <a:endParaRPr b="1"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~30% — несколько месяцев назад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~25% — в течение года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~22% — в этом месяце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~17% — несколько лет назад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~6% — в детстве</a:t>
            </a:r>
            <a:endParaRPr sz="1600">
              <a:solidFill>
                <a:srgbClr val="0E2D69"/>
              </a:solidFill>
            </a:endParaRPr>
          </a:p>
        </p:txBody>
      </p:sp>
      <p:sp>
        <p:nvSpPr>
          <p:cNvPr id="377" name="Google Shape;377;g34d37f188ef_1_28"/>
          <p:cNvSpPr txBox="1"/>
          <p:nvPr/>
        </p:nvSpPr>
        <p:spPr>
          <a:xfrm>
            <a:off x="6341600" y="4227750"/>
            <a:ext cx="5340000" cy="2037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b="1" lang="ru-RU" sz="1600">
                <a:solidFill>
                  <a:srgbClr val="0E2D69"/>
                </a:solidFill>
              </a:rPr>
              <a:t>Сколько времени тратите </a:t>
            </a:r>
            <a:br>
              <a:rPr b="1" lang="ru-RU" sz="1600">
                <a:solidFill>
                  <a:srgbClr val="0E2D69"/>
                </a:solidFill>
              </a:rPr>
            </a:br>
            <a:r>
              <a:rPr b="1" lang="ru-RU" sz="1600">
                <a:solidFill>
                  <a:srgbClr val="0E2D69"/>
                </a:solidFill>
              </a:rPr>
              <a:t>на просмотр 1 картины?</a:t>
            </a:r>
            <a:endParaRPr b="1" sz="1600">
              <a:solidFill>
                <a:srgbClr val="0E2D69"/>
              </a:solidFill>
            </a:endParaRPr>
          </a:p>
          <a:p>
            <a:pPr indent="45720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~31% — минуту</a:t>
            </a:r>
            <a:endParaRPr sz="1600">
              <a:solidFill>
                <a:srgbClr val="0E2D69"/>
              </a:solidFill>
            </a:endParaRPr>
          </a:p>
          <a:p>
            <a:pPr indent="45720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~32% — несколько минут</a:t>
            </a:r>
            <a:endParaRPr sz="1600">
              <a:solidFill>
                <a:srgbClr val="0E2D69"/>
              </a:solidFill>
            </a:endParaRPr>
          </a:p>
          <a:p>
            <a:pPr indent="45720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~23% — 23–30 секунд</a:t>
            </a:r>
            <a:endParaRPr sz="1600">
              <a:solidFill>
                <a:srgbClr val="0E2D69"/>
              </a:solidFill>
            </a:endParaRPr>
          </a:p>
          <a:p>
            <a:pPr indent="45720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~8% — &gt;5 минут</a:t>
            </a:r>
            <a:endParaRPr sz="1600">
              <a:solidFill>
                <a:srgbClr val="0E2D69"/>
              </a:solidFill>
            </a:endParaRPr>
          </a:p>
          <a:p>
            <a:pPr indent="45720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~6% — не дольше нескольких секунд</a:t>
            </a:r>
            <a:endParaRPr sz="1600">
              <a:solidFill>
                <a:srgbClr val="0E2D69"/>
              </a:solidFill>
            </a:endParaRPr>
          </a:p>
        </p:txBody>
      </p:sp>
      <p:sp>
        <p:nvSpPr>
          <p:cNvPr id="378" name="Google Shape;378;g34d37f188ef_1_28"/>
          <p:cNvSpPr txBox="1"/>
          <p:nvPr/>
        </p:nvSpPr>
        <p:spPr>
          <a:xfrm>
            <a:off x="0" y="0"/>
            <a:ext cx="3000000" cy="361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lnSpc>
                <a:spcPct val="13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1150">
              <a:solidFill>
                <a:srgbClr val="4FAE4E"/>
              </a:solidFill>
              <a:latin typeface="Roboto"/>
              <a:ea typeface="Roboto"/>
              <a:cs typeface="Roboto"/>
              <a:sym typeface="Roboto"/>
            </a:endParaRPr>
          </a:p>
        </p:txBody>
      </p:sp>
      <p:sp>
        <p:nvSpPr>
          <p:cNvPr id="379" name="Google Shape;379;g34d37f188ef_1_28"/>
          <p:cNvSpPr txBox="1"/>
          <p:nvPr/>
        </p:nvSpPr>
        <p:spPr>
          <a:xfrm>
            <a:off x="628763" y="5058138"/>
            <a:ext cx="4586100" cy="1544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1600">
                <a:solidFill>
                  <a:srgbClr val="0E2D69"/>
                </a:solidFill>
              </a:rPr>
              <a:t>Сходить в музей в одиночестве:</a:t>
            </a:r>
            <a:endParaRPr b="1"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~43% — иногда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~55% — нет, хожу в компании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~2% — только когда показываю музей иногородним друзьям</a:t>
            </a:r>
            <a:endParaRPr sz="1600">
              <a:solidFill>
                <a:srgbClr val="0E2D69"/>
              </a:solidFill>
            </a:endParaRPr>
          </a:p>
        </p:txBody>
      </p:sp>
      <p:sp>
        <p:nvSpPr>
          <p:cNvPr id="380" name="Google Shape;380;g34d37f188ef_1_28"/>
          <p:cNvSpPr txBox="1"/>
          <p:nvPr/>
        </p:nvSpPr>
        <p:spPr>
          <a:xfrm>
            <a:off x="584906" y="3582750"/>
            <a:ext cx="5756700" cy="1544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1600">
                <a:solidFill>
                  <a:srgbClr val="0E2D69"/>
                </a:solidFill>
              </a:rPr>
              <a:t>Изучаете ли контент про худ.искусство?</a:t>
            </a:r>
            <a:endParaRPr b="1"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~40% — очень редко, если попадется под руку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~28% — периодически, но не на постоянной основе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~19% — регулярно, очень интересует тема</a:t>
            </a:r>
            <a:endParaRPr sz="1600">
              <a:solidFill>
                <a:srgbClr val="0E2D69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600">
                <a:solidFill>
                  <a:srgbClr val="0E2D69"/>
                </a:solidFill>
              </a:rPr>
              <a:t>~13% — нет</a:t>
            </a:r>
            <a:endParaRPr sz="1600">
              <a:solidFill>
                <a:srgbClr val="0E2D69"/>
              </a:solidFill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84" name="Shape 3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5" name="Google Shape;385;g31f553fb268_0_56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86" name="Google Shape;386;g31f553fb268_0_56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87" name="Google Shape;387;g31f553fb268_0_56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88" name="Google Shape;388;g31f553fb268_0_56"/>
          <p:cNvSpPr txBox="1"/>
          <p:nvPr>
            <p:ph type="title"/>
          </p:nvPr>
        </p:nvSpPr>
        <p:spPr>
          <a:xfrm>
            <a:off x="5193450" y="3221100"/>
            <a:ext cx="1805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/>
              <a:t>Р</a:t>
            </a:r>
            <a:r>
              <a:rPr b="1" lang="ru-RU"/>
              <a:t>езультаты</a:t>
            </a:r>
            <a:endParaRPr b="1"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93" name="Shape 3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4" name="Google Shape;394;g34d2aea2161_0_38"/>
          <p:cNvSpPr txBox="1"/>
          <p:nvPr>
            <p:ph idx="4" type="body"/>
          </p:nvPr>
        </p:nvSpPr>
        <p:spPr>
          <a:xfrm>
            <a:off x="585787" y="1447064"/>
            <a:ext cx="7617900" cy="53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b="1" lang="ru-RU" sz="2500"/>
              <a:t>Дескриптивная статистика</a:t>
            </a:r>
            <a:endParaRPr b="1" sz="2500"/>
          </a:p>
        </p:txBody>
      </p:sp>
      <p:graphicFrame>
        <p:nvGraphicFramePr>
          <p:cNvPr id="395" name="Google Shape;395;g34d2aea2161_0_38"/>
          <p:cNvGraphicFramePr/>
          <p:nvPr/>
        </p:nvGraphicFramePr>
        <p:xfrm>
          <a:off x="585775" y="2276838"/>
          <a:ext cx="3000000" cy="3000000"/>
        </p:xfrm>
        <a:graphic>
          <a:graphicData uri="http://schemas.openxmlformats.org/drawingml/2006/table">
            <a:tbl>
              <a:tblPr>
                <a:noFill/>
                <a:tableStyleId>{6C81C2CB-C0D2-4C06-8FE1-5BB10B2B8971}</a:tableStyleId>
              </a:tblPr>
              <a:tblGrid>
                <a:gridCol w="3429000"/>
                <a:gridCol w="3429000"/>
                <a:gridCol w="3429000"/>
              </a:tblGrid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Характеристика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Artist Recognition Test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Валидационный тест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Минимум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1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3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Максимум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62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75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Размах вариации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61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72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Дисперсия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287.57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347.58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Среднеквадратическое отклонение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16.96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18.64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Среднее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28.1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34.21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Медиана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25.5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31.75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</a:tbl>
          </a:graphicData>
        </a:graphic>
      </p:graphicFrame>
      <p:sp>
        <p:nvSpPr>
          <p:cNvPr id="396" name="Google Shape;396;g34d2aea2161_0_38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397" name="Google Shape;397;g34d2aea2161_0_38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398" name="Google Shape;398;g34d2aea2161_0_38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03" name="Shape 4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g34d2aea2161_0_56"/>
          <p:cNvSpPr txBox="1"/>
          <p:nvPr>
            <p:ph idx="4" type="body"/>
          </p:nvPr>
        </p:nvSpPr>
        <p:spPr>
          <a:xfrm>
            <a:off x="585787" y="1447064"/>
            <a:ext cx="7617900" cy="53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b="1" lang="ru-RU" sz="2500"/>
              <a:t>Artist Recognition Test</a:t>
            </a:r>
            <a:endParaRPr b="1" sz="2500"/>
          </a:p>
        </p:txBody>
      </p:sp>
      <p:sp>
        <p:nvSpPr>
          <p:cNvPr id="405" name="Google Shape;405;g34d2aea2161_0_56"/>
          <p:cNvSpPr txBox="1"/>
          <p:nvPr>
            <p:ph idx="6" type="body"/>
          </p:nvPr>
        </p:nvSpPr>
        <p:spPr>
          <a:xfrm>
            <a:off x="7847057" y="2762438"/>
            <a:ext cx="2930700" cy="2570700"/>
          </a:xfrm>
          <a:prstGeom prst="rect">
            <a:avLst/>
          </a:prstGeom>
        </p:spPr>
        <p:txBody>
          <a:bodyPr anchorCtr="0" anchor="t" bIns="45700" lIns="0" spcFirstLastPara="1" rIns="0" wrap="square" tIns="0">
            <a:normAutofit fontScale="92500" lnSpcReduction="20000"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 	 	 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2940">
                <a:solidFill>
                  <a:srgbClr val="0E2D69"/>
                </a:solidFill>
              </a:rPr>
              <a:t>α Кронбаха = 0.95</a:t>
            </a:r>
            <a:endParaRPr sz="2832">
              <a:solidFill>
                <a:srgbClr val="0E2D69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aphicFrame>
        <p:nvGraphicFramePr>
          <p:cNvPr id="406" name="Google Shape;406;g34d2aea2161_0_56"/>
          <p:cNvGraphicFramePr/>
          <p:nvPr/>
        </p:nvGraphicFramePr>
        <p:xfrm>
          <a:off x="585775" y="208825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{6C81C2CB-C0D2-4C06-8FE1-5BB10B2B8971}</a:tableStyleId>
              </a:tblPr>
              <a:tblGrid>
                <a:gridCol w="3203175"/>
                <a:gridCol w="2872375"/>
              </a:tblGrid>
              <a:tr h="433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Имя художника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Процент верных ответов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Иван Айвазовский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96.3%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Иван Шишкин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95.37%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Винсент Ван Гог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94.44%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Казимир Малевич / </a:t>
                      </a: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Илья Репин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92.59%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 gridSpan="2"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…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 hMerge="1"/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Теодор Жерико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8.33%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Павел Кузнецов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7.41%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Иван Хруцкий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6.48%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Анатолий Зверев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5.56%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</a:tbl>
          </a:graphicData>
        </a:graphic>
      </p:graphicFrame>
      <p:sp>
        <p:nvSpPr>
          <p:cNvPr id="407" name="Google Shape;407;g34d2aea2161_0_56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08" name="Google Shape;408;g34d2aea2161_0_56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09" name="Google Shape;409;g34d2aea2161_0_56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14" name="Shape 4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5" name="Google Shape;415;g34d2aea2161_0_96"/>
          <p:cNvSpPr txBox="1"/>
          <p:nvPr>
            <p:ph idx="4" type="body"/>
          </p:nvPr>
        </p:nvSpPr>
        <p:spPr>
          <a:xfrm>
            <a:off x="585787" y="1447064"/>
            <a:ext cx="7617900" cy="53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b="1" lang="ru-RU" sz="2500"/>
              <a:t>Валидационный тест</a:t>
            </a:r>
            <a:endParaRPr b="1" sz="2500"/>
          </a:p>
        </p:txBody>
      </p:sp>
      <p:sp>
        <p:nvSpPr>
          <p:cNvPr id="416" name="Google Shape;416;g34d2aea2161_0_96"/>
          <p:cNvSpPr txBox="1"/>
          <p:nvPr>
            <p:ph idx="6" type="body"/>
          </p:nvPr>
        </p:nvSpPr>
        <p:spPr>
          <a:xfrm>
            <a:off x="8461175" y="2832850"/>
            <a:ext cx="2914500" cy="2570700"/>
          </a:xfrm>
          <a:prstGeom prst="rect">
            <a:avLst/>
          </a:prstGeom>
        </p:spPr>
        <p:txBody>
          <a:bodyPr anchorCtr="0" anchor="t" bIns="45700" lIns="0" spcFirstLastPara="1" rIns="0" wrap="square" tIns="0">
            <a:normAutofit fontScale="92500" lnSpcReduction="20000"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 	 	 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2940">
                <a:solidFill>
                  <a:srgbClr val="0E2D69"/>
                </a:solidFill>
              </a:rPr>
              <a:t>α Кронбаха = 0.</a:t>
            </a:r>
            <a:r>
              <a:rPr lang="ru-RU" sz="2940"/>
              <a:t>77</a:t>
            </a:r>
            <a:endParaRPr sz="2832">
              <a:solidFill>
                <a:srgbClr val="0E2D69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graphicFrame>
        <p:nvGraphicFramePr>
          <p:cNvPr id="417" name="Google Shape;417;g34d2aea2161_0_96"/>
          <p:cNvGraphicFramePr/>
          <p:nvPr/>
        </p:nvGraphicFramePr>
        <p:xfrm>
          <a:off x="585775" y="208825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{6C81C2CB-C0D2-4C06-8FE1-5BB10B2B8971}</a:tableStyleId>
              </a:tblPr>
              <a:tblGrid>
                <a:gridCol w="4105300"/>
                <a:gridCol w="1724450"/>
                <a:gridCol w="1441825"/>
              </a:tblGrid>
              <a:tr h="433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Задание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Средний балл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Медиана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1. Назовите понятие (запоминание)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5.194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4.5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2. Сопоставьте названия течений и авторов их манифестов (запоминание)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7.319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3.Отнесите картину к одной из живописных школ (понимание)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6.968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7.5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4. Соотнесите картину с периодом ее создания (применение)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5.787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74875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5. Сравните образы собирателей искусства в портретах (анализ + синтез)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4.63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3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  <a:tr h="41695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6. Сформулируйте свою точку зрения на проблему (оценка)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4.315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4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</a:tcPr>
                </a:tc>
              </a:tr>
            </a:tbl>
          </a:graphicData>
        </a:graphic>
      </p:graphicFrame>
      <p:sp>
        <p:nvSpPr>
          <p:cNvPr id="418" name="Google Shape;418;g34d2aea2161_0_96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19" name="Google Shape;419;g34d2aea2161_0_96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20" name="Google Shape;420;g34d2aea2161_0_96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25" name="Shape 4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6" name="Google Shape;426;g34d2aea2161_0_72"/>
          <p:cNvSpPr txBox="1"/>
          <p:nvPr>
            <p:ph idx="4" type="body"/>
          </p:nvPr>
        </p:nvSpPr>
        <p:spPr>
          <a:xfrm>
            <a:off x="598512" y="1201877"/>
            <a:ext cx="7617900" cy="53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b="1" lang="ru-RU" sz="2500"/>
              <a:t>Корреляционный анализ</a:t>
            </a:r>
            <a:endParaRPr b="1" sz="2500"/>
          </a:p>
        </p:txBody>
      </p:sp>
      <p:sp>
        <p:nvSpPr>
          <p:cNvPr id="427" name="Google Shape;427;g34d2aea2161_0_7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28" name="Google Shape;428;g34d2aea2161_0_7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29" name="Google Shape;429;g34d2aea2161_0_7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pic>
        <p:nvPicPr>
          <p:cNvPr id="430" name="Google Shape;430;g34d2aea2161_0_72" title="correlation.png"/>
          <p:cNvPicPr preferRelativeResize="0"/>
          <p:nvPr/>
        </p:nvPicPr>
        <p:blipFill rotWithShape="1">
          <a:blip r:embed="rId3">
            <a:alphaModFix/>
          </a:blip>
          <a:srcRect b="0" l="9313" r="8706" t="4003"/>
          <a:stretch/>
        </p:blipFill>
        <p:spPr>
          <a:xfrm>
            <a:off x="598500" y="1738875"/>
            <a:ext cx="5421358" cy="4954001"/>
          </a:xfrm>
          <a:prstGeom prst="rect">
            <a:avLst/>
          </a:prstGeom>
          <a:noFill/>
          <a:ln>
            <a:noFill/>
          </a:ln>
        </p:spPr>
      </p:pic>
      <p:sp>
        <p:nvSpPr>
          <p:cNvPr id="431" name="Google Shape;431;g34d2aea2161_0_72"/>
          <p:cNvSpPr txBox="1"/>
          <p:nvPr>
            <p:ph idx="6" type="body"/>
          </p:nvPr>
        </p:nvSpPr>
        <p:spPr>
          <a:xfrm>
            <a:off x="7176098" y="2404752"/>
            <a:ext cx="3601800" cy="2928300"/>
          </a:xfrm>
          <a:prstGeom prst="rect">
            <a:avLst/>
          </a:prstGeom>
        </p:spPr>
        <p:txBody>
          <a:bodyPr anchorCtr="0" anchor="t" bIns="45700" lIns="0" spcFirstLastPara="1" rIns="0" wrap="square" tIns="0">
            <a:normAutofit fontScale="70000" lnSpcReduction="20000"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 	 	 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r>
              <a:rPr lang="ru-RU" sz="1100">
                <a:solidFill>
                  <a:srgbClr val="000000"/>
                </a:solidFill>
              </a:rPr>
              <a:t>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2940"/>
              <a:t>Тепловая карта коэффициентов ранговой корреляции Спирмена</a:t>
            </a:r>
            <a:endParaRPr sz="2940"/>
          </a:p>
          <a:p>
            <a:pPr indent="0" lvl="0" marL="0" rtl="0" algn="l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lang="ru-RU" sz="1100">
                <a:solidFill>
                  <a:srgbClr val="000000"/>
                </a:solidFill>
              </a:rPr>
              <a:t>		</a:t>
            </a:r>
            <a:endParaRPr sz="1100">
              <a:solidFill>
                <a:srgbClr val="000000"/>
              </a:solidFill>
            </a:endParaRPr>
          </a:p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36" name="Shape 4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7" name="Google Shape;437;g34d2aea2161_0_81"/>
          <p:cNvSpPr txBox="1"/>
          <p:nvPr>
            <p:ph idx="4" type="body"/>
          </p:nvPr>
        </p:nvSpPr>
        <p:spPr>
          <a:xfrm>
            <a:off x="585787" y="1201889"/>
            <a:ext cx="7617900" cy="53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spcBef>
                <a:spcPts val="1000"/>
              </a:spcBef>
              <a:spcAft>
                <a:spcPts val="0"/>
              </a:spcAft>
              <a:buNone/>
            </a:pPr>
            <a:r>
              <a:rPr b="1" lang="ru-RU" sz="2500"/>
              <a:t>Корреляционный анализ</a:t>
            </a:r>
            <a:endParaRPr b="1" sz="2500"/>
          </a:p>
        </p:txBody>
      </p:sp>
      <p:graphicFrame>
        <p:nvGraphicFramePr>
          <p:cNvPr id="438" name="Google Shape;438;g34d2aea2161_0_81"/>
          <p:cNvGraphicFramePr/>
          <p:nvPr/>
        </p:nvGraphicFramePr>
        <p:xfrm>
          <a:off x="515950" y="2433563"/>
          <a:ext cx="3000000" cy="3000000"/>
        </p:xfrm>
        <a:graphic>
          <a:graphicData uri="http://schemas.openxmlformats.org/drawingml/2006/table">
            <a:tbl>
              <a:tblPr>
                <a:noFill/>
                <a:tableStyleId>{6C81C2CB-C0D2-4C06-8FE1-5BB10B2B8971}</a:tableStyleId>
              </a:tblPr>
              <a:tblGrid>
                <a:gridCol w="4943400"/>
                <a:gridCol w="2800725"/>
                <a:gridCol w="2542875"/>
              </a:tblGrid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t/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Artist Recognition Test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600">
                          <a:solidFill>
                            <a:srgbClr val="0E2D69"/>
                          </a:solidFill>
                        </a:rPr>
                        <a:t>Валидационный тест</a:t>
                      </a:r>
                      <a:endParaRPr sz="16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Валидационный тест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0.6035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1</a:t>
                      </a: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 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Умеете ли Вы рисовать?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-0.1041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0.0129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Как часто Вы ходите в художественные музеи?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0.4079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0.2255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Когда в последний раз Вы были в художественном музее?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0.3835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0.3325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Сколько времени Вы в среднем тратите на просмотр одной картины?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0.1398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0.1070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Можете ли Вы пойти в музей один (одна)?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0.2437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0.1947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  <a:tr h="381000">
                <a:tc>
                  <a:txBody>
                    <a:bodyPr/>
                    <a:lstStyle/>
                    <a:p>
                      <a:pPr indent="0" lvl="0" marL="0" rtl="0" algn="l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ru-RU" sz="1500">
                          <a:solidFill>
                            <a:srgbClr val="0E2D69"/>
                          </a:solidFill>
                        </a:rPr>
                        <a:t>Читаете ли Вы литературу или смотрите другой контент об искусстве и живописи?</a:t>
                      </a:r>
                      <a:endParaRPr sz="1500">
                        <a:solidFill>
                          <a:srgbClr val="0E2D69"/>
                        </a:solidFill>
                      </a:endParaRPr>
                    </a:p>
                  </a:txBody>
                  <a:tcPr marT="91425" marB="91425" marR="91425" marL="91425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1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0.4955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0.4787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</a:tr>
            </a:tbl>
          </a:graphicData>
        </a:graphic>
      </p:graphicFrame>
      <p:sp>
        <p:nvSpPr>
          <p:cNvPr id="439" name="Google Shape;439;g34d2aea2161_0_81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40" name="Google Shape;440;g34d2aea2161_0_81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41" name="Google Shape;441;g34d2aea2161_0_81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graphicFrame>
        <p:nvGraphicFramePr>
          <p:cNvPr id="442" name="Google Shape;442;g34d2aea2161_0_81"/>
          <p:cNvGraphicFramePr/>
          <p:nvPr/>
        </p:nvGraphicFramePr>
        <p:xfrm>
          <a:off x="515950" y="1815100"/>
          <a:ext cx="3000000" cy="3000000"/>
        </p:xfrm>
        <a:graphic>
          <a:graphicData uri="http://schemas.openxmlformats.org/drawingml/2006/table">
            <a:tbl>
              <a:tblPr>
                <a:noFill/>
                <a:tableStyleId>{6C81C2CB-C0D2-4C06-8FE1-5BB10B2B8971}</a:tableStyleId>
              </a:tblPr>
              <a:tblGrid>
                <a:gridCol w="5143500"/>
                <a:gridCol w="5143500"/>
              </a:tblGrid>
              <a:tr h="381000"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p-value </a:t>
                      </a: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&lt; 0.001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rgbClr val="A6C9EC"/>
                    </a:solidFill>
                  </a:tcPr>
                </a:tc>
                <a:tc>
                  <a:txBody>
                    <a:bodyPr/>
                    <a:lstStyle/>
                    <a:p>
                      <a:pPr indent="0" lvl="0" marL="0" rtl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p-value </a:t>
                      </a:r>
                      <a:r>
                        <a:rPr b="1" lang="ru-RU" sz="1600">
                          <a:solidFill>
                            <a:srgbClr val="0E2D69"/>
                          </a:solidFill>
                        </a:rPr>
                        <a:t>&lt; 0.05</a:t>
                      </a:r>
                      <a:endParaRPr b="1" sz="1600">
                        <a:solidFill>
                          <a:srgbClr val="0E2D69"/>
                        </a:solidFill>
                      </a:endParaRPr>
                    </a:p>
                  </a:txBody>
                  <a:tcPr marT="9525" marB="91425" marR="9525" marL="9525" anchor="b">
                    <a:lnL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L>
                    <a:lnR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R>
                    <a:lnT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T>
                    <a:lnB cap="flat" cmpd="sng" w="9525">
                      <a:solidFill>
                        <a:srgbClr val="0A204B"/>
                      </a:solidFill>
                      <a:prstDash val="solid"/>
                      <a:round/>
                      <a:headEnd len="sm" w="sm" type="none"/>
                      <a:tailEnd len="sm" w="sm" type="none"/>
                    </a:lnB>
                    <a:solidFill>
                      <a:schemeClr val="lt2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47" name="Shape 4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8" name="Google Shape;448;g34d2aea2161_0_106"/>
          <p:cNvSpPr txBox="1"/>
          <p:nvPr>
            <p:ph type="title"/>
          </p:nvPr>
        </p:nvSpPr>
        <p:spPr>
          <a:xfrm>
            <a:off x="585897" y="1447790"/>
            <a:ext cx="11058000" cy="77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2500"/>
              <a:t>Выводы</a:t>
            </a:r>
            <a:endParaRPr b="1" sz="2500"/>
          </a:p>
        </p:txBody>
      </p:sp>
      <p:sp>
        <p:nvSpPr>
          <p:cNvPr id="449" name="Google Shape;449;g34d2aea2161_0_106"/>
          <p:cNvSpPr txBox="1"/>
          <p:nvPr>
            <p:ph idx="3" type="body"/>
          </p:nvPr>
        </p:nvSpPr>
        <p:spPr>
          <a:xfrm>
            <a:off x="585897" y="2379663"/>
            <a:ext cx="11058000" cy="3745200"/>
          </a:xfrm>
          <a:prstGeom prst="rect">
            <a:avLst/>
          </a:prstGeom>
        </p:spPr>
        <p:txBody>
          <a:bodyPr anchorCtr="0" anchor="t" bIns="45700" lIns="0" spcFirstLastPara="1" rIns="0" wrap="square" tIns="0">
            <a:noAutofit/>
          </a:bodyPr>
          <a:lstStyle/>
          <a:p>
            <a:pPr indent="-342900" lvl="0" marL="457200" rtl="0" algn="l">
              <a:spcBef>
                <a:spcPts val="1200"/>
              </a:spcBef>
              <a:spcAft>
                <a:spcPts val="0"/>
              </a:spcAft>
              <a:buSzPts val="1800"/>
              <a:buAutoNum type="arabicPeriod"/>
            </a:pPr>
            <a:r>
              <a:rPr lang="ru-RU" sz="1800"/>
              <a:t>Были разработан и валидирован быстрый тест на “насмотренность” - тест на распознавание имен художников (ART)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AutoNum type="arabicPeriod"/>
            </a:pPr>
            <a:r>
              <a:rPr lang="ru-RU" sz="1800"/>
              <a:t>В процедуре валидации приняли участие 125 информантов, отобрано 108 ответов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AutoNum type="arabicPeriod"/>
            </a:pPr>
            <a:r>
              <a:rPr lang="ru-RU" sz="1800"/>
              <a:t>Наблюдается статистически значимая корреляция между результатами Artist Recognition Test и валидационного теста (0.6035, p-value &lt; 0.001)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AutoNum type="arabicPeriod"/>
            </a:pPr>
            <a:r>
              <a:rPr lang="ru-RU" sz="1800"/>
              <a:t>Кроме того, наблюдается статистически значимая корреляция между результатами ART и субъективно оцениваемой частотой похода в музеи, временем последнего посещения музея, а также заинтересованностью в потреблении контента об искусстве.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AutoNum type="arabicPeriod"/>
            </a:pPr>
            <a:r>
              <a:rPr lang="ru-RU" sz="1800"/>
              <a:t>Для валидационного теста также наблюдается статистически значимая корреляция со </a:t>
            </a:r>
            <a:r>
              <a:rPr lang="ru-RU" sz="1800"/>
              <a:t>временем последнего посещения музея и заинтересованностью в потреблении контента об искусстве. Корреляция результатов валидационного с частотой похода в музеи менее выраженная, чем корреляция того же параметра с баллами ART.</a:t>
            </a:r>
            <a:endParaRPr sz="1800"/>
          </a:p>
        </p:txBody>
      </p:sp>
      <p:sp>
        <p:nvSpPr>
          <p:cNvPr id="450" name="Google Shape;450;g34d2aea2161_0_106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51" name="Google Shape;451;g34d2aea2161_0_106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52" name="Google Shape;452;g34d2aea2161_0_106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57" name="Shape 4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8" name="Google Shape;458;g34d37f188ef_2_6"/>
          <p:cNvSpPr txBox="1"/>
          <p:nvPr>
            <p:ph type="title"/>
          </p:nvPr>
        </p:nvSpPr>
        <p:spPr>
          <a:xfrm>
            <a:off x="585897" y="1447790"/>
            <a:ext cx="11058000" cy="777000"/>
          </a:xfrm>
          <a:prstGeom prst="rect">
            <a:avLst/>
          </a:prstGeom>
        </p:spPr>
        <p:txBody>
          <a:bodyPr anchorCtr="0" anchor="t" bIns="0" lIns="0" spcFirstLastPara="1" rIns="0" wrap="square" tIns="0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ru-RU" sz="2500"/>
              <a:t>Перспективы</a:t>
            </a:r>
            <a:endParaRPr b="1" sz="2500"/>
          </a:p>
        </p:txBody>
      </p:sp>
      <p:sp>
        <p:nvSpPr>
          <p:cNvPr id="459" name="Google Shape;459;g34d37f188ef_2_6"/>
          <p:cNvSpPr txBox="1"/>
          <p:nvPr>
            <p:ph idx="3" type="body"/>
          </p:nvPr>
        </p:nvSpPr>
        <p:spPr>
          <a:xfrm>
            <a:off x="585897" y="2379663"/>
            <a:ext cx="11058000" cy="3745200"/>
          </a:xfrm>
          <a:prstGeom prst="rect">
            <a:avLst/>
          </a:prstGeom>
        </p:spPr>
        <p:txBody>
          <a:bodyPr anchorCtr="0" anchor="t" bIns="45700" lIns="0" spcFirstLastPara="1" rIns="0" wrap="square" tIns="0">
            <a:noAutofit/>
          </a:bodyPr>
          <a:lstStyle/>
          <a:p>
            <a:pPr indent="-368300" lvl="0" marL="457200" rtl="0" algn="l">
              <a:spcBef>
                <a:spcPts val="1200"/>
              </a:spcBef>
              <a:spcAft>
                <a:spcPts val="0"/>
              </a:spcAft>
              <a:buSzPts val="2200"/>
              <a:buAutoNum type="arabicPeriod"/>
            </a:pPr>
            <a:r>
              <a:rPr lang="ru-RU" sz="2200"/>
              <a:t>Планируется проведение корреляционного анализа социально-демографических характеристик информантов с результатами ART и валидационного теста.</a:t>
            </a:r>
            <a:endParaRPr sz="2200"/>
          </a:p>
          <a:p>
            <a:pPr indent="-368300" lvl="0" marL="457200" rtl="0" algn="l">
              <a:spcBef>
                <a:spcPts val="0"/>
              </a:spcBef>
              <a:spcAft>
                <a:spcPts val="0"/>
              </a:spcAft>
              <a:buSzPts val="2200"/>
              <a:buAutoNum type="arabicPeriod"/>
            </a:pPr>
            <a:r>
              <a:rPr lang="ru-RU" sz="2200"/>
              <a:t>ART будет использован нами в качестве теста для оценки опыта рецепции картин в эксперименте по </a:t>
            </a:r>
            <a:r>
              <a:rPr lang="ru-RU" sz="2200">
                <a:solidFill>
                  <a:schemeClr val="dk1"/>
                </a:solidFill>
              </a:rPr>
              <a:t>измерению трудности текстов об искусстве. </a:t>
            </a:r>
            <a:endParaRPr sz="2200">
              <a:solidFill>
                <a:schemeClr val="dk1"/>
              </a:solidFill>
            </a:endParaRPr>
          </a:p>
          <a:p>
            <a:pPr indent="0" lvl="0" marL="0" rtl="0" algn="l">
              <a:spcBef>
                <a:spcPts val="1200"/>
              </a:spcBef>
              <a:spcAft>
                <a:spcPts val="0"/>
              </a:spcAft>
              <a:buNone/>
            </a:pPr>
            <a:r>
              <a:rPr lang="ru-RU" sz="2200">
                <a:solidFill>
                  <a:schemeClr val="dk1"/>
                </a:solidFill>
              </a:rPr>
              <a:t>Новый инструмент поможет быстро и эффективно измерить уровень знаний информантов о живописи, чтобы учесть корреляцию этого параметра с оценкой субъективной трудности.</a:t>
            </a:r>
            <a:endParaRPr sz="1700"/>
          </a:p>
        </p:txBody>
      </p:sp>
      <p:sp>
        <p:nvSpPr>
          <p:cNvPr id="460" name="Google Shape;460;g34d37f188ef_2_6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61" name="Google Shape;461;g34d37f188ef_2_6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62" name="Google Shape;462;g34d37f188ef_2_6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2025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66" name="Shape 466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70" name="Shape 4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" name="Google Shape;471;g31e8b70c24b_0_68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72" name="Google Shape;472;g31e8b70c24b_0_68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73" name="Google Shape;473;g31e8b70c24b_0_68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74" name="Google Shape;474;g31e8b70c24b_0_68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Запоминание</a:t>
            </a:r>
            <a:endParaRPr b="1" sz="2600"/>
          </a:p>
        </p:txBody>
      </p:sp>
      <p:sp>
        <p:nvSpPr>
          <p:cNvPr id="475" name="Google Shape;475;g31e8b70c24b_0_68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476" name="Google Shape;476;g31e8b70c24b_0_68"/>
          <p:cNvPicPr preferRelativeResize="0"/>
          <p:nvPr/>
        </p:nvPicPr>
        <p:blipFill rotWithShape="1">
          <a:blip r:embed="rId3">
            <a:alphaModFix/>
          </a:blip>
          <a:srcRect b="18319" l="0" r="0" t="0"/>
          <a:stretch/>
        </p:blipFill>
        <p:spPr>
          <a:xfrm>
            <a:off x="1622513" y="2033100"/>
            <a:ext cx="8946974" cy="409737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80" name="Shape 4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" name="Google Shape;481;g31ec797f0af_0_78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82" name="Google Shape;482;g31ec797f0af_0_78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83" name="Google Shape;483;g31ec797f0af_0_78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84" name="Google Shape;484;g31ec797f0af_0_78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Запоминание</a:t>
            </a:r>
            <a:endParaRPr b="1" sz="2600"/>
          </a:p>
        </p:txBody>
      </p:sp>
      <p:sp>
        <p:nvSpPr>
          <p:cNvPr id="485" name="Google Shape;485;g31ec797f0af_0_78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486" name="Google Shape;486;g31ec797f0af_0_7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118350" y="2067625"/>
            <a:ext cx="7955301" cy="43615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490" name="Shape 4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" name="Google Shape;491;g31ec797f0af_0_99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492" name="Google Shape;492;g31ec797f0af_0_99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93" name="Google Shape;493;g31ec797f0af_0_99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494" name="Google Shape;494;g31ec797f0af_0_99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Понимание</a:t>
            </a:r>
            <a:endParaRPr b="1" sz="2600"/>
          </a:p>
        </p:txBody>
      </p:sp>
      <p:sp>
        <p:nvSpPr>
          <p:cNvPr id="495" name="Google Shape;495;g31ec797f0af_0_99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496" name="Google Shape;496;g31ec797f0af_0_99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85900" y="2107550"/>
            <a:ext cx="8667750" cy="14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97" name="Google Shape;497;g31ec797f0af_0_99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970300" y="2990175"/>
            <a:ext cx="4220950" cy="3621200"/>
          </a:xfrm>
          <a:prstGeom prst="rect">
            <a:avLst/>
          </a:prstGeom>
          <a:noFill/>
          <a:ln>
            <a:noFill/>
          </a:ln>
        </p:spPr>
      </p:pic>
      <p:pic>
        <p:nvPicPr>
          <p:cNvPr id="498" name="Google Shape;498;g31ec797f0af_0_99"/>
          <p:cNvPicPr preferRelativeResize="0"/>
          <p:nvPr/>
        </p:nvPicPr>
        <p:blipFill rotWithShape="1">
          <a:blip r:embed="rId5">
            <a:alphaModFix/>
          </a:blip>
          <a:srcRect b="0" l="0" r="50000" t="2181"/>
          <a:stretch/>
        </p:blipFill>
        <p:spPr>
          <a:xfrm>
            <a:off x="9111850" y="1449400"/>
            <a:ext cx="2882950" cy="504417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02" name="Shape 5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3" name="Google Shape;503;g31ec797f0af_0_11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504" name="Google Shape;504;g31ec797f0af_0_11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05" name="Google Shape;505;g31ec797f0af_0_11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06" name="Google Shape;506;g31ec797f0af_0_112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Применение</a:t>
            </a:r>
            <a:endParaRPr b="1" sz="2600"/>
          </a:p>
        </p:txBody>
      </p:sp>
      <p:sp>
        <p:nvSpPr>
          <p:cNvPr id="507" name="Google Shape;507;g31ec797f0af_0_112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508" name="Google Shape;508;g31ec797f0af_0_11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585900" y="2108600"/>
            <a:ext cx="8572500" cy="15049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09" name="Google Shape;509;g31ec797f0af_0_11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2190300" y="3613550"/>
            <a:ext cx="4408667" cy="3092050"/>
          </a:xfrm>
          <a:prstGeom prst="rect">
            <a:avLst/>
          </a:prstGeom>
          <a:noFill/>
          <a:ln>
            <a:noFill/>
          </a:ln>
        </p:spPr>
      </p:pic>
      <p:pic>
        <p:nvPicPr>
          <p:cNvPr id="510" name="Google Shape;510;g31ec797f0af_0_112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6751367" y="3765950"/>
            <a:ext cx="4571759" cy="29396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14" name="Shape 5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5" name="Google Shape;515;g31ec797f0af_0_124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516" name="Google Shape;516;g31ec797f0af_0_124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17" name="Google Shape;517;g31ec797f0af_0_124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18" name="Google Shape;518;g31ec797f0af_0_124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Анализ + синтез</a:t>
            </a:r>
            <a:endParaRPr b="1" sz="2600"/>
          </a:p>
        </p:txBody>
      </p:sp>
      <p:sp>
        <p:nvSpPr>
          <p:cNvPr id="519" name="Google Shape;519;g31ec797f0af_0_124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520" name="Google Shape;520;g31ec797f0af_0_12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3287725" y="1995825"/>
            <a:ext cx="5915651" cy="44428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24" name="Shape 5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5" name="Google Shape;525;g31ec797f0af_0_137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526" name="Google Shape;526;g31ec797f0af_0_137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27" name="Google Shape;527;g31ec797f0af_0_137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28" name="Google Shape;528;g31ec797f0af_0_137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Оценка</a:t>
            </a:r>
            <a:endParaRPr b="1" sz="2600"/>
          </a:p>
        </p:txBody>
      </p:sp>
      <p:sp>
        <p:nvSpPr>
          <p:cNvPr id="529" name="Google Shape;529;g31ec797f0af_0_137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530" name="Google Shape;530;g31ec797f0af_0_137"/>
          <p:cNvSpPr txBox="1"/>
          <p:nvPr>
            <p:ph idx="3" type="body"/>
          </p:nvPr>
        </p:nvSpPr>
        <p:spPr>
          <a:xfrm>
            <a:off x="1045125" y="1964600"/>
            <a:ext cx="10184100" cy="3745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0" spcFirstLastPara="1" rIns="0" wrap="square" tIns="0">
            <a:noAutofit/>
          </a:bodyPr>
          <a:lstStyle/>
          <a:p>
            <a:pPr indent="0" lvl="0" marL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rPr lang="ru-RU" sz="1500"/>
              <a:t>Этот современный британский уличный художник – самая загадочная фигура в мире современного искусства. Его работы знают все, но никто не видел их создателя. Существуют многочисленные интервью с художником, есть снятый им фильм «Выход через сувенирную лавку», но сколько ему лет, где он живет и как выглядит, до сих пор никому неизвестно. В наше время социальной публичности в условиях скоростного распространения Интернет и медиа-информации, при наличии камер слежения на улицах сохранять инкогнито, будучи одной из главных звезд культуры XXI векаяя, чрезвычайно сложно.</a:t>
            </a:r>
            <a:endParaRPr sz="1500"/>
          </a:p>
          <a:p>
            <a:pPr indent="0" lvl="0" marL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rPr lang="ru-RU" sz="1500"/>
              <a:t>В октябре 2018 года на аукционе Sotheby’s в Лондоне разразился скандал вокруг работы этого художника «Девочка с воздушным шаром» – единственной, выполненной на холсте акриловыми красками: сразу после удара молотка и объявления о продаже в золоченой раме, куда была заключена работа, включился механизм, который изрезал часть холста на мелкие полоски. Автор работы признался, что несет ответственность за произошедшее. Цена испорченной работы увеличилась в несколько раз.</a:t>
            </a:r>
            <a:endParaRPr sz="1500"/>
          </a:p>
          <a:p>
            <a:pPr indent="0" lvl="0" marL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rPr lang="ru-RU" sz="1500"/>
              <a:t>— Назовите имя художника.  </a:t>
            </a:r>
            <a:endParaRPr sz="1500"/>
          </a:p>
          <a:p>
            <a:pPr indent="0" lvl="0" marL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rPr lang="ru-RU" sz="1500"/>
              <a:t>— Сформулируйте свою точку зрения на попытку художника уничтожить свое произведение, описанную в тексте, или выберите из предложенных: можно ли ее считать 1) “новым словом” в искусстве, 2) актом вандализма или 3) PR-акцией художника – попыткой привлечь к себе внимание. Приведите аргументы в пользу сформулированной или выбранной точки зрения (от 1-го до 3-х). </a:t>
            </a:r>
            <a:endParaRPr sz="1500"/>
          </a:p>
          <a:p>
            <a:pPr indent="0" lvl="0" marL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SzPts val="1000"/>
              <a:buNone/>
            </a:pPr>
            <a:r>
              <a:rPr lang="ru-RU" sz="1500"/>
              <a:t>— Почему, на Ваш взгляд, художник начал работать инкогнито? Почему продолжает скрывать свое имя?</a:t>
            </a:r>
            <a:endParaRPr sz="1500"/>
          </a:p>
          <a:p>
            <a:pPr indent="0" lvl="0" marL="0" marR="0" rtl="0" algn="just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E2D69"/>
              </a:buClr>
              <a:buSzPts val="1300"/>
              <a:buFont typeface="Arial"/>
              <a:buNone/>
            </a:pPr>
            <a:r>
              <a:t/>
            </a:r>
            <a:endParaRPr sz="1500"/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34" name="Shape 5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5" name="Google Shape;535;g31ec797f0af_0_152"/>
          <p:cNvSpPr txBox="1"/>
          <p:nvPr>
            <p:ph idx="1" type="body"/>
          </p:nvPr>
        </p:nvSpPr>
        <p:spPr>
          <a:xfrm>
            <a:off x="1143701" y="540900"/>
            <a:ext cx="2144100" cy="4158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rPr lang="ru-RU" sz="1100">
                <a:latin typeface="Helvetica Neue"/>
                <a:ea typeface="Helvetica Neue"/>
                <a:cs typeface="Helvetica Neue"/>
                <a:sym typeface="Helvetica Neue"/>
              </a:rPr>
              <a:t>Санкт-Петербургская школа гуманитарных наук и искусств</a:t>
            </a:r>
            <a:endParaRPr sz="1100"/>
          </a:p>
        </p:txBody>
      </p:sp>
      <p:sp>
        <p:nvSpPr>
          <p:cNvPr id="536" name="Google Shape;536;g31ec797f0af_0_152"/>
          <p:cNvSpPr txBox="1"/>
          <p:nvPr>
            <p:ph idx="2" type="body"/>
          </p:nvPr>
        </p:nvSpPr>
        <p:spPr>
          <a:xfrm>
            <a:off x="3459163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НУГ «Когнитивные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исследования языка»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37" name="Google Shape;537;g31ec797f0af_0_152"/>
          <p:cNvSpPr txBox="1"/>
          <p:nvPr>
            <p:ph idx="4" type="body"/>
          </p:nvPr>
        </p:nvSpPr>
        <p:spPr>
          <a:xfrm>
            <a:off x="6259892" y="548720"/>
            <a:ext cx="2070000" cy="408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Санкт-Петербург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rPr lang="ru-RU" sz="1100">
                <a:solidFill>
                  <a:schemeClr val="dk1"/>
                </a:solidFill>
              </a:rPr>
              <a:t>2024</a:t>
            </a:r>
            <a:endParaRPr sz="1100">
              <a:solidFill>
                <a:schemeClr val="dk1"/>
              </a:solidFill>
            </a:endParaRPr>
          </a:p>
          <a:p>
            <a:pPr indent="-2286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E2D69"/>
              </a:buClr>
              <a:buSzPts val="1000"/>
              <a:buNone/>
            </a:pPr>
            <a:r>
              <a:t/>
            </a:r>
            <a:endParaRPr sz="1100">
              <a:solidFill>
                <a:schemeClr val="dk1"/>
              </a:solidFill>
            </a:endParaRPr>
          </a:p>
        </p:txBody>
      </p:sp>
      <p:sp>
        <p:nvSpPr>
          <p:cNvPr id="538" name="Google Shape;538;g31ec797f0af_0_152"/>
          <p:cNvSpPr txBox="1"/>
          <p:nvPr>
            <p:ph type="title"/>
          </p:nvPr>
        </p:nvSpPr>
        <p:spPr>
          <a:xfrm>
            <a:off x="585899" y="1449402"/>
            <a:ext cx="11020200" cy="777000"/>
          </a:xfrm>
          <a:prstGeom prst="rect">
            <a:avLst/>
          </a:prstGeom>
          <a:noFill/>
          <a:ln>
            <a:noFill/>
          </a:ln>
        </p:spPr>
        <p:txBody>
          <a:bodyPr anchorCtr="0" anchor="t" bIns="0" lIns="0" spcFirstLastPara="1" rIns="0" wrap="square" tIns="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</a:pPr>
            <a:r>
              <a:rPr b="1" lang="ru-RU" sz="2500"/>
              <a:t>Примеры заданий. Рефлексия</a:t>
            </a:r>
            <a:endParaRPr b="1" sz="2600"/>
          </a:p>
        </p:txBody>
      </p:sp>
      <p:sp>
        <p:nvSpPr>
          <p:cNvPr id="539" name="Google Shape;539;g31ec797f0af_0_152"/>
          <p:cNvSpPr txBox="1"/>
          <p:nvPr/>
        </p:nvSpPr>
        <p:spPr>
          <a:xfrm>
            <a:off x="715750" y="2226400"/>
            <a:ext cx="30000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457200" marR="0" rtl="0" algn="l">
              <a:lnSpc>
                <a:spcPct val="100000"/>
              </a:lnSpc>
              <a:spcBef>
                <a:spcPts val="1200"/>
              </a:spcBef>
              <a:spcAft>
                <a:spcPts val="100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540" name="Google Shape;540;g31ec797f0af_0_15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801550" y="2779000"/>
            <a:ext cx="8972550" cy="16002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Office Theme">
  <a:themeElements>
    <a:clrScheme name="Пользовательские 1">
      <a:dk1>
        <a:srgbClr val="0F2C68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2021-11-11T08:52:47Z</dcterms:created>
  <dc:creator>Кутьков Юрий Юрьевич</dc:creator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0x0101002A9C74E6E830D74E9B0FDDB4017A5417</vt:lpwstr>
  </property>
</Properties>
</file>