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71" r:id="rId5"/>
    <p:sldId id="272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85" r:id="rId19"/>
  </p:sldIdLst>
  <p:sldSz cx="12192000" cy="6858000"/>
  <p:notesSz cx="6797675" cy="9928225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954" y="10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421" tIns="46210" rIns="92421" bIns="4621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421" tIns="46210" rIns="92421" bIns="4621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1" tIns="46210" rIns="92421" bIns="4621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2421" tIns="46210" rIns="92421" bIns="4621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421" tIns="46210" rIns="92421" bIns="4621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421" tIns="46210" rIns="92421" bIns="4621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bbasova@hse.ru" TargetMode="External"/><Relationship Id="rId2" Type="http://schemas.openxmlformats.org/officeDocument/2006/relationships/hyperlink" Target="mailto:vglinin@hse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HSE Sans Black" panose="02000000000000000000" pitchFamily="50" charset="0"/>
              </a:rPr>
              <a:t>ВОПРОСЫ ВОЕННОЙ ПОДГОТОВКИ.</a:t>
            </a:r>
            <a:br>
              <a:rPr lang="ru-RU" sz="4000" dirty="0">
                <a:latin typeface="HSE Sans Black" panose="02000000000000000000" pitchFamily="50" charset="0"/>
              </a:rPr>
            </a:br>
            <a:r>
              <a:rPr lang="ru-RU" sz="4000" dirty="0">
                <a:latin typeface="HSE Sans Black" panose="02000000000000000000" pitchFamily="50" charset="0"/>
              </a:rPr>
              <a:t>КОНКУРСНЫЙ ОТБОР.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Военный учебный центр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Санкт-Петербург </a:t>
            </a:r>
            <a:r>
              <a:rPr lang="ru-RU" dirty="0" smtClean="0"/>
              <a:t>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КОНКУРСНЫЙ ОТБОР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 Целью </a:t>
            </a:r>
            <a:r>
              <a:rPr lang="ru-RU" sz="1400" dirty="0"/>
              <a:t>конкурсного отбора является определение соответствия кандидатов из числа студентов требованиям предъявляемым к гражданам, привлекаемым к военной подготовке по военно- учетной специальности </a:t>
            </a:r>
            <a:r>
              <a:rPr lang="ru-RU" sz="1400" dirty="0" smtClean="0"/>
              <a:t>100 </a:t>
            </a:r>
            <a:r>
              <a:rPr lang="ru-RU" sz="1400" dirty="0"/>
              <a:t>код 182 – командир </a:t>
            </a:r>
            <a:r>
              <a:rPr lang="ru-RU" sz="1400" dirty="0" smtClean="0"/>
              <a:t>мотострелкового </a:t>
            </a:r>
            <a:r>
              <a:rPr lang="ru-RU" sz="1400" dirty="0" smtClean="0"/>
              <a:t>отделения.</a:t>
            </a:r>
            <a:endParaRPr lang="ru-RU" sz="1400" dirty="0"/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изъявившие желание пройти военную подготовку в ВУЦ подают заявление на имя ректора в учебную </a:t>
            </a:r>
            <a:r>
              <a:rPr lang="ru-RU" sz="1400" dirty="0" smtClean="0"/>
              <a:t>часть </a:t>
            </a:r>
            <a:r>
              <a:rPr lang="ru-RU" sz="1400" dirty="0"/>
              <a:t>начальнику цикла.</a:t>
            </a:r>
          </a:p>
          <a:p>
            <a:r>
              <a:rPr lang="ru-RU" sz="1400" dirty="0" smtClean="0"/>
              <a:t>     На </a:t>
            </a:r>
            <a:r>
              <a:rPr lang="ru-RU" sz="1400" dirty="0"/>
              <a:t>основании поданных заявлений в </a:t>
            </a:r>
            <a:r>
              <a:rPr lang="ru-RU" sz="1400" dirty="0" smtClean="0"/>
              <a:t>военном учебном центре </a:t>
            </a:r>
            <a:r>
              <a:rPr lang="ru-RU" sz="1400" dirty="0"/>
              <a:t>составляется список граждан из числа студентов, который утверждается ректором.</a:t>
            </a:r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внесенные в указанный список, проходят конкурсный отбор, который состоит из предварительного и основного отбора.</a:t>
            </a:r>
          </a:p>
          <a:p>
            <a:r>
              <a:rPr lang="ru-RU" sz="1400" dirty="0" smtClean="0"/>
              <a:t>     </a:t>
            </a:r>
            <a:r>
              <a:rPr lang="ru-RU" sz="1400" dirty="0" smtClean="0"/>
              <a:t>                                                                                                                                                                                       </a:t>
            </a:r>
          </a:p>
          <a:p>
            <a:endParaRPr lang="ru-RU" sz="1400" dirty="0"/>
          </a:p>
          <a:p>
            <a:endParaRPr lang="ru-RU" sz="1400" dirty="0"/>
          </a:p>
          <a:p>
            <a:pPr lvl="0"/>
            <a:r>
              <a:rPr lang="ru-RU" sz="1400" dirty="0"/>
              <a:t>Для прохождения </a:t>
            </a:r>
            <a:r>
              <a:rPr lang="ru-RU" sz="1400" b="1" dirty="0"/>
              <a:t>предварительного отбора</a:t>
            </a:r>
            <a:r>
              <a:rPr lang="ru-RU" sz="1400" dirty="0"/>
              <a:t> гражданину начальником цикла выдается направление в военный комиссариат по месту воинского учета.</a:t>
            </a:r>
          </a:p>
          <a:p>
            <a:r>
              <a:rPr lang="ru-RU" sz="1400" dirty="0" smtClean="0"/>
              <a:t>    </a:t>
            </a:r>
            <a:r>
              <a:rPr lang="ru-RU" sz="1400" dirty="0" smtClean="0"/>
              <a:t>Результаты </a:t>
            </a:r>
            <a:r>
              <a:rPr lang="ru-RU" sz="1400" dirty="0"/>
              <a:t>предварительного отбора, а также характеристику, подписанную деканом факультета и заместителем директора НИУ ВШЭ СПБ студент представляет в делопроизводство цикла ВУЦ </a:t>
            </a:r>
            <a:r>
              <a:rPr lang="ru-RU" sz="1400" dirty="0" smtClean="0"/>
              <a:t>(ул. Седова д.55 </a:t>
            </a:r>
            <a:r>
              <a:rPr lang="ru-RU" sz="1400" dirty="0" smtClean="0"/>
              <a:t>к.2 каб.117</a:t>
            </a:r>
            <a:r>
              <a:rPr lang="ru-RU" sz="1400" dirty="0"/>
              <a:t>)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Для </a:t>
            </a:r>
            <a:r>
              <a:rPr lang="ru-RU" sz="1400" dirty="0"/>
              <a:t>оценки результатов предварительного отбора и проведения основного отбора </a:t>
            </a:r>
            <a:r>
              <a:rPr lang="ru-RU" sz="1400" dirty="0" smtClean="0"/>
              <a:t>студентов </a:t>
            </a:r>
            <a:r>
              <a:rPr lang="ru-RU" sz="1400" dirty="0"/>
              <a:t>для допуска к военной подготовке создается конкурсная комиссия.</a:t>
            </a: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КОНКУРСНЫЙ ОТБОР</a:t>
            </a:r>
          </a:p>
        </p:txBody>
      </p:sp>
    </p:spTree>
    <p:extLst>
      <p:ext uri="{BB962C8B-B14F-4D97-AF65-F5344CB8AC3E}">
        <p14:creationId xmlns:p14="http://schemas.microsoft.com/office/powerpoint/2010/main" val="168486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Основной отбор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b="1" dirty="0" smtClean="0"/>
              <a:t>     Основной </a:t>
            </a:r>
            <a:r>
              <a:rPr lang="ru-RU" sz="1400" b="1" dirty="0"/>
              <a:t>отбор </a:t>
            </a:r>
            <a:r>
              <a:rPr lang="ru-RU" sz="1400" dirty="0"/>
              <a:t>проводится конкурсной </a:t>
            </a:r>
            <a:r>
              <a:rPr lang="ru-RU" sz="1400" dirty="0" smtClean="0"/>
              <a:t>комиссией </a:t>
            </a:r>
            <a:r>
              <a:rPr lang="ru-RU" sz="1400" dirty="0"/>
              <a:t>среди </a:t>
            </a:r>
            <a:r>
              <a:rPr lang="ru-RU" sz="1400" dirty="0" smtClean="0"/>
              <a:t>студентов, </a:t>
            </a:r>
            <a:r>
              <a:rPr lang="ru-RU" sz="1400" dirty="0"/>
              <a:t>успешно прошедших предварительный отбор.</a:t>
            </a:r>
          </a:p>
          <a:p>
            <a:r>
              <a:rPr lang="ru-RU" sz="1400" dirty="0" smtClean="0"/>
              <a:t>     Граждане</a:t>
            </a:r>
            <a:r>
              <a:rPr lang="ru-RU" sz="1400" dirty="0"/>
              <a:t>, уклонившиеся от медицинского освидетельствования и (или) профессионального психологического отбора или признанные по их результатам не годными к военной службе, а также своевременно не представившие </a:t>
            </a:r>
            <a:r>
              <a:rPr lang="ru-RU" sz="1400" dirty="0" smtClean="0"/>
              <a:t>результаты </a:t>
            </a:r>
            <a:r>
              <a:rPr lang="ru-RU" sz="1400" dirty="0"/>
              <a:t>медицинского освидетельствования и профессионального психологического отбора и имеющие академическую задолженность к основному отбору не допускаются.</a:t>
            </a:r>
          </a:p>
          <a:p>
            <a:r>
              <a:rPr lang="ru-RU" sz="1400" dirty="0" smtClean="0"/>
              <a:t>      Комиссия </a:t>
            </a:r>
            <a:r>
              <a:rPr lang="ru-RU" sz="1400" dirty="0"/>
              <a:t>при изучении результатов предварительного отбора, в первую очередь, рассматривает для допуска к военной подготовке кандидатов не имеющих ограничений по состоянию здоровья, имеющих заключение о профессиональной пригодности «рекомендуется в первую очередь «рекомендуется во вторую </a:t>
            </a:r>
            <a:r>
              <a:rPr lang="ru-RU" sz="1400" dirty="0" smtClean="0"/>
              <a:t>очередь «первая </a:t>
            </a:r>
            <a:r>
              <a:rPr lang="ru-RU" sz="1400" dirty="0"/>
              <a:t>категория», вторая категория».</a:t>
            </a:r>
          </a:p>
          <a:p>
            <a:r>
              <a:rPr lang="ru-RU" sz="1400" dirty="0" smtClean="0"/>
              <a:t>      </a:t>
            </a:r>
            <a:r>
              <a:rPr lang="ru-RU" sz="1400" dirty="0" smtClean="0"/>
              <a:t>В </a:t>
            </a:r>
            <a:r>
              <a:rPr lang="ru-RU" sz="1400" dirty="0"/>
              <a:t>июне студенты проходят проверку уровня физической подготовленности. Нормативы по физической подготовке соответствуют нормативам для кандидатов, поступающих в высшие военные учебные заведения. </a:t>
            </a:r>
          </a:p>
          <a:p>
            <a:r>
              <a:rPr lang="ru-RU" sz="1400" dirty="0" smtClean="0"/>
              <a:t>      Проверяет </a:t>
            </a:r>
            <a:r>
              <a:rPr lang="ru-RU" sz="1400" dirty="0"/>
              <a:t>студентов по физической подготовке </a:t>
            </a:r>
            <a:r>
              <a:rPr lang="ru-RU" sz="1400" dirty="0" smtClean="0"/>
              <a:t>комиссия кафедры </a:t>
            </a:r>
            <a:r>
              <a:rPr lang="ru-RU" sz="1400" dirty="0"/>
              <a:t>физического воспитания НИУ ВШЭ.</a:t>
            </a:r>
          </a:p>
          <a:p>
            <a:r>
              <a:rPr lang="ru-RU" sz="1400" dirty="0" smtClean="0"/>
              <a:t>      По </a:t>
            </a:r>
            <a:r>
              <a:rPr lang="ru-RU" sz="1400" dirty="0"/>
              <a:t>результатам выставляется общая оценка в порядке, установленном </a:t>
            </a:r>
            <a:r>
              <a:rPr lang="ru-RU" sz="1400" dirty="0" smtClean="0"/>
              <a:t> Министерством </a:t>
            </a:r>
            <a:r>
              <a:rPr lang="ru-RU" sz="1400" dirty="0"/>
              <a:t>обороны.</a:t>
            </a:r>
          </a:p>
          <a:p>
            <a:r>
              <a:rPr lang="ru-RU" sz="1400" dirty="0" smtClean="0"/>
              <a:t>       Преимущественным </a:t>
            </a:r>
            <a:r>
              <a:rPr lang="ru-RU" sz="1400" dirty="0"/>
              <a:t>(равнозначным) правом при проведении основного отбора пользуются кандидаты из числа:</a:t>
            </a:r>
          </a:p>
          <a:p>
            <a:r>
              <a:rPr lang="ru-RU" sz="1400" dirty="0"/>
              <a:t>- детей-сирот и детей, оставшиеся без попечения родителей;</a:t>
            </a:r>
          </a:p>
          <a:p>
            <a:r>
              <a:rPr lang="ru-RU" sz="1400" dirty="0" smtClean="0"/>
              <a:t>- членов </a:t>
            </a:r>
            <a:r>
              <a:rPr lang="ru-RU" sz="1400" dirty="0"/>
              <a:t>семей военнослужащих;</a:t>
            </a:r>
          </a:p>
          <a:p>
            <a:r>
              <a:rPr lang="ru-RU" sz="1400" dirty="0"/>
              <a:t>- граждан, прошедших военную службу по призыву.</a:t>
            </a:r>
          </a:p>
          <a:p>
            <a:r>
              <a:rPr lang="ru-RU" sz="1100" u="sng" dirty="0"/>
              <a:t>Граждане, имеющие IV категорию профпригодности для допуска к военной подготовке, не рассматриваются.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Основной отбор</a:t>
            </a:r>
          </a:p>
        </p:txBody>
      </p:sp>
    </p:spTree>
    <p:extLst>
      <p:ext uri="{BB962C8B-B14F-4D97-AF65-F5344CB8AC3E}">
        <p14:creationId xmlns:p14="http://schemas.microsoft.com/office/powerpoint/2010/main" val="417864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/>
              <a:t>конкурсного отбора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7"/>
            <a:ext cx="11020205" cy="40535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По </a:t>
            </a:r>
            <a:r>
              <a:rPr lang="ru-RU" sz="1400" dirty="0"/>
              <a:t>результатам основного отбора на цикле формируются </a:t>
            </a:r>
            <a:r>
              <a:rPr lang="ru-RU" sz="1400" dirty="0" smtClean="0"/>
              <a:t> протокол </a:t>
            </a:r>
            <a:r>
              <a:rPr lang="ru-RU" sz="1400" dirty="0"/>
              <a:t>результатов конкурсного отбора </a:t>
            </a:r>
            <a:r>
              <a:rPr lang="ru-RU" sz="1400" dirty="0" smtClean="0"/>
              <a:t>граждан, </a:t>
            </a:r>
            <a:r>
              <a:rPr lang="ru-RU" sz="1400" dirty="0"/>
              <a:t>изъявивших </a:t>
            </a:r>
            <a:r>
              <a:rPr lang="ru-RU" sz="1400" dirty="0" smtClean="0"/>
              <a:t>желание пройти </a:t>
            </a:r>
            <a:r>
              <a:rPr lang="ru-RU" sz="1400" dirty="0"/>
              <a:t>военную подготовку в военном учебном центре.</a:t>
            </a:r>
            <a:endParaRPr lang="ru-RU" sz="1400" u="sng" dirty="0"/>
          </a:p>
          <a:p>
            <a:r>
              <a:rPr lang="ru-RU" sz="1400" dirty="0" smtClean="0"/>
              <a:t>     По </a:t>
            </a:r>
            <a:r>
              <a:rPr lang="ru-RU" sz="1400" dirty="0"/>
              <a:t>результатам конкурсного отбора конкурсной комиссией принимается решение рекомендовать граждан, прошедших конкурсный отбор для </a:t>
            </a:r>
            <a:r>
              <a:rPr lang="ru-RU" sz="1400" dirty="0" smtClean="0"/>
              <a:t>допуска к </a:t>
            </a:r>
            <a:r>
              <a:rPr lang="ru-RU" sz="1400" dirty="0"/>
              <a:t>обучению по программам подготовки </a:t>
            </a:r>
            <a:r>
              <a:rPr lang="ru-RU" sz="1400" dirty="0" smtClean="0"/>
              <a:t>сержантов запаса</a:t>
            </a:r>
            <a:r>
              <a:rPr lang="ru-RU" sz="1400" dirty="0"/>
              <a:t>, в количестве установленном Минобороны. </a:t>
            </a:r>
          </a:p>
          <a:p>
            <a:r>
              <a:rPr lang="ru-RU" sz="1400" dirty="0" smtClean="0"/>
              <a:t>     Затем </a:t>
            </a:r>
            <a:r>
              <a:rPr lang="ru-RU" sz="1400" dirty="0"/>
              <a:t>инициируется приказ ректора о допуске граждан к военной подготовке.</a:t>
            </a:r>
          </a:p>
          <a:p>
            <a:r>
              <a:rPr lang="ru-RU" sz="1400" dirty="0" smtClean="0"/>
              <a:t>     Студенты</a:t>
            </a:r>
            <a:r>
              <a:rPr lang="ru-RU" sz="1400" dirty="0"/>
              <a:t>, рекомендованные конкурсной комиссией для допуска к </a:t>
            </a:r>
            <a:r>
              <a:rPr lang="ru-RU" sz="1400" dirty="0" smtClean="0"/>
              <a:t>военной подготовке, </a:t>
            </a:r>
            <a:r>
              <a:rPr lang="ru-RU" sz="1400" dirty="0"/>
              <a:t>заключают с Минобороны договор об обучении в военном учебном центре при университете. (сентябрь-октябрь).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2800" dirty="0" smtClean="0"/>
              <a:t>    Решение </a:t>
            </a:r>
            <a:r>
              <a:rPr lang="ru-RU" sz="2800" dirty="0"/>
              <a:t>конкурсной комиссии         обжалованию не подлежит.</a:t>
            </a:r>
          </a:p>
          <a:p>
            <a:endParaRPr lang="ru-RU" sz="2800" dirty="0"/>
          </a:p>
          <a:p>
            <a:r>
              <a:rPr lang="ru-RU" sz="2800" dirty="0" smtClean="0"/>
              <a:t>    Студент</a:t>
            </a:r>
            <a:r>
              <a:rPr lang="ru-RU" sz="2800" dirty="0"/>
              <a:t>, допущенный к военной подготовке на цикле ВУЦ не    имеет ограничений на выезд за границу.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/>
              <a:t>конкурсного отбора</a:t>
            </a:r>
          </a:p>
        </p:txBody>
      </p:sp>
    </p:spTree>
    <p:extLst>
      <p:ext uri="{BB962C8B-B14F-4D97-AF65-F5344CB8AC3E}">
        <p14:creationId xmlns:p14="http://schemas.microsoft.com/office/powerpoint/2010/main" val="116642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Перечень документов при подаче заявления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02176"/>
            <a:ext cx="11020205" cy="4345757"/>
          </a:xfrm>
        </p:spPr>
        <p:txBody>
          <a:bodyPr numCol="2">
            <a:noAutofit/>
          </a:bodyPr>
          <a:lstStyle/>
          <a:p>
            <a:r>
              <a:rPr lang="ru-RU" sz="1400" b="1" dirty="0"/>
              <a:t>Паспорт гражданина РФ.</a:t>
            </a:r>
          </a:p>
          <a:p>
            <a:r>
              <a:rPr lang="ru-RU" sz="1400" dirty="0"/>
              <a:t>Ксерокопии 1-ой страницы паспорта и страницы с регистрацией (на одном листе формата А-4).</a:t>
            </a:r>
          </a:p>
          <a:p>
            <a:r>
              <a:rPr lang="ru-RU" sz="1400" b="1" dirty="0"/>
              <a:t>Приписное удостоверение.</a:t>
            </a:r>
          </a:p>
          <a:p>
            <a:r>
              <a:rPr lang="ru-RU" sz="1400" dirty="0"/>
              <a:t>Ксерокопию 1-ого и 2-ого разворота приписного удостоверения (на одном листе формата А-4).</a:t>
            </a:r>
          </a:p>
          <a:p>
            <a:r>
              <a:rPr lang="ru-RU" sz="1400" b="1" dirty="0"/>
              <a:t>Студенческий билет, надлежаще оформленный подписями и печатями в учебном офисе факультета.</a:t>
            </a:r>
          </a:p>
          <a:p>
            <a:r>
              <a:rPr lang="ru-RU" sz="1400" dirty="0"/>
              <a:t>Ксерокопию разворота студенческого билета.</a:t>
            </a:r>
          </a:p>
          <a:p>
            <a:r>
              <a:rPr lang="ru-RU" sz="1400" b="1" dirty="0"/>
              <a:t>Характеристику</a:t>
            </a:r>
            <a:r>
              <a:rPr lang="ru-RU" sz="1400" dirty="0"/>
              <a:t> из деканата, заверенную деканом, либо заместителем декана, либо начальником учебной части факультета и печатью факультета подписанную директором (зам. директором) НИУ ВШЭ СПБ.</a:t>
            </a:r>
          </a:p>
          <a:p>
            <a:endParaRPr lang="ru-RU" sz="1400" b="1" dirty="0"/>
          </a:p>
          <a:p>
            <a:endParaRPr lang="ru-RU" sz="1400" b="1" dirty="0"/>
          </a:p>
          <a:p>
            <a:r>
              <a:rPr lang="ru-RU" sz="1400" b="1" dirty="0"/>
              <a:t>Заявление на имя ректора установленного образца с подписью и контактными телефонами.</a:t>
            </a:r>
          </a:p>
          <a:p>
            <a:r>
              <a:rPr lang="ru-RU" sz="1400" b="1" dirty="0"/>
              <a:t>Справка об отсутствии судимости</a:t>
            </a:r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072644" cy="408109"/>
          </a:xfrm>
        </p:spPr>
        <p:txBody>
          <a:bodyPr/>
          <a:lstStyle/>
          <a:p>
            <a:r>
              <a:rPr lang="ru-RU" dirty="0"/>
              <a:t>Перечень </a:t>
            </a:r>
            <a:r>
              <a:rPr lang="ru-RU" dirty="0" smtClean="0"/>
              <a:t>документов, представляемых на цикл ВУЦ  при поступлении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89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11131621" cy="777025"/>
          </a:xfrm>
        </p:spPr>
        <p:txBody>
          <a:bodyPr>
            <a:normAutofit/>
          </a:bodyPr>
          <a:lstStyle/>
          <a:p>
            <a:r>
              <a:rPr lang="ru-RU" dirty="0"/>
              <a:t>Организация приёма граждан в военный учебный центр для обучения по программам подготовки запаса.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413262"/>
            <a:ext cx="11020205" cy="4034671"/>
          </a:xfrm>
        </p:spPr>
        <p:txBody>
          <a:bodyPr numCol="2">
            <a:noAutofit/>
          </a:bodyPr>
          <a:lstStyle/>
          <a:p>
            <a:r>
              <a:rPr lang="ru-RU" sz="1400" dirty="0"/>
              <a:t>Вся актуальная информация опубликована на странице цикла ВУЦ в СПБ и ВУЦ НИУ ВШЭ.</a:t>
            </a:r>
          </a:p>
          <a:p>
            <a:r>
              <a:rPr lang="ru-RU" sz="1400" dirty="0"/>
              <a:t>Начальник цикла – старший преподаватель – </a:t>
            </a:r>
            <a:r>
              <a:rPr lang="ru-RU" sz="1400" dirty="0" err="1"/>
              <a:t>Глинин</a:t>
            </a:r>
            <a:r>
              <a:rPr lang="ru-RU" sz="1400" dirty="0"/>
              <a:t> Владимир Николаевич.</a:t>
            </a:r>
          </a:p>
          <a:p>
            <a:r>
              <a:rPr lang="ru-RU" sz="1400" dirty="0"/>
              <a:t>доб. </a:t>
            </a:r>
            <a:r>
              <a:rPr lang="ru-RU" sz="1400" dirty="0" smtClean="0"/>
              <a:t>61309    </a:t>
            </a:r>
            <a:endParaRPr lang="ru-RU" sz="1400" dirty="0"/>
          </a:p>
          <a:p>
            <a:r>
              <a:rPr lang="ru-RU" sz="1400" dirty="0"/>
              <a:t>8(812) 644 59 10</a:t>
            </a:r>
          </a:p>
          <a:p>
            <a:r>
              <a:rPr lang="en-US" sz="1400" dirty="0"/>
              <a:t>Email: </a:t>
            </a:r>
            <a:r>
              <a:rPr lang="en-US" sz="1400" dirty="0">
                <a:hlinkClick r:id="rId2"/>
              </a:rPr>
              <a:t>vglinin@hse.ru</a:t>
            </a:r>
            <a:endParaRPr lang="ru-RU" sz="1400" dirty="0"/>
          </a:p>
          <a:p>
            <a:endParaRPr lang="en-US" sz="1400" dirty="0"/>
          </a:p>
          <a:p>
            <a:r>
              <a:rPr lang="ru-RU" sz="1400" dirty="0"/>
              <a:t>Делопроизводитель – </a:t>
            </a:r>
            <a:r>
              <a:rPr lang="ru-RU" sz="1400" dirty="0" err="1"/>
              <a:t>Аббасова</a:t>
            </a:r>
            <a:r>
              <a:rPr lang="ru-RU" sz="1400" dirty="0"/>
              <a:t> Альбина </a:t>
            </a:r>
            <a:r>
              <a:rPr lang="ru-RU" sz="1400" dirty="0" err="1"/>
              <a:t>Камиловна</a:t>
            </a:r>
            <a:r>
              <a:rPr lang="ru-RU" sz="1400" dirty="0"/>
              <a:t>.</a:t>
            </a:r>
          </a:p>
          <a:p>
            <a:r>
              <a:rPr lang="ru-RU" sz="1400" dirty="0"/>
              <a:t>доб. 61308 </a:t>
            </a:r>
          </a:p>
          <a:p>
            <a:r>
              <a:rPr lang="ru-RU" sz="1400" dirty="0"/>
              <a:t>8(812) 644 59 10 </a:t>
            </a:r>
          </a:p>
          <a:p>
            <a:r>
              <a:rPr lang="en-US" sz="1400" dirty="0"/>
              <a:t>Email: </a:t>
            </a:r>
            <a:r>
              <a:rPr lang="en-US" sz="1400" dirty="0">
                <a:hlinkClick r:id="rId3"/>
              </a:rPr>
              <a:t>abbasova@hse.ru</a:t>
            </a:r>
            <a:endParaRPr lang="en-US" sz="1400" dirty="0"/>
          </a:p>
          <a:p>
            <a:r>
              <a:rPr lang="ru-RU" sz="1400" dirty="0" smtClean="0"/>
              <a:t>    </a:t>
            </a:r>
            <a:r>
              <a:rPr lang="ru-RU" sz="1800" dirty="0" smtClean="0"/>
              <a:t>Возникающие </a:t>
            </a:r>
            <a:r>
              <a:rPr lang="ru-RU" sz="1800" dirty="0"/>
              <a:t>вопросы по прохождению </a:t>
            </a:r>
            <a:r>
              <a:rPr lang="ru-RU" sz="1800" smtClean="0"/>
              <a:t>медицинского освидетельствования</a:t>
            </a:r>
            <a:r>
              <a:rPr lang="ru-RU" sz="1800" dirty="0" smtClean="0"/>
              <a:t>, </a:t>
            </a:r>
            <a:r>
              <a:rPr lang="ru-RU" sz="1800" dirty="0"/>
              <a:t>задавайте в </a:t>
            </a:r>
            <a:r>
              <a:rPr lang="ru-RU" sz="1800" smtClean="0"/>
              <a:t>военном комиссариате. </a:t>
            </a:r>
            <a:endParaRPr lang="ru-RU" sz="1800" dirty="0"/>
          </a:p>
          <a:p>
            <a:endParaRPr lang="ru-RU" sz="1800" dirty="0"/>
          </a:p>
          <a:p>
            <a:r>
              <a:rPr lang="ru-RU" sz="1800" dirty="0" smtClean="0"/>
              <a:t>     По вопросам проверки </a:t>
            </a:r>
            <a:r>
              <a:rPr lang="ru-RU" sz="1800" dirty="0"/>
              <a:t>физической подготовленности консультирует кафедра физического воспитания.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836215" cy="408109"/>
          </a:xfrm>
        </p:spPr>
        <p:txBody>
          <a:bodyPr/>
          <a:lstStyle/>
          <a:p>
            <a:r>
              <a:rPr lang="ru-RU" dirty="0"/>
              <a:t>Организация приёма граждан в военный учебный центр для обучения по программам подготовки запаса.</a:t>
            </a:r>
          </a:p>
        </p:txBody>
      </p:sp>
    </p:spTree>
    <p:extLst>
      <p:ext uri="{BB962C8B-B14F-4D97-AF65-F5344CB8AC3E}">
        <p14:creationId xmlns:p14="http://schemas.microsoft.com/office/powerpoint/2010/main" val="235656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5880890" cy="777025"/>
          </a:xfrm>
        </p:spPr>
        <p:txBody>
          <a:bodyPr/>
          <a:lstStyle/>
          <a:p>
            <a:r>
              <a:rPr lang="ru-RU" dirty="0"/>
              <a:t>ЧТО ТАКОЕ ВОЕННЫЙ УЧЕБНЫЙ ЦЕНТР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319495"/>
            <a:ext cx="10295543" cy="3393234"/>
          </a:xfrm>
        </p:spPr>
        <p:txBody>
          <a:bodyPr>
            <a:noAutofit/>
          </a:bodyPr>
          <a:lstStyle/>
          <a:p>
            <a:r>
              <a:rPr lang="ru-RU" sz="1400" dirty="0"/>
              <a:t>Военный учебный центр (ВУЦ) это </a:t>
            </a:r>
            <a:r>
              <a:rPr lang="ru-RU" sz="1400" dirty="0" smtClean="0"/>
              <a:t>структурное </a:t>
            </a:r>
            <a:r>
              <a:rPr lang="ru-RU" sz="1400" dirty="0"/>
              <a:t>подразделение ВШЭ, где реализуются программы военной подготовки.</a:t>
            </a:r>
          </a:p>
          <a:p>
            <a:endParaRPr lang="ru-RU" sz="1400" dirty="0"/>
          </a:p>
          <a:p>
            <a:r>
              <a:rPr lang="ru-RU" sz="1400" dirty="0"/>
              <a:t>Это возможность отслужить в армии и быть зачисленным в запас за время обучения в университете.</a:t>
            </a:r>
          </a:p>
          <a:p>
            <a:endParaRPr lang="ru-RU" sz="1400" dirty="0"/>
          </a:p>
          <a:p>
            <a:r>
              <a:rPr lang="ru-RU" sz="1400" dirty="0"/>
              <a:t>Каждый студент университета имеет право за время основного обучения параллельно получить военное образование. Обучение в ВУЦ завершается учебным сбором в частях и соединениях Вооруженных сил Российской федерации (1 месяц по окончании третьего курса университета).</a:t>
            </a:r>
          </a:p>
          <a:p>
            <a:endParaRPr lang="ru-RU" sz="1400" dirty="0"/>
          </a:p>
          <a:p>
            <a:r>
              <a:rPr lang="ru-RU" sz="1400" dirty="0"/>
              <a:t>Обучение в военном учебном центре не является обязательным для всех </a:t>
            </a:r>
            <a:r>
              <a:rPr lang="ru-RU" sz="1400" dirty="0" smtClean="0"/>
              <a:t>студентов, - </a:t>
            </a:r>
            <a:r>
              <a:rPr lang="ru-RU" sz="1400" dirty="0"/>
              <a:t>это личный выбор и решение каждого студента.</a:t>
            </a:r>
          </a:p>
          <a:p>
            <a:endParaRPr lang="ru-RU" sz="1400" dirty="0"/>
          </a:p>
          <a:p>
            <a:r>
              <a:rPr lang="ru-RU" sz="1400" dirty="0"/>
              <a:t>Военный учебный центр работает в соответствии с законодательством РФ.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ЧТО ТАКОЕ ВОЕННЫЙ УЧЕБНЫЙ ЦЕНТР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Цикл военного учебного центра – часть НИУ ВШЭ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319495"/>
            <a:ext cx="10811108" cy="3393234"/>
          </a:xfrm>
        </p:spPr>
        <p:txBody>
          <a:bodyPr numCol="3">
            <a:noAutofit/>
          </a:bodyPr>
          <a:lstStyle/>
          <a:p>
            <a:r>
              <a:rPr lang="ru-RU" sz="1400" dirty="0" smtClean="0"/>
              <a:t>    Цикл </a:t>
            </a:r>
            <a:r>
              <a:rPr lang="ru-RU" sz="1400" dirty="0"/>
              <a:t>военного учебного</a:t>
            </a:r>
            <a:r>
              <a:rPr lang="en-US" sz="1400" dirty="0"/>
              <a:t> </a:t>
            </a:r>
            <a:r>
              <a:rPr lang="ru-RU" sz="1400" dirty="0"/>
              <a:t>центра </a:t>
            </a:r>
            <a:r>
              <a:rPr lang="ru-RU" sz="1400" dirty="0" smtClean="0"/>
              <a:t>является </a:t>
            </a:r>
            <a:r>
              <a:rPr lang="ru-RU" sz="1400" dirty="0"/>
              <a:t>структурным подразделением </a:t>
            </a:r>
            <a:r>
              <a:rPr lang="ru-RU" sz="1400" dirty="0" smtClean="0"/>
              <a:t>филиала НИУ ВШЭ в СПб, </a:t>
            </a:r>
            <a:r>
              <a:rPr lang="ru-RU" sz="1400" dirty="0"/>
              <a:t>он размещается в учебном корпусе на ул. Седова, </a:t>
            </a:r>
            <a:r>
              <a:rPr lang="ru-RU" sz="1400" dirty="0" smtClean="0"/>
              <a:t>д.55 к.2</a:t>
            </a:r>
            <a:r>
              <a:rPr lang="ru-RU" sz="1400" dirty="0"/>
              <a:t>. Правила поведения и его жизненный уклад отличаются от </a:t>
            </a:r>
            <a:r>
              <a:rPr lang="ru-RU" sz="1400" dirty="0" smtClean="0"/>
              <a:t>привычных в университете. </a:t>
            </a:r>
            <a:endParaRPr lang="ru-RU" sz="1400" dirty="0"/>
          </a:p>
          <a:p>
            <a:r>
              <a:rPr lang="ru-RU" sz="1400" dirty="0" smtClean="0"/>
              <a:t>    Учебный процесс </a:t>
            </a:r>
            <a:r>
              <a:rPr lang="ru-RU" sz="1400" dirty="0"/>
              <a:t>и повседневная деятельность студентов </a:t>
            </a:r>
            <a:r>
              <a:rPr lang="ru-RU" sz="1400" dirty="0" smtClean="0"/>
              <a:t>организованы </a:t>
            </a:r>
            <a:r>
              <a:rPr lang="ru-RU" sz="1400" dirty="0"/>
              <a:t>в соответствии с требованиями Общевоинских уставов ВС РФ и других нормативных актов Министерства обороны </a:t>
            </a:r>
            <a:r>
              <a:rPr lang="ru-RU" sz="1400" dirty="0" smtClean="0"/>
              <a:t>РФ, регулирующих </a:t>
            </a:r>
            <a:r>
              <a:rPr lang="ru-RU" sz="1400" dirty="0"/>
              <a:t>данный вид деятельности. Это значит, что студенты добровольно соглашаются с правилами и определенными ограничениями в дни военной подготовки.</a:t>
            </a:r>
          </a:p>
          <a:p>
            <a:r>
              <a:rPr lang="ru-RU" sz="1400" dirty="0" smtClean="0"/>
              <a:t>    Так</a:t>
            </a:r>
            <a:r>
              <a:rPr lang="ru-RU" sz="1400" dirty="0"/>
              <a:t>, например, на занятиях в </a:t>
            </a:r>
            <a:r>
              <a:rPr lang="ru-RU" sz="1400" dirty="0" smtClean="0"/>
              <a:t>Военном учебном центре </a:t>
            </a:r>
            <a:r>
              <a:rPr lang="ru-RU" sz="1400" dirty="0"/>
              <a:t>студенты должны быть аккуратно одеты, выглядеть опрятно, носить аккуратную прическу. Кроме того, на территории цикла ВУЦ студентам запрещается использовать сотовые телефоны, другие </a:t>
            </a:r>
            <a:r>
              <a:rPr lang="ru-RU" sz="1400" dirty="0" smtClean="0"/>
              <a:t>радиопередающие и </a:t>
            </a:r>
            <a:r>
              <a:rPr lang="ru-RU" sz="1400" dirty="0" err="1"/>
              <a:t>радиопринимающие</a:t>
            </a:r>
            <a:r>
              <a:rPr lang="ru-RU" sz="1400" dirty="0"/>
              <a:t> устройства, а также иметь при себе электронные изделия (приборы, технические средства), в которых могут храниться или которые позволяют распространять или предоставлять аудио-, фото-, видеоматериалы и данные геолокации с использованием Интернета.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449716" cy="408109"/>
          </a:xfrm>
        </p:spPr>
        <p:txBody>
          <a:bodyPr/>
          <a:lstStyle/>
          <a:p>
            <a:r>
              <a:rPr lang="ru-RU" dirty="0"/>
              <a:t>Цикл военного учебного центра – часть НИУ ВШЭ</a:t>
            </a:r>
            <a:r>
              <a:rPr lang="en-US" dirty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11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Что даёт обучение в ВУЦ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55044"/>
            <a:ext cx="11020205" cy="4034672"/>
          </a:xfrm>
        </p:spPr>
        <p:txBody>
          <a:bodyPr numCol="2">
            <a:noAutofit/>
          </a:bodyPr>
          <a:lstStyle/>
          <a:p>
            <a:r>
              <a:rPr lang="ru-RU" sz="1400" dirty="0"/>
              <a:t>Обучение по программе военной подготовки дает студентам ряд преимуществ:</a:t>
            </a:r>
          </a:p>
          <a:p>
            <a:r>
              <a:rPr lang="ru-RU" sz="1400" dirty="0"/>
              <a:t>1. Возможность выполнить конституционный долг и обязанность гражданина Российской Федерации по защите Отечества.</a:t>
            </a:r>
          </a:p>
          <a:p>
            <a:r>
              <a:rPr lang="ru-RU" sz="1400" dirty="0"/>
              <a:t>2. Получить военную специальность в дополнение к основной профессии.</a:t>
            </a:r>
          </a:p>
          <a:p>
            <a:r>
              <a:rPr lang="ru-RU" sz="1400" dirty="0"/>
              <a:t>3. Получить воинское звание соответствующее военно-учетной специальности: сержант запаса.</a:t>
            </a:r>
          </a:p>
          <a:p>
            <a:endParaRPr lang="ru-RU" sz="1400" dirty="0"/>
          </a:p>
          <a:p>
            <a:r>
              <a:rPr lang="ru-RU" sz="1000" dirty="0"/>
              <a:t>После окончания университета успешно закончившим военное обучение присваивается воинское звание «сержант» и они зачисляются в запас, составляя основу мобилизационного резерва страны на случай войны. п.4, ст. 20, Ф3-53 </a:t>
            </a:r>
          </a:p>
          <a:p>
            <a:r>
              <a:rPr lang="ru-RU" sz="1000" dirty="0"/>
              <a:t>В мирное время </a:t>
            </a:r>
            <a:r>
              <a:rPr lang="ru-RU" sz="1000" dirty="0" smtClean="0"/>
              <a:t> </a:t>
            </a:r>
            <a:r>
              <a:rPr lang="ru-RU" sz="1000" dirty="0"/>
              <a:t>выпускники </a:t>
            </a:r>
            <a:r>
              <a:rPr lang="ru-RU" sz="1000" dirty="0" smtClean="0"/>
              <a:t>ВУЦ призыву </a:t>
            </a:r>
            <a:r>
              <a:rPr lang="ru-RU" sz="1000" dirty="0"/>
              <a:t>на военную </a:t>
            </a:r>
            <a:r>
              <a:rPr lang="ru-RU" sz="1000" dirty="0" smtClean="0"/>
              <a:t>службу не подлежат.</a:t>
            </a:r>
            <a:endParaRPr lang="ru-RU" sz="1000" dirty="0"/>
          </a:p>
          <a:p>
            <a:endParaRPr lang="ru-RU" sz="1000" dirty="0"/>
          </a:p>
          <a:p>
            <a:endParaRPr lang="ru-RU" sz="1400" dirty="0"/>
          </a:p>
          <a:p>
            <a:r>
              <a:rPr lang="ru-RU" sz="1400" dirty="0"/>
              <a:t>Военная подготовка положительно влияет на формирование современных специалистов, подготовку которых осуществляет ВШЭ.</a:t>
            </a:r>
          </a:p>
          <a:p>
            <a:r>
              <a:rPr lang="ru-RU" sz="1400" dirty="0"/>
              <a:t>Студенты, прошедшие подготовку в военном учебном центре, становятся более организованными, ответственными, дисциплинированными и целеустремленными.</a:t>
            </a:r>
          </a:p>
          <a:p>
            <a:r>
              <a:rPr lang="ru-RU" sz="1400" dirty="0"/>
              <a:t>В ходе обучения они приобретают опыт работы с людьми, им прививаются навыки руководителей.</a:t>
            </a:r>
          </a:p>
          <a:p>
            <a:r>
              <a:rPr lang="ru-RU" sz="1400" dirty="0"/>
              <a:t>Занятия по программе военного обучения повышают профессиональный уровень, расширяют кругозор обучаемых, воспитывают патриотизм, а также развивают способность в любых, в том числе и экстремальных условиях принимать грамотные, обоснованные решения.</a:t>
            </a:r>
          </a:p>
          <a:p>
            <a:r>
              <a:rPr lang="ru-RU" sz="1400" dirty="0" smtClean="0"/>
              <a:t>Цикл  </a:t>
            </a:r>
            <a:r>
              <a:rPr lang="ru-RU" sz="1400" dirty="0"/>
              <a:t>имеет свою учебно-материальную базу, которая позволяет организовать </a:t>
            </a:r>
            <a:r>
              <a:rPr lang="ru-RU" sz="1400" dirty="0" smtClean="0"/>
              <a:t>военную подготовку по военно- учетной специальности  </a:t>
            </a:r>
            <a:r>
              <a:rPr lang="ru-RU" sz="1400" dirty="0"/>
              <a:t>в </a:t>
            </a:r>
            <a:r>
              <a:rPr lang="ru-RU" sz="1400" dirty="0" smtClean="0"/>
              <a:t>полном </a:t>
            </a:r>
            <a:r>
              <a:rPr lang="ru-RU" sz="1400" dirty="0"/>
              <a:t>объёме.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Что даёт обучение в ВУЦ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3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Сколько студентов могут допустить к подготовке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055044"/>
            <a:ext cx="11020205" cy="4034672"/>
          </a:xfrm>
        </p:spPr>
        <p:txBody>
          <a:bodyPr numCol="1">
            <a:noAutofit/>
          </a:bodyPr>
          <a:lstStyle/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Количество </a:t>
            </a:r>
            <a:r>
              <a:rPr lang="ru-RU" sz="1400" dirty="0"/>
              <a:t>мест для обучения и численность ежегодного набора студентов в ВУЦ НИУ ВШЭ рассчитывается Министерством обороны Российской Федерации исходя из потребностей Вооруженных Сил в специалистах. Она согласовывается с Министерством науки и высшего образования РФ и утверждается учредителем университета - Правительством Российской Федерации.</a:t>
            </a:r>
          </a:p>
          <a:p>
            <a:endParaRPr lang="ru-RU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912388" cy="408109"/>
          </a:xfrm>
        </p:spPr>
        <p:txBody>
          <a:bodyPr/>
          <a:lstStyle/>
          <a:p>
            <a:r>
              <a:rPr lang="ru-RU" dirty="0"/>
              <a:t>Сколько студентов могут допустить к подготовке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9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Кто имеет право поступить в военный учебный центр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90147" y="1925515"/>
            <a:ext cx="11315956" cy="4383765"/>
          </a:xfrm>
        </p:spPr>
        <p:txBody>
          <a:bodyPr numCol="2">
            <a:noAutofit/>
          </a:bodyPr>
          <a:lstStyle/>
          <a:p>
            <a:r>
              <a:rPr lang="ru-RU" sz="1400" dirty="0"/>
              <a:t>Право поступить в военный учебный центр имеют все студенты, обучающиеся на первом курсе по основной образовательной программе.</a:t>
            </a:r>
          </a:p>
          <a:p>
            <a:r>
              <a:rPr lang="ru-RU" sz="1400" dirty="0"/>
              <a:t>Для этого они должны быть:</a:t>
            </a:r>
          </a:p>
          <a:p>
            <a:r>
              <a:rPr lang="ru-RU" sz="1400" dirty="0"/>
              <a:t>1. гражданином РФ младше 30 лет;</a:t>
            </a:r>
          </a:p>
          <a:p>
            <a:r>
              <a:rPr lang="ru-RU" sz="1100" u="sng" dirty="0"/>
              <a:t>на момент подписания приказа о допуске студенту должно быть полных 18 лет</a:t>
            </a:r>
          </a:p>
          <a:p>
            <a:r>
              <a:rPr lang="ru-RU" sz="1400" dirty="0"/>
              <a:t>2. иметь документ государственного образца о среднем (полном) общем, среднем профессиональном образовании;</a:t>
            </a:r>
          </a:p>
          <a:p>
            <a:r>
              <a:rPr lang="ru-RU" sz="1400" dirty="0"/>
              <a:t>3. по медицинским показаниям быть </a:t>
            </a:r>
            <a:r>
              <a:rPr lang="ru-RU" sz="1400" dirty="0" smtClean="0"/>
              <a:t>годным </a:t>
            </a:r>
            <a:r>
              <a:rPr lang="ru-RU" sz="1400" dirty="0"/>
              <a:t>к военной службе «А» или </a:t>
            </a:r>
            <a:r>
              <a:rPr lang="ru-RU" sz="1400" dirty="0" smtClean="0"/>
              <a:t>годным </a:t>
            </a:r>
            <a:r>
              <a:rPr lang="ru-RU" sz="1400" dirty="0"/>
              <a:t>с незначительными ограничениями «Б»;</a:t>
            </a:r>
          </a:p>
          <a:p>
            <a:r>
              <a:rPr lang="ru-RU" sz="1400" dirty="0"/>
              <a:t>4. иметь первую І или вторую ІІ категорию профессионально- психологического отбора (третья категория допускается, но рассматривается к отбору только при наличии свободных мест).</a:t>
            </a:r>
          </a:p>
          <a:p>
            <a:r>
              <a:rPr lang="ru-RU" sz="1400" dirty="0"/>
              <a:t>Ежегодный конкурс в военный учебный центр превышает 3 человека на место.</a:t>
            </a:r>
            <a:endParaRPr lang="en-US" sz="1400" dirty="0"/>
          </a:p>
          <a:p>
            <a:endParaRPr lang="en-US" sz="1400" dirty="0"/>
          </a:p>
          <a:p>
            <a:r>
              <a:rPr lang="ru-RU" sz="1400" dirty="0"/>
              <a:t>Не могут участвовать в конкурсном отборе студенты:</a:t>
            </a:r>
          </a:p>
          <a:p>
            <a:r>
              <a:rPr lang="ru-RU" sz="1400" dirty="0"/>
              <a:t>1. из других ВУЗов</a:t>
            </a:r>
          </a:p>
          <a:p>
            <a:r>
              <a:rPr lang="ru-RU" sz="1400" dirty="0"/>
              <a:t>2. обучающиеся на втором и последующих курсах ВШЭ</a:t>
            </a:r>
          </a:p>
          <a:p>
            <a:r>
              <a:rPr lang="ru-RU" sz="1400" dirty="0"/>
              <a:t>3. которые не соответствуют требованиям, предъявляемым к гражданам, поступающим на военную службу по контракту;</a:t>
            </a:r>
          </a:p>
          <a:p>
            <a:r>
              <a:rPr lang="ru-RU" sz="1400" dirty="0"/>
              <a:t>4. в отношении которых вынесен обвинительный приговор и которым назначено наказание;</a:t>
            </a:r>
          </a:p>
          <a:p>
            <a:r>
              <a:rPr lang="ru-RU" sz="1400" dirty="0"/>
              <a:t>5. в отношении которых ведется дознание, либо предварительное следствие, или уголовное дело в отношении которых передано в суд;</a:t>
            </a:r>
          </a:p>
          <a:p>
            <a:r>
              <a:rPr lang="ru-RU" sz="1400" dirty="0"/>
              <a:t>6. имеющие неснятую или непогашенную судимость за</a:t>
            </a:r>
            <a:r>
              <a:rPr lang="en-US" sz="1400" dirty="0"/>
              <a:t> </a:t>
            </a:r>
            <a:r>
              <a:rPr lang="ru-RU" sz="1400" dirty="0"/>
              <a:t>совершение преступления;</a:t>
            </a:r>
          </a:p>
          <a:p>
            <a:r>
              <a:rPr lang="ru-RU" sz="1400" dirty="0"/>
              <a:t>7. отбывающие наказание в виде лишения свободы.</a:t>
            </a:r>
          </a:p>
          <a:p>
            <a:r>
              <a:rPr lang="ru-RU" sz="1100" u="sng" dirty="0"/>
              <a:t>Не иметь гражданство иностранного государства (двойное гражданство).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1" y="548720"/>
            <a:ext cx="3176339" cy="408109"/>
          </a:xfrm>
        </p:spPr>
        <p:txBody>
          <a:bodyPr/>
          <a:lstStyle/>
          <a:p>
            <a:r>
              <a:rPr lang="ru-RU" dirty="0"/>
              <a:t>Кто имеет право поступить в военный учебный центр</a:t>
            </a:r>
            <a:r>
              <a:rPr lang="en-US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1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081454"/>
            <a:ext cx="7445739" cy="501161"/>
          </a:xfrm>
        </p:spPr>
        <p:txBody>
          <a:bodyPr/>
          <a:lstStyle/>
          <a:p>
            <a:r>
              <a:rPr lang="ru-RU" dirty="0"/>
              <a:t>Как организована военная подготовка студентов?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582615"/>
            <a:ext cx="10811108" cy="4734481"/>
          </a:xfrm>
        </p:spPr>
        <p:txBody>
          <a:bodyPr numCol="3">
            <a:noAutofit/>
          </a:bodyPr>
          <a:lstStyle/>
          <a:p>
            <a:r>
              <a:rPr lang="ru-RU" sz="1400" dirty="0" smtClean="0"/>
              <a:t>    Срок </a:t>
            </a:r>
            <a:r>
              <a:rPr lang="ru-RU" sz="1400" dirty="0"/>
              <a:t>обучения по программе подготовки </a:t>
            </a:r>
            <a:r>
              <a:rPr lang="ru-RU" sz="1400" dirty="0" smtClean="0"/>
              <a:t>сержантов </a:t>
            </a:r>
            <a:r>
              <a:rPr lang="ru-RU" sz="1400" dirty="0"/>
              <a:t>запаса не менее 2-х лет (360 часов</a:t>
            </a:r>
            <a:r>
              <a:rPr lang="en-US" sz="1400" dirty="0"/>
              <a:t>).</a:t>
            </a:r>
            <a:endParaRPr lang="ru-RU" sz="1400" dirty="0"/>
          </a:p>
          <a:p>
            <a:r>
              <a:rPr lang="ru-RU" sz="1400" dirty="0" smtClean="0"/>
              <a:t>     После </a:t>
            </a:r>
            <a:r>
              <a:rPr lang="ru-RU" sz="1400" dirty="0"/>
              <a:t>зачисления в военный учебный центр студенты заключают договор об обучении в </a:t>
            </a:r>
            <a:r>
              <a:rPr lang="ru-RU" sz="1400" dirty="0" smtClean="0"/>
              <a:t> ВУЦ </a:t>
            </a:r>
            <a:r>
              <a:rPr lang="ru-RU" sz="1400" dirty="0"/>
              <a:t>НИУ ВШЭ. Они распределяются на цикле по учебным взводам в соответствии с направлениями подготовки и военно-учетными специальностями.</a:t>
            </a:r>
          </a:p>
          <a:p>
            <a:r>
              <a:rPr lang="ru-RU" sz="1400" dirty="0" smtClean="0"/>
              <a:t>      Каждый </a:t>
            </a:r>
            <a:r>
              <a:rPr lang="ru-RU" sz="1400" dirty="0"/>
              <a:t>взвод делится на отделения. Занятия проводятся обычно в составе взводов (полувзводов), </a:t>
            </a:r>
            <a:r>
              <a:rPr lang="ru-RU" sz="1400" dirty="0" smtClean="0"/>
              <a:t>а </a:t>
            </a:r>
            <a:r>
              <a:rPr lang="ru-RU" sz="1400" dirty="0"/>
              <a:t>лекции в составе двух взводов. Из числа студентов в каждом взводе приказом начальника военного учебного центра назначается командир взвода, заместитель командира взвода и командиры отделений.</a:t>
            </a:r>
          </a:p>
          <a:p>
            <a:r>
              <a:rPr lang="ru-RU" sz="1100" u="sng" dirty="0" smtClean="0"/>
              <a:t>      Реализация </a:t>
            </a:r>
            <a:r>
              <a:rPr lang="ru-RU" sz="1100" u="sng" dirty="0"/>
              <a:t>военной подготовки осуществляется за счет и в пределах бюджетных средств Минобороны.</a:t>
            </a:r>
          </a:p>
          <a:p>
            <a:r>
              <a:rPr lang="ru-RU" sz="1100" u="sng" dirty="0" smtClean="0"/>
              <a:t>    Военная </a:t>
            </a:r>
            <a:r>
              <a:rPr lang="ru-RU" sz="1100" u="sng" dirty="0"/>
              <a:t>форма на период подготовки в ВУЦ  приобретается за счет студента</a:t>
            </a:r>
          </a:p>
          <a:p>
            <a:r>
              <a:rPr lang="ru-RU" sz="1400" dirty="0" smtClean="0"/>
              <a:t>    </a:t>
            </a:r>
            <a:r>
              <a:rPr lang="ru-RU" sz="1400" dirty="0" smtClean="0"/>
              <a:t>Занятия проводятся методом </a:t>
            </a:r>
            <a:r>
              <a:rPr lang="ru-RU" sz="1400" dirty="0"/>
              <a:t>«военного дня» (один день в неделю). Для каждого года обучения устанавливается свой день</a:t>
            </a:r>
            <a:r>
              <a:rPr lang="ru-RU" sz="1400" dirty="0" smtClean="0"/>
              <a:t>: на цикле  </a:t>
            </a:r>
            <a:r>
              <a:rPr lang="ru-RU" sz="1400" dirty="0"/>
              <a:t>второй курс – суббота , третий курс - среда.</a:t>
            </a:r>
          </a:p>
          <a:p>
            <a:r>
              <a:rPr lang="ru-RU" sz="1400" dirty="0" smtClean="0"/>
              <a:t>     В </a:t>
            </a:r>
            <a:r>
              <a:rPr lang="ru-RU" sz="1400" dirty="0"/>
              <a:t>конце обучения по программам военной подготовки проводится учебный сбор на базе </a:t>
            </a:r>
            <a:r>
              <a:rPr lang="ru-RU" sz="1400" dirty="0" smtClean="0"/>
              <a:t>одной из воинских </a:t>
            </a:r>
            <a:r>
              <a:rPr lang="ru-RU" sz="1400" dirty="0"/>
              <a:t>частей Министерства </a:t>
            </a:r>
            <a:r>
              <a:rPr lang="ru-RU" sz="1400" dirty="0" smtClean="0"/>
              <a:t>обороны,  </a:t>
            </a:r>
            <a:r>
              <a:rPr lang="ru-RU" sz="1400" dirty="0"/>
              <a:t>продолжительностью 33-34 дня и итоговая аттестация.</a:t>
            </a:r>
          </a:p>
          <a:p>
            <a:r>
              <a:rPr lang="ru-RU" sz="1400" dirty="0" smtClean="0"/>
              <a:t>     Студентам</a:t>
            </a:r>
            <a:r>
              <a:rPr lang="ru-RU" sz="1400" dirty="0"/>
              <a:t>, которые завершили обучение в университете и на учебном сборе, а также успешно прошли итоговую аттестацию, присваивается воинское </a:t>
            </a:r>
            <a:r>
              <a:rPr lang="ru-RU" sz="1400" dirty="0" smtClean="0"/>
              <a:t>звание </a:t>
            </a:r>
            <a:r>
              <a:rPr lang="ru-RU" sz="1400" dirty="0"/>
              <a:t>с одновременным зачислением в запас.</a:t>
            </a:r>
          </a:p>
          <a:p>
            <a:r>
              <a:rPr lang="ru-RU" sz="1400" dirty="0" smtClean="0"/>
              <a:t>    Студентам</a:t>
            </a:r>
            <a:r>
              <a:rPr lang="ru-RU" sz="1400" dirty="0"/>
              <a:t>, которые не прошли итоговую аттестацию по основной образовательной программе высшего образования (по гражданской специальности) и не получили диплом о высшем образовании, воинские звания не присваиваются.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3138632" cy="408109"/>
          </a:xfrm>
        </p:spPr>
        <p:txBody>
          <a:bodyPr/>
          <a:lstStyle/>
          <a:p>
            <a:r>
              <a:rPr lang="ru-RU" dirty="0"/>
              <a:t>Как организована военная подготовка студентов?</a:t>
            </a:r>
          </a:p>
        </p:txBody>
      </p:sp>
    </p:spTree>
    <p:extLst>
      <p:ext uri="{BB962C8B-B14F-4D97-AF65-F5344CB8AC3E}">
        <p14:creationId xmlns:p14="http://schemas.microsoft.com/office/powerpoint/2010/main" val="18551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Учебный день студента ВУЦ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55044"/>
            <a:ext cx="11354057" cy="425423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Учебный </a:t>
            </a:r>
            <a:r>
              <a:rPr lang="ru-RU" sz="1400" dirty="0"/>
              <a:t>день студентов в военном учебном центре («военный день») длится девять академических часов. Он состоит из аудиторных занятий (шесть часов в день), самостоятельной подготовки студентов под контролем преподавателей (два часа), а также тренировок, ухода за вооружением и военной техникой, организационно-воспитательной работы (один час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  </a:t>
            </a:r>
            <a:endParaRPr lang="ru-RU" sz="1400" dirty="0"/>
          </a:p>
          <a:p>
            <a:r>
              <a:rPr lang="ru-RU" sz="1400" dirty="0" smtClean="0"/>
              <a:t>     Обычный </a:t>
            </a:r>
            <a:r>
              <a:rPr lang="ru-RU" sz="1400" dirty="0"/>
              <a:t>учебный день в ВУЦ начинается с построения студентов для подъема </a:t>
            </a:r>
            <a:r>
              <a:rPr lang="ru-RU" sz="1400" dirty="0"/>
              <a:t>Г</a:t>
            </a:r>
            <a:r>
              <a:rPr lang="ru-RU" sz="1400" dirty="0" smtClean="0"/>
              <a:t>осударственного флага </a:t>
            </a:r>
            <a:r>
              <a:rPr lang="ru-RU" sz="1400" dirty="0"/>
              <a:t>России </a:t>
            </a:r>
            <a:r>
              <a:rPr lang="ru-RU" sz="1400" dirty="0" smtClean="0"/>
              <a:t>и </a:t>
            </a:r>
            <a:r>
              <a:rPr lang="ru-RU" sz="1400" dirty="0"/>
              <a:t>исполнения Государственного гимна страны, утреннего осмотра и развода на занятия. Завершается военный День построением и проверкой личного состава, подведением итогов и уточнением </a:t>
            </a:r>
            <a:r>
              <a:rPr lang="ru-RU" sz="1400" dirty="0" smtClean="0"/>
              <a:t>задач на следующий военный день.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    В </a:t>
            </a:r>
            <a:r>
              <a:rPr lang="ru-RU" sz="1400" dirty="0"/>
              <a:t>рамках «военного дня» проводится организационно-воспитательная работа: беседы, вечера вопросов и ответов. Накануне праздничных дат и Дней воинской славы проходят тематические вечера и круглые столы по наиболее актуальным темам, студенты готовят номера художественной самодеятельности.</a:t>
            </a:r>
          </a:p>
          <a:p>
            <a:r>
              <a:rPr lang="ru-RU" sz="1400" dirty="0" smtClean="0"/>
              <a:t>     Ежегодно </a:t>
            </a:r>
            <a:r>
              <a:rPr lang="ru-RU" sz="1400" dirty="0"/>
              <a:t>проходят спортивные соревнования и военно-прикладные состязания, в том числе и между ВУЦ университетов Санкт-Петербурга.</a:t>
            </a:r>
            <a:endParaRPr lang="en-US" sz="14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Учебный день студента ВУЦ</a:t>
            </a:r>
          </a:p>
        </p:txBody>
      </p:sp>
    </p:spTree>
    <p:extLst>
      <p:ext uri="{BB962C8B-B14F-4D97-AF65-F5344CB8AC3E}">
        <p14:creationId xmlns:p14="http://schemas.microsoft.com/office/powerpoint/2010/main" val="245294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445739" cy="777025"/>
          </a:xfrm>
        </p:spPr>
        <p:txBody>
          <a:bodyPr/>
          <a:lstStyle/>
          <a:p>
            <a:r>
              <a:rPr lang="ru-RU" dirty="0"/>
              <a:t>Учебный сбор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904215"/>
            <a:ext cx="11020205" cy="4581426"/>
          </a:xfrm>
        </p:spPr>
        <p:txBody>
          <a:bodyPr numCol="2">
            <a:noAutofit/>
          </a:bodyPr>
          <a:lstStyle/>
          <a:p>
            <a:r>
              <a:rPr lang="ru-RU" sz="1400" dirty="0" smtClean="0"/>
              <a:t>     Учебный </a:t>
            </a:r>
            <a:r>
              <a:rPr lang="ru-RU" sz="1400" dirty="0"/>
              <a:t>сбор - это часть подготовки студентов в военном учебном центре в конце обучения. Он проводится на базе воинских частей и соединений (учреждений) Министерства обороны. В конце сбора студенты проходят итоговую аттестацию.</a:t>
            </a:r>
          </a:p>
          <a:p>
            <a:r>
              <a:rPr lang="ru-RU" sz="1400" dirty="0" smtClean="0"/>
              <a:t>      На </a:t>
            </a:r>
            <a:r>
              <a:rPr lang="ru-RU" sz="1400" dirty="0"/>
              <a:t>учебный сбор направляются студенты, которые успешно сдали все зачеты и экзамены, а также прошли медицинское освидетельствование и признаны годными по состоянию здоровья.</a:t>
            </a:r>
          </a:p>
          <a:p>
            <a:r>
              <a:rPr lang="ru-RU" sz="1400" dirty="0" smtClean="0"/>
              <a:t>       На </a:t>
            </a:r>
            <a:r>
              <a:rPr lang="ru-RU" sz="1400" dirty="0"/>
              <a:t>сборе студенты получают возможность на практике отработать полученные знания </a:t>
            </a:r>
            <a:r>
              <a:rPr lang="ru-RU" sz="1400" dirty="0" smtClean="0"/>
              <a:t>по </a:t>
            </a:r>
            <a:r>
              <a:rPr lang="ru-RU" sz="1400" dirty="0" err="1"/>
              <a:t>общевоенной</a:t>
            </a:r>
            <a:r>
              <a:rPr lang="ru-RU" sz="1400" dirty="0"/>
              <a:t> и физической </a:t>
            </a:r>
            <a:r>
              <a:rPr lang="ru-RU" sz="1400" dirty="0" smtClean="0"/>
              <a:t>подготовке </a:t>
            </a:r>
            <a:r>
              <a:rPr lang="ru-RU" sz="1400" dirty="0" smtClean="0"/>
              <a:t>включая </a:t>
            </a:r>
            <a:r>
              <a:rPr lang="ru-RU" sz="1400" dirty="0" smtClean="0"/>
              <a:t> боевое применение </a:t>
            </a:r>
            <a:r>
              <a:rPr lang="ru-RU" sz="1400" dirty="0"/>
              <a:t>вооружения и эксплуатации военной техники.</a:t>
            </a:r>
          </a:p>
          <a:p>
            <a:r>
              <a:rPr lang="ru-RU" sz="1400" dirty="0" smtClean="0"/>
              <a:t>       Учебный </a:t>
            </a:r>
            <a:r>
              <a:rPr lang="ru-RU" sz="1400" dirty="0"/>
              <a:t>сбор проводится в воинских частях и соединениях </a:t>
            </a:r>
            <a:r>
              <a:rPr lang="ru-RU" sz="1400" dirty="0" smtClean="0"/>
              <a:t> (</a:t>
            </a:r>
            <a:r>
              <a:rPr lang="ru-RU" sz="1400" dirty="0"/>
              <a:t>учреждениях), определенных ежегодным приказом Командующего </a:t>
            </a:r>
            <a:r>
              <a:rPr lang="ru-RU" sz="1400" dirty="0" smtClean="0"/>
              <a:t>войсками Ленинградского </a:t>
            </a:r>
            <a:r>
              <a:rPr lang="ru-RU" sz="1400" dirty="0"/>
              <a:t>военного округа. Во время </a:t>
            </a:r>
            <a:r>
              <a:rPr lang="ru-RU" sz="1400" dirty="0" smtClean="0"/>
              <a:t>сбора </a:t>
            </a:r>
            <a:r>
              <a:rPr lang="ru-RU" sz="1400" dirty="0"/>
              <a:t>студенты живут отдельно от военнослужащих воинской части, в </a:t>
            </a:r>
            <a:r>
              <a:rPr lang="ru-RU" sz="1400" dirty="0" smtClean="0"/>
              <a:t>отдельном    расположении</a:t>
            </a:r>
            <a:r>
              <a:rPr lang="ru-RU" sz="1400" dirty="0"/>
              <a:t>. Их распределяют по отделениям и взводам, из которых формируют учебные роты. </a:t>
            </a:r>
            <a:r>
              <a:rPr lang="ru-RU" sz="1400" dirty="0" smtClean="0"/>
              <a:t> </a:t>
            </a:r>
            <a:endParaRPr lang="ru-RU" sz="1400" dirty="0"/>
          </a:p>
          <a:p>
            <a:r>
              <a:rPr lang="ru-RU" sz="1400" dirty="0" smtClean="0"/>
              <a:t>      Студенты </a:t>
            </a:r>
            <a:r>
              <a:rPr lang="ru-RU" sz="1400" dirty="0"/>
              <a:t>на все время проведения учебного сбора являются </a:t>
            </a:r>
            <a:r>
              <a:rPr lang="ru-RU" sz="1400" dirty="0" smtClean="0"/>
              <a:t>курсантами   </a:t>
            </a:r>
            <a:endParaRPr lang="ru-RU" sz="1400" dirty="0"/>
          </a:p>
          <a:p>
            <a:r>
              <a:rPr lang="ru-RU" sz="1400" dirty="0" smtClean="0"/>
              <a:t>       </a:t>
            </a:r>
            <a:r>
              <a:rPr lang="ru-RU" sz="1400" dirty="0" smtClean="0"/>
              <a:t>                                                                                                                                         Во </a:t>
            </a:r>
            <a:r>
              <a:rPr lang="ru-RU" sz="1400" dirty="0"/>
              <a:t>время сбора у студентов 6 дней в неделю проходят учебные </a:t>
            </a:r>
            <a:r>
              <a:rPr lang="ru-RU" sz="1400" dirty="0" smtClean="0"/>
              <a:t>занятия по </a:t>
            </a:r>
            <a:r>
              <a:rPr lang="ru-RU" sz="1400" dirty="0"/>
              <a:t>6 учебных часов. Занятия проходят на </a:t>
            </a:r>
            <a:r>
              <a:rPr lang="ru-RU" sz="1400" dirty="0" smtClean="0"/>
              <a:t>полигоне </a:t>
            </a:r>
            <a:r>
              <a:rPr lang="ru-RU" sz="1400" dirty="0"/>
              <a:t>с использованием учебно-тренировочных средств, боевого оружия и военной техники. Во время учебного сбора на студентов распространяются такие же права и обязанности, как и на призванных из запаса на военные сборы граждан.</a:t>
            </a:r>
          </a:p>
          <a:p>
            <a:r>
              <a:rPr lang="ru-RU" sz="1400" dirty="0" smtClean="0"/>
              <a:t>        При </a:t>
            </a:r>
            <a:r>
              <a:rPr lang="ru-RU" sz="1400" dirty="0"/>
              <a:t>проведении сбора учебное время распределяется следующим образом:</a:t>
            </a:r>
          </a:p>
          <a:p>
            <a:r>
              <a:rPr lang="ru-RU" sz="1400" dirty="0" smtClean="0"/>
              <a:t>        один </a:t>
            </a:r>
            <a:r>
              <a:rPr lang="ru-RU" sz="1400" dirty="0"/>
              <a:t>день на размещение и организацию внутренней службы по прибытию в воинскую часть;</a:t>
            </a:r>
          </a:p>
          <a:p>
            <a:r>
              <a:rPr lang="ru-RU" sz="1400" dirty="0" smtClean="0"/>
              <a:t>        один </a:t>
            </a:r>
            <a:r>
              <a:rPr lang="ru-RU" sz="1400" dirty="0"/>
              <a:t>день - на обслуживание и сдачу вооружения, военной техники, имущества перед убытием из воинской части;</a:t>
            </a:r>
          </a:p>
          <a:p>
            <a:r>
              <a:rPr lang="ru-RU" sz="1400" dirty="0" smtClean="0"/>
              <a:t>        остальные </a:t>
            </a:r>
            <a:r>
              <a:rPr lang="ru-RU" sz="1400" dirty="0"/>
              <a:t>дни на проведение занятий.</a:t>
            </a:r>
          </a:p>
          <a:p>
            <a:r>
              <a:rPr lang="ru-RU" sz="1400" dirty="0" smtClean="0"/>
              <a:t>        Во </a:t>
            </a:r>
            <a:r>
              <a:rPr lang="ru-RU" sz="1400" dirty="0"/>
              <a:t>время учебного сбора студенты в торжественной обстановке принимают Военную присягу. Приведение к Военной присяге производится не позднее пяти дней с момента прибытия в воинскую часть.</a:t>
            </a:r>
          </a:p>
          <a:p>
            <a:r>
              <a:rPr lang="ru-RU" sz="1100" dirty="0" smtClean="0"/>
              <a:t>            Студенты </a:t>
            </a:r>
            <a:r>
              <a:rPr lang="ru-RU" sz="1100" dirty="0"/>
              <a:t>во время учебных сборов несут службу в суточном наряде</a:t>
            </a:r>
            <a:endParaRPr lang="en-US" sz="11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Цикл военного учебного центра в Санкт-Петербурге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Вопросы военной подготовки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459902" cy="408109"/>
          </a:xfrm>
        </p:spPr>
        <p:txBody>
          <a:bodyPr/>
          <a:lstStyle/>
          <a:p>
            <a:r>
              <a:rPr lang="ru-RU" dirty="0"/>
              <a:t>Учебный сбор</a:t>
            </a:r>
          </a:p>
        </p:txBody>
      </p:sp>
    </p:spTree>
    <p:extLst>
      <p:ext uri="{BB962C8B-B14F-4D97-AF65-F5344CB8AC3E}">
        <p14:creationId xmlns:p14="http://schemas.microsoft.com/office/powerpoint/2010/main" val="118660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dcmitype/"/>
    <ds:schemaRef ds:uri="http://schemas.microsoft.com/office/2006/documentManagement/types"/>
    <ds:schemaRef ds:uri="e96afe77-3acb-4328-97fc-408e1bde3ecd"/>
    <ds:schemaRef ds:uri="9875bd71-cde8-496c-a136-433f55d5e6d0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2389</Words>
  <Application>Microsoft Office PowerPoint</Application>
  <PresentationFormat>Широкоэкранный</PresentationFormat>
  <Paragraphs>186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HSE Sans</vt:lpstr>
      <vt:lpstr>HSE Sans Black</vt:lpstr>
      <vt:lpstr>Office Theme</vt:lpstr>
      <vt:lpstr>ВОПРОСЫ ВОЕННОЙ ПОДГОТОВКИ. КОНКУРСНЫЙ ОТБОР.</vt:lpstr>
      <vt:lpstr>ЧТО ТАКОЕ ВОЕННЫЙ УЧЕБНЫЙ ЦЕНТР</vt:lpstr>
      <vt:lpstr>Цикл военного учебного центра – часть НИУ ВШЭ?</vt:lpstr>
      <vt:lpstr>Что даёт обучение в ВУЦ?</vt:lpstr>
      <vt:lpstr>Сколько студентов могут допустить к подготовке?</vt:lpstr>
      <vt:lpstr>Кто имеет право поступить в военный учебный центр?</vt:lpstr>
      <vt:lpstr>Как организована военная подготовка студентов?</vt:lpstr>
      <vt:lpstr>Учебный день студента ВУЦ</vt:lpstr>
      <vt:lpstr>Учебный сбор</vt:lpstr>
      <vt:lpstr>КОНКУРСНЫЙ ОТБОР</vt:lpstr>
      <vt:lpstr>Основной отбор</vt:lpstr>
      <vt:lpstr>Результаты конкурсного отбора</vt:lpstr>
      <vt:lpstr>Перечень документов при подаче заявления</vt:lpstr>
      <vt:lpstr>Организация приёма граждан в военный учебный центр для обучения по программам подготовки запаса.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Глинин Владимир Николаевич</cp:lastModifiedBy>
  <cp:revision>57</cp:revision>
  <cp:lastPrinted>2024-02-26T06:08:04Z</cp:lastPrinted>
  <dcterms:created xsi:type="dcterms:W3CDTF">2021-11-11T08:52:47Z</dcterms:created>
  <dcterms:modified xsi:type="dcterms:W3CDTF">2025-02-17T07:41:07Z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