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35" d="100"/>
          <a:sy n="135" d="100"/>
        </p:scale>
        <p:origin x="86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5e0e7d9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" name="Google Shape;75;g2d5e0e7d9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5e0e7d9b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5e0e7d9ba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5e0e7d9ba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5e0e7d9ba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5e0e7d9ba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5e0e7d9ba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5e0e7d9b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5e0e7d9b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5e0e7d9b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5e0e7d9ba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d5e0e7d9ba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5e0e7d9b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5e0e7d9ba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d5e0e7d9ba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5e0e7d9ba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5e0e7d9ba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94" y="721630"/>
            <a:ext cx="664875" cy="6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3"/>
          <p:cNvCxnSpPr/>
          <p:nvPr/>
        </p:nvCxnSpPr>
        <p:spPr>
          <a:xfrm>
            <a:off x="4567659" y="739002"/>
            <a:ext cx="0" cy="63030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13"/>
          <p:cNvCxnSpPr/>
          <p:nvPr/>
        </p:nvCxnSpPr>
        <p:spPr>
          <a:xfrm>
            <a:off x="6481936" y="739002"/>
            <a:ext cx="0" cy="63030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13"/>
          <p:cNvCxnSpPr/>
          <p:nvPr/>
        </p:nvCxnSpPr>
        <p:spPr>
          <a:xfrm>
            <a:off x="8384285" y="739002"/>
            <a:ext cx="0" cy="63030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70975" y="1803503"/>
            <a:ext cx="57255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694565" y="880372"/>
            <a:ext cx="1708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"/>
          </p:nvPr>
        </p:nvSpPr>
        <p:spPr>
          <a:xfrm>
            <a:off x="770975" y="3618686"/>
            <a:ext cx="57189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70981" y="1995469"/>
            <a:ext cx="75729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rgbClr val="102D69"/>
                </a:solidFill>
                <a:highlight>
                  <a:srgbClr val="FFFFFF"/>
                </a:highlight>
              </a:rPr>
              <a:t>Сравнение моделей влияния градообразующего предприятия </a:t>
            </a:r>
            <a:br>
              <a:rPr lang="ru" sz="1700" b="1">
                <a:solidFill>
                  <a:srgbClr val="102D69"/>
                </a:solidFill>
                <a:highlight>
                  <a:srgbClr val="FFFFFF"/>
                </a:highlight>
              </a:rPr>
            </a:br>
            <a:r>
              <a:rPr lang="ru" sz="1700" b="1">
                <a:solidFill>
                  <a:srgbClr val="102D69"/>
                </a:solidFill>
                <a:highlight>
                  <a:srgbClr val="FFFFFF"/>
                </a:highlight>
              </a:rPr>
              <a:t>на экономическое и социальное развитие моногородов </a:t>
            </a:r>
            <a:br>
              <a:rPr lang="ru" sz="1700" b="1">
                <a:solidFill>
                  <a:srgbClr val="102D69"/>
                </a:solidFill>
                <a:highlight>
                  <a:srgbClr val="FFFFFF"/>
                </a:highlight>
              </a:rPr>
            </a:br>
            <a:r>
              <a:rPr lang="ru" sz="1700" b="1">
                <a:solidFill>
                  <a:srgbClr val="102D69"/>
                </a:solidFill>
                <a:highlight>
                  <a:srgbClr val="FFFFFF"/>
                </a:highlight>
              </a:rPr>
              <a:t>(на примере г. Альметьевск, г. Елабуга и г. Зеленодольск)</a:t>
            </a:r>
            <a:endParaRPr sz="2600">
              <a:solidFill>
                <a:srgbClr val="102D69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900">
                <a:solidFill>
                  <a:srgbClr val="0E2D69"/>
                </a:solidFill>
              </a:rPr>
              <a:t>Санкт-Петербургская школа социальных наук 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694565" y="880372"/>
            <a:ext cx="1708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r>
              <a:rPr lang="ru"/>
              <a:t>Департамент государственного администрирования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3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r>
              <a:rPr lang="ru"/>
              <a:t>2024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4"/>
          </p:nvPr>
        </p:nvSpPr>
        <p:spPr>
          <a:xfrm>
            <a:off x="770975" y="3128823"/>
            <a:ext cx="74823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Давыденко Виолетта Дмитриевна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Яковлева Полина Эдуардовна</a:t>
            </a:r>
            <a:br>
              <a:rPr lang="ru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Гатауллина Альбина Ильмировна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81300" y="361147"/>
            <a:ext cx="7886700" cy="56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E2D69"/>
                </a:solidFill>
              </a:rPr>
              <a:t>Стратегии развития градообразующих предприятий </a:t>
            </a:r>
            <a:endParaRPr sz="2100" b="1">
              <a:solidFill>
                <a:srgbClr val="0E2D69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846675" y="2131575"/>
            <a:ext cx="30570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ESG-стратегии, где E – экология, S – социальная политика, G – устойчивое развитие или корпоративное управление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75" y="994900"/>
            <a:ext cx="5379903" cy="355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28650" y="426625"/>
            <a:ext cx="72345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E2D69"/>
                </a:solidFill>
              </a:rPr>
              <a:t>Типы взаимодействия градообразующего предприятия и города</a:t>
            </a:r>
            <a:endParaRPr sz="2100" b="1">
              <a:solidFill>
                <a:srgbClr val="0E2D69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28650" y="11218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 b="1">
                <a:solidFill>
                  <a:schemeClr val="dk1"/>
                </a:solidFill>
              </a:rPr>
              <a:t>Муниципальный уровень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Наличие нескольких предприятий с внутренними связями.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Градообразующий комплекс формирует 80% бюджета города и создает рабочие места для 20% населения.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 b="1">
                <a:solidFill>
                  <a:schemeClr val="dk1"/>
                </a:solidFill>
              </a:rPr>
              <a:t>Межмуниципальный уровень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Одно предприятие расположено в другом муниципалитете, но в том же регионе.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Пример: «Татнефть» в Альметьевске привлекает работников из соседних территорий.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 b="1">
                <a:solidFill>
                  <a:schemeClr val="dk1"/>
                </a:solidFill>
              </a:rPr>
              <a:t>Межрегиональный уровень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Предприятия рассредоточены по разным регионам, но сохраняют влияние на города.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Пример: ТОСЭР и ОЭЗ, объединяющие крупные компании.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В Зеленодольске функционирует ТОСЭР (с 2017 года), где действуют 24+ предприятия.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ru" sz="1300">
                <a:solidFill>
                  <a:schemeClr val="dk1"/>
                </a:solidFill>
              </a:rPr>
              <a:t>АО «ПОЗИС» в Зеленодольске активно участвует в социальных проектах и способствует привлечению населения.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81300" y="3611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E2D69"/>
                </a:solidFill>
              </a:rPr>
              <a:t>Сети укорененности градообразующих предприятий </a:t>
            </a:r>
            <a:br>
              <a:rPr lang="ru" sz="2100" b="1">
                <a:solidFill>
                  <a:srgbClr val="0E2D69"/>
                </a:solidFill>
              </a:rPr>
            </a:br>
            <a:r>
              <a:rPr lang="ru" sz="2100" b="1">
                <a:solidFill>
                  <a:srgbClr val="0E2D69"/>
                </a:solidFill>
              </a:rPr>
              <a:t>в экономику моногорода</a:t>
            </a:r>
            <a:endParaRPr sz="2100" b="1">
              <a:solidFill>
                <a:srgbClr val="0E2D69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521575"/>
            <a:ext cx="8171249" cy="21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76600" y="3839075"/>
            <a:ext cx="8096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Рисунок 1 – Сети укорененности градообразующих предприятий в экономику моногорода</a:t>
            </a:r>
            <a:br>
              <a:rPr lang="ru" sz="1000">
                <a:solidFill>
                  <a:schemeClr val="dk1"/>
                </a:solidFill>
              </a:rPr>
            </a:br>
            <a:r>
              <a:rPr lang="ru" sz="1000">
                <a:solidFill>
                  <a:schemeClr val="dk1"/>
                </a:solidFill>
              </a:rPr>
              <a:t>Источник: Составлено авторами на основе собранных данных</a:t>
            </a:r>
            <a:br>
              <a:rPr lang="ru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</a:rPr>
              <a:t>Примечание: Красным цветом выделены предприятия, находящиеся на территории моногорода, зеленым цветом отмечены предприятия, находящиеся в регионе, где располагается моногород, синим же цветом выделены предприятия, находящиеся на территории оставшихся регионов</a:t>
            </a:r>
            <a:endParaRPr sz="1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01450" y="399206"/>
            <a:ext cx="88056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Республика Татарстан: Зеленодольск, Альметьевск, Елабуга</a:t>
            </a:r>
            <a:endParaRPr sz="2100" b="1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57" y="1126777"/>
            <a:ext cx="5715113" cy="34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78606" y="273844"/>
            <a:ext cx="7886700" cy="51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Сферы</a:t>
            </a:r>
            <a:r>
              <a:rPr lang="ru"/>
              <a:t> </a:t>
            </a:r>
            <a:r>
              <a:rPr lang="ru" sz="2100" b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изменений в городах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25" y="1198500"/>
            <a:ext cx="4465976" cy="3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4572000" y="1234904"/>
            <a:ext cx="4748100" cy="281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90">
                <a:solidFill>
                  <a:schemeClr val="dk2"/>
                </a:solidFill>
              </a:rPr>
              <a:t>В каких сферах заметно действие социальных проектов?</a:t>
            </a:r>
            <a:endParaRPr sz="1720">
              <a:solidFill>
                <a:schemeClr val="dk2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900" y="1592825"/>
            <a:ext cx="4221701" cy="297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8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Результаты по итогам интервью </a:t>
            </a:r>
            <a:endParaRPr sz="2100" b="1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64356" y="4384931"/>
            <a:ext cx="3956400" cy="29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г. Альметьевск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188994"/>
            <a:ext cx="3792131" cy="299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806" y="1188994"/>
            <a:ext cx="3894543" cy="29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589878" y="4345669"/>
            <a:ext cx="39564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г. Зеленодольск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628650" y="755344"/>
            <a:ext cx="7886700" cy="48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Arial"/>
                <a:ea typeface="Arial"/>
                <a:cs typeface="Arial"/>
                <a:sym typeface="Arial"/>
              </a:rPr>
              <a:t>Ключевые слова по результат проведенных интервью 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E2D69"/>
                </a:solidFill>
              </a:rPr>
              <a:t>Литература</a:t>
            </a:r>
            <a:r>
              <a:rPr lang="ru" dirty="0"/>
              <a:t> </a:t>
            </a:r>
            <a:endParaRPr dirty="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628650" y="1143694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190">
                <a:solidFill>
                  <a:schemeClr val="dk1"/>
                </a:solidFill>
                <a:highlight>
                  <a:srgbClr val="FFFFFF"/>
                </a:highlight>
              </a:rPr>
              <a:t>1.</a:t>
            </a:r>
            <a:r>
              <a:rPr lang="ru" sz="595">
                <a:solidFill>
                  <a:schemeClr val="dk1"/>
                </a:solidFill>
                <a:highlight>
                  <a:srgbClr val="FFFFFF"/>
                </a:highlight>
              </a:rPr>
              <a:t>             </a:t>
            </a:r>
            <a:r>
              <a:rPr lang="ru" sz="1190">
                <a:solidFill>
                  <a:srgbClr val="222222"/>
                </a:solidFill>
                <a:highlight>
                  <a:srgbClr val="FFFFFF"/>
                </a:highlight>
              </a:rPr>
              <a:t>Шаститко А. Е., Фатихова А. Ф. Моногорода: новый взгляд на старую проблему //Балтийский регион. – 2015. – №. 1. – С. 7-35.</a:t>
            </a:r>
            <a:endParaRPr sz="119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190">
                <a:solidFill>
                  <a:schemeClr val="dk1"/>
                </a:solidFill>
                <a:highlight>
                  <a:srgbClr val="FFFFFF"/>
                </a:highlight>
              </a:rPr>
              <a:t>2.</a:t>
            </a:r>
            <a:r>
              <a:rPr lang="ru" sz="595">
                <a:solidFill>
                  <a:schemeClr val="dk1"/>
                </a:solidFill>
                <a:highlight>
                  <a:srgbClr val="FFFFFF"/>
                </a:highlight>
              </a:rPr>
              <a:t>             </a:t>
            </a:r>
            <a:r>
              <a:rPr lang="ru" sz="1190">
                <a:solidFill>
                  <a:srgbClr val="222222"/>
                </a:solidFill>
                <a:highlight>
                  <a:srgbClr val="FFFFFF"/>
                </a:highlight>
              </a:rPr>
              <a:t>Попова П. А. ESG-ориентиры российских градообразующих предприятий и их влияние на развитие моногородов //Вестник Санкт-Петербургского университета. Экономика. – 2024. – Т. 40. – №. 1. – С. 80-101.</a:t>
            </a:r>
            <a:endParaRPr sz="119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190">
                <a:solidFill>
                  <a:schemeClr val="dk1"/>
                </a:solidFill>
                <a:highlight>
                  <a:srgbClr val="FFFFFF"/>
                </a:highlight>
              </a:rPr>
              <a:t>3.</a:t>
            </a:r>
            <a:r>
              <a:rPr lang="ru" sz="595">
                <a:solidFill>
                  <a:schemeClr val="dk1"/>
                </a:solidFill>
                <a:highlight>
                  <a:srgbClr val="FFFFFF"/>
                </a:highlight>
              </a:rPr>
              <a:t>             </a:t>
            </a:r>
            <a:r>
              <a:rPr lang="ru" sz="1190">
                <a:solidFill>
                  <a:srgbClr val="222222"/>
                </a:solidFill>
                <a:highlight>
                  <a:srgbClr val="FFFFFF"/>
                </a:highlight>
              </a:rPr>
              <a:t>Евсеева С. А., Зарипова Н. Ш. Проблемы реализации ESG-повести на региональном и местном уровне //Региональная экономика и управление: электронный научный журнал. – 2023. – №. 3 (75). – С. 1-6.</a:t>
            </a:r>
            <a:endParaRPr sz="119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190">
                <a:solidFill>
                  <a:schemeClr val="dk1"/>
                </a:solidFill>
                <a:highlight>
                  <a:srgbClr val="FFFFFF"/>
                </a:highlight>
              </a:rPr>
              <a:t>4.</a:t>
            </a:r>
            <a:r>
              <a:rPr lang="ru" sz="595">
                <a:solidFill>
                  <a:schemeClr val="dk1"/>
                </a:solidFill>
                <a:highlight>
                  <a:srgbClr val="FFFFFF"/>
                </a:highlight>
              </a:rPr>
              <a:t>             </a:t>
            </a:r>
            <a:r>
              <a:rPr lang="ru" sz="1190">
                <a:solidFill>
                  <a:srgbClr val="222222"/>
                </a:solidFill>
                <a:highlight>
                  <a:srgbClr val="FFFFFF"/>
                </a:highlight>
              </a:rPr>
              <a:t>Андреев О. Е. К вопросу о развитии социально-экономического взаимодействия органов местного самоуправления и градообразующих предприятий (на примере г. Саров) //Государство. Бизнес. Общество. Цифровая среда: траектория взаимодействия от теории к практике. – 2021. – С. 140-142.</a:t>
            </a:r>
            <a:endParaRPr sz="119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190">
                <a:solidFill>
                  <a:schemeClr val="dk1"/>
                </a:solidFill>
                <a:highlight>
                  <a:srgbClr val="FFFFFF"/>
                </a:highlight>
              </a:rPr>
              <a:t>5.</a:t>
            </a:r>
            <a:r>
              <a:rPr lang="ru" sz="595">
                <a:solidFill>
                  <a:schemeClr val="dk1"/>
                </a:solidFill>
                <a:highlight>
                  <a:srgbClr val="FFFFFF"/>
                </a:highlight>
              </a:rPr>
              <a:t>             </a:t>
            </a:r>
            <a:r>
              <a:rPr lang="ru" sz="1190">
                <a:solidFill>
                  <a:srgbClr val="222222"/>
                </a:solidFill>
                <a:highlight>
                  <a:srgbClr val="FFFFFF"/>
                </a:highlight>
              </a:rPr>
              <a:t>Киреев А., Аитов С. Региональный аспект стратегии развития моногородов //Экономика и управление. Научно-практический журнал. – 2012. – №. 1. – С. 72.</a:t>
            </a:r>
            <a:endParaRPr sz="119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SzPts val="935"/>
              <a:buNone/>
            </a:pPr>
            <a:endParaRPr sz="153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Macintosh PowerPoint</Application>
  <PresentationFormat>Экран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Simple Light</vt:lpstr>
      <vt:lpstr>Сравнение моделей влияния градообразующего предприятия  на экономическое и социальное развитие моногородов  (на примере г. Альметьевск, г. Елабуга и г. Зеленодольск)</vt:lpstr>
      <vt:lpstr>Стратегии развития градообразующих предприятий </vt:lpstr>
      <vt:lpstr>Типы взаимодействия градообразующего предприятия и города</vt:lpstr>
      <vt:lpstr>Сети укорененности градообразующих предприятий  в экономику моногорода</vt:lpstr>
      <vt:lpstr>Республика Татарстан: Зеленодольск, Альметьевск, Елабуга</vt:lpstr>
      <vt:lpstr>Сферы изменений в городах</vt:lpstr>
      <vt:lpstr>Результаты по итогам интервью 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моделей влияния градообразующего предприятия  на экономическое и социальное развитие моногородов  (на примере г. Альметьевск, г. Елабуга и г. Зеленодольск)</dc:title>
  <cp:lastModifiedBy>Давыденко Виолетта Дмитриевна</cp:lastModifiedBy>
  <cp:revision>1</cp:revision>
  <dcterms:modified xsi:type="dcterms:W3CDTF">2024-11-21T10:36:06Z</dcterms:modified>
</cp:coreProperties>
</file>