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71" r:id="rId5"/>
    <p:sldId id="5346" r:id="rId6"/>
    <p:sldId id="5342" r:id="rId7"/>
    <p:sldId id="5343" r:id="rId8"/>
    <p:sldId id="5341" r:id="rId9"/>
    <p:sldId id="5345" r:id="rId10"/>
    <p:sldId id="5344" r:id="rId11"/>
    <p:sldId id="285" r:id="rId12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3902698-57A5-0249-90B9-8ADBDC186A9E}">
          <p14:sldIdLst>
            <p14:sldId id="271"/>
            <p14:sldId id="5346"/>
            <p14:sldId id="5342"/>
            <p14:sldId id="5343"/>
            <p14:sldId id="5341"/>
            <p14:sldId id="5345"/>
            <p14:sldId id="5344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69"/>
    <a:srgbClr val="E0F4F4"/>
    <a:srgbClr val="029C63"/>
    <a:srgbClr val="96628C"/>
    <a:srgbClr val="11A0D7"/>
    <a:srgbClr val="E61F3D"/>
    <a:srgbClr val="CD5A5A"/>
    <a:srgbClr val="FFD746"/>
    <a:srgbClr val="D9D9D9"/>
    <a:srgbClr val="EB6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2"/>
    <p:restoredTop sz="94648"/>
  </p:normalViewPr>
  <p:slideViewPr>
    <p:cSldViewPr snapToGrid="0" snapToObjects="1">
      <p:cViewPr varScale="1">
        <p:scale>
          <a:sx n="104" d="100"/>
          <a:sy n="104" d="100"/>
        </p:scale>
        <p:origin x="924" y="10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04/09/2024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BDCC-2609-BC45-ABB5-E6E580D86F4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24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BDCC-2609-BC45-ABB5-E6E580D86F4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1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D3AAF-FB97-4AE0-AA62-ADDAA9BF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007A2-4CDE-48F0-B164-7D8C79720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AAAC1A-9802-472E-929E-975F9463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C3A77-9F93-4CD3-84FD-49C6D3AAAC13}" type="slidenum">
              <a:rPr lang="ru-RU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22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екст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6">
            <a:extLst>
              <a:ext uri="{FF2B5EF4-FFF2-40B4-BE49-F238E27FC236}">
                <a16:creationId xmlns:a16="http://schemas.microsoft.com/office/drawing/2014/main" id="{06BEFAF8-3F79-201E-8D5A-C33F7AAF192D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78C8101B-A392-0512-5001-FC262EA6D6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341606"/>
            <a:ext cx="10037099" cy="71437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B6FB4-44D5-ADDA-7182-4C306AE3C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815975" y="5099050"/>
            <a:ext cx="2428875" cy="441325"/>
          </a:xfrm>
          <a:prstGeom prst="rect">
            <a:avLst/>
          </a:prstGeo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Bahnschrift Light"/>
              </a:rPr>
              <a:t>Презентация "Сколково"</a:t>
            </a:r>
            <a:endParaRPr lang="ru-RU" dirty="0">
              <a:latin typeface="Bahnschrift Light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91202-E33D-2721-4D77-99EC20C66A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F8F91A07-B9D5-5C40-B612-2BF0ADC8D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85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34965" y="167140"/>
            <a:ext cx="10548803" cy="59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BC3A77-9F93-4CD3-84FD-49C6D3AAAC1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04/09/2024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858" y="2751091"/>
            <a:ext cx="9902600" cy="197832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" panose="020B0502040204020203" pitchFamily="34" charset="0"/>
              </a:rPr>
              <a:t>Функционал сервиса </a:t>
            </a:r>
            <a:br>
              <a:rPr lang="en-US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en-US" b="1" dirty="0" err="1">
                <a:solidFill>
                  <a:srgbClr val="002060"/>
                </a:solidFill>
                <a:latin typeface="Bahnschrift" panose="020B0502040204020203" pitchFamily="34" charset="0"/>
              </a:rPr>
              <a:t>TargetHunter</a:t>
            </a:r>
            <a:endParaRPr lang="ru-RU" b="1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Bahnschrift" panose="020B0502040204020203" pitchFamily="34" charset="0"/>
              </a:rPr>
              <a:t>Школа социальных наук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latin typeface="Bahnschrift" panose="020B0502040204020203" pitchFamily="34" charset="0"/>
              </a:rPr>
              <a:t>Департамент государственного администрирования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Bahnschrift" panose="020B0502040204020203" pitchFamily="34" charset="0"/>
              </a:rPr>
              <a:t>Санкт-Петербург, </a:t>
            </a:r>
            <a:br>
              <a:rPr lang="ru-RU" dirty="0">
                <a:latin typeface="Bahnschrift" panose="020B0502040204020203" pitchFamily="34" charset="0"/>
              </a:rPr>
            </a:br>
            <a:r>
              <a:rPr lang="ru-RU" dirty="0">
                <a:latin typeface="Bahnschrift" panose="020B0502040204020203" pitchFamily="34" charset="0"/>
              </a:rPr>
              <a:t>2024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1858" y="4837440"/>
            <a:ext cx="7625267" cy="398439"/>
          </a:xfrm>
        </p:spPr>
        <p:txBody>
          <a:bodyPr>
            <a:normAutofit/>
          </a:bodyPr>
          <a:lstStyle/>
          <a:p>
            <a:r>
              <a:rPr lang="ru-RU" dirty="0">
                <a:latin typeface="Bahnschrift Light" panose="020B0502040204020203" pitchFamily="34" charset="0"/>
              </a:rPr>
              <a:t>Давыденко Виолетта Дмитриевна</a:t>
            </a:r>
          </a:p>
          <a:p>
            <a:endParaRPr lang="ru-RU" dirty="0">
              <a:latin typeface="Bahnschrift Light" panose="020B0502040204020203" pitchFamily="34" charset="0"/>
            </a:endParaRPr>
          </a:p>
          <a:p>
            <a:endParaRPr lang="ru-RU" dirty="0">
              <a:latin typeface="Bahnschrift Light" panose="020B0502040204020203" pitchFamily="34" charset="0"/>
            </a:endParaRPr>
          </a:p>
          <a:p>
            <a:endParaRPr lang="ru-RU" dirty="0">
              <a:latin typeface="Bahnschrift Light" panose="020B0502040204020203" pitchFamily="34" charset="0"/>
            </a:endParaRPr>
          </a:p>
          <a:p>
            <a:endParaRPr lang="ru-RU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>
            <a:extLst>
              <a:ext uri="{FF2B5EF4-FFF2-40B4-BE49-F238E27FC236}">
                <a16:creationId xmlns:a16="http://schemas.microsoft.com/office/drawing/2014/main" id="{FC216203-1BFB-E9F5-EE0B-258BB863A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  <a:latin typeface="Bahnschrift Light" panose="020B0502040204020203" pitchFamily="34" charset="0"/>
              </a:rPr>
              <a:t>Департамент государственного администрирования</a:t>
            </a:r>
          </a:p>
          <a:p>
            <a:endParaRPr lang="ru-AT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3E24A2CF-2C7D-F937-5297-A678A53D76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Функционал сервиса </a:t>
            </a:r>
            <a:br>
              <a:rPr lang="ru-RU" dirty="0"/>
            </a:br>
            <a:r>
              <a:rPr lang="en-US" dirty="0" err="1"/>
              <a:t>TargetHunter</a:t>
            </a:r>
            <a:endParaRPr lang="ru-AT" dirty="0"/>
          </a:p>
          <a:p>
            <a:endParaRPr lang="ru-AT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238B89E-56F9-682F-E988-973A99B1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AT" b="1" dirty="0">
                <a:solidFill>
                  <a:srgbClr val="0E2D69"/>
                </a:solidFill>
                <a:latin typeface="Bahnschrift" panose="020B0502040204020203" pitchFamily="34" charset="0"/>
              </a:rPr>
              <a:t>Функционал сервиса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17001DE4-05DF-7DA8-53CC-F88877E73A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Научно-учебная группа «Развитие промышленных моногородов»</a:t>
            </a:r>
            <a:endParaRPr lang="ru-AT" dirty="0"/>
          </a:p>
          <a:p>
            <a:endParaRPr lang="ru-AT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C407EF-D7B1-8BB1-F6F5-5CF274976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9" t="3478" r="68003" b="51748"/>
          <a:stretch/>
        </p:blipFill>
        <p:spPr>
          <a:xfrm>
            <a:off x="599615" y="2590799"/>
            <a:ext cx="1917961" cy="22676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0FF4375-92BE-1E35-4089-87657DF32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92" t="3244" r="35383" b="52449"/>
          <a:stretch/>
        </p:blipFill>
        <p:spPr>
          <a:xfrm>
            <a:off x="4358149" y="2590799"/>
            <a:ext cx="1867752" cy="22162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8E59ED-3346-FFE3-5BB9-D58596D1F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25" t="3711" r="3119" b="51982"/>
          <a:stretch/>
        </p:blipFill>
        <p:spPr>
          <a:xfrm>
            <a:off x="8066474" y="2590799"/>
            <a:ext cx="1858094" cy="22349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B65300C-B2BA-2DDB-EBEC-AC578C908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2" t="50000" r="69077" b="1520"/>
          <a:stretch/>
        </p:blipFill>
        <p:spPr>
          <a:xfrm>
            <a:off x="2569044" y="2590799"/>
            <a:ext cx="1737637" cy="22162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53CC991-ACF4-F6A7-5963-1B3AAF683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02" t="50544" r="36020" b="3478"/>
          <a:stretch/>
        </p:blipFill>
        <p:spPr>
          <a:xfrm>
            <a:off x="6277369" y="2590799"/>
            <a:ext cx="1737637" cy="219221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D2F96B-7B1B-0A7D-875B-4EAC0D2D9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25" t="51520" r="2945" b="2501"/>
          <a:stretch/>
        </p:blipFill>
        <p:spPr>
          <a:xfrm>
            <a:off x="9976036" y="2590799"/>
            <a:ext cx="1823147" cy="21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>
            <a:extLst>
              <a:ext uri="{FF2B5EF4-FFF2-40B4-BE49-F238E27FC236}">
                <a16:creationId xmlns:a16="http://schemas.microsoft.com/office/drawing/2014/main" id="{4183FE11-4A91-2575-BAB5-00F817740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  <a:latin typeface="Bahnschrift Light" panose="020B0502040204020203" pitchFamily="34" charset="0"/>
              </a:rPr>
              <a:t>Департамент государственного администрирования</a:t>
            </a:r>
          </a:p>
          <a:p>
            <a:endParaRPr lang="ru-AT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8325E652-EA6C-7668-634F-4A226228C2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Функционал сервиса </a:t>
            </a:r>
            <a:br>
              <a:rPr lang="ru-RU" dirty="0"/>
            </a:br>
            <a:r>
              <a:rPr lang="en-US" dirty="0" err="1"/>
              <a:t>TargetHunter</a:t>
            </a:r>
            <a:endParaRPr lang="ru-AT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9DFD84A2-2967-79B8-4435-DF431C7D53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Научно-учебная группа «Развитие промышленных моногородов»</a:t>
            </a:r>
            <a:endParaRPr lang="ru-AT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639DD127-94F5-26FC-51BE-172FC4F823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b="1" dirty="0">
                <a:latin typeface="Bahnschrift" panose="020B0502040204020203" pitchFamily="34" charset="0"/>
                <a:ea typeface="+mj-ea"/>
                <a:cs typeface="+mj-cs"/>
              </a:rPr>
              <a:t>Экосистема </a:t>
            </a:r>
            <a:r>
              <a:rPr lang="en-US" sz="2400" b="1" dirty="0" err="1">
                <a:latin typeface="Bahnschrift" panose="020B0502040204020203" pitchFamily="34" charset="0"/>
                <a:ea typeface="+mj-ea"/>
                <a:cs typeface="+mj-cs"/>
              </a:rPr>
              <a:t>TargetHunter</a:t>
            </a:r>
            <a:r>
              <a:rPr lang="en-US" sz="2400" b="1" dirty="0">
                <a:latin typeface="Bahnschrift" panose="020B0502040204020203" pitchFamily="34" charset="0"/>
                <a:ea typeface="+mj-ea"/>
                <a:cs typeface="+mj-cs"/>
              </a:rPr>
              <a:t> </a:t>
            </a:r>
            <a:r>
              <a:rPr lang="ru-RU" sz="2400" b="1" dirty="0">
                <a:latin typeface="Bahnschrift" panose="020B0502040204020203" pitchFamily="34" charset="0"/>
                <a:ea typeface="+mj-ea"/>
                <a:cs typeface="+mj-cs"/>
              </a:rPr>
              <a:t>предлагает различные инструменты</a:t>
            </a:r>
            <a:endParaRPr lang="ru-AT" sz="2400" b="1" dirty="0"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47D6B0-E867-0D05-1F2E-938F42E89E1A}"/>
              </a:ext>
            </a:extLst>
          </p:cNvPr>
          <p:cNvSpPr txBox="1"/>
          <p:nvPr/>
        </p:nvSpPr>
        <p:spPr>
          <a:xfrm>
            <a:off x="6696156" y="2461281"/>
            <a:ext cx="454039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Bahnschrift Light" panose="020B0502040204020203" pitchFamily="34" charset="0"/>
              </a:rPr>
              <a:t>В этом разделе предусмотрены следующие функции: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sz="1200" dirty="0">
                <a:latin typeface="Bahnschrift Light" panose="020B0502040204020203" pitchFamily="34" charset="0"/>
              </a:rPr>
              <a:t>поиск пересечений баз, сегментов;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sz="1200" dirty="0">
                <a:latin typeface="Bahnschrift Light" panose="020B0502040204020203" pitchFamily="34" charset="0"/>
              </a:rPr>
              <a:t>фильтр сообществ, профилей;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sz="1200" dirty="0">
                <a:latin typeface="Bahnschrift Light" panose="020B0502040204020203" pitchFamily="34" charset="0"/>
              </a:rPr>
              <a:t>преобразование списка ID пользователей или сообществ;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sz="1200" dirty="0">
                <a:latin typeface="Bahnschrift Light" panose="020B0502040204020203" pitchFamily="34" charset="0"/>
              </a:rPr>
              <a:t>экспорт данных;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sz="1200" dirty="0">
                <a:latin typeface="Bahnschrift Light" panose="020B0502040204020203" pitchFamily="34" charset="0"/>
              </a:rPr>
              <a:t>очистка собранных баз от неактивных контактов и ботов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324D9F3-AD8B-DB44-0E79-820812950674}"/>
              </a:ext>
            </a:extLst>
          </p:cNvPr>
          <p:cNvGrpSpPr/>
          <p:nvPr/>
        </p:nvGrpSpPr>
        <p:grpSpPr>
          <a:xfrm>
            <a:off x="585787" y="2084309"/>
            <a:ext cx="5436568" cy="4288848"/>
            <a:chOff x="5684590" y="2245079"/>
            <a:chExt cx="5436568" cy="428884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DF56C4A-7552-65F6-AE4C-88241A56F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590" y="2245079"/>
              <a:ext cx="5436568" cy="428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16AD0F-4BFA-A3DE-55D3-AB53A036DFA5}"/>
                </a:ext>
              </a:extLst>
            </p:cNvPr>
            <p:cNvSpPr txBox="1"/>
            <p:nvPr/>
          </p:nvSpPr>
          <p:spPr>
            <a:xfrm>
              <a:off x="7068219" y="2854035"/>
              <a:ext cx="266930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900" dirty="0">
                  <a:latin typeface="Bahnschrift Light" panose="020B0502040204020203" pitchFamily="34" charset="0"/>
                </a:rPr>
                <a:t>Ключевые фразы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4EEFB6-9709-9599-C434-E6599615D328}"/>
                </a:ext>
              </a:extLst>
            </p:cNvPr>
            <p:cNvSpPr txBox="1"/>
            <p:nvPr/>
          </p:nvSpPr>
          <p:spPr>
            <a:xfrm>
              <a:off x="8753856" y="4022435"/>
              <a:ext cx="218199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000" dirty="0">
                  <a:latin typeface="Bahnschrift Light" panose="020B0502040204020203" pitchFamily="34" charset="0"/>
                </a:rPr>
                <a:t>Различные варианты поиска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963E27-DC71-DE79-685E-85EDDBFF033B}"/>
                </a:ext>
              </a:extLst>
            </p:cNvPr>
            <p:cNvSpPr txBox="1"/>
            <p:nvPr/>
          </p:nvSpPr>
          <p:spPr>
            <a:xfrm>
              <a:off x="7555529" y="4570870"/>
              <a:ext cx="350039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900" dirty="0">
                  <a:latin typeface="Bahnschrift Light" panose="020B0502040204020203" pitchFamily="34" charset="0"/>
                </a:rPr>
                <a:t>Могут быть включены только определенные группы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86B489-5E55-A3A6-E307-E193F94B0B13}"/>
                </a:ext>
              </a:extLst>
            </p:cNvPr>
            <p:cNvSpPr txBox="1"/>
            <p:nvPr/>
          </p:nvSpPr>
          <p:spPr>
            <a:xfrm>
              <a:off x="7615564" y="5281982"/>
              <a:ext cx="338032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900" dirty="0">
                  <a:latin typeface="Bahnschrift Light" panose="020B0502040204020203" pitchFamily="34" charset="0"/>
                </a:rPr>
                <a:t>Могут быть включены только определенные территории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1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>
            <a:extLst>
              <a:ext uri="{FF2B5EF4-FFF2-40B4-BE49-F238E27FC236}">
                <a16:creationId xmlns:a16="http://schemas.microsoft.com/office/drawing/2014/main" id="{E2CBFB46-C0C4-91BD-0B3B-28FFFC0D24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  <a:latin typeface="Bahnschrift Light" panose="020B0502040204020203" pitchFamily="34" charset="0"/>
              </a:rPr>
              <a:t>Департамент государственного администрирования</a:t>
            </a:r>
          </a:p>
          <a:p>
            <a:endParaRPr lang="ru-AT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61D6F601-3AF6-B37D-DDD3-E6302DAEDC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Функционал сервиса </a:t>
            </a:r>
            <a:br>
              <a:rPr lang="ru-RU" dirty="0"/>
            </a:br>
            <a:r>
              <a:rPr lang="en-US" dirty="0" err="1"/>
              <a:t>TargetHunter</a:t>
            </a:r>
            <a:endParaRPr lang="ru-AT" dirty="0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952A768C-7E73-7A4D-AD3B-EF0700B976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Научно-учебная группа «Развитие промышленных моногородов»</a:t>
            </a:r>
            <a:endParaRPr lang="ru-AT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415AC72C-04AB-8543-5297-FB07C52317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AT" sz="2400" b="1" dirty="0">
                <a:latin typeface="Bahnschrift" panose="020B0502040204020203" pitchFamily="34" charset="0"/>
                <a:ea typeface="+mj-ea"/>
                <a:cs typeface="+mj-cs"/>
              </a:rPr>
              <a:t>Анализ характеристик</a:t>
            </a:r>
            <a:r>
              <a:rPr lang="ru-RU" sz="2400" b="1" dirty="0">
                <a:latin typeface="Bahnschrift" panose="020B0502040204020203" pitchFamily="34" charset="0"/>
                <a:ea typeface="+mj-ea"/>
                <a:cs typeface="+mj-cs"/>
              </a:rPr>
              <a:t> объекта исследования</a:t>
            </a:r>
            <a:endParaRPr lang="ru-AT" sz="2400" b="1" dirty="0"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5F598059-887C-A899-DB99-4F4BEFF183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3055" y="2058674"/>
            <a:ext cx="4239490" cy="4191261"/>
          </a:xfrm>
        </p:spPr>
        <p:txBody>
          <a:bodyPr>
            <a:normAutofit/>
          </a:bodyPr>
          <a:lstStyle/>
          <a:p>
            <a:r>
              <a:rPr lang="ru-RU" sz="1100" dirty="0">
                <a:latin typeface="Bahnschrift Light" panose="020B0502040204020203" pitchFamily="34" charset="0"/>
              </a:rPr>
              <a:t>Пользователей можно искать: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latin typeface="Bahnschrift Light" panose="020B0502040204020203" pitchFamily="34" charset="0"/>
              </a:rPr>
              <a:t>по ключевой фразе (в фамилии, имени, статусе, должности, месте работы и т.д.)</a:t>
            </a:r>
          </a:p>
          <a:p>
            <a:pPr marL="285750" indent="-285750">
              <a:buFontTx/>
              <a:buChar char="-"/>
            </a:pPr>
            <a:r>
              <a:rPr lang="ru-RU" sz="1100" dirty="0" err="1">
                <a:latin typeface="Bahnschrift Light" panose="020B0502040204020203" pitchFamily="34" charset="0"/>
              </a:rPr>
              <a:t>геоположению</a:t>
            </a:r>
            <a:r>
              <a:rPr lang="ru-RU" sz="1100" dirty="0">
                <a:latin typeface="Bahnschrift Light" panose="020B0502040204020203" pitchFamily="34" charset="0"/>
              </a:rPr>
              <a:t> (можно найти жителей любого населенного пункта)</a:t>
            </a:r>
          </a:p>
          <a:p>
            <a:pPr marL="285750" indent="-285750">
              <a:buFontTx/>
              <a:buChar char="-"/>
            </a:pPr>
            <a:r>
              <a:rPr lang="ru-RU" sz="1100" dirty="0" err="1">
                <a:latin typeface="Bahnschrift Light" panose="020B0502040204020203" pitchFamily="34" charset="0"/>
              </a:rPr>
              <a:t>геоточке</a:t>
            </a:r>
            <a:r>
              <a:rPr lang="ru-RU" sz="1100" dirty="0">
                <a:latin typeface="Bahnschrift Light" panose="020B0502040204020203" pitchFamily="34" charset="0"/>
              </a:rPr>
              <a:t> (тех, кто поставил </a:t>
            </a:r>
            <a:r>
              <a:rPr lang="ru-RU" sz="1100" dirty="0" err="1">
                <a:latin typeface="Bahnschrift Light" panose="020B0502040204020203" pitchFamily="34" charset="0"/>
              </a:rPr>
              <a:t>геометку</a:t>
            </a:r>
            <a:r>
              <a:rPr lang="ru-RU" sz="1100" dirty="0">
                <a:latin typeface="Bahnschrift Light" panose="020B0502040204020203" pitchFamily="34" charset="0"/>
              </a:rPr>
              <a:t> в определенном кафе, ресторане, курорте или знаковом месте)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latin typeface="Bahnschrift Light" panose="020B0502040204020203" pitchFamily="34" charset="0"/>
              </a:rPr>
              <a:t>школе (можно искать не только по школе и классу, но и по году выпуска)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latin typeface="Bahnschrift Light" panose="020B0502040204020203" pitchFamily="34" charset="0"/>
              </a:rPr>
              <a:t>вузу (также возможен поиск по году окончания)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latin typeface="Bahnschrift Light" panose="020B0502040204020203" pitchFamily="34" charset="0"/>
              </a:rPr>
              <a:t>факультету и кафедре (ищите узких специалистов)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latin typeface="Bahnschrift Light" panose="020B0502040204020203" pitchFamily="34" charset="0"/>
              </a:rPr>
              <a:t>родному городу (на случай, если нужны те, кто переехал на ПМЖ в другой город)</a:t>
            </a:r>
            <a:endParaRPr lang="ru-AT" sz="1100" dirty="0">
              <a:latin typeface="Bahnschrift Light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A735A8-545B-4D91-DBBD-FF5D9EA61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2058674"/>
            <a:ext cx="6840788" cy="392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7C5BB5B5-BA20-9CCA-9A40-3AD6E3B36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  <a:latin typeface="Bahnschrift Light" panose="020B0502040204020203" pitchFamily="34" charset="0"/>
              </a:rPr>
              <a:t>Департамент государственного администрирования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E08C5B76-2193-51A6-7C6B-20651FA71A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Функционал сервиса </a:t>
            </a:r>
            <a:br>
              <a:rPr lang="ru-RU" dirty="0"/>
            </a:br>
            <a:r>
              <a:rPr lang="en-US" dirty="0" err="1"/>
              <a:t>TargetHunter</a:t>
            </a:r>
            <a:endParaRPr lang="ru-AT" dirty="0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9009F0D9-E0FF-5E3B-4A93-045994B43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E2D69"/>
                </a:solidFill>
                <a:latin typeface="Bahnschrift" panose="020B0502040204020203" pitchFamily="34" charset="0"/>
              </a:rPr>
              <a:t>Оценка факторов и направлений миграции молодежи моногородов Арктической зоны Российской Федерации</a:t>
            </a:r>
            <a:endParaRPr lang="ru-AT" b="1" dirty="0">
              <a:solidFill>
                <a:srgbClr val="0E2D69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42311022-3467-EDBE-10A0-44B9406DA4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Научно-учебная группа «Развитие промышленных моногородов»</a:t>
            </a:r>
            <a:endParaRPr lang="ru-AT" dirty="0"/>
          </a:p>
          <a:p>
            <a:endParaRPr lang="ru-AT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397C10D-F25A-51CD-840D-D89329DC0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838" y="2200437"/>
            <a:ext cx="4660265" cy="36435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B45275-D012-EFDD-91AA-0906CF614595}"/>
              </a:ext>
            </a:extLst>
          </p:cNvPr>
          <p:cNvSpPr txBox="1"/>
          <p:nvPr/>
        </p:nvSpPr>
        <p:spPr>
          <a:xfrm>
            <a:off x="585897" y="2818685"/>
            <a:ext cx="589682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E2D69"/>
                </a:solidFill>
                <a:latin typeface="Bahnschrift Light" panose="020B0502040204020203" pitchFamily="34" charset="0"/>
              </a:rPr>
              <a:t>Для анализа пользователей использован сервис </a:t>
            </a:r>
            <a:r>
              <a:rPr lang="en-US" sz="1400" dirty="0" err="1">
                <a:solidFill>
                  <a:srgbClr val="0E2D69"/>
                </a:solidFill>
                <a:latin typeface="Bahnschrift Light" panose="020B0502040204020203" pitchFamily="34" charset="0"/>
              </a:rPr>
              <a:t>TargetHunter</a:t>
            </a:r>
            <a:r>
              <a:rPr lang="ru-RU" sz="1400" dirty="0">
                <a:solidFill>
                  <a:srgbClr val="0E2D69"/>
                </a:solidFill>
                <a:latin typeface="Bahnschrift Light" panose="020B0502040204020203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400" dirty="0">
              <a:solidFill>
                <a:srgbClr val="0E2D69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E2D69"/>
                </a:solidFill>
                <a:latin typeface="Bahnschrift"/>
              </a:rPr>
              <a:t>Этап 1: </a:t>
            </a:r>
            <a:r>
              <a:rPr lang="ru-RU" sz="1400" dirty="0">
                <a:solidFill>
                  <a:srgbClr val="0E2D69"/>
                </a:solidFill>
                <a:latin typeface="Bahnschrift Light" panose="020B0502040204020203" pitchFamily="34" charset="0"/>
              </a:rPr>
              <a:t>сбор общей информации о количестве пользователей моногородов АЗРФ в сети ВКонтакте</a:t>
            </a:r>
            <a:r>
              <a:rPr lang="ru-AT" sz="1400" dirty="0">
                <a:solidFill>
                  <a:srgbClr val="0E2D69"/>
                </a:solidFill>
                <a:latin typeface="Bahnschrift Light" panose="020B0502040204020203" pitchFamily="34" charset="0"/>
              </a:rPr>
              <a:t> </a:t>
            </a:r>
            <a:endParaRPr lang="ru-RU" sz="1400" dirty="0">
              <a:solidFill>
                <a:srgbClr val="0E2D69"/>
              </a:solidFill>
              <a:latin typeface="Bahnschrift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E2D69"/>
                </a:solidFill>
                <a:latin typeface="Bahnschrift"/>
              </a:rPr>
              <a:t>Этап 2: </a:t>
            </a:r>
            <a:r>
              <a:rPr lang="ru-RU" sz="1400" dirty="0">
                <a:solidFill>
                  <a:srgbClr val="0E2D69"/>
                </a:solidFill>
                <a:latin typeface="Bahnschrift Light" panose="020B0502040204020203" pitchFamily="34" charset="0"/>
              </a:rPr>
              <a:t>экспортировать данных с применением  необходимых критериев для ранжирования пользователей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E2D69"/>
                </a:solidFill>
                <a:latin typeface="Bahnschrift"/>
              </a:rPr>
              <a:t>Этап 3: </a:t>
            </a:r>
            <a:r>
              <a:rPr lang="ru-RU" sz="1400" dirty="0">
                <a:solidFill>
                  <a:srgbClr val="0E2D69"/>
                </a:solidFill>
                <a:latin typeface="Bahnschrift Light" panose="020B0502040204020203" pitchFamily="34" charset="0"/>
              </a:rPr>
              <a:t>исключение из выборки пользователей, которые не указали необходимую для анализа 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val="231431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620E769-BE39-FE99-E83C-30BF6DC9DC1B}"/>
              </a:ext>
            </a:extLst>
          </p:cNvPr>
          <p:cNvSpPr/>
          <p:nvPr/>
        </p:nvSpPr>
        <p:spPr>
          <a:xfrm>
            <a:off x="901972" y="2980104"/>
            <a:ext cx="4914609" cy="1282389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Bahnschrift Light" panose="020B0502040204020203" pitchFamily="34" charset="0"/>
              <a:buChar char="&gt;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F4D7B02-210A-429C-8870-42874E89EC04}"/>
              </a:ext>
            </a:extLst>
          </p:cNvPr>
          <p:cNvSpPr/>
          <p:nvPr/>
        </p:nvSpPr>
        <p:spPr>
          <a:xfrm>
            <a:off x="5427504" y="3078629"/>
            <a:ext cx="4955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0E2D69"/>
              </a:solidFill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4DBCF7-4A30-E48D-DDAD-A872C3B58D73}"/>
              </a:ext>
            </a:extLst>
          </p:cNvPr>
          <p:cNvSpPr/>
          <p:nvPr/>
        </p:nvSpPr>
        <p:spPr>
          <a:xfrm>
            <a:off x="6094828" y="3618287"/>
            <a:ext cx="4955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0E2D69"/>
              </a:solidFill>
              <a:latin typeface="+mn-lt"/>
            </a:endParaRPr>
          </a:p>
        </p:txBody>
      </p:sp>
      <p:sp>
        <p:nvSpPr>
          <p:cNvPr id="46" name="Текст 45">
            <a:extLst>
              <a:ext uri="{FF2B5EF4-FFF2-40B4-BE49-F238E27FC236}">
                <a16:creationId xmlns:a16="http://schemas.microsoft.com/office/drawing/2014/main" id="{61B79ED3-2EFE-01D8-0738-54552A888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  <a:latin typeface="Bahnschrift Light" panose="020B0502040204020203" pitchFamily="34" charset="0"/>
              </a:rPr>
              <a:t>Департамент государственного администрирования</a:t>
            </a:r>
          </a:p>
          <a:p>
            <a:endParaRPr lang="ru-AT" dirty="0">
              <a:solidFill>
                <a:srgbClr val="0E2D69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7" name="Текст 46">
            <a:extLst>
              <a:ext uri="{FF2B5EF4-FFF2-40B4-BE49-F238E27FC236}">
                <a16:creationId xmlns:a16="http://schemas.microsoft.com/office/drawing/2014/main" id="{64E47D1D-376A-ABE0-ABDE-1E984D03F4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Bahnschrift Light" panose="020B0502040204020203" pitchFamily="34" charset="0"/>
              </a:rPr>
              <a:t>Функционал сервиса </a:t>
            </a:r>
            <a:br>
              <a:rPr lang="ru-RU" dirty="0">
                <a:latin typeface="Bahnschrift Light" panose="020B0502040204020203" pitchFamily="34" charset="0"/>
              </a:rPr>
            </a:br>
            <a:r>
              <a:rPr lang="en-US" dirty="0" err="1">
                <a:latin typeface="Bahnschrift Light" panose="020B0502040204020203" pitchFamily="34" charset="0"/>
              </a:rPr>
              <a:t>TargetHunter</a:t>
            </a:r>
            <a:endParaRPr lang="ru-AT" dirty="0">
              <a:latin typeface="Bahnschrift Light" panose="020B0502040204020203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65BC8FC-0247-164A-09B3-E274BD11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AT" b="1" dirty="0">
                <a:solidFill>
                  <a:srgbClr val="0E2D69"/>
                </a:solidFill>
                <a:latin typeface="Bahnschrift" panose="020B0502040204020203" pitchFamily="34" charset="0"/>
              </a:rPr>
              <a:t>Методология исследования</a:t>
            </a:r>
            <a:r>
              <a:rPr lang="ru-RU" b="1" dirty="0">
                <a:solidFill>
                  <a:srgbClr val="0E2D69"/>
                </a:solidFill>
                <a:latin typeface="Bahnschrift" panose="020B0502040204020203" pitchFamily="34" charset="0"/>
              </a:rPr>
              <a:t>: критерии отбора</a:t>
            </a:r>
            <a:endParaRPr lang="ru-AT" b="1" dirty="0">
              <a:solidFill>
                <a:srgbClr val="0E2D69"/>
              </a:solidFill>
              <a:latin typeface="Bahnschrift" panose="020B0502040204020203" pitchFamily="34" charset="0"/>
            </a:endParaRPr>
          </a:p>
        </p:txBody>
      </p:sp>
      <p:sp>
        <p:nvSpPr>
          <p:cNvPr id="50" name="Текст 49">
            <a:extLst>
              <a:ext uri="{FF2B5EF4-FFF2-40B4-BE49-F238E27FC236}">
                <a16:creationId xmlns:a16="http://schemas.microsoft.com/office/drawing/2014/main" id="{09ED61EB-F6E6-2E72-E972-F832C531DE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Bahnschrift Light" panose="020B0502040204020203" pitchFamily="34" charset="0"/>
              </a:rPr>
              <a:t>Научно-учебная группа «Развитие промышленных моногородов»</a:t>
            </a:r>
            <a:endParaRPr lang="ru-AT" dirty="0">
              <a:latin typeface="Bahnschrift Light" panose="020B0502040204020203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F08414D-87CE-1E4A-893D-1EF7E6805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949" y="1943058"/>
            <a:ext cx="4163978" cy="414143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F137D0-5FD1-2C21-9641-FB7B0E1F5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97" y="2012693"/>
            <a:ext cx="7044745" cy="40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8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620E769-BE39-FE99-E83C-30BF6DC9DC1B}"/>
              </a:ext>
            </a:extLst>
          </p:cNvPr>
          <p:cNvSpPr/>
          <p:nvPr/>
        </p:nvSpPr>
        <p:spPr>
          <a:xfrm>
            <a:off x="901972" y="2980104"/>
            <a:ext cx="4914609" cy="1282389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Bahnschrift Light" panose="020B0502040204020203" pitchFamily="34" charset="0"/>
              <a:buChar char="&gt;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E2D69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F4D7B02-210A-429C-8870-42874E89EC04}"/>
              </a:ext>
            </a:extLst>
          </p:cNvPr>
          <p:cNvSpPr/>
          <p:nvPr/>
        </p:nvSpPr>
        <p:spPr>
          <a:xfrm>
            <a:off x="5427504" y="3078629"/>
            <a:ext cx="4955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0E2D69"/>
              </a:solidFill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4DBCF7-4A30-E48D-DDAD-A872C3B58D73}"/>
              </a:ext>
            </a:extLst>
          </p:cNvPr>
          <p:cNvSpPr/>
          <p:nvPr/>
        </p:nvSpPr>
        <p:spPr>
          <a:xfrm>
            <a:off x="6094828" y="3618287"/>
            <a:ext cx="49553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0E2D69"/>
              </a:solidFill>
              <a:latin typeface="+mn-lt"/>
            </a:endParaRPr>
          </a:p>
        </p:txBody>
      </p:sp>
      <p:sp>
        <p:nvSpPr>
          <p:cNvPr id="46" name="Текст 45">
            <a:extLst>
              <a:ext uri="{FF2B5EF4-FFF2-40B4-BE49-F238E27FC236}">
                <a16:creationId xmlns:a16="http://schemas.microsoft.com/office/drawing/2014/main" id="{61B79ED3-2EFE-01D8-0738-54552A888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E2D69"/>
                </a:solidFill>
                <a:latin typeface="Bahnschrift Light" panose="020B0502040204020203" pitchFamily="34" charset="0"/>
              </a:rPr>
              <a:t>Департамент государственного администрирования</a:t>
            </a:r>
          </a:p>
          <a:p>
            <a:endParaRPr lang="ru-AT" dirty="0">
              <a:solidFill>
                <a:srgbClr val="0E2D69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7" name="Текст 46">
            <a:extLst>
              <a:ext uri="{FF2B5EF4-FFF2-40B4-BE49-F238E27FC236}">
                <a16:creationId xmlns:a16="http://schemas.microsoft.com/office/drawing/2014/main" id="{64E47D1D-376A-ABE0-ABDE-1E984D03F4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Bahnschrift Light" panose="020B0502040204020203" pitchFamily="34" charset="0"/>
              </a:rPr>
              <a:t>Функционал сервиса </a:t>
            </a:r>
            <a:br>
              <a:rPr lang="ru-RU" dirty="0">
                <a:latin typeface="Bahnschrift Light" panose="020B0502040204020203" pitchFamily="34" charset="0"/>
              </a:rPr>
            </a:br>
            <a:r>
              <a:rPr lang="en-US" dirty="0" err="1">
                <a:latin typeface="Bahnschrift Light" panose="020B0502040204020203" pitchFamily="34" charset="0"/>
              </a:rPr>
              <a:t>TargetHunter</a:t>
            </a:r>
            <a:endParaRPr lang="ru-AT" dirty="0">
              <a:latin typeface="Bahnschrift Light" panose="020B0502040204020203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65BC8FC-0247-164A-09B3-E274BD11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E2D69"/>
                </a:solidFill>
                <a:latin typeface="Bahnschrift" panose="020B0502040204020203" pitchFamily="34" charset="0"/>
              </a:rPr>
              <a:t>Результаты сбора данных</a:t>
            </a:r>
            <a:endParaRPr lang="ru-AT" b="1" dirty="0">
              <a:solidFill>
                <a:srgbClr val="0E2D69"/>
              </a:solidFill>
              <a:latin typeface="Bahnschrift" panose="020B0502040204020203" pitchFamily="34" charset="0"/>
            </a:endParaRPr>
          </a:p>
        </p:txBody>
      </p:sp>
      <p:sp>
        <p:nvSpPr>
          <p:cNvPr id="50" name="Текст 49">
            <a:extLst>
              <a:ext uri="{FF2B5EF4-FFF2-40B4-BE49-F238E27FC236}">
                <a16:creationId xmlns:a16="http://schemas.microsoft.com/office/drawing/2014/main" id="{09ED61EB-F6E6-2E72-E972-F832C531DE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Bahnschrift Light" panose="020B0502040204020203" pitchFamily="34" charset="0"/>
              </a:rPr>
              <a:t>Научно-учебная группа «Развитие промышленных моногородов»</a:t>
            </a:r>
            <a:endParaRPr lang="ru-AT" dirty="0">
              <a:latin typeface="Bahnschrift Light" panose="020B05020402040202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FAEE0B-B6D4-A1A4-8A3C-624CBD36B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708229" y="3172712"/>
            <a:ext cx="4621382" cy="2993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B1A18E2-34D8-5050-EE68-84E780519211}"/>
              </a:ext>
            </a:extLst>
          </p:cNvPr>
          <p:cNvGrpSpPr/>
          <p:nvPr/>
        </p:nvGrpSpPr>
        <p:grpSpPr>
          <a:xfrm>
            <a:off x="5989874" y="3172712"/>
            <a:ext cx="5636824" cy="2993982"/>
            <a:chOff x="2912424" y="157613"/>
            <a:chExt cx="6027088" cy="3761033"/>
          </a:xfrm>
        </p:grpSpPr>
        <p:sp>
          <p:nvSpPr>
            <p:cNvPr id="5" name="Прямоугольник: скругленные углы 1073">
              <a:extLst>
                <a:ext uri="{FF2B5EF4-FFF2-40B4-BE49-F238E27FC236}">
                  <a16:creationId xmlns:a16="http://schemas.microsoft.com/office/drawing/2014/main" id="{E1C6F4D9-7D40-0E96-9916-B81243671B83}"/>
                </a:ext>
              </a:extLst>
            </p:cNvPr>
            <p:cNvSpPr/>
            <p:nvPr/>
          </p:nvSpPr>
          <p:spPr>
            <a:xfrm>
              <a:off x="2912424" y="157613"/>
              <a:ext cx="6027088" cy="3761033"/>
            </a:xfrm>
            <a:prstGeom prst="roundRect">
              <a:avLst>
                <a:gd name="adj" fmla="val 2559"/>
              </a:avLst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E2D69"/>
                </a:solidFill>
              </a:endParaRP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1554A36-77D7-2AD3-1C22-CB7F2A937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283" b="385"/>
            <a:stretch/>
          </p:blipFill>
          <p:spPr bwMode="auto">
            <a:xfrm>
              <a:off x="3019477" y="281435"/>
              <a:ext cx="5812980" cy="350922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CDB6A5D-04C3-4CA5-DE99-DBE1D8BC603D}"/>
              </a:ext>
            </a:extLst>
          </p:cNvPr>
          <p:cNvSpPr txBox="1"/>
          <p:nvPr/>
        </p:nvSpPr>
        <p:spPr>
          <a:xfrm>
            <a:off x="477501" y="1886217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0F1F4"/>
                </a:solidFill>
                <a:latin typeface="Bahnschrift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DC28C0-34D2-47C3-CE25-CC932948B258}"/>
              </a:ext>
            </a:extLst>
          </p:cNvPr>
          <p:cNvSpPr txBox="1"/>
          <p:nvPr/>
        </p:nvSpPr>
        <p:spPr>
          <a:xfrm>
            <a:off x="5872260" y="1886217"/>
            <a:ext cx="715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0F1F4"/>
                </a:solidFill>
                <a:latin typeface="Bahnschrift"/>
              </a:rPr>
              <a:t>2</a:t>
            </a:r>
            <a:endParaRPr lang="ru-RU" sz="8000" b="1" dirty="0">
              <a:solidFill>
                <a:srgbClr val="F0F1F4"/>
              </a:solidFill>
              <a:latin typeface="Bahnschrift"/>
            </a:endParaRPr>
          </a:p>
        </p:txBody>
      </p:sp>
      <p:sp>
        <p:nvSpPr>
          <p:cNvPr id="10" name="Текст 46">
            <a:extLst>
              <a:ext uri="{FF2B5EF4-FFF2-40B4-BE49-F238E27FC236}">
                <a16:creationId xmlns:a16="http://schemas.microsoft.com/office/drawing/2014/main" id="{46F22EAD-3B39-EC6D-BB07-EF7AB8F32F3B}"/>
              </a:ext>
            </a:extLst>
          </p:cNvPr>
          <p:cNvSpPr txBox="1">
            <a:spLocks/>
          </p:cNvSpPr>
          <p:nvPr/>
        </p:nvSpPr>
        <p:spPr>
          <a:xfrm>
            <a:off x="866361" y="2539451"/>
            <a:ext cx="435419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spc="-1" dirty="0">
                <a:latin typeface="Bahnschrift" panose="020B0502040204020203" pitchFamily="34" charset="0"/>
                <a:cs typeface="Arial"/>
              </a:rPr>
              <a:t>Выгрузка данных в табличном варианте </a:t>
            </a:r>
            <a:br>
              <a:rPr lang="ru-RU" sz="1400" b="1" spc="-1" dirty="0">
                <a:latin typeface="Bahnschrift" panose="020B0502040204020203" pitchFamily="34" charset="0"/>
                <a:cs typeface="Arial"/>
              </a:rPr>
            </a:br>
            <a:r>
              <a:rPr lang="ru-RU" sz="1400" b="1" spc="-1" dirty="0">
                <a:latin typeface="Bahnschrift" panose="020B0502040204020203" pitchFamily="34" charset="0"/>
                <a:cs typeface="Arial"/>
              </a:rPr>
              <a:t>для последующего анализа </a:t>
            </a:r>
            <a:endParaRPr lang="ru-AT" sz="1400" b="1" spc="-1" dirty="0"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11" name="Текст 46">
            <a:extLst>
              <a:ext uri="{FF2B5EF4-FFF2-40B4-BE49-F238E27FC236}">
                <a16:creationId xmlns:a16="http://schemas.microsoft.com/office/drawing/2014/main" id="{9A4D6A9C-E100-37EB-89F6-E789756F5DE9}"/>
              </a:ext>
            </a:extLst>
          </p:cNvPr>
          <p:cNvSpPr txBox="1">
            <a:spLocks/>
          </p:cNvSpPr>
          <p:nvPr/>
        </p:nvSpPr>
        <p:spPr>
          <a:xfrm>
            <a:off x="6587520" y="2539451"/>
            <a:ext cx="435419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spc="-1" dirty="0">
                <a:latin typeface="Bahnschrift" panose="020B0502040204020203" pitchFamily="34" charset="0"/>
                <a:cs typeface="Arial"/>
              </a:rPr>
              <a:t>Визуализация полученных результатов </a:t>
            </a:r>
            <a:endParaRPr lang="ru-AT" sz="1400" b="1" spc="-1" dirty="0">
              <a:latin typeface="Bahnschrift" panose="020B05020402040202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063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351</Words>
  <Application>Microsoft Office PowerPoint</Application>
  <PresentationFormat>Широкоэкранный</PresentationFormat>
  <Paragraphs>60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Bahnschrift</vt:lpstr>
      <vt:lpstr>Bahnschrift Light</vt:lpstr>
      <vt:lpstr>Calibri</vt:lpstr>
      <vt:lpstr>Calibri Light</vt:lpstr>
      <vt:lpstr>HSE Sans</vt:lpstr>
      <vt:lpstr>Office Theme</vt:lpstr>
      <vt:lpstr>Функционал сервиса  TargetHunter</vt:lpstr>
      <vt:lpstr>Функционал сервиса</vt:lpstr>
      <vt:lpstr>Презентация PowerPoint</vt:lpstr>
      <vt:lpstr>Презентация PowerPoint</vt:lpstr>
      <vt:lpstr>Оценка факторов и направлений миграции молодежи моногородов Арктической зоны Российской Федерации</vt:lpstr>
      <vt:lpstr>Методология исследования: критерии отбора</vt:lpstr>
      <vt:lpstr>Результаты сбора данных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Давыденко Виолетта Дмитриевна</cp:lastModifiedBy>
  <cp:revision>43</cp:revision>
  <cp:lastPrinted>2021-11-11T13:08:42Z</cp:lastPrinted>
  <dcterms:created xsi:type="dcterms:W3CDTF">2021-11-11T08:52:47Z</dcterms:created>
  <dcterms:modified xsi:type="dcterms:W3CDTF">2024-04-09T14:14:44Z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