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49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</p:sldIdLst>
  <p:sldSz cx="12192000" cy="6858000"/>
  <p:notesSz cx="6858000" cy="9144000"/>
  <p:embeddedFontLst>
    <p:embeddedFont>
      <p:font typeface="Fira Sans Extra Condensed" panose="020F0502020204030204" pitchFamily="34" charset="0"/>
      <p:regular r:id="rId50"/>
      <p:bold r:id="rId51"/>
      <p:italic r:id="rId52"/>
      <p:boldItalic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84D576-10AE-4BFE-903B-50280ADD73D4}">
  <a:tblStyle styleId="{A584D576-10AE-4BFE-903B-50280ADD73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C1BC332-965B-4199-BC6C-60CBCAE3E486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5" name="Google Shape;1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140523c616_0_5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3140523c616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140523c616_0_15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3140523c616_0_1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140523c616_0_16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3140523c616_0_1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140523c616_0_16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3140523c616_0_1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140523c616_4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3140523c616_4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13e46b1599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13e46b1599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313e46b1599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140523c616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140523c616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140523c616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140523c616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13e46b1599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13e46b1599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313e46b1599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140523c616_2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3140523c616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13e46b1599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13e46b1599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313e46b1599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140523c616_0_1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140523c616_0_16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3140523c616_0_16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140523c616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140523c616_2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3140523c616_2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140523c6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140523c61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3140523c61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140523c616_0_1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140523c616_0_1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140523c616_0_1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140523c616_0_1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140523c616_0_1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140523c616_0_1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140523c616_0_1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140523c616_0_1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140523c616_0_1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140523c616_0_1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140523c616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140523c616_0_4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3140523c616_0_4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140523c616_0_1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140523c616_0_1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140523c616_0_1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140523c616_0_1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140523c616_0_1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140523c616_0_17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140523c616_0_1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140523c616_0_17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140523c616_0_1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140523c616_0_1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140523c616_0_1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140523c616_0_1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140523c616_0_1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140523c616_0_17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140523c616_0_1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140523c616_0_1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140523c616_0_1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140523c616_0_1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140523c616_0_1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140523c616_0_17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13e46b1599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13e46b1599_0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313e46b1599_0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140523c616_0_1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3140523c616_0_1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140523c616_0_1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140523c616_0_1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140523c616_0_1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140523c616_0_1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140523c616_0_1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140523c616_0_18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140523c616_0_1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3140523c616_0_18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140523c616_0_1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140523c616_0_1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140523c616_0_1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140523c616_0_1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140523c616_0_1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140523c616_0_1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13e46b159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13e46b1599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313e46b1599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13e46b159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13e46b1599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313e46b1599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140523c616_0_18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140523c616_0_18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140523c616_0_18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13e46b159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13e46b1599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313e46b1599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4" name="Google Shape;22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ложка">
  <p:cSld name="Обложка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 descr="A blue circle with white tex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859" y="962173"/>
            <a:ext cx="886499" cy="886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2"/>
          <p:cNvCxnSpPr/>
          <p:nvPr/>
        </p:nvCxnSpPr>
        <p:spPr>
          <a:xfrm>
            <a:off x="6090212" y="985336"/>
            <a:ext cx="0" cy="840173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8;p2"/>
          <p:cNvCxnSpPr/>
          <p:nvPr/>
        </p:nvCxnSpPr>
        <p:spPr>
          <a:xfrm>
            <a:off x="8642581" y="985336"/>
            <a:ext cx="0" cy="840173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9;p2"/>
          <p:cNvCxnSpPr/>
          <p:nvPr/>
        </p:nvCxnSpPr>
        <p:spPr>
          <a:xfrm>
            <a:off x="11179047" y="985336"/>
            <a:ext cx="0" cy="840173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027967" y="2404670"/>
            <a:ext cx="7634059" cy="197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4300"/>
              <a:buFont typeface="Arial"/>
              <a:buNone/>
              <a:defRPr sz="4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1"/>
          </p:nvPr>
        </p:nvSpPr>
        <p:spPr>
          <a:xfrm>
            <a:off x="2074947" y="1187841"/>
            <a:ext cx="3848717" cy="43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2"/>
          </p:nvPr>
        </p:nvSpPr>
        <p:spPr>
          <a:xfrm>
            <a:off x="6259420" y="1173829"/>
            <a:ext cx="2278063" cy="4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3"/>
          </p:nvPr>
        </p:nvSpPr>
        <p:spPr>
          <a:xfrm>
            <a:off x="8786720" y="1173829"/>
            <a:ext cx="2217738" cy="4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  <a:defRPr sz="12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body" idx="4"/>
          </p:nvPr>
        </p:nvSpPr>
        <p:spPr>
          <a:xfrm>
            <a:off x="1027967" y="4824914"/>
            <a:ext cx="7625267" cy="65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None/>
              <a:defRPr sz="16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1">
  <p:cSld name="Текст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3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28;p3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29;p3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" name="Google Shape;30;p3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02D69"/>
              </a:buClr>
              <a:buSzPts val="2000"/>
              <a:buFont typeface="Arial"/>
              <a:buNone/>
            </a:pPr>
            <a:fld id="{00000000-1234-1234-1234-123412341234}" type="slidenum">
              <a:rPr lang="ru-RU" sz="2000" b="0" i="0" u="none" strike="noStrike" cap="non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 b="0" i="0" u="none" strike="noStrike" cap="none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3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Google Shape;32;p3"/>
          <p:cNvSpPr>
            <a:spLocks noGrp="1"/>
          </p:cNvSpPr>
          <p:nvPr>
            <p:ph type="pic" idx="2"/>
          </p:nvPr>
        </p:nvSpPr>
        <p:spPr>
          <a:xfrm>
            <a:off x="6684653" y="1447790"/>
            <a:ext cx="4325167" cy="4325107"/>
          </a:xfrm>
          <a:prstGeom prst="rect">
            <a:avLst/>
          </a:prstGeom>
          <a:solidFill>
            <a:srgbClr val="D9D9D9"/>
          </a:solidFill>
          <a:ln>
            <a:noFill/>
          </a:ln>
        </p:spPr>
      </p:sp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585898" y="1447790"/>
            <a:ext cx="5245560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body" idx="1"/>
          </p:nvPr>
        </p:nvSpPr>
        <p:spPr>
          <a:xfrm>
            <a:off x="585897" y="2379663"/>
            <a:ext cx="5245561" cy="339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body" idx="3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body" idx="4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body" idx="5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_2">
  <p:cSld name="Текст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199" y="464363"/>
            <a:ext cx="448276" cy="448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Google Shape;52;p6"/>
          <p:cNvCxnSpPr/>
          <p:nvPr/>
        </p:nvCxnSpPr>
        <p:spPr>
          <a:xfrm>
            <a:off x="329868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" name="Google Shape;53;p6"/>
          <p:cNvCxnSpPr/>
          <p:nvPr/>
        </p:nvCxnSpPr>
        <p:spPr>
          <a:xfrm>
            <a:off x="6099416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4" name="Google Shape;54;p6"/>
          <p:cNvCxnSpPr/>
          <p:nvPr/>
        </p:nvCxnSpPr>
        <p:spPr>
          <a:xfrm>
            <a:off x="10277081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" name="Google Shape;55;p6"/>
          <p:cNvSpPr txBox="1"/>
          <p:nvPr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02D69"/>
              </a:buClr>
              <a:buSzPts val="2000"/>
              <a:buFont typeface="Arial"/>
              <a:buNone/>
            </a:pPr>
            <a:fld id="{00000000-1234-1234-1234-123412341234}" type="slidenum">
              <a:rPr lang="ru-RU" sz="2000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000">
              <a:solidFill>
                <a:srgbClr val="10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" name="Google Shape;56;p6"/>
          <p:cNvCxnSpPr/>
          <p:nvPr/>
        </p:nvCxnSpPr>
        <p:spPr>
          <a:xfrm>
            <a:off x="11643868" y="464363"/>
            <a:ext cx="0" cy="586260"/>
          </a:xfrm>
          <a:prstGeom prst="straightConnector1">
            <a:avLst/>
          </a:prstGeom>
          <a:noFill/>
          <a:ln w="12700" cap="flat" cmpd="sng">
            <a:solidFill>
              <a:srgbClr val="102D6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1143689" y="540904"/>
            <a:ext cx="1901825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3459163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585897" y="1447790"/>
            <a:ext cx="11057955" cy="77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body" idx="3"/>
          </p:nvPr>
        </p:nvSpPr>
        <p:spPr>
          <a:xfrm>
            <a:off x="585897" y="2379663"/>
            <a:ext cx="11057971" cy="374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  <a:defRPr sz="13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body" idx="4"/>
          </p:nvPr>
        </p:nvSpPr>
        <p:spPr>
          <a:xfrm>
            <a:off x="6259892" y="548720"/>
            <a:ext cx="2070100" cy="40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2D69"/>
              </a:buClr>
              <a:buSzPts val="1000"/>
              <a:buNone/>
              <a:defRPr sz="1000" b="0" i="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1027974" y="2660625"/>
            <a:ext cx="10097225" cy="1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ct val="154121"/>
              <a:buFont typeface="Arial"/>
              <a:buNone/>
            </a:pPr>
            <a:r>
              <a:rPr lang="ru-RU" sz="3100"/>
              <a:t>Научно-учебная группа</a:t>
            </a:r>
            <a:br>
              <a:rPr lang="ru-RU" sz="4800"/>
            </a:br>
            <a:r>
              <a:rPr lang="ru-RU" sz="4800"/>
              <a:t>Развитие промышленных моногородов</a:t>
            </a:r>
            <a:endParaRPr sz="3500"/>
          </a:p>
        </p:txBody>
      </p:sp>
      <p:sp>
        <p:nvSpPr>
          <p:cNvPr id="128" name="Google Shape;128;p17"/>
          <p:cNvSpPr txBox="1">
            <a:spLocks noGrp="1"/>
          </p:cNvSpPr>
          <p:nvPr>
            <p:ph type="body" idx="1"/>
          </p:nvPr>
        </p:nvSpPr>
        <p:spPr>
          <a:xfrm>
            <a:off x="2074947" y="1187841"/>
            <a:ext cx="3848717" cy="43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 sz="1200">
                <a:solidFill>
                  <a:srgbClr val="0E2D69"/>
                </a:solidFill>
              </a:rPr>
              <a:t>Санкт-Петербургская школа социальных наук </a:t>
            </a:r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body" idx="2"/>
          </p:nvPr>
        </p:nvSpPr>
        <p:spPr>
          <a:xfrm>
            <a:off x="6259420" y="1173829"/>
            <a:ext cx="2278063" cy="4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</a:pPr>
            <a:r>
              <a:rPr lang="ru-RU"/>
              <a:t>Департамент государственного администрирования</a:t>
            </a:r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body" idx="3"/>
          </p:nvPr>
        </p:nvSpPr>
        <p:spPr>
          <a:xfrm>
            <a:off x="8786720" y="1173829"/>
            <a:ext cx="2217738" cy="46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200"/>
              <a:buFont typeface="Arial"/>
              <a:buNone/>
            </a:pPr>
            <a:r>
              <a:rPr lang="ru-RU"/>
              <a:t>2024</a:t>
            </a:r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body" idx="4"/>
          </p:nvPr>
        </p:nvSpPr>
        <p:spPr>
          <a:xfrm>
            <a:off x="1027966" y="4171764"/>
            <a:ext cx="9976491" cy="121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None/>
            </a:pPr>
            <a:r>
              <a:rPr lang="ru-RU" sz="2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Сравнительный анализ сетевого взаимодействия промышленных предприятий в моногородах среднего размера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600"/>
              <a:buFont typeface="Arial"/>
              <a:buNone/>
            </a:pPr>
            <a:r>
              <a:rPr lang="ru-RU" sz="2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(от 50 до 100 тыс. жителей)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 idx="4294967295"/>
          </p:nvPr>
        </p:nvSpPr>
        <p:spPr>
          <a:xfrm>
            <a:off x="332375" y="57431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Сетевой анализ: Республика Татарстан </a:t>
            </a:r>
            <a:endParaRPr sz="2800" b="1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1"/>
          <p:cNvSpPr txBox="1">
            <a:spLocks noGrp="1"/>
          </p:cNvSpPr>
          <p:nvPr>
            <p:ph type="body" idx="4294967295"/>
          </p:nvPr>
        </p:nvSpPr>
        <p:spPr>
          <a:xfrm>
            <a:off x="332375" y="1434850"/>
            <a:ext cx="66384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</a:pPr>
            <a:r>
              <a:rPr lang="ru-RU" sz="1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г. Елабуга</a:t>
            </a:r>
            <a:endParaRPr sz="1900" b="1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</a:pPr>
            <a:r>
              <a:rPr lang="ru-RU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АО "ПРОИЗВОДСТВЕННОЕ ОБЪЕДИНЕНИЕ ЕЛАБУЖСКИЙ АВТОМОБИЛЬНЫЙ ЗАВОД”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3576" y="926800"/>
            <a:ext cx="2888625" cy="18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1"/>
          <p:cNvSpPr txBox="1">
            <a:spLocks noGrp="1"/>
          </p:cNvSpPr>
          <p:nvPr>
            <p:ph type="body" idx="4294967295"/>
          </p:nvPr>
        </p:nvSpPr>
        <p:spPr>
          <a:xfrm>
            <a:off x="332375" y="3349375"/>
            <a:ext cx="7400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</a:pPr>
            <a:r>
              <a:rPr lang="ru-RU" sz="1900" b="1">
                <a:solidFill>
                  <a:schemeClr val="dk1"/>
                </a:solidFill>
              </a:rPr>
              <a:t>г. Зеленодольск</a:t>
            </a:r>
            <a:endParaRPr sz="19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</a:pPr>
            <a:endParaRPr sz="1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1"/>
                </a:solidFill>
              </a:rPr>
              <a:t>АО “ПРОИЗВОДСТВЕННОЕ ОБЪЕДИНЕНИЕ "ЗАВОД ИМЕНИ СЕРГО”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6575" y="2834850"/>
            <a:ext cx="3190000" cy="18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5">
            <a:alphaModFix/>
          </a:blip>
          <a:srcRect b="3063"/>
          <a:stretch/>
        </p:blipFill>
        <p:spPr>
          <a:xfrm>
            <a:off x="8201675" y="4742900"/>
            <a:ext cx="2844900" cy="198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1"/>
          <p:cNvSpPr txBox="1">
            <a:spLocks noGrp="1"/>
          </p:cNvSpPr>
          <p:nvPr>
            <p:ph type="body" idx="4294967295"/>
          </p:nvPr>
        </p:nvSpPr>
        <p:spPr>
          <a:xfrm>
            <a:off x="332375" y="5349700"/>
            <a:ext cx="74004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</a:pPr>
            <a:r>
              <a:rPr lang="ru-RU" sz="1900" b="1">
                <a:solidFill>
                  <a:schemeClr val="dk1"/>
                </a:solidFill>
              </a:rPr>
              <a:t>г. </a:t>
            </a:r>
            <a:r>
              <a:rPr lang="ru-RU" sz="1900" b="1"/>
              <a:t>Альметьевск</a:t>
            </a:r>
            <a:endParaRPr sz="19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</a:pPr>
            <a:endParaRPr sz="1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/>
              <a:t>ПАО “ТАТНЕФТЬ” ИМ. В.Д. ШАШИНА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0" name="Google Shape;240;p31"/>
          <p:cNvCxnSpPr/>
          <p:nvPr/>
        </p:nvCxnSpPr>
        <p:spPr>
          <a:xfrm rot="10800000" flipH="1">
            <a:off x="332375" y="2810650"/>
            <a:ext cx="11010900" cy="57000"/>
          </a:xfrm>
          <a:prstGeom prst="straightConnector1">
            <a:avLst/>
          </a:prstGeom>
          <a:noFill/>
          <a:ln w="28575" cap="flat" cmpd="sng">
            <a:solidFill>
              <a:srgbClr val="0E2D6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" name="Google Shape;241;p31"/>
          <p:cNvCxnSpPr/>
          <p:nvPr/>
        </p:nvCxnSpPr>
        <p:spPr>
          <a:xfrm rot="10800000" flipH="1">
            <a:off x="332375" y="4718700"/>
            <a:ext cx="11010900" cy="57000"/>
          </a:xfrm>
          <a:prstGeom prst="straightConnector1">
            <a:avLst/>
          </a:prstGeom>
          <a:noFill/>
          <a:ln w="28575" cap="flat" cmpd="sng">
            <a:solidFill>
              <a:srgbClr val="0E2D6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>
            <a:spLocks noGrp="1"/>
          </p:cNvSpPr>
          <p:nvPr>
            <p:ph type="title" idx="4294967295"/>
          </p:nvPr>
        </p:nvSpPr>
        <p:spPr>
          <a:xfrm>
            <a:off x="332375" y="57431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Сетевой анализ: Удмуртская Республика</a:t>
            </a:r>
            <a:endParaRPr sz="2800" b="1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2"/>
          <p:cNvSpPr txBox="1">
            <a:spLocks noGrp="1"/>
          </p:cNvSpPr>
          <p:nvPr>
            <p:ph type="body" idx="4294967295"/>
          </p:nvPr>
        </p:nvSpPr>
        <p:spPr>
          <a:xfrm>
            <a:off x="332375" y="2273050"/>
            <a:ext cx="50841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</a:pPr>
            <a:r>
              <a:rPr lang="ru-RU" sz="2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г. </a:t>
            </a:r>
            <a:r>
              <a:rPr lang="ru-RU" sz="2100" b="1">
                <a:latin typeface="Arial"/>
                <a:ea typeface="Arial"/>
                <a:cs typeface="Arial"/>
                <a:sym typeface="Arial"/>
              </a:rPr>
              <a:t>Глазов</a:t>
            </a:r>
            <a:br>
              <a:rPr lang="ru-RU" sz="2100" b="1">
                <a:latin typeface="Arial"/>
                <a:ea typeface="Arial"/>
                <a:cs typeface="Arial"/>
                <a:sym typeface="Arial"/>
              </a:rPr>
            </a:br>
            <a:r>
              <a:rPr lang="ru-RU" sz="1900"/>
              <a:t>АО “ЧЕПЕЦКИЙ МЕХАНИЧЕСКИЙ ЗАВОД”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32"/>
          <p:cNvPicPr preferRelativeResize="0"/>
          <p:nvPr/>
        </p:nvPicPr>
        <p:blipFill rotWithShape="1">
          <a:blip r:embed="rId3">
            <a:alphaModFix/>
          </a:blip>
          <a:srcRect b="6611"/>
          <a:stretch/>
        </p:blipFill>
        <p:spPr>
          <a:xfrm>
            <a:off x="5521325" y="1690000"/>
            <a:ext cx="5583275" cy="412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>
            <a:spLocks noGrp="1"/>
          </p:cNvSpPr>
          <p:nvPr>
            <p:ph type="title" idx="4294967295"/>
          </p:nvPr>
        </p:nvSpPr>
        <p:spPr>
          <a:xfrm>
            <a:off x="332375" y="434300"/>
            <a:ext cx="11360700" cy="6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Сетевой анализ: Моногорода Кемеровской области (2/2)</a:t>
            </a:r>
            <a:endParaRPr sz="2800" b="1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3"/>
          <p:cNvSpPr txBox="1">
            <a:spLocks noGrp="1"/>
          </p:cNvSpPr>
          <p:nvPr>
            <p:ph type="body" idx="4294967295"/>
          </p:nvPr>
        </p:nvSpPr>
        <p:spPr>
          <a:xfrm>
            <a:off x="332375" y="1530100"/>
            <a:ext cx="6638400" cy="13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/>
              <a:t>г. Киселевск</a:t>
            </a:r>
            <a:endParaRPr sz="19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/>
              <a:t>ООО “РАЗРЕЗ КИСЕЛЕВСКИЙ”</a:t>
            </a:r>
            <a:endParaRPr sz="15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/>
              <a:t>АО “РАЗРЕЗ ОКТЯБРИНСКИЙ”</a:t>
            </a:r>
            <a:endParaRPr sz="15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/>
              <a:t>ООО “УЧАСТОК “КОКСОВЫЙ”</a:t>
            </a:r>
            <a:endParaRPr sz="15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/>
              <a:t>ООО “ШАХТА №12”</a:t>
            </a:r>
            <a:endParaRPr sz="1700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3"/>
          <p:cNvSpPr txBox="1">
            <a:spLocks noGrp="1"/>
          </p:cNvSpPr>
          <p:nvPr>
            <p:ph type="body" idx="4294967295"/>
          </p:nvPr>
        </p:nvSpPr>
        <p:spPr>
          <a:xfrm>
            <a:off x="332375" y="4537675"/>
            <a:ext cx="7400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</a:pPr>
            <a:r>
              <a:rPr lang="ru-RU" sz="1900" b="1">
                <a:solidFill>
                  <a:schemeClr val="dk1"/>
                </a:solidFill>
              </a:rPr>
              <a:t>г. </a:t>
            </a:r>
            <a:r>
              <a:rPr lang="ru-RU" sz="1900" b="1"/>
              <a:t>Междуреченск</a:t>
            </a:r>
            <a:endParaRPr sz="19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</a:pPr>
            <a:endParaRPr sz="19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chemeClr val="dk1"/>
                </a:solidFill>
              </a:rPr>
              <a:t>АО “</a:t>
            </a:r>
            <a:r>
              <a:rPr lang="ru-RU" sz="1500"/>
              <a:t>МЕЖДУРЕЧЬЕ</a:t>
            </a:r>
            <a:r>
              <a:rPr lang="ru-RU" sz="1500">
                <a:solidFill>
                  <a:schemeClr val="dk1"/>
                </a:solidFill>
              </a:rPr>
              <a:t>”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/>
              <a:t>ПАО “ЮЖНЫЙ КУЗБАСС”</a:t>
            </a:r>
            <a:endParaRPr sz="15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6" name="Google Shape;256;p33"/>
          <p:cNvCxnSpPr/>
          <p:nvPr/>
        </p:nvCxnSpPr>
        <p:spPr>
          <a:xfrm rot="10800000" flipH="1">
            <a:off x="275225" y="3502725"/>
            <a:ext cx="11010900" cy="57000"/>
          </a:xfrm>
          <a:prstGeom prst="straightConnector1">
            <a:avLst/>
          </a:prstGeom>
          <a:noFill/>
          <a:ln w="28575" cap="flat" cmpd="sng">
            <a:solidFill>
              <a:srgbClr val="0E2D6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7" name="Google Shape;257;p33"/>
          <p:cNvPicPr preferRelativeResize="0"/>
          <p:nvPr/>
        </p:nvPicPr>
        <p:blipFill rotWithShape="1">
          <a:blip r:embed="rId3">
            <a:alphaModFix/>
          </a:blip>
          <a:srcRect t="22622" b="20060"/>
          <a:stretch/>
        </p:blipFill>
        <p:spPr>
          <a:xfrm>
            <a:off x="4573000" y="1174125"/>
            <a:ext cx="6713124" cy="23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8675" y="3618975"/>
            <a:ext cx="4487199" cy="310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4"/>
          <p:cNvSpPr txBox="1">
            <a:spLocks noGrp="1"/>
          </p:cNvSpPr>
          <p:nvPr>
            <p:ph type="title" idx="4294967295"/>
          </p:nvPr>
        </p:nvSpPr>
        <p:spPr>
          <a:xfrm>
            <a:off x="332375" y="57431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Сетевой анализ:  Моногорода Кемеровской области (2/2)</a:t>
            </a:r>
            <a:endParaRPr sz="2800" b="1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4"/>
          <p:cNvSpPr txBox="1">
            <a:spLocks noGrp="1"/>
          </p:cNvSpPr>
          <p:nvPr>
            <p:ph type="body" idx="4294967295"/>
          </p:nvPr>
        </p:nvSpPr>
        <p:spPr>
          <a:xfrm>
            <a:off x="332375" y="1530100"/>
            <a:ext cx="6638400" cy="13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/>
              <a:t>г. Анжеро-Судженск</a:t>
            </a:r>
            <a:endParaRPr sz="19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/>
              <a:t>ОАО “АНЖЕРОМАШ”</a:t>
            </a:r>
            <a:endParaRPr sz="1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500"/>
              <a:t>ОАО “Ш/У АНЖЕРСКОЕ”</a:t>
            </a:r>
            <a:endParaRPr sz="1500"/>
          </a:p>
        </p:txBody>
      </p:sp>
      <p:sp>
        <p:nvSpPr>
          <p:cNvPr id="265" name="Google Shape;265;p34"/>
          <p:cNvSpPr txBox="1">
            <a:spLocks noGrp="1"/>
          </p:cNvSpPr>
          <p:nvPr>
            <p:ph type="body" idx="4294967295"/>
          </p:nvPr>
        </p:nvSpPr>
        <p:spPr>
          <a:xfrm>
            <a:off x="332375" y="4537675"/>
            <a:ext cx="7400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</a:pPr>
            <a:r>
              <a:rPr lang="ru-RU" sz="1900" b="1"/>
              <a:t>г. Ленинск-Кузнецкий</a:t>
            </a:r>
            <a:endParaRPr sz="2000" b="1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Font typeface="Arial"/>
              <a:buNone/>
            </a:pPr>
            <a:endParaRPr sz="2000" b="1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500"/>
              <a:t>АО “СУЭК-КУЗБАСС”</a:t>
            </a:r>
            <a:endParaRPr sz="15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6" name="Google Shape;266;p34"/>
          <p:cNvCxnSpPr/>
          <p:nvPr/>
        </p:nvCxnSpPr>
        <p:spPr>
          <a:xfrm rot="10800000" flipH="1">
            <a:off x="275225" y="3502725"/>
            <a:ext cx="11010900" cy="57000"/>
          </a:xfrm>
          <a:prstGeom prst="straightConnector1">
            <a:avLst/>
          </a:prstGeom>
          <a:noFill/>
          <a:ln w="28575" cap="flat" cmpd="sng">
            <a:solidFill>
              <a:srgbClr val="0E2D6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7" name="Google Shape;267;p34"/>
          <p:cNvPicPr preferRelativeResize="0"/>
          <p:nvPr/>
        </p:nvPicPr>
        <p:blipFill rotWithShape="1">
          <a:blip r:embed="rId3">
            <a:alphaModFix/>
          </a:blip>
          <a:srcRect b="5195"/>
          <a:stretch/>
        </p:blipFill>
        <p:spPr>
          <a:xfrm>
            <a:off x="6243225" y="1150625"/>
            <a:ext cx="4652650" cy="229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4"/>
          <p:cNvPicPr preferRelativeResize="0"/>
          <p:nvPr/>
        </p:nvPicPr>
        <p:blipFill rotWithShape="1">
          <a:blip r:embed="rId4">
            <a:alphaModFix/>
          </a:blip>
          <a:srcRect b="5168"/>
          <a:stretch/>
        </p:blipFill>
        <p:spPr>
          <a:xfrm>
            <a:off x="5673300" y="3618964"/>
            <a:ext cx="5422600" cy="3077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5"/>
          <p:cNvSpPr txBox="1">
            <a:spLocks noGrp="1"/>
          </p:cNvSpPr>
          <p:nvPr>
            <p:ph type="title"/>
          </p:nvPr>
        </p:nvSpPr>
        <p:spPr>
          <a:xfrm>
            <a:off x="415600" y="426300"/>
            <a:ext cx="8717700" cy="9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Arial"/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Данные о количестве компаний разного уровня в сети по госконтрактам</a:t>
            </a:r>
            <a:r>
              <a:rPr lang="ru-RU" sz="3200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graphicFrame>
        <p:nvGraphicFramePr>
          <p:cNvPr id="274" name="Google Shape;274;p35"/>
          <p:cNvGraphicFramePr/>
          <p:nvPr/>
        </p:nvGraphicFramePr>
        <p:xfrm>
          <a:off x="467325" y="1523925"/>
          <a:ext cx="11124000" cy="4447900"/>
        </p:xfrm>
        <a:graphic>
          <a:graphicData uri="http://schemas.openxmlformats.org/drawingml/2006/table">
            <a:tbl>
              <a:tblPr>
                <a:noFill/>
                <a:tableStyleId>{A584D576-10AE-4BFE-903B-50280ADD73D4}</a:tableStyleId>
              </a:tblPr>
              <a:tblGrid>
                <a:gridCol w="237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4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7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4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/>
                        <a:t>Город</a:t>
                      </a:r>
                      <a:endParaRPr sz="1300" b="1"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/>
                        <a:t>% городских предприятий</a:t>
                      </a:r>
                      <a:endParaRPr sz="1300" b="1"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/>
                        <a:t>% региональных предприятий</a:t>
                      </a:r>
                      <a:endParaRPr sz="1300" b="1"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/>
                        <a:t>% гос. уровень</a:t>
                      </a:r>
                      <a:endParaRPr sz="1300" b="1"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Киселёвск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100,00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0,00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0,00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Елабуга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80,85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C979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14,89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7D7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4,26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5FB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Междуреченск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50,00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3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31,25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8AA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18,75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Анжеро-Судженск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50,00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3B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25,00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0BB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25,00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E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Ленинск-Кузнецкий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12,50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F7F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62,50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25,00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E6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Альметьевск 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6,52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51,09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D75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42,39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Зеленодольск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9,38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C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25,00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0BB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65,63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8BC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51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Глазов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15,07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4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19,18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CB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/>
                        <a:t>65,75</a:t>
                      </a:r>
                      <a:endParaRPr/>
                    </a:p>
                  </a:txBody>
                  <a:tcPr marL="9525" marR="9525" marT="9525" marB="91425" anchor="b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7B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75" name="Google Shape;275;p35"/>
          <p:cNvSpPr txBox="1"/>
          <p:nvPr/>
        </p:nvSpPr>
        <p:spPr>
          <a:xfrm>
            <a:off x="353025" y="6200575"/>
            <a:ext cx="111240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>
                <a:solidFill>
                  <a:schemeClr val="dk1"/>
                </a:solidFill>
              </a:rPr>
              <a:t>Примечание: данные по госконтрактам предприятия г. Чистополь в открытом доступе не представлены</a:t>
            </a:r>
            <a:endParaRPr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6"/>
          <p:cNvSpPr txBox="1">
            <a:spLocks noGrp="1"/>
          </p:cNvSpPr>
          <p:nvPr>
            <p:ph type="title"/>
          </p:nvPr>
        </p:nvSpPr>
        <p:spPr>
          <a:xfrm>
            <a:off x="619120" y="490211"/>
            <a:ext cx="11663700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Рассчитаны показатели развития бюджета моногородов</a:t>
            </a:r>
            <a:endParaRPr/>
          </a:p>
        </p:txBody>
      </p:sp>
      <p:sp>
        <p:nvSpPr>
          <p:cNvPr id="281" name="Google Shape;281;p36"/>
          <p:cNvSpPr txBox="1"/>
          <p:nvPr/>
        </p:nvSpPr>
        <p:spPr>
          <a:xfrm>
            <a:off x="8885775" y="1406875"/>
            <a:ext cx="3082200" cy="4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Выявлены значимые различия в уровне взаимозависимости между состоянием развития градообразующего предприятия и устойчивостью бюджета моногорода, объясняемые разной степенью укорененности градообразующего предприятия в структуре местной экономики.</a:t>
            </a:r>
            <a:r>
              <a:rPr lang="ru-RU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282" name="Google Shape;282;p36"/>
          <p:cNvSpPr txBox="1"/>
          <p:nvPr/>
        </p:nvSpPr>
        <p:spPr>
          <a:xfrm>
            <a:off x="255475" y="6290550"/>
            <a:ext cx="11096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i="1">
                <a:solidFill>
                  <a:schemeClr val="dk1"/>
                </a:solidFill>
              </a:rPr>
              <a:t>Таблица 1. Показатели бюджетной устойчивости моногородов России (фрагмент)</a:t>
            </a:r>
            <a:endParaRPr sz="2100" i="1">
              <a:solidFill>
                <a:schemeClr val="dk1"/>
              </a:solidFill>
            </a:endParaRPr>
          </a:p>
        </p:txBody>
      </p:sp>
      <p:pic>
        <p:nvPicPr>
          <p:cNvPr id="283" name="Google Shape;283;p36"/>
          <p:cNvPicPr preferRelativeResize="0"/>
          <p:nvPr/>
        </p:nvPicPr>
        <p:blipFill rotWithShape="1">
          <a:blip r:embed="rId3">
            <a:alphaModFix/>
          </a:blip>
          <a:srcRect r="1883"/>
          <a:stretch/>
        </p:blipFill>
        <p:spPr>
          <a:xfrm>
            <a:off x="255475" y="1837000"/>
            <a:ext cx="8444400" cy="342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7"/>
          <p:cNvSpPr txBox="1">
            <a:spLocks noGrp="1"/>
          </p:cNvSpPr>
          <p:nvPr>
            <p:ph type="title"/>
          </p:nvPr>
        </p:nvSpPr>
        <p:spPr>
          <a:xfrm>
            <a:off x="379525" y="401475"/>
            <a:ext cx="3762900" cy="855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Структура опроса жителей</a:t>
            </a:r>
            <a:r>
              <a:rPr lang="ru-RU" sz="2800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800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4725" y="1795962"/>
            <a:ext cx="5573975" cy="402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7"/>
          <p:cNvPicPr preferRelativeResize="0"/>
          <p:nvPr/>
        </p:nvPicPr>
        <p:blipFill rotWithShape="1">
          <a:blip r:embed="rId4">
            <a:alphaModFix/>
          </a:blip>
          <a:srcRect t="11956" b="9845"/>
          <a:stretch/>
        </p:blipFill>
        <p:spPr>
          <a:xfrm>
            <a:off x="379525" y="1740325"/>
            <a:ext cx="5573976" cy="413940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7"/>
          <p:cNvSpPr txBox="1"/>
          <p:nvPr/>
        </p:nvSpPr>
        <p:spPr>
          <a:xfrm>
            <a:off x="6194725" y="401475"/>
            <a:ext cx="54459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</a:rPr>
              <a:t>Структура интервью </a:t>
            </a:r>
            <a:br>
              <a:rPr lang="ru-RU" sz="2800" b="1">
                <a:solidFill>
                  <a:srgbClr val="0E2D69"/>
                </a:solidFill>
              </a:rPr>
            </a:br>
            <a:r>
              <a:rPr lang="ru-RU" sz="2800" b="1">
                <a:solidFill>
                  <a:srgbClr val="0E2D69"/>
                </a:solidFill>
              </a:rPr>
              <a:t>с представителями </a:t>
            </a:r>
            <a:br>
              <a:rPr lang="ru-RU" sz="2800" b="1">
                <a:solidFill>
                  <a:srgbClr val="0E2D69"/>
                </a:solidFill>
              </a:rPr>
            </a:br>
            <a:r>
              <a:rPr lang="ru-RU" sz="2800" b="1">
                <a:solidFill>
                  <a:srgbClr val="0E2D69"/>
                </a:solidFill>
              </a:rPr>
              <a:t>органов власти: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8"/>
          <p:cNvSpPr txBox="1">
            <a:spLocks noGrp="1"/>
          </p:cNvSpPr>
          <p:nvPr>
            <p:ph type="title"/>
          </p:nvPr>
        </p:nvSpPr>
        <p:spPr>
          <a:xfrm>
            <a:off x="268600" y="347975"/>
            <a:ext cx="117408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Республика Татарстан: Зеленодольск, Альметьевск, Елабуга, Чистополь. Удмуртская Республика: Глазов </a:t>
            </a:r>
            <a:endParaRPr sz="2800" b="1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8"/>
          <p:cNvSpPr txBox="1">
            <a:spLocks noGrp="1"/>
          </p:cNvSpPr>
          <p:nvPr>
            <p:ph type="title"/>
          </p:nvPr>
        </p:nvSpPr>
        <p:spPr>
          <a:xfrm>
            <a:off x="478150" y="6343654"/>
            <a:ext cx="110184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1420" i="1">
                <a:latin typeface="Arial"/>
                <a:ea typeface="Arial"/>
                <a:cs typeface="Arial"/>
                <a:sym typeface="Arial"/>
              </a:rPr>
              <a:t>При анализе г. Глазов был включен в выборку с городами Республики Татарстан </a:t>
            </a:r>
            <a:endParaRPr sz="2860" i="1"/>
          </a:p>
        </p:txBody>
      </p:sp>
      <p:pic>
        <p:nvPicPr>
          <p:cNvPr id="299" name="Google Shape;29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276" y="1502369"/>
            <a:ext cx="7620150" cy="457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9"/>
          <p:cNvSpPr txBox="1">
            <a:spLocks noGrp="1"/>
          </p:cNvSpPr>
          <p:nvPr>
            <p:ph type="title"/>
          </p:nvPr>
        </p:nvSpPr>
        <p:spPr>
          <a:xfrm>
            <a:off x="297175" y="528954"/>
            <a:ext cx="110184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Кемеровская область: Междуреченск, Киселевск </a:t>
            </a:r>
            <a:endParaRPr/>
          </a:p>
        </p:txBody>
      </p:sp>
      <p:pic>
        <p:nvPicPr>
          <p:cNvPr id="305" name="Google Shape;30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975" y="1294304"/>
            <a:ext cx="8338668" cy="500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0"/>
          <p:cNvSpPr txBox="1">
            <a:spLocks noGrp="1"/>
          </p:cNvSpPr>
          <p:nvPr>
            <p:ph type="title"/>
          </p:nvPr>
        </p:nvSpPr>
        <p:spPr>
          <a:xfrm>
            <a:off x="371475" y="365125"/>
            <a:ext cx="10515600" cy="69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Сферы</a:t>
            </a:r>
            <a:r>
              <a:rPr lang="ru-RU"/>
              <a:t> </a:t>
            </a: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изменений в городах</a:t>
            </a:r>
            <a:endParaRPr/>
          </a:p>
        </p:txBody>
      </p:sp>
      <p:pic>
        <p:nvPicPr>
          <p:cNvPr id="312" name="Google Shape;31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00" y="1455500"/>
            <a:ext cx="5792225" cy="447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5028" y="1456174"/>
            <a:ext cx="5584425" cy="394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297175" y="528954"/>
            <a:ext cx="11018400" cy="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Основа для исследования, наработанная в прошлом году</a:t>
            </a:r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body" idx="1"/>
          </p:nvPr>
        </p:nvSpPr>
        <p:spPr>
          <a:xfrm>
            <a:off x="297175" y="1035650"/>
            <a:ext cx="11321700" cy="50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endParaRPr sz="2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endParaRPr sz="2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lang="ru-RU" sz="2600" b="1">
                <a:latin typeface="Arial"/>
                <a:ea typeface="Arial"/>
                <a:cs typeface="Arial"/>
                <a:sym typeface="Arial"/>
              </a:rPr>
              <a:t>Основная гипотеза исследования: </a:t>
            </a:r>
            <a:r>
              <a:rPr lang="ru-RU" sz="2600">
                <a:latin typeface="Arial"/>
                <a:ea typeface="Arial"/>
                <a:cs typeface="Arial"/>
                <a:sym typeface="Arial"/>
              </a:rPr>
              <a:t>укоренённость градообразующего предприятия в местную экономику имеет отраслевую специфику, </a:t>
            </a:r>
            <a:br>
              <a:rPr lang="ru-RU" sz="2600">
                <a:latin typeface="Arial"/>
                <a:ea typeface="Arial"/>
                <a:cs typeface="Arial"/>
                <a:sym typeface="Arial"/>
              </a:rPr>
            </a:br>
            <a:r>
              <a:rPr lang="ru-RU" sz="2600">
                <a:latin typeface="Arial"/>
                <a:ea typeface="Arial"/>
                <a:cs typeface="Arial"/>
                <a:sym typeface="Arial"/>
              </a:rPr>
              <a:t>а также зависит от особенностей города, его типа и местоположения (например, принадлежности к агломерациям) </a:t>
            </a: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600" b="1">
                <a:latin typeface="Arial"/>
                <a:ea typeface="Arial"/>
                <a:cs typeface="Arial"/>
                <a:sym typeface="Arial"/>
              </a:rPr>
              <a:t>Вторая гипотеза: </a:t>
            </a:r>
            <a:r>
              <a:rPr lang="ru-RU" sz="2600">
                <a:latin typeface="Arial"/>
                <a:ea typeface="Arial"/>
                <a:cs typeface="Arial"/>
                <a:sym typeface="Arial"/>
              </a:rPr>
              <a:t>принадлежность к кластеру/укоренённость предприятия в местную экономику значимо влияет </a:t>
            </a:r>
            <a:br>
              <a:rPr lang="ru-RU" sz="2600">
                <a:latin typeface="Arial"/>
                <a:ea typeface="Arial"/>
                <a:cs typeface="Arial"/>
                <a:sym typeface="Arial"/>
              </a:rPr>
            </a:br>
            <a:r>
              <a:rPr lang="ru-RU" sz="2600">
                <a:latin typeface="Arial"/>
                <a:ea typeface="Arial"/>
                <a:cs typeface="Arial"/>
                <a:sym typeface="Arial"/>
              </a:rPr>
              <a:t>на финансово-экономические результаты его работы (производительность факторов, рентабельность, прибыльность и др.). </a:t>
            </a:r>
            <a:endParaRPr sz="26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1"/>
          <p:cNvSpPr txBox="1">
            <a:spLocks noGrp="1"/>
          </p:cNvSpPr>
          <p:nvPr>
            <p:ph type="title"/>
          </p:nvPr>
        </p:nvSpPr>
        <p:spPr>
          <a:xfrm>
            <a:off x="838200" y="172475"/>
            <a:ext cx="10515600" cy="99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В каких сферах заметно действие социальных проектов?</a:t>
            </a:r>
            <a:endParaRPr/>
          </a:p>
        </p:txBody>
      </p:sp>
      <p:sp>
        <p:nvSpPr>
          <p:cNvPr id="320" name="Google Shape;320;p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1" name="Google Shape;32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150" y="1031474"/>
            <a:ext cx="7972575" cy="561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2"/>
          <p:cNvSpPr txBox="1">
            <a:spLocks noGrp="1"/>
          </p:cNvSpPr>
          <p:nvPr>
            <p:ph type="title"/>
          </p:nvPr>
        </p:nvSpPr>
        <p:spPr>
          <a:xfrm>
            <a:off x="838200" y="595775"/>
            <a:ext cx="5684700" cy="80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Результаты экспедиции</a:t>
            </a:r>
            <a:endParaRPr/>
          </a:p>
        </p:txBody>
      </p:sp>
      <p:sp>
        <p:nvSpPr>
          <p:cNvPr id="328" name="Google Shape;328;p42"/>
          <p:cNvSpPr txBox="1">
            <a:spLocks noGrp="1"/>
          </p:cNvSpPr>
          <p:nvPr>
            <p:ph type="body" idx="1"/>
          </p:nvPr>
        </p:nvSpPr>
        <p:spPr>
          <a:xfrm>
            <a:off x="838200" y="1717075"/>
            <a:ext cx="5582100" cy="38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ru-RU" sz="2200">
                <a:latin typeface="Arial"/>
                <a:ea typeface="Arial"/>
                <a:cs typeface="Arial"/>
                <a:sym typeface="Arial"/>
              </a:rPr>
              <a:t>Посещены 3 моногорода: Елабуга, Альметьевск и Зеленодольск.</a:t>
            </a:r>
            <a:br>
              <a:rPr lang="ru-RU" sz="2200">
                <a:latin typeface="Arial"/>
                <a:ea typeface="Arial"/>
                <a:cs typeface="Arial"/>
                <a:sym typeface="Arial"/>
              </a:rPr>
            </a:b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ru-RU" sz="2200">
                <a:latin typeface="Arial"/>
                <a:ea typeface="Arial"/>
                <a:cs typeface="Arial"/>
                <a:sym typeface="Arial"/>
              </a:rPr>
              <a:t>В каждом проведены интервью </a:t>
            </a:r>
            <a:br>
              <a:rPr lang="ru-RU" sz="2200">
                <a:latin typeface="Arial"/>
                <a:ea typeface="Arial"/>
                <a:cs typeface="Arial"/>
                <a:sym typeface="Arial"/>
              </a:rPr>
            </a:br>
            <a:r>
              <a:rPr lang="ru-RU" sz="2200">
                <a:latin typeface="Arial"/>
                <a:ea typeface="Arial"/>
                <a:cs typeface="Arial"/>
                <a:sym typeface="Arial"/>
              </a:rPr>
              <a:t>с представителями Администрации.</a:t>
            </a:r>
            <a:br>
              <a:rPr lang="ru-RU" sz="2200">
                <a:latin typeface="Arial"/>
                <a:ea typeface="Arial"/>
                <a:cs typeface="Arial"/>
                <a:sym typeface="Arial"/>
              </a:rPr>
            </a:b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ru-RU" sz="2200">
                <a:latin typeface="Arial"/>
                <a:ea typeface="Arial"/>
                <a:cs typeface="Arial"/>
                <a:sym typeface="Arial"/>
              </a:rPr>
              <a:t>В Елабуге и Зеленодольске также проинтервьюированы представители градообразующих предприятий.</a:t>
            </a:r>
            <a:br>
              <a:rPr lang="ru-RU" sz="2200">
                <a:latin typeface="Arial"/>
                <a:ea typeface="Arial"/>
                <a:cs typeface="Arial"/>
                <a:sym typeface="Arial"/>
              </a:rPr>
            </a:b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ru-RU" sz="2200">
                <a:latin typeface="Arial"/>
                <a:ea typeface="Arial"/>
                <a:cs typeface="Arial"/>
                <a:sym typeface="Arial"/>
              </a:rPr>
              <a:t>В Елабуге состоялась поездка </a:t>
            </a:r>
            <a:br>
              <a:rPr lang="ru-RU" sz="2200">
                <a:latin typeface="Arial"/>
                <a:ea typeface="Arial"/>
                <a:cs typeface="Arial"/>
                <a:sym typeface="Arial"/>
              </a:rPr>
            </a:br>
            <a:r>
              <a:rPr lang="ru-RU" sz="2200">
                <a:latin typeface="Arial"/>
                <a:ea typeface="Arial"/>
                <a:cs typeface="Arial"/>
                <a:sym typeface="Arial"/>
              </a:rPr>
              <a:t>в особую экономическую зону “Алабуга”.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5625" y="3701000"/>
            <a:ext cx="3910826" cy="2931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5623" y="850750"/>
            <a:ext cx="3910825" cy="265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4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Результаты по итогам интервью </a:t>
            </a:r>
            <a:endParaRPr sz="2800" b="1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3"/>
          <p:cNvSpPr txBox="1">
            <a:spLocks noGrp="1"/>
          </p:cNvSpPr>
          <p:nvPr>
            <p:ph type="body" idx="1"/>
          </p:nvPr>
        </p:nvSpPr>
        <p:spPr>
          <a:xfrm>
            <a:off x="752475" y="5846575"/>
            <a:ext cx="5275200" cy="39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900">
                <a:latin typeface="Arial"/>
                <a:ea typeface="Arial"/>
                <a:cs typeface="Arial"/>
                <a:sym typeface="Arial"/>
              </a:rPr>
              <a:t>г. Альметьевск 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99" y="1585325"/>
            <a:ext cx="5056174" cy="39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1075" y="1585325"/>
            <a:ext cx="5192724" cy="399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3"/>
          <p:cNvSpPr txBox="1">
            <a:spLocks noGrp="1"/>
          </p:cNvSpPr>
          <p:nvPr>
            <p:ph type="body" idx="1"/>
          </p:nvPr>
        </p:nvSpPr>
        <p:spPr>
          <a:xfrm>
            <a:off x="6119838" y="5794225"/>
            <a:ext cx="5275200" cy="49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1900">
                <a:latin typeface="Arial"/>
                <a:ea typeface="Arial"/>
                <a:cs typeface="Arial"/>
                <a:sym typeface="Arial"/>
              </a:rPr>
              <a:t>г. Зеленодольск 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43"/>
          <p:cNvSpPr txBox="1">
            <a:spLocks noGrp="1"/>
          </p:cNvSpPr>
          <p:nvPr>
            <p:ph type="title"/>
          </p:nvPr>
        </p:nvSpPr>
        <p:spPr>
          <a:xfrm>
            <a:off x="838200" y="1007125"/>
            <a:ext cx="10515600" cy="64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>
                <a:latin typeface="Arial"/>
                <a:ea typeface="Arial"/>
                <a:cs typeface="Arial"/>
                <a:sym typeface="Arial"/>
              </a:rPr>
              <a:t>Ключевые слова по результат проведенных интервью </a:t>
            </a:r>
            <a:endParaRPr sz="23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3"/>
          <p:cNvSpPr txBox="1">
            <a:spLocks noGrp="1"/>
          </p:cNvSpPr>
          <p:nvPr>
            <p:ph type="title"/>
          </p:nvPr>
        </p:nvSpPr>
        <p:spPr>
          <a:xfrm>
            <a:off x="914400" y="26130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Arial"/>
              <a:buNone/>
            </a:pPr>
            <a:r>
              <a:rPr lang="ru-RU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</a:t>
            </a:r>
            <a:endParaRPr b="1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Приложение</a:t>
            </a:r>
            <a:endParaRPr/>
          </a:p>
        </p:txBody>
      </p:sp>
      <p:sp>
        <p:nvSpPr>
          <p:cNvPr id="405" name="Google Shape;405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700">
                <a:solidFill>
                  <a:srgbClr val="272727"/>
                </a:solidFill>
                <a:latin typeface="Arial"/>
                <a:ea typeface="Arial"/>
                <a:cs typeface="Arial"/>
                <a:sym typeface="Arial"/>
              </a:rPr>
              <a:t>Анализ статистических данных по моногородам для экспедиции </a:t>
            </a:r>
            <a:endParaRPr sz="4700">
              <a:solidFill>
                <a:srgbClr val="27272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5"/>
          <p:cNvSpPr txBox="1">
            <a:spLocks noGrp="1"/>
          </p:cNvSpPr>
          <p:nvPr>
            <p:ph type="title"/>
          </p:nvPr>
        </p:nvSpPr>
        <p:spPr>
          <a:xfrm>
            <a:off x="113333" y="220800"/>
            <a:ext cx="11633700" cy="66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/>
              <a:t>Численность населения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/>
              <a:t>(по городам</a:t>
            </a:r>
            <a:r>
              <a:rPr lang="ru-RU" sz="1600" b="0"/>
              <a:t>)</a:t>
            </a:r>
            <a:endParaRPr sz="16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/>
          </a:p>
        </p:txBody>
      </p:sp>
      <p:pic>
        <p:nvPicPr>
          <p:cNvPr id="411" name="Google Shape;411;p55" title="Диаграмма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63600"/>
            <a:ext cx="6357867" cy="39313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55"/>
          <p:cNvCxnSpPr/>
          <p:nvPr/>
        </p:nvCxnSpPr>
        <p:spPr>
          <a:xfrm flipH="1">
            <a:off x="4067067" y="967900"/>
            <a:ext cx="784800" cy="7476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3" name="Google Shape;413;p55"/>
          <p:cNvCxnSpPr/>
          <p:nvPr/>
        </p:nvCxnSpPr>
        <p:spPr>
          <a:xfrm>
            <a:off x="7262467" y="911833"/>
            <a:ext cx="738000" cy="7941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4" name="Google Shape;414;p55"/>
          <p:cNvSpPr txBox="1"/>
          <p:nvPr/>
        </p:nvSpPr>
        <p:spPr>
          <a:xfrm>
            <a:off x="1455200" y="1660767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Тысяч человек</a:t>
            </a:r>
            <a:endParaRPr sz="1900"/>
          </a:p>
        </p:txBody>
      </p:sp>
      <p:sp>
        <p:nvSpPr>
          <p:cNvPr id="415" name="Google Shape;415;p55"/>
          <p:cNvSpPr txBox="1"/>
          <p:nvPr/>
        </p:nvSpPr>
        <p:spPr>
          <a:xfrm>
            <a:off x="6644167" y="1705833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Цепной индекс</a:t>
            </a:r>
            <a:endParaRPr sz="1900"/>
          </a:p>
        </p:txBody>
      </p:sp>
      <p:pic>
        <p:nvPicPr>
          <p:cNvPr id="416" name="Google Shape;416;p55" title="Диаграмма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1154" y="2153167"/>
            <a:ext cx="5770848" cy="3633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6"/>
          <p:cNvSpPr txBox="1">
            <a:spLocks noGrp="1"/>
          </p:cNvSpPr>
          <p:nvPr>
            <p:ph type="title"/>
          </p:nvPr>
        </p:nvSpPr>
        <p:spPr>
          <a:xfrm>
            <a:off x="113333" y="220800"/>
            <a:ext cx="11633700" cy="66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/>
              <a:t>Число родившихся: 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/>
              <a:t>(по городам</a:t>
            </a:r>
            <a:r>
              <a:rPr lang="ru-RU" sz="1600" b="0"/>
              <a:t>)</a:t>
            </a:r>
            <a:endParaRPr sz="16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/>
          </a:p>
        </p:txBody>
      </p:sp>
      <p:cxnSp>
        <p:nvCxnSpPr>
          <p:cNvPr id="422" name="Google Shape;422;p56"/>
          <p:cNvCxnSpPr/>
          <p:nvPr/>
        </p:nvCxnSpPr>
        <p:spPr>
          <a:xfrm flipH="1">
            <a:off x="2656100" y="967900"/>
            <a:ext cx="1532400" cy="6540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3" name="Google Shape;423;p56"/>
          <p:cNvCxnSpPr/>
          <p:nvPr/>
        </p:nvCxnSpPr>
        <p:spPr>
          <a:xfrm>
            <a:off x="7645533" y="935100"/>
            <a:ext cx="1224000" cy="7197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4" name="Google Shape;424;p56"/>
          <p:cNvSpPr txBox="1"/>
          <p:nvPr/>
        </p:nvSpPr>
        <p:spPr>
          <a:xfrm>
            <a:off x="371367" y="1621900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человек</a:t>
            </a:r>
            <a:endParaRPr sz="1900"/>
          </a:p>
        </p:txBody>
      </p:sp>
      <p:sp>
        <p:nvSpPr>
          <p:cNvPr id="425" name="Google Shape;425;p56"/>
          <p:cNvSpPr txBox="1"/>
          <p:nvPr/>
        </p:nvSpPr>
        <p:spPr>
          <a:xfrm>
            <a:off x="6918667" y="1621900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на 1000 человек населения</a:t>
            </a:r>
            <a:endParaRPr sz="1900"/>
          </a:p>
        </p:txBody>
      </p:sp>
      <p:pic>
        <p:nvPicPr>
          <p:cNvPr id="426" name="Google Shape;426;p56" title="Диаграмма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317500"/>
            <a:ext cx="5791035" cy="359089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7" name="Google Shape;427;p56" title="Диаграмма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7433" y="2317500"/>
            <a:ext cx="5791367" cy="35908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7"/>
          <p:cNvSpPr txBox="1">
            <a:spLocks noGrp="1"/>
          </p:cNvSpPr>
          <p:nvPr>
            <p:ph type="title"/>
          </p:nvPr>
        </p:nvSpPr>
        <p:spPr>
          <a:xfrm>
            <a:off x="113333" y="220800"/>
            <a:ext cx="11633700" cy="66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/>
              <a:t>Число умерших: 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/>
              <a:t>(по городам</a:t>
            </a:r>
            <a:r>
              <a:rPr lang="ru-RU" sz="1600" b="0"/>
              <a:t>)</a:t>
            </a:r>
            <a:endParaRPr sz="16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/>
          </a:p>
        </p:txBody>
      </p:sp>
      <p:cxnSp>
        <p:nvCxnSpPr>
          <p:cNvPr id="433" name="Google Shape;433;p57"/>
          <p:cNvCxnSpPr/>
          <p:nvPr/>
        </p:nvCxnSpPr>
        <p:spPr>
          <a:xfrm flipH="1">
            <a:off x="2656100" y="967900"/>
            <a:ext cx="1532400" cy="6540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4" name="Google Shape;434;p57"/>
          <p:cNvCxnSpPr/>
          <p:nvPr/>
        </p:nvCxnSpPr>
        <p:spPr>
          <a:xfrm>
            <a:off x="7645533" y="935100"/>
            <a:ext cx="1224000" cy="7197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5" name="Google Shape;435;p57"/>
          <p:cNvSpPr txBox="1"/>
          <p:nvPr/>
        </p:nvSpPr>
        <p:spPr>
          <a:xfrm>
            <a:off x="371367" y="1621900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человек</a:t>
            </a:r>
            <a:endParaRPr sz="1900"/>
          </a:p>
        </p:txBody>
      </p:sp>
      <p:sp>
        <p:nvSpPr>
          <p:cNvPr id="436" name="Google Shape;436;p57"/>
          <p:cNvSpPr txBox="1"/>
          <p:nvPr/>
        </p:nvSpPr>
        <p:spPr>
          <a:xfrm>
            <a:off x="6918667" y="1621900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на 1000 человек населения</a:t>
            </a:r>
            <a:endParaRPr sz="1900"/>
          </a:p>
        </p:txBody>
      </p:sp>
      <p:pic>
        <p:nvPicPr>
          <p:cNvPr id="437" name="Google Shape;437;p57" title="Диаграмма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317500"/>
            <a:ext cx="5804664" cy="358624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8" name="Google Shape;438;p57" title="Диаграмма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067" y="2317500"/>
            <a:ext cx="5777734" cy="358623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8"/>
          <p:cNvSpPr txBox="1">
            <a:spLocks noGrp="1"/>
          </p:cNvSpPr>
          <p:nvPr>
            <p:ph type="title"/>
          </p:nvPr>
        </p:nvSpPr>
        <p:spPr>
          <a:xfrm>
            <a:off x="113333" y="220800"/>
            <a:ext cx="11633700" cy="66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/>
              <a:t>Убыль/прирост населения: 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/>
              <a:t>(по городам</a:t>
            </a:r>
            <a:r>
              <a:rPr lang="ru-RU" sz="1600" b="0"/>
              <a:t>)</a:t>
            </a:r>
            <a:endParaRPr sz="16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/>
          </a:p>
        </p:txBody>
      </p:sp>
      <p:cxnSp>
        <p:nvCxnSpPr>
          <p:cNvPr id="444" name="Google Shape;444;p58"/>
          <p:cNvCxnSpPr/>
          <p:nvPr/>
        </p:nvCxnSpPr>
        <p:spPr>
          <a:xfrm flipH="1">
            <a:off x="2656100" y="967900"/>
            <a:ext cx="1532400" cy="6540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5" name="Google Shape;445;p58"/>
          <p:cNvCxnSpPr/>
          <p:nvPr/>
        </p:nvCxnSpPr>
        <p:spPr>
          <a:xfrm>
            <a:off x="7645533" y="935100"/>
            <a:ext cx="1224000" cy="7197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6" name="Google Shape;446;p58"/>
          <p:cNvSpPr txBox="1"/>
          <p:nvPr/>
        </p:nvSpPr>
        <p:spPr>
          <a:xfrm>
            <a:off x="371367" y="1621900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человек</a:t>
            </a:r>
            <a:endParaRPr sz="1900"/>
          </a:p>
        </p:txBody>
      </p:sp>
      <p:sp>
        <p:nvSpPr>
          <p:cNvPr id="447" name="Google Shape;447;p58"/>
          <p:cNvSpPr txBox="1"/>
          <p:nvPr/>
        </p:nvSpPr>
        <p:spPr>
          <a:xfrm>
            <a:off x="6918667" y="1621900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на 1000 человек населения</a:t>
            </a:r>
            <a:endParaRPr sz="1900"/>
          </a:p>
        </p:txBody>
      </p:sp>
      <p:pic>
        <p:nvPicPr>
          <p:cNvPr id="448" name="Google Shape;448;p58" title="Диаграмма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317500"/>
            <a:ext cx="5754033" cy="355496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9" name="Google Shape;449;p58" title="Диаграмма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0433" y="2317500"/>
            <a:ext cx="5828367" cy="355496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9"/>
          <p:cNvSpPr txBox="1">
            <a:spLocks noGrp="1"/>
          </p:cNvSpPr>
          <p:nvPr>
            <p:ph type="title"/>
          </p:nvPr>
        </p:nvSpPr>
        <p:spPr>
          <a:xfrm>
            <a:off x="113333" y="220800"/>
            <a:ext cx="11633700" cy="66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/>
              <a:t>Число прибывших: 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/>
              <a:t>(по городам</a:t>
            </a:r>
            <a:r>
              <a:rPr lang="ru-RU" sz="1600" b="0"/>
              <a:t>)</a:t>
            </a:r>
            <a:endParaRPr sz="16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/>
          </a:p>
        </p:txBody>
      </p:sp>
      <p:cxnSp>
        <p:nvCxnSpPr>
          <p:cNvPr id="455" name="Google Shape;455;p59"/>
          <p:cNvCxnSpPr/>
          <p:nvPr/>
        </p:nvCxnSpPr>
        <p:spPr>
          <a:xfrm flipH="1">
            <a:off x="2656100" y="967900"/>
            <a:ext cx="1532400" cy="6540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6" name="Google Shape;456;p59"/>
          <p:cNvCxnSpPr/>
          <p:nvPr/>
        </p:nvCxnSpPr>
        <p:spPr>
          <a:xfrm>
            <a:off x="7645533" y="935100"/>
            <a:ext cx="1224000" cy="7197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7" name="Google Shape;457;p59"/>
          <p:cNvSpPr txBox="1"/>
          <p:nvPr/>
        </p:nvSpPr>
        <p:spPr>
          <a:xfrm>
            <a:off x="371367" y="1621900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человек</a:t>
            </a:r>
            <a:endParaRPr sz="1900"/>
          </a:p>
        </p:txBody>
      </p:sp>
      <p:sp>
        <p:nvSpPr>
          <p:cNvPr id="458" name="Google Shape;458;p59"/>
          <p:cNvSpPr txBox="1"/>
          <p:nvPr/>
        </p:nvSpPr>
        <p:spPr>
          <a:xfrm>
            <a:off x="6918667" y="1621900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на 1000 человек населения</a:t>
            </a:r>
            <a:endParaRPr sz="1900"/>
          </a:p>
        </p:txBody>
      </p:sp>
      <p:pic>
        <p:nvPicPr>
          <p:cNvPr id="459" name="Google Shape;459;p59" title="Диаграмма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14300"/>
            <a:ext cx="6034299" cy="373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9" title="Диаграмма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2500" y="2114300"/>
            <a:ext cx="6279502" cy="3879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4"/>
          <p:cNvPicPr preferRelativeResize="0"/>
          <p:nvPr/>
        </p:nvPicPr>
        <p:blipFill rotWithShape="1">
          <a:blip r:embed="rId3">
            <a:alphaModFix/>
          </a:blip>
          <a:srcRect l="10927" t="17631" r="1789" b="8222"/>
          <a:stretch/>
        </p:blipFill>
        <p:spPr>
          <a:xfrm>
            <a:off x="3408275" y="2660900"/>
            <a:ext cx="7431301" cy="35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4"/>
          <p:cNvSpPr txBox="1"/>
          <p:nvPr/>
        </p:nvSpPr>
        <p:spPr>
          <a:xfrm>
            <a:off x="506975" y="1621600"/>
            <a:ext cx="3015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rPr lang="ru-RU" sz="2200" b="1">
                <a:solidFill>
                  <a:schemeClr val="dk1"/>
                </a:solidFill>
              </a:rPr>
              <a:t>50 моногородов </a:t>
            </a:r>
            <a:endParaRPr sz="2200" b="1">
              <a:solidFill>
                <a:schemeClr val="dk1"/>
              </a:solidFill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7232300" y="1467550"/>
            <a:ext cx="4810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rPr lang="ru-RU" sz="2100" b="1">
                <a:solidFill>
                  <a:schemeClr val="dk1"/>
                </a:solidFill>
              </a:rPr>
              <a:t>68 градообразующих предприятий разного профиля  </a:t>
            </a:r>
            <a:endParaRPr sz="2100" b="1">
              <a:solidFill>
                <a:schemeClr val="dk1"/>
              </a:solidFill>
            </a:endParaRPr>
          </a:p>
        </p:txBody>
      </p:sp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506975" y="58892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</a:rPr>
              <a:t>Выборка исследования</a:t>
            </a:r>
            <a:endParaRPr sz="2800" b="1">
              <a:solidFill>
                <a:srgbClr val="0E2D69"/>
              </a:solidFill>
            </a:endParaRPr>
          </a:p>
        </p:txBody>
      </p:sp>
      <p:sp>
        <p:nvSpPr>
          <p:cNvPr id="178" name="Google Shape;178;p24"/>
          <p:cNvSpPr txBox="1"/>
          <p:nvPr/>
        </p:nvSpPr>
        <p:spPr>
          <a:xfrm>
            <a:off x="506975" y="2915350"/>
            <a:ext cx="32442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rPr lang="ru-RU" sz="2100" b="1">
                <a:solidFill>
                  <a:schemeClr val="dk1"/>
                </a:solidFill>
              </a:rPr>
              <a:t>Структура деятельности градообразующих предприятий, 68 ед.</a:t>
            </a:r>
            <a:endParaRPr sz="2100" b="1">
              <a:solidFill>
                <a:schemeClr val="dk1"/>
              </a:solidFill>
            </a:endParaRPr>
          </a:p>
        </p:txBody>
      </p:sp>
      <p:cxnSp>
        <p:nvCxnSpPr>
          <p:cNvPr id="179" name="Google Shape;179;p24"/>
          <p:cNvCxnSpPr/>
          <p:nvPr/>
        </p:nvCxnSpPr>
        <p:spPr>
          <a:xfrm>
            <a:off x="3744825" y="1916575"/>
            <a:ext cx="3117900" cy="2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0"/>
          <p:cNvSpPr txBox="1">
            <a:spLocks noGrp="1"/>
          </p:cNvSpPr>
          <p:nvPr>
            <p:ph type="title"/>
          </p:nvPr>
        </p:nvSpPr>
        <p:spPr>
          <a:xfrm>
            <a:off x="113333" y="220800"/>
            <a:ext cx="11633700" cy="66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/>
              <a:t>Число выбывших: 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/>
              <a:t>(по городам</a:t>
            </a:r>
            <a:r>
              <a:rPr lang="ru-RU" sz="1600" b="0"/>
              <a:t>)</a:t>
            </a:r>
            <a:endParaRPr sz="16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/>
          </a:p>
        </p:txBody>
      </p:sp>
      <p:cxnSp>
        <p:nvCxnSpPr>
          <p:cNvPr id="466" name="Google Shape;466;p60"/>
          <p:cNvCxnSpPr/>
          <p:nvPr/>
        </p:nvCxnSpPr>
        <p:spPr>
          <a:xfrm flipH="1">
            <a:off x="2656100" y="967900"/>
            <a:ext cx="1532400" cy="6540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7" name="Google Shape;467;p60"/>
          <p:cNvCxnSpPr/>
          <p:nvPr/>
        </p:nvCxnSpPr>
        <p:spPr>
          <a:xfrm>
            <a:off x="7645533" y="935100"/>
            <a:ext cx="1224000" cy="7197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8" name="Google Shape;468;p60"/>
          <p:cNvSpPr txBox="1"/>
          <p:nvPr/>
        </p:nvSpPr>
        <p:spPr>
          <a:xfrm>
            <a:off x="371367" y="1621900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человек</a:t>
            </a:r>
            <a:endParaRPr sz="1900"/>
          </a:p>
        </p:txBody>
      </p:sp>
      <p:sp>
        <p:nvSpPr>
          <p:cNvPr id="469" name="Google Shape;469;p60"/>
          <p:cNvSpPr txBox="1"/>
          <p:nvPr/>
        </p:nvSpPr>
        <p:spPr>
          <a:xfrm>
            <a:off x="6918667" y="1621900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на 1000 человек населения</a:t>
            </a:r>
            <a:endParaRPr sz="1900"/>
          </a:p>
        </p:txBody>
      </p:sp>
      <p:pic>
        <p:nvPicPr>
          <p:cNvPr id="470" name="Google Shape;470;p60" title="Диаграмма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1433" y="2082233"/>
            <a:ext cx="6120565" cy="375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60" title="Диаграмма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161067"/>
            <a:ext cx="6186167" cy="3821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1"/>
          <p:cNvSpPr txBox="1">
            <a:spLocks noGrp="1"/>
          </p:cNvSpPr>
          <p:nvPr>
            <p:ph type="title"/>
          </p:nvPr>
        </p:nvSpPr>
        <p:spPr>
          <a:xfrm>
            <a:off x="113333" y="220800"/>
            <a:ext cx="11633700" cy="66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/>
              <a:t>Механический прирост: 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/>
              <a:t>(по городам</a:t>
            </a:r>
            <a:r>
              <a:rPr lang="ru-RU" sz="1600" b="0"/>
              <a:t>)</a:t>
            </a:r>
            <a:endParaRPr sz="16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/>
          </a:p>
        </p:txBody>
      </p:sp>
      <p:cxnSp>
        <p:nvCxnSpPr>
          <p:cNvPr id="477" name="Google Shape;477;p61"/>
          <p:cNvCxnSpPr/>
          <p:nvPr/>
        </p:nvCxnSpPr>
        <p:spPr>
          <a:xfrm flipH="1">
            <a:off x="2656100" y="967900"/>
            <a:ext cx="1532400" cy="6540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8" name="Google Shape;478;p61"/>
          <p:cNvCxnSpPr/>
          <p:nvPr/>
        </p:nvCxnSpPr>
        <p:spPr>
          <a:xfrm>
            <a:off x="7645533" y="935100"/>
            <a:ext cx="1224000" cy="7197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79" name="Google Shape;479;p61"/>
          <p:cNvSpPr txBox="1"/>
          <p:nvPr/>
        </p:nvSpPr>
        <p:spPr>
          <a:xfrm>
            <a:off x="371367" y="1621900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человек</a:t>
            </a:r>
            <a:endParaRPr sz="1900"/>
          </a:p>
        </p:txBody>
      </p:sp>
      <p:sp>
        <p:nvSpPr>
          <p:cNvPr id="480" name="Google Shape;480;p61"/>
          <p:cNvSpPr txBox="1"/>
          <p:nvPr/>
        </p:nvSpPr>
        <p:spPr>
          <a:xfrm>
            <a:off x="6918667" y="1621900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на 1000 человек населения</a:t>
            </a:r>
            <a:endParaRPr sz="1900"/>
          </a:p>
        </p:txBody>
      </p:sp>
      <p:grpSp>
        <p:nvGrpSpPr>
          <p:cNvPr id="481" name="Google Shape;481;p61"/>
          <p:cNvGrpSpPr/>
          <p:nvPr/>
        </p:nvGrpSpPr>
        <p:grpSpPr>
          <a:xfrm>
            <a:off x="2" y="2228247"/>
            <a:ext cx="6277510" cy="4078803"/>
            <a:chOff x="-51500" y="1585725"/>
            <a:chExt cx="4708250" cy="3059179"/>
          </a:xfrm>
        </p:grpSpPr>
        <p:pic>
          <p:nvPicPr>
            <p:cNvPr id="482" name="Google Shape;482;p61" title="Диаграмма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1585725"/>
              <a:ext cx="4656750" cy="30591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p61"/>
            <p:cNvSpPr txBox="1"/>
            <p:nvPr/>
          </p:nvSpPr>
          <p:spPr>
            <a:xfrm>
              <a:off x="-51500" y="1978813"/>
              <a:ext cx="3000000" cy="2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900" b="1">
                  <a:solidFill>
                    <a:srgbClr val="F1C232"/>
                  </a:solidFill>
                  <a:latin typeface="Roboto"/>
                  <a:ea typeface="Roboto"/>
                  <a:cs typeface="Roboto"/>
                  <a:sym typeface="Roboto"/>
                </a:rPr>
                <a:t>968</a:t>
              </a:r>
              <a:endParaRPr sz="900" b="1">
                <a:solidFill>
                  <a:srgbClr val="F1C23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84" name="Google Shape;484;p61" title="Диаграмма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9000" y="2314967"/>
            <a:ext cx="5907499" cy="3670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2"/>
          <p:cNvSpPr txBox="1">
            <a:spLocks noGrp="1"/>
          </p:cNvSpPr>
          <p:nvPr>
            <p:ph type="title"/>
          </p:nvPr>
        </p:nvSpPr>
        <p:spPr>
          <a:xfrm>
            <a:off x="609600" y="355700"/>
            <a:ext cx="10972800" cy="66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Среднесписочная численность работников организаций (без субъектов малого предпринимательства)</a:t>
            </a:r>
            <a:endParaRPr/>
          </a:p>
        </p:txBody>
      </p:sp>
      <p:pic>
        <p:nvPicPr>
          <p:cNvPr id="490" name="Google Shape;490;p62" title="Диаграмма"/>
          <p:cNvPicPr preferRelativeResize="0"/>
          <p:nvPr/>
        </p:nvPicPr>
        <p:blipFill rotWithShape="1">
          <a:blip r:embed="rId3">
            <a:alphaModFix/>
          </a:blip>
          <a:srcRect t="14405"/>
          <a:stretch/>
        </p:blipFill>
        <p:spPr>
          <a:xfrm>
            <a:off x="1542900" y="1700667"/>
            <a:ext cx="9214068" cy="486989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3"/>
          <p:cNvSpPr txBox="1">
            <a:spLocks noGrp="1"/>
          </p:cNvSpPr>
          <p:nvPr>
            <p:ph type="title"/>
          </p:nvPr>
        </p:nvSpPr>
        <p:spPr>
          <a:xfrm>
            <a:off x="1117600" y="486833"/>
            <a:ext cx="14020800" cy="1767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Число лечебно-профилактических организаций</a:t>
            </a:r>
            <a:endParaRPr/>
          </a:p>
        </p:txBody>
      </p:sp>
      <p:pic>
        <p:nvPicPr>
          <p:cNvPr id="496" name="Google Shape;496;p63" title="Диаграмма"/>
          <p:cNvPicPr preferRelativeResize="0"/>
          <p:nvPr/>
        </p:nvPicPr>
        <p:blipFill rotWithShape="1">
          <a:blip r:embed="rId3">
            <a:alphaModFix/>
          </a:blip>
          <a:srcRect b="9313"/>
          <a:stretch/>
        </p:blipFill>
        <p:spPr>
          <a:xfrm>
            <a:off x="902833" y="1417600"/>
            <a:ext cx="10386368" cy="450873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4"/>
          <p:cNvSpPr txBox="1">
            <a:spLocks noGrp="1"/>
          </p:cNvSpPr>
          <p:nvPr>
            <p:ph type="title"/>
          </p:nvPr>
        </p:nvSpPr>
        <p:spPr>
          <a:xfrm>
            <a:off x="1117600" y="486833"/>
            <a:ext cx="14020800" cy="1767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Число спортивных сооружений</a:t>
            </a:r>
            <a:endParaRPr/>
          </a:p>
        </p:txBody>
      </p:sp>
      <p:pic>
        <p:nvPicPr>
          <p:cNvPr id="502" name="Google Shape;502;p64" title="Диаграмма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6233" y="1393100"/>
            <a:ext cx="9199534" cy="513316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97000"/>
            <a:ext cx="6437567" cy="35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65"/>
          <p:cNvSpPr txBox="1">
            <a:spLocks noGrp="1"/>
          </p:cNvSpPr>
          <p:nvPr>
            <p:ph type="title"/>
          </p:nvPr>
        </p:nvSpPr>
        <p:spPr>
          <a:xfrm>
            <a:off x="132033" y="166933"/>
            <a:ext cx="11633700" cy="66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/>
              <a:t>Число мест в организацях, осуществляющих образовательную деятельность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/>
              <a:t>(по образовательным программам дошкольного образования, присмотр и уход за детьми)</a:t>
            </a:r>
            <a:endParaRPr sz="16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3048000" lvl="0" indent="609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/>
              <a:t>Данные представлены в доле на тысячу человек по МО</a:t>
            </a:r>
            <a:endParaRPr sz="1600"/>
          </a:p>
        </p:txBody>
      </p:sp>
      <p:cxnSp>
        <p:nvCxnSpPr>
          <p:cNvPr id="509" name="Google Shape;509;p65"/>
          <p:cNvCxnSpPr/>
          <p:nvPr/>
        </p:nvCxnSpPr>
        <p:spPr>
          <a:xfrm flipH="1">
            <a:off x="2894333" y="1711633"/>
            <a:ext cx="1532400" cy="6540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0" name="Google Shape;510;p65"/>
          <p:cNvSpPr txBox="1"/>
          <p:nvPr/>
        </p:nvSpPr>
        <p:spPr>
          <a:xfrm>
            <a:off x="609600" y="2365633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человек</a:t>
            </a:r>
            <a:endParaRPr sz="1900"/>
          </a:p>
        </p:txBody>
      </p:sp>
      <p:cxnSp>
        <p:nvCxnSpPr>
          <p:cNvPr id="511" name="Google Shape;511;p65"/>
          <p:cNvCxnSpPr/>
          <p:nvPr/>
        </p:nvCxnSpPr>
        <p:spPr>
          <a:xfrm>
            <a:off x="7445500" y="1727333"/>
            <a:ext cx="1525500" cy="6384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2" name="Google Shape;512;p65"/>
          <p:cNvSpPr txBox="1"/>
          <p:nvPr/>
        </p:nvSpPr>
        <p:spPr>
          <a:xfrm>
            <a:off x="7020267" y="2333100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на 1000 человек населения</a:t>
            </a:r>
            <a:endParaRPr sz="1900"/>
          </a:p>
        </p:txBody>
      </p:sp>
      <p:pic>
        <p:nvPicPr>
          <p:cNvPr id="513" name="Google Shape;51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9400" y="3137733"/>
            <a:ext cx="5302167" cy="3602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6"/>
          <p:cNvSpPr txBox="1">
            <a:spLocks noGrp="1"/>
          </p:cNvSpPr>
          <p:nvPr>
            <p:ph type="title"/>
          </p:nvPr>
        </p:nvSpPr>
        <p:spPr>
          <a:xfrm>
            <a:off x="0" y="65333"/>
            <a:ext cx="11633700" cy="146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/>
              <a:t>Численность воспитанников, посещающих организации, осуществляющие образовательную деятельность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/>
              <a:t>             (по образовательным программам дошкольного образования, присмотр и уход за детьми)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3048000" lvl="0" indent="609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/>
              <a:t>Данные представлены в доле на тысячу человек по МО</a:t>
            </a:r>
            <a:endParaRPr sz="1600"/>
          </a:p>
        </p:txBody>
      </p:sp>
      <p:pic>
        <p:nvPicPr>
          <p:cNvPr id="519" name="Google Shape;519;p66" title="Зеленодольск, Чистополь, Елабуга и Альметьевск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5667" y="3121000"/>
            <a:ext cx="6874032" cy="33674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0" name="Google Shape;520;p66"/>
          <p:cNvCxnSpPr/>
          <p:nvPr/>
        </p:nvCxnSpPr>
        <p:spPr>
          <a:xfrm flipH="1">
            <a:off x="2792733" y="1914833"/>
            <a:ext cx="1532400" cy="6540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1" name="Google Shape;521;p66"/>
          <p:cNvSpPr txBox="1"/>
          <p:nvPr/>
        </p:nvSpPr>
        <p:spPr>
          <a:xfrm>
            <a:off x="508000" y="2568833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человек</a:t>
            </a:r>
            <a:endParaRPr sz="1900"/>
          </a:p>
        </p:txBody>
      </p:sp>
      <p:cxnSp>
        <p:nvCxnSpPr>
          <p:cNvPr id="522" name="Google Shape;522;p66"/>
          <p:cNvCxnSpPr/>
          <p:nvPr/>
        </p:nvCxnSpPr>
        <p:spPr>
          <a:xfrm>
            <a:off x="7343900" y="1930533"/>
            <a:ext cx="1525500" cy="6384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3" name="Google Shape;523;p66"/>
          <p:cNvSpPr txBox="1"/>
          <p:nvPr/>
        </p:nvSpPr>
        <p:spPr>
          <a:xfrm>
            <a:off x="6918667" y="2536300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на 1000 человек населения</a:t>
            </a:r>
            <a:endParaRPr sz="1900"/>
          </a:p>
        </p:txBody>
      </p:sp>
      <p:pic>
        <p:nvPicPr>
          <p:cNvPr id="524" name="Google Shape;52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2133" y="3162767"/>
            <a:ext cx="5196066" cy="3212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7"/>
          <p:cNvSpPr txBox="1">
            <a:spLocks noGrp="1"/>
          </p:cNvSpPr>
          <p:nvPr>
            <p:ph type="title"/>
          </p:nvPr>
        </p:nvSpPr>
        <p:spPr>
          <a:xfrm>
            <a:off x="0" y="166933"/>
            <a:ext cx="11633700" cy="146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/>
              <a:t>Численность педагогических работников в организациях, осуществляющих образовательную деятельность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/>
              <a:t>             (по образовательным программам дошкольного образования, присмотр и уход за детьми)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3048000" lvl="0" indent="609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/>
              <a:t>Данные представлены в доле на тысячу человек по МО</a:t>
            </a:r>
            <a:endParaRPr sz="1600"/>
          </a:p>
        </p:txBody>
      </p:sp>
      <p:pic>
        <p:nvPicPr>
          <p:cNvPr id="530" name="Google Shape;53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2933" y="3172767"/>
            <a:ext cx="6388466" cy="29694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1" name="Google Shape;531;p67"/>
          <p:cNvCxnSpPr/>
          <p:nvPr/>
        </p:nvCxnSpPr>
        <p:spPr>
          <a:xfrm flipH="1">
            <a:off x="2589533" y="2016433"/>
            <a:ext cx="1532400" cy="6540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2" name="Google Shape;532;p67"/>
          <p:cNvSpPr txBox="1"/>
          <p:nvPr/>
        </p:nvSpPr>
        <p:spPr>
          <a:xfrm>
            <a:off x="304800" y="2670433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человек</a:t>
            </a:r>
            <a:endParaRPr sz="1900"/>
          </a:p>
        </p:txBody>
      </p:sp>
      <p:cxnSp>
        <p:nvCxnSpPr>
          <p:cNvPr id="533" name="Google Shape;533;p67"/>
          <p:cNvCxnSpPr/>
          <p:nvPr/>
        </p:nvCxnSpPr>
        <p:spPr>
          <a:xfrm>
            <a:off x="7140700" y="2032133"/>
            <a:ext cx="1525500" cy="6384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4" name="Google Shape;534;p67"/>
          <p:cNvSpPr txBox="1"/>
          <p:nvPr/>
        </p:nvSpPr>
        <p:spPr>
          <a:xfrm>
            <a:off x="6715467" y="2637900"/>
            <a:ext cx="3999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на 1000 человек населения</a:t>
            </a:r>
            <a:endParaRPr sz="1900"/>
          </a:p>
        </p:txBody>
      </p:sp>
      <p:pic>
        <p:nvPicPr>
          <p:cNvPr id="535" name="Google Shape;535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4667" y="3272967"/>
            <a:ext cx="5371377" cy="332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8"/>
          <p:cNvSpPr txBox="1">
            <a:spLocks noGrp="1"/>
          </p:cNvSpPr>
          <p:nvPr>
            <p:ph type="title"/>
          </p:nvPr>
        </p:nvSpPr>
        <p:spPr>
          <a:xfrm>
            <a:off x="0" y="166933"/>
            <a:ext cx="11633700" cy="146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/>
              <a:t>Отгружено товаров собственного производства, выполнено работ и услуг собственными силами (без субъектов малого предпринимательства) (с 2017г) млдр. руб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0"/>
              <a:t>(данные по МР)</a:t>
            </a:r>
            <a:endParaRPr sz="21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541" name="Google Shape;54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1626933"/>
            <a:ext cx="9949268" cy="507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9"/>
          <p:cNvSpPr txBox="1">
            <a:spLocks noGrp="1"/>
          </p:cNvSpPr>
          <p:nvPr>
            <p:ph type="title"/>
          </p:nvPr>
        </p:nvSpPr>
        <p:spPr>
          <a:xfrm>
            <a:off x="0" y="166933"/>
            <a:ext cx="11633700" cy="146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/>
              <a:t>Отгружено товаров собственного производства, выполнено работ и услуг собственными силами (без субъектов малого предпринимательства) (с 2017г) млдр. руб на 1000 чел.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0"/>
              <a:t>(данные по МР)</a:t>
            </a:r>
            <a:endParaRPr sz="21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547" name="Google Shape;54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1286400"/>
            <a:ext cx="9808934" cy="5345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838200" y="149850"/>
            <a:ext cx="10515600" cy="113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Пространственное распределение моногородов</a:t>
            </a:r>
            <a:endParaRPr/>
          </a:p>
        </p:txBody>
      </p:sp>
      <p:pic>
        <p:nvPicPr>
          <p:cNvPr id="186" name="Google Shape;186;p25"/>
          <p:cNvPicPr preferRelativeResize="0"/>
          <p:nvPr/>
        </p:nvPicPr>
        <p:blipFill rotWithShape="1">
          <a:blip r:embed="rId3">
            <a:alphaModFix/>
          </a:blip>
          <a:srcRect b="20760"/>
          <a:stretch/>
        </p:blipFill>
        <p:spPr>
          <a:xfrm>
            <a:off x="1092900" y="1031475"/>
            <a:ext cx="10006198" cy="560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0"/>
          <p:cNvSpPr txBox="1">
            <a:spLocks noGrp="1"/>
          </p:cNvSpPr>
          <p:nvPr>
            <p:ph type="title"/>
          </p:nvPr>
        </p:nvSpPr>
        <p:spPr>
          <a:xfrm>
            <a:off x="1034833" y="166933"/>
            <a:ext cx="10598700" cy="146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/>
              <a:t>Введено в действие жилых домов на территории муниципального образования (кв.м)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/>
              <a:t>(данные по городам)</a:t>
            </a:r>
            <a:endParaRPr sz="2400" b="0"/>
          </a:p>
        </p:txBody>
      </p:sp>
      <p:pic>
        <p:nvPicPr>
          <p:cNvPr id="553" name="Google Shape;55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867" y="1626933"/>
            <a:ext cx="11751827" cy="4824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1"/>
          <p:cNvSpPr txBox="1">
            <a:spLocks noGrp="1"/>
          </p:cNvSpPr>
          <p:nvPr>
            <p:ph type="title"/>
          </p:nvPr>
        </p:nvSpPr>
        <p:spPr>
          <a:xfrm>
            <a:off x="1034833" y="166933"/>
            <a:ext cx="10598700" cy="146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/>
              <a:t>Введено в действие жилых домов на территории муниципального образования (кв.м) на 1000 чел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/>
              <a:t>(данные по городам)</a:t>
            </a:r>
            <a:endParaRPr sz="2400" b="0"/>
          </a:p>
        </p:txBody>
      </p:sp>
      <p:pic>
        <p:nvPicPr>
          <p:cNvPr id="559" name="Google Shape;55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833" y="1459833"/>
            <a:ext cx="9583899" cy="5292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2"/>
          <p:cNvSpPr txBox="1">
            <a:spLocks noGrp="1"/>
          </p:cNvSpPr>
          <p:nvPr>
            <p:ph type="title"/>
          </p:nvPr>
        </p:nvSpPr>
        <p:spPr>
          <a:xfrm>
            <a:off x="101600" y="370133"/>
            <a:ext cx="11633700" cy="146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/>
              <a:t>Оборот розничной торговли (без субъектов малого предпринимательства) 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/>
              <a:t>(с 2017г) (млн. руб)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0"/>
              <a:t>(данные по МР)</a:t>
            </a:r>
            <a:endParaRPr sz="2300" b="0"/>
          </a:p>
        </p:txBody>
      </p:sp>
      <p:pic>
        <p:nvPicPr>
          <p:cNvPr id="565" name="Google Shape;56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167" y="1830133"/>
            <a:ext cx="11466468" cy="480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3"/>
          <p:cNvSpPr txBox="1">
            <a:spLocks noGrp="1"/>
          </p:cNvSpPr>
          <p:nvPr>
            <p:ph type="title"/>
          </p:nvPr>
        </p:nvSpPr>
        <p:spPr>
          <a:xfrm>
            <a:off x="101600" y="370133"/>
            <a:ext cx="11633700" cy="146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/>
              <a:t>Оборот розничной торговли (без субъектов малого предпринимательства) 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/>
              <a:t>(с 2017 г) (млн руб) на 1000 чел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0"/>
              <a:t>(данные по МР)</a:t>
            </a:r>
            <a:endParaRPr sz="2300" b="0"/>
          </a:p>
        </p:txBody>
      </p:sp>
      <p:pic>
        <p:nvPicPr>
          <p:cNvPr id="571" name="Google Shape;57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733" y="1724933"/>
            <a:ext cx="10611500" cy="4959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4"/>
          <p:cNvSpPr txBox="1">
            <a:spLocks noGrp="1"/>
          </p:cNvSpPr>
          <p:nvPr>
            <p:ph type="title"/>
          </p:nvPr>
        </p:nvSpPr>
        <p:spPr>
          <a:xfrm>
            <a:off x="1117600" y="486833"/>
            <a:ext cx="14020800" cy="1767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00"/>
              <a:t>Текущие (эксплуатационные) затраты на охрану окружающей среды, включая оплату услуг природоохранного назначения, тыс. руб.</a:t>
            </a:r>
            <a:endParaRPr sz="2900"/>
          </a:p>
        </p:txBody>
      </p:sp>
      <p:pic>
        <p:nvPicPr>
          <p:cNvPr id="577" name="Google Shape;577;p74" title="Диаграмма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166" y="1867567"/>
            <a:ext cx="7411668" cy="4582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5"/>
          <p:cNvSpPr txBox="1">
            <a:spLocks noGrp="1"/>
          </p:cNvSpPr>
          <p:nvPr>
            <p:ph type="title"/>
          </p:nvPr>
        </p:nvSpPr>
        <p:spPr>
          <a:xfrm>
            <a:off x="0" y="386867"/>
            <a:ext cx="11633700" cy="1239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/>
              <a:t>Инвестиции в основной капитал за счет средств бюджета муниципального образования (данные по городу), млн руб. (2010-2020 гг.)</a:t>
            </a:r>
            <a:endParaRPr sz="1600"/>
          </a:p>
        </p:txBody>
      </p:sp>
      <p:pic>
        <p:nvPicPr>
          <p:cNvPr id="583" name="Google Shape;583;p75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650" y="1626933"/>
            <a:ext cx="7802697" cy="4824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6"/>
          <p:cNvSpPr txBox="1">
            <a:spLocks noGrp="1"/>
          </p:cNvSpPr>
          <p:nvPr>
            <p:ph type="title"/>
          </p:nvPr>
        </p:nvSpPr>
        <p:spPr>
          <a:xfrm>
            <a:off x="0" y="166933"/>
            <a:ext cx="11633700" cy="146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/>
              <a:t>Инвестиции в основной капитал, осуществляемые организациями, находящимися на территории муниципального образования (данные по району), млрд руб (2010-2023 гг.)</a:t>
            </a:r>
            <a:endParaRPr sz="1600"/>
          </a:p>
        </p:txBody>
      </p:sp>
      <p:pic>
        <p:nvPicPr>
          <p:cNvPr id="589" name="Google Shape;58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8004" y="2638767"/>
            <a:ext cx="5433600" cy="3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867" y="2638767"/>
            <a:ext cx="5980800" cy="33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7"/>
          <p:cNvSpPr txBox="1">
            <a:spLocks noGrp="1"/>
          </p:cNvSpPr>
          <p:nvPr>
            <p:ph type="title"/>
          </p:nvPr>
        </p:nvSpPr>
        <p:spPr>
          <a:xfrm>
            <a:off x="0" y="166933"/>
            <a:ext cx="11633700" cy="146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/>
              <a:t>Объем инвестиций в основной капитал (за исключением бюджетных средств) в расчете на 1 жителя (данные по району), тыс. руб. (2010-2023 гг.)</a:t>
            </a:r>
            <a:endParaRPr sz="1600"/>
          </a:p>
        </p:txBody>
      </p:sp>
      <p:pic>
        <p:nvPicPr>
          <p:cNvPr id="596" name="Google Shape;59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1200" y="2284433"/>
            <a:ext cx="6143040" cy="3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" y="2284433"/>
            <a:ext cx="6132204" cy="37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Пространственная концентрация моногородов  (1/2)</a:t>
            </a:r>
            <a:endParaRPr sz="2800" b="1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latin typeface="Arial"/>
                <a:ea typeface="Arial"/>
                <a:cs typeface="Arial"/>
                <a:sym typeface="Arial"/>
              </a:rPr>
              <a:t>Выкса, Воткинск, - металлообработка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latin typeface="Arial"/>
                <a:ea typeface="Arial"/>
                <a:cs typeface="Arial"/>
                <a:sym typeface="Arial"/>
              </a:rPr>
              <a:t>Елабуга - крупная техника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latin typeface="Arial"/>
                <a:ea typeface="Arial"/>
                <a:cs typeface="Arial"/>
                <a:sym typeface="Arial"/>
              </a:rPr>
              <a:t>Сарапул, Зеленодольск - электроприборостроение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latin typeface="Arial"/>
                <a:ea typeface="Arial"/>
                <a:cs typeface="Arial"/>
                <a:sym typeface="Arial"/>
              </a:rPr>
              <a:t>Кирово-Чепецк - химическая отрасль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" name="Google Shape;194;p26"/>
          <p:cNvPicPr preferRelativeResize="0"/>
          <p:nvPr/>
        </p:nvPicPr>
        <p:blipFill rotWithShape="1">
          <a:blip r:embed="rId3">
            <a:alphaModFix/>
          </a:blip>
          <a:srcRect l="4073" t="19881" r="26409" b="12995"/>
          <a:stretch/>
        </p:blipFill>
        <p:spPr>
          <a:xfrm>
            <a:off x="337350" y="1752913"/>
            <a:ext cx="8430085" cy="45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6"/>
          <p:cNvSpPr txBox="1"/>
          <p:nvPr/>
        </p:nvSpPr>
        <p:spPr>
          <a:xfrm>
            <a:off x="8861150" y="1927850"/>
            <a:ext cx="3058200" cy="42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chemeClr val="dk1"/>
                </a:solidFill>
              </a:rPr>
              <a:t>Специализация городов: обрабатывающее производство</a:t>
            </a:r>
            <a:endParaRPr sz="19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457200" marR="0" lvl="0" indent="-349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lang="ru-RU" sz="1900">
                <a:solidFill>
                  <a:schemeClr val="dk1"/>
                </a:solidFill>
              </a:rPr>
              <a:t>Выкса, Воткинск, - металлообработка</a:t>
            </a:r>
            <a:endParaRPr sz="1900">
              <a:solidFill>
                <a:schemeClr val="dk1"/>
              </a:solidFill>
            </a:endParaRPr>
          </a:p>
          <a:p>
            <a:pPr marL="457200" marR="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lang="ru-RU" sz="1900">
                <a:solidFill>
                  <a:schemeClr val="dk1"/>
                </a:solidFill>
              </a:rPr>
              <a:t>Елабуга - крупная техника</a:t>
            </a:r>
            <a:endParaRPr sz="1900">
              <a:solidFill>
                <a:schemeClr val="dk1"/>
              </a:solidFill>
            </a:endParaRPr>
          </a:p>
          <a:p>
            <a:pPr marL="457200" marR="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lang="ru-RU" sz="1900">
                <a:solidFill>
                  <a:schemeClr val="dk1"/>
                </a:solidFill>
              </a:rPr>
              <a:t>Сарапул, </a:t>
            </a:r>
            <a:br>
              <a:rPr lang="ru-RU" sz="1900">
                <a:solidFill>
                  <a:schemeClr val="dk1"/>
                </a:solidFill>
              </a:rPr>
            </a:br>
            <a:r>
              <a:rPr lang="ru-RU" sz="1900">
                <a:solidFill>
                  <a:schemeClr val="dk1"/>
                </a:solidFill>
              </a:rPr>
              <a:t>Зеленодольск - электроприборостроение</a:t>
            </a:r>
            <a:endParaRPr sz="1900">
              <a:solidFill>
                <a:schemeClr val="dk1"/>
              </a:solidFill>
            </a:endParaRPr>
          </a:p>
          <a:p>
            <a:pPr marL="457200" marR="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lang="ru-RU" sz="1900">
                <a:solidFill>
                  <a:schemeClr val="dk1"/>
                </a:solidFill>
              </a:rPr>
              <a:t>Кирово-Чепецк - химическая отрасль</a:t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>
            <a:spLocks noGrp="1"/>
          </p:cNvSpPr>
          <p:nvPr>
            <p:ph type="title"/>
          </p:nvPr>
        </p:nvSpPr>
        <p:spPr>
          <a:xfrm>
            <a:off x="619625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Пространственная концентрация моногородов  (2/2)</a:t>
            </a:r>
            <a:endParaRPr sz="2800" b="1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27"/>
          <p:cNvPicPr preferRelativeResize="0"/>
          <p:nvPr/>
        </p:nvPicPr>
        <p:blipFill rotWithShape="1">
          <a:blip r:embed="rId3">
            <a:alphaModFix/>
          </a:blip>
          <a:srcRect l="6806" t="20119" r="10794" b="10551"/>
          <a:stretch/>
        </p:blipFill>
        <p:spPr>
          <a:xfrm>
            <a:off x="193075" y="1690825"/>
            <a:ext cx="9057241" cy="439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/>
          <p:nvPr/>
        </p:nvSpPr>
        <p:spPr>
          <a:xfrm>
            <a:off x="9346650" y="1551600"/>
            <a:ext cx="2651400" cy="4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</a:rPr>
              <a:t>Специализация городов: добыча полезных ископаемы</a:t>
            </a:r>
            <a:r>
              <a:rPr lang="ru-RU" sz="2100">
                <a:solidFill>
                  <a:schemeClr val="dk1"/>
                </a:solidFill>
              </a:rPr>
              <a:t>х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</a:rPr>
              <a:t>Юрга, Киселёвск,</a:t>
            </a:r>
            <a:endParaRPr sz="22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chemeClr val="dk1"/>
                </a:solidFill>
              </a:rPr>
              <a:t>Анжеро-Судженск, Ленинск-Кузнецкий,  Междуреченск, Белово - добыча угля</a:t>
            </a: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8"/>
          <p:cNvSpPr txBox="1">
            <a:spLocks noGrp="1"/>
          </p:cNvSpPr>
          <p:nvPr>
            <p:ph type="title"/>
          </p:nvPr>
        </p:nvSpPr>
        <p:spPr>
          <a:xfrm>
            <a:off x="400050" y="650875"/>
            <a:ext cx="10515600" cy="69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Города для углубленного анализа </a:t>
            </a:r>
            <a:endParaRPr sz="2800" b="1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8"/>
          <p:cNvSpPr txBox="1">
            <a:spLocks noGrp="1"/>
          </p:cNvSpPr>
          <p:nvPr>
            <p:ph type="body" idx="1"/>
          </p:nvPr>
        </p:nvSpPr>
        <p:spPr>
          <a:xfrm>
            <a:off x="504825" y="2759075"/>
            <a:ext cx="41514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Республика Татарстан: </a:t>
            </a:r>
            <a:endParaRPr sz="2000" b="1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Зеленодольск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Альметьевск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Елабуга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ru-RU" sz="2000">
                <a:latin typeface="Arial"/>
                <a:ea typeface="Arial"/>
                <a:cs typeface="Arial"/>
                <a:sym typeface="Arial"/>
              </a:rPr>
              <a:t>Чистополь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8"/>
          <p:cNvSpPr txBox="1"/>
          <p:nvPr/>
        </p:nvSpPr>
        <p:spPr>
          <a:xfrm>
            <a:off x="8395725" y="2759075"/>
            <a:ext cx="3575700" cy="8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E2D69"/>
                </a:solidFill>
              </a:rPr>
              <a:t>Республика Удмуртия:</a:t>
            </a:r>
            <a:endParaRPr sz="2000" b="1">
              <a:solidFill>
                <a:srgbClr val="0E2D69"/>
              </a:solidFill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ru-RU" sz="2000">
                <a:solidFill>
                  <a:schemeClr val="dk1"/>
                </a:solidFill>
              </a:rPr>
              <a:t>Глазов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12" name="Google Shape;212;p28"/>
          <p:cNvSpPr txBox="1"/>
          <p:nvPr/>
        </p:nvSpPr>
        <p:spPr>
          <a:xfrm>
            <a:off x="4774125" y="2759075"/>
            <a:ext cx="3503700" cy="16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0E2D69"/>
                </a:solidFill>
              </a:rPr>
              <a:t>Кемеровская область: </a:t>
            </a:r>
            <a:endParaRPr sz="2000" b="1">
              <a:solidFill>
                <a:srgbClr val="0E2D69"/>
              </a:solidFill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ru-RU" sz="2000">
                <a:solidFill>
                  <a:schemeClr val="dk1"/>
                </a:solidFill>
              </a:rPr>
              <a:t>Междуреченск</a:t>
            </a:r>
            <a:endParaRPr sz="200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ru-RU" sz="2000">
                <a:solidFill>
                  <a:schemeClr val="dk1"/>
                </a:solidFill>
              </a:rPr>
              <a:t>Киселевск</a:t>
            </a:r>
            <a:endParaRPr sz="200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ru-RU" sz="2000">
                <a:solidFill>
                  <a:schemeClr val="dk1"/>
                </a:solidFill>
              </a:rPr>
              <a:t>Анжеро-Судженск</a:t>
            </a:r>
            <a:endParaRPr sz="200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ru-RU" sz="2000">
                <a:solidFill>
                  <a:schemeClr val="dk1"/>
                </a:solidFill>
              </a:rPr>
              <a:t>Ленинск-Кузнецкий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13" name="Google Shape;213;p28"/>
          <p:cNvSpPr txBox="1">
            <a:spLocks noGrp="1"/>
          </p:cNvSpPr>
          <p:nvPr>
            <p:ph type="title"/>
          </p:nvPr>
        </p:nvSpPr>
        <p:spPr>
          <a:xfrm>
            <a:off x="504825" y="1417600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-RU" sz="2020">
                <a:latin typeface="Arial"/>
                <a:ea typeface="Arial"/>
                <a:cs typeface="Arial"/>
                <a:sym typeface="Arial"/>
              </a:rPr>
              <a:t>Для подробного анализа и проверки гипотез выборка была сокращена до 9 городов</a:t>
            </a:r>
            <a:endParaRPr sz="202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>
            <a:spLocks noGrp="1"/>
          </p:cNvSpPr>
          <p:nvPr>
            <p:ph type="title"/>
          </p:nvPr>
        </p:nvSpPr>
        <p:spPr>
          <a:xfrm>
            <a:off x="294000" y="365125"/>
            <a:ext cx="5772900" cy="955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Алгоритм</a:t>
            </a:r>
            <a:r>
              <a:rPr lang="ru-RU"/>
              <a:t> </a:t>
            </a:r>
            <a:r>
              <a:rPr lang="ru-RU" sz="2800" b="1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исследования</a:t>
            </a:r>
            <a:endParaRPr sz="2800" b="1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9"/>
          <p:cNvSpPr txBox="1">
            <a:spLocks noGrp="1"/>
          </p:cNvSpPr>
          <p:nvPr>
            <p:ph type="body" idx="1"/>
          </p:nvPr>
        </p:nvSpPr>
        <p:spPr>
          <a:xfrm>
            <a:off x="294000" y="1825613"/>
            <a:ext cx="45258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300">
                <a:latin typeface="Arial"/>
                <a:ea typeface="Arial"/>
                <a:cs typeface="Arial"/>
                <a:sym typeface="Arial"/>
              </a:rPr>
              <a:t>Гипотеза о зависимости перспектив развития экономики города от инициативности руководства и работников градообразующего предприятия проверялась следующими инструментами:</a:t>
            </a:r>
            <a:br>
              <a:rPr lang="ru-RU" sz="3900">
                <a:latin typeface="Arial"/>
                <a:ea typeface="Arial"/>
                <a:cs typeface="Arial"/>
                <a:sym typeface="Arial"/>
              </a:rPr>
            </a:b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6225" y="1273950"/>
            <a:ext cx="6832099" cy="534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 txBox="1">
            <a:spLocks noGrp="1"/>
          </p:cNvSpPr>
          <p:nvPr>
            <p:ph type="title"/>
          </p:nvPr>
        </p:nvSpPr>
        <p:spPr>
          <a:xfrm>
            <a:off x="423850" y="237275"/>
            <a:ext cx="103758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0E2D69"/>
                </a:solidFill>
              </a:rPr>
              <a:t>Анализ связей градообразующих предприятий моногородов среднего размера</a:t>
            </a:r>
            <a:endParaRPr sz="3600">
              <a:solidFill>
                <a:srgbClr val="0E2D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0"/>
          <p:cNvSpPr txBox="1">
            <a:spLocks noGrp="1"/>
          </p:cNvSpPr>
          <p:nvPr>
            <p:ph type="body" idx="1"/>
          </p:nvPr>
        </p:nvSpPr>
        <p:spPr>
          <a:xfrm>
            <a:off x="423854" y="1495406"/>
            <a:ext cx="8129837" cy="480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424"/>
              <a:buFont typeface="Arial"/>
              <a:buNone/>
            </a:pPr>
            <a:r>
              <a:rPr lang="ru-RU" sz="2200" b="1">
                <a:solidFill>
                  <a:schemeClr val="dk1"/>
                </a:solidFill>
              </a:rPr>
              <a:t>Оценивается: </a:t>
            </a:r>
            <a:endParaRPr>
              <a:solidFill>
                <a:schemeClr val="dk1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24"/>
              <a:buFont typeface="Arial"/>
              <a:buChar char="•"/>
            </a:pPr>
            <a:r>
              <a:rPr lang="ru-RU" sz="2200">
                <a:solidFill>
                  <a:schemeClr val="dk1"/>
                </a:solidFill>
              </a:rPr>
              <a:t>Математические характеристики сети</a:t>
            </a:r>
            <a:endParaRPr>
              <a:solidFill>
                <a:schemeClr val="dk1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24"/>
              <a:buFont typeface="Arial"/>
              <a:buChar char="•"/>
            </a:pPr>
            <a:r>
              <a:rPr lang="ru-RU" sz="2200">
                <a:solidFill>
                  <a:schemeClr val="dk1"/>
                </a:solidFill>
              </a:rPr>
              <a:t>Пространственная распределённость элементов сети</a:t>
            </a:r>
            <a:endParaRPr sz="22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424"/>
              <a:buFont typeface="Arial"/>
              <a:buNone/>
            </a:pPr>
            <a:endParaRPr sz="22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424"/>
              <a:buFont typeface="Arial"/>
              <a:buNone/>
            </a:pPr>
            <a:r>
              <a:rPr lang="ru-RU" sz="2200" b="1">
                <a:solidFill>
                  <a:schemeClr val="dk1"/>
                </a:solidFill>
              </a:rPr>
              <a:t>Данные: </a:t>
            </a:r>
            <a:r>
              <a:rPr lang="ru-RU" sz="2200">
                <a:solidFill>
                  <a:schemeClr val="dk1"/>
                </a:solidFill>
              </a:rPr>
              <a:t>данные из базы «Спарк» по градообразующим предприятиям 9 моногородов, построены сети их хозяйственных связей и узам владения 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424"/>
              <a:buFont typeface="Arial"/>
              <a:buNone/>
            </a:pP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24"/>
              <a:buNone/>
            </a:pPr>
            <a:r>
              <a:rPr lang="ru-RU" sz="2200" b="1">
                <a:solidFill>
                  <a:schemeClr val="dk1"/>
                </a:solidFill>
              </a:rPr>
              <a:t>Принцип построения сетей</a:t>
            </a:r>
            <a:r>
              <a:rPr lang="ru-RU" sz="2200">
                <a:solidFill>
                  <a:schemeClr val="dk1"/>
                </a:solidFill>
              </a:rPr>
              <a:t>: сети в NODEXL по заключенным контрактам градообразующего предприятия моногорода</a:t>
            </a:r>
            <a:br>
              <a:rPr lang="ru-RU" sz="2200">
                <a:solidFill>
                  <a:schemeClr val="dk1"/>
                </a:solidFill>
              </a:rPr>
            </a:br>
            <a:br>
              <a:rPr lang="ru-RU" sz="2200">
                <a:solidFill>
                  <a:schemeClr val="dk1"/>
                </a:solidFill>
              </a:rPr>
            </a:br>
            <a:r>
              <a:rPr lang="ru-RU" sz="2200" b="1">
                <a:solidFill>
                  <a:schemeClr val="dk1"/>
                </a:solidFill>
              </a:rPr>
              <a:t>Ограничение</a:t>
            </a:r>
            <a:r>
              <a:rPr lang="ru-RU" sz="2200">
                <a:solidFill>
                  <a:schemeClr val="dk1"/>
                </a:solidFill>
              </a:rPr>
              <a:t>: в базе данных СПАРК в обязательном порядке публикуются только госконтракты, поэтому добавлены связи по арбитражу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424"/>
              <a:buFont typeface="Arial"/>
              <a:buNone/>
            </a:pPr>
            <a:endParaRPr sz="22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424"/>
              <a:buFont typeface="Arial"/>
              <a:buNone/>
            </a:pPr>
            <a:endParaRPr sz="2200">
              <a:solidFill>
                <a:schemeClr val="dk1"/>
              </a:solidFill>
            </a:endParaRPr>
          </a:p>
        </p:txBody>
      </p:sp>
      <p:pic>
        <p:nvPicPr>
          <p:cNvPr id="228" name="Google Shape;228;p30"/>
          <p:cNvPicPr preferRelativeResize="0"/>
          <p:nvPr/>
        </p:nvPicPr>
        <p:blipFill rotWithShape="1">
          <a:blip r:embed="rId3">
            <a:alphaModFix/>
          </a:blip>
          <a:srcRect l="4382" t="7930" r="28817" b="2655"/>
          <a:stretch/>
        </p:blipFill>
        <p:spPr>
          <a:xfrm>
            <a:off x="8146625" y="1682225"/>
            <a:ext cx="3682700" cy="370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1171</Words>
  <Application>Microsoft Office PowerPoint</Application>
  <PresentationFormat>Широкоэкранный</PresentationFormat>
  <Paragraphs>232</Paragraphs>
  <Slides>47</Slides>
  <Notes>47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Arial</vt:lpstr>
      <vt:lpstr>Roboto</vt:lpstr>
      <vt:lpstr>Calibri</vt:lpstr>
      <vt:lpstr>Times New Roman</vt:lpstr>
      <vt:lpstr>Fira Sans Extra Condensed</vt:lpstr>
      <vt:lpstr>Тема Office</vt:lpstr>
      <vt:lpstr>Научно-учебная группа Развитие промышленных моногородов</vt:lpstr>
      <vt:lpstr>Основа для исследования, наработанная в прошлом году</vt:lpstr>
      <vt:lpstr>Выборка исследования</vt:lpstr>
      <vt:lpstr>Пространственное распределение моногородов</vt:lpstr>
      <vt:lpstr>Пространственная концентрация моногородов  (1/2)</vt:lpstr>
      <vt:lpstr>Пространственная концентрация моногородов  (2/2)</vt:lpstr>
      <vt:lpstr>Города для углубленного анализа  </vt:lpstr>
      <vt:lpstr>Алгоритм исследования</vt:lpstr>
      <vt:lpstr>Анализ связей градообразующих предприятий моногородов среднего размера</vt:lpstr>
      <vt:lpstr>Сетевой анализ: Республика Татарстан </vt:lpstr>
      <vt:lpstr>Сетевой анализ: Удмуртская Республика</vt:lpstr>
      <vt:lpstr>Сетевой анализ: Моногорода Кемеровской области (2/2)</vt:lpstr>
      <vt:lpstr>Сетевой анализ:  Моногорода Кемеровской области (2/2)</vt:lpstr>
      <vt:lpstr>Данные о количестве компаний разного уровня в сети по госконтрактам </vt:lpstr>
      <vt:lpstr>Рассчитаны показатели развития бюджета моногородов</vt:lpstr>
      <vt:lpstr>Структура опроса жителей:</vt:lpstr>
      <vt:lpstr>Республика Татарстан: Зеленодольск, Альметьевск, Елабуга, Чистополь. Удмуртская Республика: Глазов </vt:lpstr>
      <vt:lpstr>Кемеровская область: Междуреченск, Киселевск </vt:lpstr>
      <vt:lpstr>Сферы изменений в городах</vt:lpstr>
      <vt:lpstr>В каких сферах заметно действие социальных проектов?</vt:lpstr>
      <vt:lpstr>Результаты экспедиции</vt:lpstr>
      <vt:lpstr>Результаты по итогам интервью </vt:lpstr>
      <vt:lpstr>Спасибо за внимание!</vt:lpstr>
      <vt:lpstr>Приложение</vt:lpstr>
      <vt:lpstr>Численность населения (по городам) </vt:lpstr>
      <vt:lpstr>Число родившихся:  (по городам) </vt:lpstr>
      <vt:lpstr>Число умерших:  (по городам) </vt:lpstr>
      <vt:lpstr>Убыль/прирост населения:  (по городам) </vt:lpstr>
      <vt:lpstr>Число прибывших:  (по городам) </vt:lpstr>
      <vt:lpstr>Число выбывших:  (по городам) </vt:lpstr>
      <vt:lpstr>Механический прирост:  (по городам) </vt:lpstr>
      <vt:lpstr>Среднесписочная численность работников организаций (без субъектов малого предпринимательства)</vt:lpstr>
      <vt:lpstr>Число лечебно-профилактических организаций</vt:lpstr>
      <vt:lpstr>Число спортивных сооружений</vt:lpstr>
      <vt:lpstr>Число мест в организацях, осуществляющих образовательную деятельность (по образовательным программам дошкольного образования, присмотр и уход за детьми)  Данные представлены в доле на тысячу человек по МО</vt:lpstr>
      <vt:lpstr>Численность воспитанников, посещающих организации, осуществляющие образовательную деятельность              (по образовательным программам дошкольного образования, присмотр и уход за детьми)  Данные представлены в доле на тысячу человек по МО</vt:lpstr>
      <vt:lpstr>Численность педагогических работников в организациях, осуществляющих образовательную деятельность              (по образовательным программам дошкольного образования, присмотр и уход за детьми)  Данные представлены в доле на тысячу человек по МО</vt:lpstr>
      <vt:lpstr>Отгружено товаров собственного производства, выполнено работ и услуг собственными силами (без субъектов малого предпринимательства) (с 2017г) млдр. руб (данные по МР)  </vt:lpstr>
      <vt:lpstr>Отгружено товаров собственного производства, выполнено работ и услуг собственными силами (без субъектов малого предпринимательства) (с 2017г) млдр. руб на 1000 чел. (данные по МР)  </vt:lpstr>
      <vt:lpstr>Введено в действие жилых домов на территории муниципального образования (кв.м) (данные по городам)</vt:lpstr>
      <vt:lpstr>Введено в действие жилых домов на территории муниципального образования (кв.м) на 1000 чел (данные по городам)</vt:lpstr>
      <vt:lpstr>Оборот розничной торговли (без субъектов малого предпринимательства)  (с 2017г) (млн. руб) (данные по МР)</vt:lpstr>
      <vt:lpstr>Оборот розничной торговли (без субъектов малого предпринимательства)  (с 2017 г) (млн руб) на 1000 чел (данные по МР)</vt:lpstr>
      <vt:lpstr>Текущие (эксплуатационные) затраты на охрану окружающей среды, включая оплату услуг природоохранного назначения, тыс. руб.</vt:lpstr>
      <vt:lpstr>Инвестиции в основной капитал за счет средств бюджета муниципального образования (данные по городу), млн руб. (2010-2020 гг.)</vt:lpstr>
      <vt:lpstr>Инвестиции в основной капитал, осуществляемые организациями, находящимися на территории муниципального образования (данные по району), млрд руб (2010-2023 гг.)</vt:lpstr>
      <vt:lpstr>Объем инвестиций в основной капитал (за исключением бюджетных средств) в расчете на 1 жителя (данные по району), тыс. руб. (2010-2023 гг.)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Екатерина Степанова</dc:creator>
  <cp:lastModifiedBy>Екатерина Степанова</cp:lastModifiedBy>
  <cp:revision>1</cp:revision>
  <dcterms:modified xsi:type="dcterms:W3CDTF">2024-11-20T20:46:49Z</dcterms:modified>
</cp:coreProperties>
</file>