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38"/>
  </p:notesMasterIdLst>
  <p:sldIdLst>
    <p:sldId id="256" r:id="rId3"/>
    <p:sldId id="282" r:id="rId4"/>
    <p:sldId id="283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16" r:id="rId13"/>
    <p:sldId id="324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</p:sldIdLst>
  <p:sldSz cx="9144000" cy="5143500" type="screen16x9"/>
  <p:notesSz cx="6858000" cy="9144000"/>
  <p:embeddedFontLst>
    <p:embeddedFont>
      <p:font typeface="Helvetica Neue" panose="020B060402020202020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5036F4-97CF-45C4-96E8-FC4FF79946E3}">
  <a:tblStyle styleId="{605036F4-97CF-45C4-96E8-FC4FF79946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7F7D16-CFA5-44F6-AD41-3DE42DDC87B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48F587-308A-4A43-B614-6AFBB43107F4}">
      <dgm:prSet phldrT="[Текст]" custT="1"/>
      <dgm:spPr/>
      <dgm:t>
        <a:bodyPr/>
        <a:lstStyle/>
        <a:p>
          <a:r>
            <a:rPr lang="ru-RU" sz="1600" dirty="0"/>
            <a:t>Глазов привлекает больше инвесторов благодаря развитой инфраструктуре и поддержке местных властей, но сталкивается с высоким оттоком населения и отсутствием маятниковой миграции, что указывает на необходимость создания дополнительных социальных благ.</a:t>
          </a:r>
        </a:p>
      </dgm:t>
    </dgm:pt>
    <dgm:pt modelId="{0916041D-52E8-418C-BFFE-3B2A6AC87552}" type="parTrans" cxnId="{1FFB1D6A-6B26-43D8-9261-6AE7C6CA73E0}">
      <dgm:prSet/>
      <dgm:spPr/>
      <dgm:t>
        <a:bodyPr/>
        <a:lstStyle/>
        <a:p>
          <a:endParaRPr lang="ru-RU"/>
        </a:p>
      </dgm:t>
    </dgm:pt>
    <dgm:pt modelId="{07A8F2A2-D2BA-4B67-9DBA-CDD337CB7705}" type="sibTrans" cxnId="{1FFB1D6A-6B26-43D8-9261-6AE7C6CA73E0}">
      <dgm:prSet/>
      <dgm:spPr/>
      <dgm:t>
        <a:bodyPr/>
        <a:lstStyle/>
        <a:p>
          <a:endParaRPr lang="ru-RU"/>
        </a:p>
      </dgm:t>
    </dgm:pt>
    <dgm:pt modelId="{975A0D18-0078-406F-9CE9-81B139E123C7}">
      <dgm:prSet phldrT="[Текст]" custT="1"/>
      <dgm:spPr/>
      <dgm:t>
        <a:bodyPr/>
        <a:lstStyle/>
        <a:p>
          <a:r>
            <a:rPr lang="ru-RU" sz="1600" dirty="0"/>
            <a:t>Сарапул демонстрирует более устойчивую экономическую среду с меньшими инвестициями, чем Глазов, но большими, чем в Воткинске, сохраняя стабильные показатели по всем параметрам.</a:t>
          </a:r>
        </a:p>
      </dgm:t>
    </dgm:pt>
    <dgm:pt modelId="{562CB459-732A-4628-AA28-D0CB4DADE80F}" type="parTrans" cxnId="{E1664909-609D-442B-9D09-229386A7AED5}">
      <dgm:prSet/>
      <dgm:spPr/>
      <dgm:t>
        <a:bodyPr/>
        <a:lstStyle/>
        <a:p>
          <a:endParaRPr lang="ru-RU"/>
        </a:p>
      </dgm:t>
    </dgm:pt>
    <dgm:pt modelId="{961AA2EE-5809-455C-914E-9E5BEF3DAA60}" type="sibTrans" cxnId="{E1664909-609D-442B-9D09-229386A7AED5}">
      <dgm:prSet/>
      <dgm:spPr/>
      <dgm:t>
        <a:bodyPr/>
        <a:lstStyle/>
        <a:p>
          <a:endParaRPr lang="ru-RU"/>
        </a:p>
      </dgm:t>
    </dgm:pt>
    <dgm:pt modelId="{0B230E8F-F03A-4F52-A1DC-190A9557B352}">
      <dgm:prSet phldrT="[Текст]" custT="1"/>
      <dgm:spPr/>
      <dgm:t>
        <a:bodyPr/>
        <a:lstStyle/>
        <a:p>
          <a:r>
            <a:rPr lang="ru-RU" sz="1600" dirty="0"/>
            <a:t>Воткинск имеет серьезные проблемы с высокой долей убыточных предприятий и низким объемом отгруженных товаров, однако имеет наибольшую заработную плату и миграционный прирост среди изучаемых городов, что может быть связано с близостью к Ижевску.</a:t>
          </a:r>
        </a:p>
      </dgm:t>
    </dgm:pt>
    <dgm:pt modelId="{F1E6DD5D-065B-42B9-9C20-94F43865175D}" type="parTrans" cxnId="{B529341B-7369-417F-BEE3-5AD016482589}">
      <dgm:prSet/>
      <dgm:spPr/>
      <dgm:t>
        <a:bodyPr/>
        <a:lstStyle/>
        <a:p>
          <a:endParaRPr lang="ru-RU"/>
        </a:p>
      </dgm:t>
    </dgm:pt>
    <dgm:pt modelId="{F80ADABA-577C-42AD-BF61-95EA2B1A1BBA}" type="sibTrans" cxnId="{B529341B-7369-417F-BEE3-5AD016482589}">
      <dgm:prSet/>
      <dgm:spPr/>
      <dgm:t>
        <a:bodyPr/>
        <a:lstStyle/>
        <a:p>
          <a:endParaRPr lang="ru-RU"/>
        </a:p>
      </dgm:t>
    </dgm:pt>
    <dgm:pt modelId="{B6F3C181-8778-437E-8343-B00381FA4AB5}" type="pres">
      <dgm:prSet presAssocID="{807F7D16-CFA5-44F6-AD41-3DE42DDC87BC}" presName="Name0" presStyleCnt="0">
        <dgm:presLayoutVars>
          <dgm:chMax val="7"/>
          <dgm:chPref val="7"/>
          <dgm:dir/>
        </dgm:presLayoutVars>
      </dgm:prSet>
      <dgm:spPr/>
    </dgm:pt>
    <dgm:pt modelId="{0673E884-17A5-4004-9750-414ACDA0DD93}" type="pres">
      <dgm:prSet presAssocID="{807F7D16-CFA5-44F6-AD41-3DE42DDC87BC}" presName="Name1" presStyleCnt="0"/>
      <dgm:spPr/>
    </dgm:pt>
    <dgm:pt modelId="{C66CEB18-A622-460A-92C2-56AE5BE9DFC0}" type="pres">
      <dgm:prSet presAssocID="{807F7D16-CFA5-44F6-AD41-3DE42DDC87BC}" presName="cycle" presStyleCnt="0"/>
      <dgm:spPr/>
    </dgm:pt>
    <dgm:pt modelId="{36B4168F-FF62-4D0B-8066-A5F6DA7A1C3E}" type="pres">
      <dgm:prSet presAssocID="{807F7D16-CFA5-44F6-AD41-3DE42DDC87BC}" presName="srcNode" presStyleLbl="node1" presStyleIdx="0" presStyleCnt="3"/>
      <dgm:spPr/>
    </dgm:pt>
    <dgm:pt modelId="{ACE28A30-5A37-4FAF-8519-0E14F89535F9}" type="pres">
      <dgm:prSet presAssocID="{807F7D16-CFA5-44F6-AD41-3DE42DDC87BC}" presName="conn" presStyleLbl="parChTrans1D2" presStyleIdx="0" presStyleCnt="1"/>
      <dgm:spPr/>
    </dgm:pt>
    <dgm:pt modelId="{E9A1F2E5-CADD-4B1E-A44E-4365C849F660}" type="pres">
      <dgm:prSet presAssocID="{807F7D16-CFA5-44F6-AD41-3DE42DDC87BC}" presName="extraNode" presStyleLbl="node1" presStyleIdx="0" presStyleCnt="3"/>
      <dgm:spPr/>
    </dgm:pt>
    <dgm:pt modelId="{F624E8BA-4B99-4862-98C2-538C46004F4C}" type="pres">
      <dgm:prSet presAssocID="{807F7D16-CFA5-44F6-AD41-3DE42DDC87BC}" presName="dstNode" presStyleLbl="node1" presStyleIdx="0" presStyleCnt="3"/>
      <dgm:spPr/>
    </dgm:pt>
    <dgm:pt modelId="{21789A63-44FD-4F56-8FA3-B848FF7999F1}" type="pres">
      <dgm:prSet presAssocID="{3A48F587-308A-4A43-B614-6AFBB43107F4}" presName="text_1" presStyleLbl="node1" presStyleIdx="0" presStyleCnt="3">
        <dgm:presLayoutVars>
          <dgm:bulletEnabled val="1"/>
        </dgm:presLayoutVars>
      </dgm:prSet>
      <dgm:spPr/>
    </dgm:pt>
    <dgm:pt modelId="{4F54F155-C52C-4A1C-A698-CEDC9C9A6E06}" type="pres">
      <dgm:prSet presAssocID="{3A48F587-308A-4A43-B614-6AFBB43107F4}" presName="accent_1" presStyleCnt="0"/>
      <dgm:spPr/>
    </dgm:pt>
    <dgm:pt modelId="{B9EFF7C3-9596-47DA-AB27-0A143C28F11F}" type="pres">
      <dgm:prSet presAssocID="{3A48F587-308A-4A43-B614-6AFBB43107F4}" presName="accentRepeatNode" presStyleLbl="solidFgAcc1" presStyleIdx="0" presStyleCnt="3" custLinFactNeighborX="-1683" custLinFactNeighborY="135"/>
      <dgm:spPr/>
    </dgm:pt>
    <dgm:pt modelId="{747AA0B9-9846-4AF0-8F6B-1864E045CFC5}" type="pres">
      <dgm:prSet presAssocID="{975A0D18-0078-406F-9CE9-81B139E123C7}" presName="text_2" presStyleLbl="node1" presStyleIdx="1" presStyleCnt="3">
        <dgm:presLayoutVars>
          <dgm:bulletEnabled val="1"/>
        </dgm:presLayoutVars>
      </dgm:prSet>
      <dgm:spPr/>
    </dgm:pt>
    <dgm:pt modelId="{D5E04962-85F0-4A3C-A841-B3BBE678E3E2}" type="pres">
      <dgm:prSet presAssocID="{975A0D18-0078-406F-9CE9-81B139E123C7}" presName="accent_2" presStyleCnt="0"/>
      <dgm:spPr/>
    </dgm:pt>
    <dgm:pt modelId="{9B981EEC-C33B-47EB-A006-135F0C6686FD}" type="pres">
      <dgm:prSet presAssocID="{975A0D18-0078-406F-9CE9-81B139E123C7}" presName="accentRepeatNode" presStyleLbl="solidFgAcc1" presStyleIdx="1" presStyleCnt="3"/>
      <dgm:spPr/>
    </dgm:pt>
    <dgm:pt modelId="{7B1FF88A-2579-4E84-8697-FED1B7A847C8}" type="pres">
      <dgm:prSet presAssocID="{0B230E8F-F03A-4F52-A1DC-190A9557B352}" presName="text_3" presStyleLbl="node1" presStyleIdx="2" presStyleCnt="3">
        <dgm:presLayoutVars>
          <dgm:bulletEnabled val="1"/>
        </dgm:presLayoutVars>
      </dgm:prSet>
      <dgm:spPr/>
    </dgm:pt>
    <dgm:pt modelId="{BA183C7D-B655-4171-9710-3178371FD728}" type="pres">
      <dgm:prSet presAssocID="{0B230E8F-F03A-4F52-A1DC-190A9557B352}" presName="accent_3" presStyleCnt="0"/>
      <dgm:spPr/>
    </dgm:pt>
    <dgm:pt modelId="{480E708E-4313-465A-B9D2-D7831CAE5B43}" type="pres">
      <dgm:prSet presAssocID="{0B230E8F-F03A-4F52-A1DC-190A9557B352}" presName="accentRepeatNode" presStyleLbl="solidFgAcc1" presStyleIdx="2" presStyleCnt="3"/>
      <dgm:spPr/>
    </dgm:pt>
  </dgm:ptLst>
  <dgm:cxnLst>
    <dgm:cxn modelId="{E1664909-609D-442B-9D09-229386A7AED5}" srcId="{807F7D16-CFA5-44F6-AD41-3DE42DDC87BC}" destId="{975A0D18-0078-406F-9CE9-81B139E123C7}" srcOrd="1" destOrd="0" parTransId="{562CB459-732A-4628-AA28-D0CB4DADE80F}" sibTransId="{961AA2EE-5809-455C-914E-9E5BEF3DAA60}"/>
    <dgm:cxn modelId="{B529341B-7369-417F-BEE3-5AD016482589}" srcId="{807F7D16-CFA5-44F6-AD41-3DE42DDC87BC}" destId="{0B230E8F-F03A-4F52-A1DC-190A9557B352}" srcOrd="2" destOrd="0" parTransId="{F1E6DD5D-065B-42B9-9C20-94F43865175D}" sibTransId="{F80ADABA-577C-42AD-BF61-95EA2B1A1BBA}"/>
    <dgm:cxn modelId="{56F25126-5B0E-4E21-84D0-18ADA291E6BA}" type="presOf" srcId="{3A48F587-308A-4A43-B614-6AFBB43107F4}" destId="{21789A63-44FD-4F56-8FA3-B848FF7999F1}" srcOrd="0" destOrd="0" presId="urn:microsoft.com/office/officeart/2008/layout/VerticalCurvedList"/>
    <dgm:cxn modelId="{AA9EBE62-1FBC-4EF4-AF8F-3AF373B876E0}" type="presOf" srcId="{807F7D16-CFA5-44F6-AD41-3DE42DDC87BC}" destId="{B6F3C181-8778-437E-8343-B00381FA4AB5}" srcOrd="0" destOrd="0" presId="urn:microsoft.com/office/officeart/2008/layout/VerticalCurvedList"/>
    <dgm:cxn modelId="{1FFB1D6A-6B26-43D8-9261-6AE7C6CA73E0}" srcId="{807F7D16-CFA5-44F6-AD41-3DE42DDC87BC}" destId="{3A48F587-308A-4A43-B614-6AFBB43107F4}" srcOrd="0" destOrd="0" parTransId="{0916041D-52E8-418C-BFFE-3B2A6AC87552}" sibTransId="{07A8F2A2-D2BA-4B67-9DBA-CDD337CB7705}"/>
    <dgm:cxn modelId="{EB04A555-FA35-405F-816E-0E9B467FFE39}" type="presOf" srcId="{0B230E8F-F03A-4F52-A1DC-190A9557B352}" destId="{7B1FF88A-2579-4E84-8697-FED1B7A847C8}" srcOrd="0" destOrd="0" presId="urn:microsoft.com/office/officeart/2008/layout/VerticalCurvedList"/>
    <dgm:cxn modelId="{BA40C2B1-66A7-4FC5-8006-E6120326A226}" type="presOf" srcId="{975A0D18-0078-406F-9CE9-81B139E123C7}" destId="{747AA0B9-9846-4AF0-8F6B-1864E045CFC5}" srcOrd="0" destOrd="0" presId="urn:microsoft.com/office/officeart/2008/layout/VerticalCurvedList"/>
    <dgm:cxn modelId="{D94A09D2-5DD9-4B04-8C17-DFECE25D482A}" type="presOf" srcId="{07A8F2A2-D2BA-4B67-9DBA-CDD337CB7705}" destId="{ACE28A30-5A37-4FAF-8519-0E14F89535F9}" srcOrd="0" destOrd="0" presId="urn:microsoft.com/office/officeart/2008/layout/VerticalCurvedList"/>
    <dgm:cxn modelId="{D73B23DE-025E-41E1-BD84-645F78328CF3}" type="presParOf" srcId="{B6F3C181-8778-437E-8343-B00381FA4AB5}" destId="{0673E884-17A5-4004-9750-414ACDA0DD93}" srcOrd="0" destOrd="0" presId="urn:microsoft.com/office/officeart/2008/layout/VerticalCurvedList"/>
    <dgm:cxn modelId="{88AC053E-7530-4C0D-A89B-FC0328D3E8E2}" type="presParOf" srcId="{0673E884-17A5-4004-9750-414ACDA0DD93}" destId="{C66CEB18-A622-460A-92C2-56AE5BE9DFC0}" srcOrd="0" destOrd="0" presId="urn:microsoft.com/office/officeart/2008/layout/VerticalCurvedList"/>
    <dgm:cxn modelId="{0AC07555-5038-432A-9304-663581FB553B}" type="presParOf" srcId="{C66CEB18-A622-460A-92C2-56AE5BE9DFC0}" destId="{36B4168F-FF62-4D0B-8066-A5F6DA7A1C3E}" srcOrd="0" destOrd="0" presId="urn:microsoft.com/office/officeart/2008/layout/VerticalCurvedList"/>
    <dgm:cxn modelId="{8A40ECB7-D96C-4889-847F-5F6A3646AC19}" type="presParOf" srcId="{C66CEB18-A622-460A-92C2-56AE5BE9DFC0}" destId="{ACE28A30-5A37-4FAF-8519-0E14F89535F9}" srcOrd="1" destOrd="0" presId="urn:microsoft.com/office/officeart/2008/layout/VerticalCurvedList"/>
    <dgm:cxn modelId="{3A998544-07B9-4F92-A272-3749EE6F9678}" type="presParOf" srcId="{C66CEB18-A622-460A-92C2-56AE5BE9DFC0}" destId="{E9A1F2E5-CADD-4B1E-A44E-4365C849F660}" srcOrd="2" destOrd="0" presId="urn:microsoft.com/office/officeart/2008/layout/VerticalCurvedList"/>
    <dgm:cxn modelId="{FD867380-1F94-4033-8451-69CA792A0D2F}" type="presParOf" srcId="{C66CEB18-A622-460A-92C2-56AE5BE9DFC0}" destId="{F624E8BA-4B99-4862-98C2-538C46004F4C}" srcOrd="3" destOrd="0" presId="urn:microsoft.com/office/officeart/2008/layout/VerticalCurvedList"/>
    <dgm:cxn modelId="{1379B8BD-800C-4E00-BB74-C2E2B696B065}" type="presParOf" srcId="{0673E884-17A5-4004-9750-414ACDA0DD93}" destId="{21789A63-44FD-4F56-8FA3-B848FF7999F1}" srcOrd="1" destOrd="0" presId="urn:microsoft.com/office/officeart/2008/layout/VerticalCurvedList"/>
    <dgm:cxn modelId="{D2867D23-4A62-432A-A323-15720FE179A3}" type="presParOf" srcId="{0673E884-17A5-4004-9750-414ACDA0DD93}" destId="{4F54F155-C52C-4A1C-A698-CEDC9C9A6E06}" srcOrd="2" destOrd="0" presId="urn:microsoft.com/office/officeart/2008/layout/VerticalCurvedList"/>
    <dgm:cxn modelId="{DFC9C7C5-D44A-4C04-B287-02FA1EE75B90}" type="presParOf" srcId="{4F54F155-C52C-4A1C-A698-CEDC9C9A6E06}" destId="{B9EFF7C3-9596-47DA-AB27-0A143C28F11F}" srcOrd="0" destOrd="0" presId="urn:microsoft.com/office/officeart/2008/layout/VerticalCurvedList"/>
    <dgm:cxn modelId="{ED5725D7-4F0B-40D4-90AF-FD74807CBA46}" type="presParOf" srcId="{0673E884-17A5-4004-9750-414ACDA0DD93}" destId="{747AA0B9-9846-4AF0-8F6B-1864E045CFC5}" srcOrd="3" destOrd="0" presId="urn:microsoft.com/office/officeart/2008/layout/VerticalCurvedList"/>
    <dgm:cxn modelId="{95F75335-86F7-45C6-A3A0-2C027835F7CC}" type="presParOf" srcId="{0673E884-17A5-4004-9750-414ACDA0DD93}" destId="{D5E04962-85F0-4A3C-A841-B3BBE678E3E2}" srcOrd="4" destOrd="0" presId="urn:microsoft.com/office/officeart/2008/layout/VerticalCurvedList"/>
    <dgm:cxn modelId="{0387D4C5-987A-4650-B995-E76C6D93FF88}" type="presParOf" srcId="{D5E04962-85F0-4A3C-A841-B3BBE678E3E2}" destId="{9B981EEC-C33B-47EB-A006-135F0C6686FD}" srcOrd="0" destOrd="0" presId="urn:microsoft.com/office/officeart/2008/layout/VerticalCurvedList"/>
    <dgm:cxn modelId="{881629ED-08B4-4C17-8A24-49C59F8A52CA}" type="presParOf" srcId="{0673E884-17A5-4004-9750-414ACDA0DD93}" destId="{7B1FF88A-2579-4E84-8697-FED1B7A847C8}" srcOrd="5" destOrd="0" presId="urn:microsoft.com/office/officeart/2008/layout/VerticalCurvedList"/>
    <dgm:cxn modelId="{DAD7DF71-B08E-4C27-88A6-9C6D877F34F4}" type="presParOf" srcId="{0673E884-17A5-4004-9750-414ACDA0DD93}" destId="{BA183C7D-B655-4171-9710-3178371FD728}" srcOrd="6" destOrd="0" presId="urn:microsoft.com/office/officeart/2008/layout/VerticalCurvedList"/>
    <dgm:cxn modelId="{CF4BF99B-5B84-467D-9E1A-205E3D894406}" type="presParOf" srcId="{BA183C7D-B655-4171-9710-3178371FD728}" destId="{480E708E-4313-465A-B9D2-D7831CAE5B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28A30-5A37-4FAF-8519-0E14F89535F9}">
      <dsp:nvSpPr>
        <dsp:cNvPr id="0" name=""/>
        <dsp:cNvSpPr/>
      </dsp:nvSpPr>
      <dsp:spPr>
        <a:xfrm>
          <a:off x="-3660494" y="-562439"/>
          <a:ext cx="4363479" cy="4363479"/>
        </a:xfrm>
        <a:prstGeom prst="blockArc">
          <a:avLst>
            <a:gd name="adj1" fmla="val 18900000"/>
            <a:gd name="adj2" fmla="val 2700000"/>
            <a:gd name="adj3" fmla="val 4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89A63-44FD-4F56-8FA3-B848FF7999F1}">
      <dsp:nvSpPr>
        <dsp:cNvPr id="0" name=""/>
        <dsp:cNvSpPr/>
      </dsp:nvSpPr>
      <dsp:spPr>
        <a:xfrm>
          <a:off x="452060" y="323860"/>
          <a:ext cx="7799290" cy="647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12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Глазов привлекает больше инвесторов благодаря развитой инфраструктуре и поддержке местных властей, но сталкивается с высоким оттоком населения и отсутствием маятниковой миграции, что указывает на необходимость создания дополнительных социальных благ.</a:t>
          </a:r>
        </a:p>
      </dsp:txBody>
      <dsp:txXfrm>
        <a:off x="452060" y="323860"/>
        <a:ext cx="7799290" cy="647720"/>
      </dsp:txXfrm>
    </dsp:sp>
    <dsp:sp modelId="{B9EFF7C3-9596-47DA-AB27-0A143C28F11F}">
      <dsp:nvSpPr>
        <dsp:cNvPr id="0" name=""/>
        <dsp:cNvSpPr/>
      </dsp:nvSpPr>
      <dsp:spPr>
        <a:xfrm>
          <a:off x="33608" y="243988"/>
          <a:ext cx="809650" cy="809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AA0B9-9846-4AF0-8F6B-1864E045CFC5}">
      <dsp:nvSpPr>
        <dsp:cNvPr id="0" name=""/>
        <dsp:cNvSpPr/>
      </dsp:nvSpPr>
      <dsp:spPr>
        <a:xfrm>
          <a:off x="687506" y="1295440"/>
          <a:ext cx="7563844" cy="647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12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Сарапул демонстрирует более устойчивую экономическую среду с меньшими инвестициями, чем Глазов, но большими, чем в Воткинске, сохраняя стабильные показатели по всем параметрам.</a:t>
          </a:r>
        </a:p>
      </dsp:txBody>
      <dsp:txXfrm>
        <a:off x="687506" y="1295440"/>
        <a:ext cx="7563844" cy="647720"/>
      </dsp:txXfrm>
    </dsp:sp>
    <dsp:sp modelId="{9B981EEC-C33B-47EB-A006-135F0C6686FD}">
      <dsp:nvSpPr>
        <dsp:cNvPr id="0" name=""/>
        <dsp:cNvSpPr/>
      </dsp:nvSpPr>
      <dsp:spPr>
        <a:xfrm>
          <a:off x="282681" y="1214475"/>
          <a:ext cx="809650" cy="809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FF88A-2579-4E84-8697-FED1B7A847C8}">
      <dsp:nvSpPr>
        <dsp:cNvPr id="0" name=""/>
        <dsp:cNvSpPr/>
      </dsp:nvSpPr>
      <dsp:spPr>
        <a:xfrm>
          <a:off x="452060" y="2267020"/>
          <a:ext cx="7799290" cy="647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12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Воткинск имеет серьезные проблемы с высокой долей убыточных предприятий и низким объемом отгруженных товаров, однако имеет наибольшую заработную плату и миграционный прирост среди изучаемых городов, что может быть связано с близостью к Ижевску.</a:t>
          </a:r>
        </a:p>
      </dsp:txBody>
      <dsp:txXfrm>
        <a:off x="452060" y="2267020"/>
        <a:ext cx="7799290" cy="647720"/>
      </dsp:txXfrm>
    </dsp:sp>
    <dsp:sp modelId="{480E708E-4313-465A-B9D2-D7831CAE5B43}">
      <dsp:nvSpPr>
        <dsp:cNvPr id="0" name=""/>
        <dsp:cNvSpPr/>
      </dsp:nvSpPr>
      <dsp:spPr>
        <a:xfrm>
          <a:off x="47235" y="2186055"/>
          <a:ext cx="809650" cy="809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bf20c5cae_0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cbf20c5cae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499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bf20c5cae_0_5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cbf20c5cae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bf20c5cae_0_1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cbf20c5cae_0_1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cbf20c5cae_0_1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cbf20c5cae_0_1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bf20c5cae_0_1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cbf20c5cae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cbf20c5cae_0_1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2cbf20c5cae_0_1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cbf20c5cae_0_1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cbf20c5cae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cbf20c5cae_0_1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cbf20c5cae_0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cbf20c5cae_0_1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2cbf20c5cae_0_1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cbf20c5cae_0_12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2cbf20c5cae_0_1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bf20c5cae_0_1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2cbf20c5cae_0_1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cbfe43faf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2cbfe43fa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cbfe43fafa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2cbfe43faf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cbf20c5cae_0_1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2cbf20c5cae_0_1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bf20c5cae_0_12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2cbf20c5cae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cbf20c5cae_0_12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cbf20c5cae_0_1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cbf20c5cae_0_1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2cbf20c5cae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cbf20c5cae_0_12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2cbf20c5cae_0_1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bf20c5cae_0_12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2cbf20c5cae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cbfe43fafa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2cbfe43faf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cbfe43fafa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g2cbfe43faf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bf20c5cae_0_13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2cbf20c5cae_0_1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cbf20c5cae_0_1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2cbf20c5cae_0_1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cbf20c5cae_0_13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2cbf20c5cae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24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3247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0cf4de53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80cf4de5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64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756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 descr="A blue circle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394" y="721630"/>
            <a:ext cx="664875" cy="66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4"/>
          <p:cNvCxnSpPr/>
          <p:nvPr/>
        </p:nvCxnSpPr>
        <p:spPr>
          <a:xfrm>
            <a:off x="4567659" y="739002"/>
            <a:ext cx="0" cy="6303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" name="Google Shape;59;p14"/>
          <p:cNvCxnSpPr/>
          <p:nvPr/>
        </p:nvCxnSpPr>
        <p:spPr>
          <a:xfrm>
            <a:off x="6481936" y="739002"/>
            <a:ext cx="0" cy="6303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60;p14"/>
          <p:cNvCxnSpPr/>
          <p:nvPr/>
        </p:nvCxnSpPr>
        <p:spPr>
          <a:xfrm>
            <a:off x="8384285" y="739002"/>
            <a:ext cx="0" cy="6303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770975" y="1803503"/>
            <a:ext cx="57255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3200"/>
              <a:buFont typeface="Arial"/>
              <a:buNone/>
              <a:defRPr sz="3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556210" y="890881"/>
            <a:ext cx="28866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4694565" y="880372"/>
            <a:ext cx="1708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  <a:defRPr sz="9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3"/>
          </p:nvPr>
        </p:nvSpPr>
        <p:spPr>
          <a:xfrm>
            <a:off x="6590040" y="880372"/>
            <a:ext cx="16632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  <a:defRPr sz="9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4"/>
          </p:nvPr>
        </p:nvSpPr>
        <p:spPr>
          <a:xfrm>
            <a:off x="770975" y="3618686"/>
            <a:ext cx="57189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1">
  <p:cSld name="Текст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5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" name="Google Shape;69;p15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" name="Google Shape;70;p15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15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15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" name="Google Shape;73;p15"/>
          <p:cNvSpPr>
            <a:spLocks noGrp="1"/>
          </p:cNvSpPr>
          <p:nvPr>
            <p:ph type="pic" idx="2"/>
          </p:nvPr>
        </p:nvSpPr>
        <p:spPr>
          <a:xfrm>
            <a:off x="5013490" y="1085842"/>
            <a:ext cx="3243900" cy="3243900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2">
  <p:cSld name="Текст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6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16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" name="Google Shape;83;p16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16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16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3"/>
          </p:nvPr>
        </p:nvSpPr>
        <p:spPr>
          <a:xfrm>
            <a:off x="439423" y="1784747"/>
            <a:ext cx="8293500" cy="28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4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3">
  <p:cSld name="Текст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7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17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17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17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17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3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4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5"/>
          </p:nvPr>
        </p:nvSpPr>
        <p:spPr>
          <a:xfrm>
            <a:off x="4694919" y="1784747"/>
            <a:ext cx="4038000" cy="25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2400"/>
              <a:buFont typeface="Arial"/>
              <a:buNone/>
              <a:defRPr sz="24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6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1">
  <p:cSld name="График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8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18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18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" name="Google Shape;110;p18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18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2418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4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5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>
            <a:spLocks noGrp="1"/>
          </p:cNvSpPr>
          <p:nvPr>
            <p:ph type="chart" idx="6"/>
          </p:nvPr>
        </p:nvSpPr>
        <p:spPr>
          <a:xfrm>
            <a:off x="3954073" y="1085842"/>
            <a:ext cx="4778700" cy="3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2">
  <p:cSld name="График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9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19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19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" name="Google Shape;124;p19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19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4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>
            <a:spLocks noGrp="1"/>
          </p:cNvSpPr>
          <p:nvPr>
            <p:ph type="chart" idx="5"/>
          </p:nvPr>
        </p:nvSpPr>
        <p:spPr>
          <a:xfrm>
            <a:off x="3954073" y="1085842"/>
            <a:ext cx="4778700" cy="3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6"/>
          </p:nvPr>
        </p:nvSpPr>
        <p:spPr>
          <a:xfrm>
            <a:off x="439341" y="1085298"/>
            <a:ext cx="3242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7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фры">
  <p:cSld name="Цифры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20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20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20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8" name="Google Shape;138;p20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20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4"/>
          </p:nvPr>
        </p:nvSpPr>
        <p:spPr>
          <a:xfrm>
            <a:off x="431307" y="3077996"/>
            <a:ext cx="20688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5"/>
          </p:nvPr>
        </p:nvSpPr>
        <p:spPr>
          <a:xfrm>
            <a:off x="3035255" y="3077996"/>
            <a:ext cx="20682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6"/>
          </p:nvPr>
        </p:nvSpPr>
        <p:spPr>
          <a:xfrm>
            <a:off x="5639204" y="3077996"/>
            <a:ext cx="20682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7"/>
          </p:nvPr>
        </p:nvSpPr>
        <p:spPr>
          <a:xfrm>
            <a:off x="431307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8"/>
          </p:nvPr>
        </p:nvSpPr>
        <p:spPr>
          <a:xfrm>
            <a:off x="3035255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9"/>
          </p:nvPr>
        </p:nvSpPr>
        <p:spPr>
          <a:xfrm>
            <a:off x="5639204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1">
  <p:cSld name="Таблица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1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" name="Google Shape;153;p21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4" name="Google Shape;154;p21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21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21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4"/>
          </p:nvPr>
        </p:nvSpPr>
        <p:spPr>
          <a:xfrm>
            <a:off x="439340" y="1085299"/>
            <a:ext cx="829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5"/>
          </p:nvPr>
        </p:nvSpPr>
        <p:spPr>
          <a:xfrm>
            <a:off x="439341" y="4304392"/>
            <a:ext cx="51183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2">
  <p:cSld name="Таблица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2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22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6" name="Google Shape;166;p22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2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22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body" idx="4"/>
          </p:nvPr>
        </p:nvSpPr>
        <p:spPr>
          <a:xfrm>
            <a:off x="439340" y="1085298"/>
            <a:ext cx="57135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5"/>
          </p:nvPr>
        </p:nvSpPr>
        <p:spPr>
          <a:xfrm>
            <a:off x="439341" y="4304392"/>
            <a:ext cx="51183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6"/>
          </p:nvPr>
        </p:nvSpPr>
        <p:spPr>
          <a:xfrm>
            <a:off x="6515105" y="1656272"/>
            <a:ext cx="2198100" cy="19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">
  <p:cSld name="чисты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A20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3107" y="1982857"/>
            <a:ext cx="1177786" cy="1177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_2">
  <p:cSld name="чистый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4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24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24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4" name="Google Shape;184;p24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5" name="Google Shape;185;p24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вет">
  <p:cSld name="цв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25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25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25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25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p25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25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2418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4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4044737" y="1085843"/>
            <a:ext cx="623400" cy="623400"/>
          </a:xfrm>
          <a:prstGeom prst="ellipse">
            <a:avLst/>
          </a:prstGeom>
          <a:solidFill>
            <a:srgbClr val="0E2D6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5057194" y="1085843"/>
            <a:ext cx="623400" cy="623400"/>
          </a:xfrm>
          <a:prstGeom prst="ellipse">
            <a:avLst/>
          </a:prstGeom>
          <a:solidFill>
            <a:srgbClr val="234A9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6069651" y="1085843"/>
            <a:ext cx="623400" cy="623400"/>
          </a:xfrm>
          <a:prstGeom prst="ellipse">
            <a:avLst/>
          </a:prstGeom>
          <a:solidFill>
            <a:srgbClr val="11A0D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5"/>
          <p:cNvSpPr/>
          <p:nvPr/>
        </p:nvSpPr>
        <p:spPr>
          <a:xfrm>
            <a:off x="7082108" y="1085843"/>
            <a:ext cx="623400" cy="623400"/>
          </a:xfrm>
          <a:prstGeom prst="ellipse">
            <a:avLst/>
          </a:prstGeom>
          <a:solidFill>
            <a:srgbClr val="029C6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5"/>
          <p:cNvSpPr/>
          <p:nvPr/>
        </p:nvSpPr>
        <p:spPr>
          <a:xfrm>
            <a:off x="8094566" y="1085843"/>
            <a:ext cx="623400" cy="623400"/>
          </a:xfrm>
          <a:prstGeom prst="ellipse">
            <a:avLst/>
          </a:prstGeom>
          <a:solidFill>
            <a:srgbClr val="EB681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4044737" y="2031524"/>
            <a:ext cx="623400" cy="623400"/>
          </a:xfrm>
          <a:prstGeom prst="ellipse">
            <a:avLst/>
          </a:prstGeom>
          <a:solidFill>
            <a:srgbClr val="7D4EB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5057194" y="2031524"/>
            <a:ext cx="623400" cy="623400"/>
          </a:xfrm>
          <a:prstGeom prst="ellipse">
            <a:avLst/>
          </a:prstGeom>
          <a:solidFill>
            <a:srgbClr val="E61F3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6069651" y="2031524"/>
            <a:ext cx="623400" cy="623400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5"/>
          <p:cNvSpPr/>
          <p:nvPr/>
        </p:nvSpPr>
        <p:spPr>
          <a:xfrm>
            <a:off x="7082108" y="2031524"/>
            <a:ext cx="623400" cy="623400"/>
          </a:xfrm>
          <a:prstGeom prst="ellipse">
            <a:avLst/>
          </a:prstGeom>
          <a:solidFill>
            <a:srgbClr val="7DA0D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8094566" y="2031524"/>
            <a:ext cx="623400" cy="623400"/>
          </a:xfrm>
          <a:prstGeom prst="ellipse">
            <a:avLst/>
          </a:prstGeom>
          <a:solidFill>
            <a:srgbClr val="47A0A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5"/>
          <p:cNvSpPr/>
          <p:nvPr/>
        </p:nvSpPr>
        <p:spPr>
          <a:xfrm>
            <a:off x="4044737" y="2977207"/>
            <a:ext cx="623400" cy="623400"/>
          </a:xfrm>
          <a:prstGeom prst="ellipse">
            <a:avLst/>
          </a:prstGeom>
          <a:solidFill>
            <a:srgbClr val="EB8C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5"/>
          <p:cNvSpPr/>
          <p:nvPr/>
        </p:nvSpPr>
        <p:spPr>
          <a:xfrm>
            <a:off x="5057194" y="2977207"/>
            <a:ext cx="623400" cy="623400"/>
          </a:xfrm>
          <a:prstGeom prst="ellipse">
            <a:avLst/>
          </a:prstGeom>
          <a:solidFill>
            <a:srgbClr val="9662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5"/>
          <p:cNvSpPr/>
          <p:nvPr/>
        </p:nvSpPr>
        <p:spPr>
          <a:xfrm>
            <a:off x="6069651" y="2977207"/>
            <a:ext cx="623400" cy="623400"/>
          </a:xfrm>
          <a:prstGeom prst="ellipse">
            <a:avLst/>
          </a:prstGeom>
          <a:solidFill>
            <a:srgbClr val="CD5A5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7082108" y="2977207"/>
            <a:ext cx="623400" cy="623400"/>
          </a:xfrm>
          <a:prstGeom prst="ellipse">
            <a:avLst/>
          </a:prstGeom>
          <a:solidFill>
            <a:srgbClr val="FFD74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8094566" y="2977207"/>
            <a:ext cx="623400" cy="623400"/>
          </a:xfrm>
          <a:prstGeom prst="ellipse">
            <a:avLst/>
          </a:prstGeom>
          <a:solidFill>
            <a:srgbClr val="CDDDF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4044737" y="3937327"/>
            <a:ext cx="623400" cy="623400"/>
          </a:xfrm>
          <a:prstGeom prst="ellipse">
            <a:avLst/>
          </a:prstGeom>
          <a:solidFill>
            <a:srgbClr val="D7EBB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5057194" y="3937327"/>
            <a:ext cx="623400" cy="623400"/>
          </a:xfrm>
          <a:prstGeom prst="ellipse">
            <a:avLst/>
          </a:prstGeom>
          <a:solidFill>
            <a:srgbClr val="FFDC9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5"/>
          <p:cNvSpPr/>
          <p:nvPr/>
        </p:nvSpPr>
        <p:spPr>
          <a:xfrm>
            <a:off x="6069651" y="3937327"/>
            <a:ext cx="623400" cy="623400"/>
          </a:xfrm>
          <a:prstGeom prst="ellipse">
            <a:avLst/>
          </a:prstGeom>
          <a:solidFill>
            <a:srgbClr val="D7C3F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5"/>
          <p:cNvSpPr/>
          <p:nvPr/>
        </p:nvSpPr>
        <p:spPr>
          <a:xfrm>
            <a:off x="7082108" y="3937327"/>
            <a:ext cx="623400" cy="623400"/>
          </a:xfrm>
          <a:prstGeom prst="ellipse">
            <a:avLst/>
          </a:prstGeom>
          <a:solidFill>
            <a:srgbClr val="F6C3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8094566" y="3937327"/>
            <a:ext cx="623400" cy="623400"/>
          </a:xfrm>
          <a:prstGeom prst="ellipse">
            <a:avLst/>
          </a:prstGeom>
          <a:solidFill>
            <a:srgbClr val="FFF0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lazov-gov.ru/abou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://adm-sarapul.ru/?ysclid=m2db361y1q123640701" TargetMode="External"/><Relationship Id="rId4" Type="http://schemas.openxmlformats.org/officeDocument/2006/relationships/hyperlink" Target="https://www.votkinsk.ru/?ysclid=m2dayorpo3527017877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kirill_balaganskij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vgroup.on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.government.ru/media/files/93HRZ6MDA34VHzAuozJOyA8bwsf9hxML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.government.ru/media/files/93HRZ6MDA34VHzAuozJOyA8bwsf9hxML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390106585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rt.tatarstan.ru/toser-zelenodolsk.ht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ert.tatarstan.ru/toser-zelenodolsk.ht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vk.com/m_afanasev2022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k.com/mcportzd" TargetMode="External"/><Relationship Id="rId5" Type="http://schemas.openxmlformats.org/officeDocument/2006/relationships/hyperlink" Target="https://vk.com/ecologiczel" TargetMode="External"/><Relationship Id="rId4" Type="http://schemas.openxmlformats.org/officeDocument/2006/relationships/hyperlink" Target="https://verplus.ru/" TargetMode="External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se.garant.ru/71999366/?ysclid=m2d7q3hst92551359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hyperlink" Target="https://www.consultant.ru/document/cons_doc_LAW_423111/56c557b4e4eaba5b3ca851b55b9da34100695d12/?ysclid=m24o52whsg31858874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xfrm>
            <a:off x="770981" y="1995469"/>
            <a:ext cx="7046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/>
              <a:t>Обзор готовящихся научных статей. Презентация имеющихся наработок </a:t>
            </a:r>
            <a:endParaRPr sz="2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ct val="123076"/>
              <a:buFont typeface="Arial"/>
              <a:buNone/>
            </a:pPr>
            <a:endParaRPr sz="2600" dirty="0"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1556210" y="890881"/>
            <a:ext cx="28866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Санкт-Петербургская </a:t>
            </a:r>
            <a:br>
              <a:rPr lang="ru" sz="900">
                <a:solidFill>
                  <a:srgbClr val="0E2D69"/>
                </a:solidFill>
              </a:rPr>
            </a:br>
            <a:r>
              <a:rPr lang="ru" sz="900">
                <a:solidFill>
                  <a:srgbClr val="0E2D69"/>
                </a:solidFill>
              </a:rPr>
              <a:t>школа социальных наук </a:t>
            </a:r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2"/>
          </p:nvPr>
        </p:nvSpPr>
        <p:spPr>
          <a:xfrm>
            <a:off x="4694565" y="880372"/>
            <a:ext cx="1708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body" idx="3"/>
          </p:nvPr>
        </p:nvSpPr>
        <p:spPr>
          <a:xfrm>
            <a:off x="6655140" y="880372"/>
            <a:ext cx="16632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</a:pPr>
            <a:r>
              <a:rPr lang="ru"/>
              <a:t>Научно-учебная </a:t>
            </a:r>
            <a:br>
              <a:rPr lang="ru"/>
            </a:br>
            <a:r>
              <a:rPr lang="ru"/>
              <a:t>группа </a:t>
            </a:r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body" idx="4"/>
          </p:nvPr>
        </p:nvSpPr>
        <p:spPr>
          <a:xfrm>
            <a:off x="770975" y="3128823"/>
            <a:ext cx="57189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ru-RU" sz="1500" dirty="0"/>
              <a:t>Развитие промышленных моногородов </a:t>
            </a:r>
            <a:endParaRPr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"/>
          <p:cNvSpPr txBox="1">
            <a:spLocks noGrp="1"/>
          </p:cNvSpPr>
          <p:nvPr>
            <p:ph type="title"/>
          </p:nvPr>
        </p:nvSpPr>
        <p:spPr>
          <a:xfrm>
            <a:off x="354074" y="895188"/>
            <a:ext cx="8429797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algn="ctr">
              <a:buSzPts val="2400"/>
            </a:pPr>
            <a:r>
              <a:rPr lang="ru-RU" sz="1500" b="1" dirty="0"/>
              <a:t>Список литературы</a:t>
            </a:r>
            <a:endParaRPr sz="1500" b="1" dirty="0"/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1"/>
          </p:nvPr>
        </p:nvSpPr>
        <p:spPr>
          <a:xfrm>
            <a:off x="254336" y="1403392"/>
            <a:ext cx="8629272" cy="259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257175" marR="137636" indent="-257175" algn="just">
              <a:lnSpc>
                <a:spcPct val="120000"/>
              </a:lnSpc>
              <a:buFont typeface="+mj-lt"/>
              <a:buAutoNum type="arabicPeriod" startAt="7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Соколинская Ю. М. Диагностическая оценка параметров экономической безопасности </a:t>
            </a: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монопрофильных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муниципальных образований (моногородов) //Инновационное развитие экономики. – 2021. – №. 1. – С. 353-361.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 startAt="7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Ускова Т. и др. Моногород: управление развитием. – </a:t>
            </a: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Litres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, 2022.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 startAt="7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Ермилина Д.А, </a:t>
            </a: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Санталова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М.С., </a:t>
            </a: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Соклакова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И.В., Бор В.Н. Моногорода в России и проблемы их развития // Российский экономический интернет-журнал №2/2023. 2023. С. 1-15.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 startAt="7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Администрация города Глазова [Электронный ресурс]. URL: </a:t>
            </a:r>
            <a:r>
              <a:rPr lang="ru-RU" sz="1050" dirty="0">
                <a:solidFill>
                  <a:srgbClr val="1155CC"/>
                </a:solidFill>
                <a:latin typeface="+mn-lt"/>
                <a:ea typeface="Times New Roman" panose="02020603050405020304" pitchFamily="18" charset="0"/>
                <a:hlinkClick r:id="rId3"/>
              </a:rPr>
              <a:t>http://glazov-gov.ru/about/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(дата обращения: 13.10.2024).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 startAt="7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Муниципальное образование город Воткинск [Электронный ресурс]. URL: </a:t>
            </a:r>
            <a:r>
              <a:rPr lang="ru-RU" sz="1050" dirty="0">
                <a:solidFill>
                  <a:srgbClr val="1155CC"/>
                </a:solidFill>
                <a:latin typeface="+mn-lt"/>
                <a:ea typeface="Times New Roman" panose="02020603050405020304" pitchFamily="18" charset="0"/>
                <a:hlinkClick r:id="rId4"/>
              </a:rPr>
              <a:t>https://www.votkinsk.ru/?ysclid=m2dayorpo3527017877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(дата обращения: 13.10.2024).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 startAt="7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Муниципальное образование город Сарапул [Электронный ресурс]. URL: </a:t>
            </a:r>
            <a:r>
              <a:rPr lang="ru-RU" sz="1050" dirty="0">
                <a:solidFill>
                  <a:srgbClr val="1155CC"/>
                </a:solidFill>
                <a:latin typeface="+mn-lt"/>
                <a:ea typeface="Times New Roman" panose="02020603050405020304" pitchFamily="18" charset="0"/>
                <a:hlinkClick r:id="rId5"/>
              </a:rPr>
              <a:t>http://adm-sarapul.ru/?ysclid=m2db361y1q123640701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(дата обращения: 13.10.2024).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275" cy="31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Санкт-Петербургская школа социальных наук </a:t>
            </a:r>
            <a:br>
              <a:rPr lang="ru-RU"/>
            </a:br>
            <a:r>
              <a:rPr lang="ru-RU"/>
              <a:t>и востоковедения</a:t>
            </a:r>
            <a:endParaRPr/>
          </a:p>
        </p:txBody>
      </p:sp>
      <p:sp>
        <p:nvSpPr>
          <p:cNvPr id="195" name="Google Shape;195;p2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196" name="Google Shape;196;p2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endParaRPr/>
          </a:p>
        </p:txBody>
      </p:sp>
      <p:pic>
        <p:nvPicPr>
          <p:cNvPr id="197" name="Google Shape;19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4666" y="1337737"/>
            <a:ext cx="2468026" cy="246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93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6A4FC-507C-320E-6835-6DD65650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промышленных моногородов добывающей специфики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041E03-F5F0-7ACC-8835-29EAE2E69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00EE56-3FCA-877B-BA85-1F8C6156A7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C6C4DB-F49B-C313-06E8-093720E8BE9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01490F4-00B6-03D1-F154-A46FE395435B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045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44859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Кемеровская область 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Специализация: </a:t>
            </a:r>
            <a:r>
              <a:rPr lang="ru" sz="1400"/>
              <a:t>добыча полезных ископаемых </a:t>
            </a:r>
            <a:endParaRPr sz="3133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Индекс качества городской среды:</a:t>
            </a:r>
            <a:r>
              <a:rPr lang="ru" sz="1500"/>
              <a:t> 156 баллов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город с неблагоприятной городской средой</a:t>
            </a:r>
            <a:endParaRPr sz="105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/>
          </a:p>
        </p:txBody>
      </p:sp>
      <p:sp>
        <p:nvSpPr>
          <p:cNvPr id="235" name="Google Shape;235;p27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38" name="Google Shape;2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875" y="1565401"/>
            <a:ext cx="4065102" cy="324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Численность населения: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48" name="Google Shape;248;p28"/>
          <p:cNvSpPr txBox="1">
            <a:spLocks noGrp="1"/>
          </p:cNvSpPr>
          <p:nvPr>
            <p:ph type="body" idx="1"/>
          </p:nvPr>
        </p:nvSpPr>
        <p:spPr>
          <a:xfrm>
            <a:off x="4572000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Миграционный прирост: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pic>
        <p:nvPicPr>
          <p:cNvPr id="249" name="Google Shape;249;p28" title="Диаграмма"/>
          <p:cNvPicPr preferRelativeResize="0"/>
          <p:nvPr/>
        </p:nvPicPr>
        <p:blipFill rotWithShape="1">
          <a:blip r:embed="rId3">
            <a:alphaModFix/>
          </a:blip>
          <a:srcRect l="2752"/>
          <a:stretch/>
        </p:blipFill>
        <p:spPr>
          <a:xfrm>
            <a:off x="4572000" y="2206625"/>
            <a:ext cx="3930051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 title="Диаграмма"/>
          <p:cNvPicPr preferRelativeResize="0"/>
          <p:nvPr/>
        </p:nvPicPr>
        <p:blipFill rotWithShape="1">
          <a:blip r:embed="rId4">
            <a:alphaModFix/>
          </a:blip>
          <a:srcRect l="2752"/>
          <a:stretch/>
        </p:blipFill>
        <p:spPr>
          <a:xfrm>
            <a:off x="439425" y="2206625"/>
            <a:ext cx="3930051" cy="24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56" name="Google Shape;256;p29"/>
          <p:cNvSpPr txBox="1">
            <a:spLocks noGrp="1"/>
          </p:cNvSpPr>
          <p:nvPr>
            <p:ph type="body" idx="1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Градообразующие предприятия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257" name="Google Shape;257;p29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439425" y="2042875"/>
            <a:ext cx="39981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ООО “РАЗРЕЗ КИСЕЛЕВСКИЙ”</a:t>
            </a:r>
            <a:endParaRPr sz="1300">
              <a:solidFill>
                <a:srgbClr val="0E2D69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действующая</a:t>
            </a:r>
            <a:endParaRPr sz="1300">
              <a:solidFill>
                <a:srgbClr val="0E2D69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0,4 (2012г.)</a:t>
            </a:r>
            <a:endParaRPr sz="1300">
              <a:solidFill>
                <a:srgbClr val="0E2D6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АО “РАЗРЕЗ ОКТЯБРИНСКИЙ”</a:t>
            </a:r>
            <a:endParaRPr sz="1300">
              <a:solidFill>
                <a:srgbClr val="0E2D69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действующая</a:t>
            </a:r>
            <a:endParaRPr sz="1300">
              <a:solidFill>
                <a:srgbClr val="0E2D69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0,6 (2016г.)</a:t>
            </a:r>
            <a:endParaRPr sz="13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ООО “УЧАСТОК “КОКСОВЫЙ”</a:t>
            </a:r>
            <a:endParaRPr sz="1300">
              <a:solidFill>
                <a:srgbClr val="0E2D69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действующая</a:t>
            </a:r>
            <a:endParaRPr sz="13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ООО “ШАХТА №12”</a:t>
            </a:r>
            <a:endParaRPr sz="1300">
              <a:solidFill>
                <a:srgbClr val="0E2D69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действующая</a:t>
            </a:r>
            <a:endParaRPr sz="1000"/>
          </a:p>
        </p:txBody>
      </p:sp>
      <p:pic>
        <p:nvPicPr>
          <p:cNvPr id="261" name="Google Shape;2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5175" y="1718513"/>
            <a:ext cx="5044747" cy="29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 txBox="1"/>
          <p:nvPr/>
        </p:nvSpPr>
        <p:spPr>
          <a:xfrm>
            <a:off x="4437537" y="4465050"/>
            <a:ext cx="3672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263" name="Google Shape;263;p29"/>
          <p:cNvSpPr txBox="1"/>
          <p:nvPr/>
        </p:nvSpPr>
        <p:spPr>
          <a:xfrm>
            <a:off x="4506674" y="2002630"/>
            <a:ext cx="38016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Рисунок </a:t>
            </a:r>
            <a:r>
              <a:rPr lang="ru" sz="600"/>
              <a:t>1</a:t>
            </a:r>
            <a:r>
              <a:rPr lang="ru" sz="600">
                <a:solidFill>
                  <a:srgbClr val="000000"/>
                </a:solidFill>
              </a:rPr>
              <a:t> – Госконтракты градообразующих предприятий в г. </a:t>
            </a:r>
            <a:r>
              <a:rPr lang="ru" sz="600"/>
              <a:t>Киселевск</a:t>
            </a:r>
            <a:endParaRPr sz="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69" name="Google Shape;269;p30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3161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 Анализ бюджетов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Красный — значение сильно отклоняется от нормы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Жёлтый — значение отклоняется от нормы не очень значительно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Зелёный — значение в пределах нормы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270" name="Google Shape;270;p30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271" name="Google Shape;271;p30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72" name="Google Shape;272;p30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273" name="Google Shape;273;p30"/>
          <p:cNvGraphicFramePr/>
          <p:nvPr/>
        </p:nvGraphicFramePr>
        <p:xfrm>
          <a:off x="4698900" y="166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{605036F4-97CF-45C4-96E8-FC4FF79946E3}</a:tableStyleId>
              </a:tblPr>
              <a:tblGrid>
                <a:gridCol w="16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80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Киселевск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Кфу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0,291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Кдз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0,001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Кпр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1,035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Кпд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0,249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Ксб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0,379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Кфн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0,282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Кфз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0,718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74" name="Google Shape;274;p30"/>
          <p:cNvSpPr txBox="1"/>
          <p:nvPr/>
        </p:nvSpPr>
        <p:spPr>
          <a:xfrm>
            <a:off x="4698900" y="1247200"/>
            <a:ext cx="282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/>
              <a:t>Таблица 1 – Показатели финансовой устойчивости муниципального бюджета г. Киселевска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75" name="Google Shape;275;p30"/>
          <p:cNvSpPr txBox="1"/>
          <p:nvPr/>
        </p:nvSpPr>
        <p:spPr>
          <a:xfrm>
            <a:off x="4698901" y="4465050"/>
            <a:ext cx="3411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81" name="Google Shape;281;p31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53652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Социальные проекты, инициативы градообразующих предприятий, проекты по благоустройству </a:t>
            </a:r>
            <a:endParaRPr sz="15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инициативный проект по благоустройству территории детского сада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Киселевск при поддержке СУЭК готовится принять участие во Всероссийском конкурсе лучших проектов создания комфортной городской среды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программа «Формирование комфортной городской среды»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программа переселения жителей Киселевска в комфортное жилье (2018 г)</a:t>
            </a:r>
            <a:endParaRPr sz="1500"/>
          </a:p>
        </p:txBody>
      </p:sp>
      <p:sp>
        <p:nvSpPr>
          <p:cNvPr id="282" name="Google Shape;282;p31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283" name="Google Shape;283;p31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84" name="Google Shape;284;p31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85" name="Google Shape;2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075" y="2722075"/>
            <a:ext cx="3081802" cy="198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91" name="Google Shape;291;p32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51432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Стейкхолдеры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linkClick r:id="rId3"/>
              </a:rPr>
              <a:t>Страница Кирилла Балаганского, главы Киселевского городского округа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rgbClr val="000000"/>
                </a:solidFill>
              </a:rPr>
              <a:t>Страница ведется активно, на обращения граждан под постами главы поступают ответы от лица администрации города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hlink"/>
                </a:solidFill>
                <a:hlinkClick r:id="rId4"/>
              </a:rPr>
              <a:t>ООО "ВЗРЫВ ГРУПП" и ООО "ВЗРЫВ-РЕСУРС"</a:t>
            </a:r>
            <a:endParaRPr sz="11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rgbClr val="000000"/>
                </a:solidFill>
              </a:rPr>
              <a:t>Группа инновационных предприятий, создано для решения задач любой сложности в сфере производства буровзрывных работ. Эффективное взаимодействие между предприятиями позволяет осуществлять контроль качества на всех этапах производственного процесса, от изготовления взрывчатых веществ до производства массовых взрывов.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292" name="Google Shape;292;p32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293" name="Google Shape;293;p32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95" name="Google Shape;29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100" y="1256348"/>
            <a:ext cx="2285750" cy="175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1091" y="3215100"/>
            <a:ext cx="2861885" cy="155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49541"/>
            <a:ext cx="4289599" cy="33017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3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sp>
        <p:nvSpPr>
          <p:cNvPr id="303" name="Google Shape;303;p33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44859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Кемеровская область 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Специализация: </a:t>
            </a:r>
            <a:r>
              <a:rPr lang="ru" sz="1400"/>
              <a:t>добыча полезных ископаемых,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" sz="1400"/>
              <a:t>обрабатывающие производства (крупная техника) 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400"/>
              <a:t> 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Индекс качества городской среды:</a:t>
            </a:r>
            <a:r>
              <a:rPr lang="ru" sz="1500"/>
              <a:t> 165 баллов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город с неблагоприятной городской средой</a:t>
            </a:r>
            <a:endParaRPr sz="105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/>
          </a:p>
        </p:txBody>
      </p:sp>
      <p:sp>
        <p:nvSpPr>
          <p:cNvPr id="304" name="Google Shape;304;p33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"/>
          <p:cNvSpPr txBox="1">
            <a:spLocks noGrp="1"/>
          </p:cNvSpPr>
          <p:nvPr>
            <p:ph type="title"/>
          </p:nvPr>
        </p:nvSpPr>
        <p:spPr>
          <a:xfrm>
            <a:off x="811898" y="1581317"/>
            <a:ext cx="7046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>
              <a:buSzPts val="4300"/>
            </a:pPr>
            <a:r>
              <a:rPr lang="ru-RU" sz="2625" dirty="0"/>
              <a:t>Сравнительный анализ социально-экономической устойчивости промышленных моногородов Удмуртской Республики</a:t>
            </a:r>
            <a:br>
              <a:rPr lang="ru-RU" sz="2625" dirty="0"/>
            </a:br>
            <a:r>
              <a:rPr lang="ru-RU" sz="2625" dirty="0"/>
              <a:t>(на примере г. Глазов, Воткинск, Сарапул)</a:t>
            </a:r>
          </a:p>
        </p:txBody>
      </p:sp>
      <p:sp>
        <p:nvSpPr>
          <p:cNvPr id="184" name="Google Shape;184;p1"/>
          <p:cNvSpPr txBox="1">
            <a:spLocks noGrp="1"/>
          </p:cNvSpPr>
          <p:nvPr>
            <p:ph type="body" idx="1"/>
          </p:nvPr>
        </p:nvSpPr>
        <p:spPr>
          <a:xfrm>
            <a:off x="1556211" y="890881"/>
            <a:ext cx="2886538" cy="32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 sz="900" dirty="0">
                <a:solidFill>
                  <a:srgbClr val="0E2D69"/>
                </a:solidFill>
              </a:rPr>
              <a:t>Санкт-Петербургская школа социальных наук </a:t>
            </a:r>
            <a:br>
              <a:rPr lang="ru-RU" sz="900" dirty="0">
                <a:solidFill>
                  <a:srgbClr val="0E2D69"/>
                </a:solidFill>
              </a:rPr>
            </a:br>
            <a:r>
              <a:rPr lang="ru-RU" sz="900" dirty="0">
                <a:solidFill>
                  <a:srgbClr val="0E2D69"/>
                </a:solidFill>
              </a:rPr>
              <a:t>и востоковедения</a:t>
            </a:r>
            <a:endParaRPr dirty="0"/>
          </a:p>
        </p:txBody>
      </p:sp>
      <p:sp>
        <p:nvSpPr>
          <p:cNvPr id="185" name="Google Shape;185;p1"/>
          <p:cNvSpPr txBox="1">
            <a:spLocks noGrp="1"/>
          </p:cNvSpPr>
          <p:nvPr>
            <p:ph type="body" idx="2"/>
          </p:nvPr>
        </p:nvSpPr>
        <p:spPr>
          <a:xfrm>
            <a:off x="4694566" y="880372"/>
            <a:ext cx="1708547" cy="34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buSzPts val="1200"/>
            </a:pPr>
            <a:r>
              <a:rPr lang="ru-RU" dirty="0"/>
              <a:t>Департамент государственного администрирования</a:t>
            </a:r>
            <a:endParaRPr dirty="0"/>
          </a:p>
        </p:txBody>
      </p:sp>
      <p:sp>
        <p:nvSpPr>
          <p:cNvPr id="186" name="Google Shape;186;p1"/>
          <p:cNvSpPr txBox="1">
            <a:spLocks noGrp="1"/>
          </p:cNvSpPr>
          <p:nvPr>
            <p:ph type="body" idx="3"/>
          </p:nvPr>
        </p:nvSpPr>
        <p:spPr>
          <a:xfrm>
            <a:off x="6590040" y="880372"/>
            <a:ext cx="1663304" cy="34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187" name="Google Shape;187;p1"/>
          <p:cNvSpPr txBox="1">
            <a:spLocks noGrp="1"/>
          </p:cNvSpPr>
          <p:nvPr>
            <p:ph type="body" idx="4"/>
          </p:nvPr>
        </p:nvSpPr>
        <p:spPr>
          <a:xfrm>
            <a:off x="811898" y="3208982"/>
            <a:ext cx="571905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600"/>
            </a:pPr>
            <a:endParaRPr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Численность населения: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312" name="Google Shape;312;p34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13" name="Google Shape;313;p34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14" name="Google Shape;314;p34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5" name="Google Shape;315;p34"/>
          <p:cNvSpPr txBox="1">
            <a:spLocks noGrp="1"/>
          </p:cNvSpPr>
          <p:nvPr>
            <p:ph type="body" idx="1"/>
          </p:nvPr>
        </p:nvSpPr>
        <p:spPr>
          <a:xfrm>
            <a:off x="4572000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Миграция: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pic>
        <p:nvPicPr>
          <p:cNvPr id="317" name="Google Shape;317;p34" title="Диаграмма"/>
          <p:cNvPicPr preferRelativeResize="0"/>
          <p:nvPr/>
        </p:nvPicPr>
        <p:blipFill rotWithShape="1">
          <a:blip r:embed="rId3">
            <a:alphaModFix/>
          </a:blip>
          <a:srcRect l="2714"/>
          <a:stretch/>
        </p:blipFill>
        <p:spPr>
          <a:xfrm>
            <a:off x="4571988" y="2204725"/>
            <a:ext cx="3934776" cy="25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 title="Диаграмма"/>
          <p:cNvPicPr preferRelativeResize="0"/>
          <p:nvPr/>
        </p:nvPicPr>
        <p:blipFill rotWithShape="1">
          <a:blip r:embed="rId4">
            <a:alphaModFix/>
          </a:blip>
          <a:srcRect l="2714"/>
          <a:stretch/>
        </p:blipFill>
        <p:spPr>
          <a:xfrm>
            <a:off x="439425" y="2249550"/>
            <a:ext cx="3934776" cy="25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body" idx="1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Градообразующие предприятия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324" name="Google Shape;324;p35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25" name="Google Shape;325;p35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26" name="Google Shape;326;p35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439425" y="2042875"/>
            <a:ext cx="3998100" cy="19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ОАО “Ш/У АНЖЕРСКОЕ”</a:t>
            </a:r>
            <a:endParaRPr sz="1300">
              <a:solidFill>
                <a:srgbClr val="0E2D6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недействующая</a:t>
            </a:r>
            <a:endParaRPr sz="1300">
              <a:solidFill>
                <a:srgbClr val="0E2D6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0,9 (2014г.)</a:t>
            </a:r>
            <a:endParaRPr sz="13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E2D6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ОАО "АНЖЕРОМАШ”</a:t>
            </a:r>
            <a:endParaRPr sz="1300">
              <a:solidFill>
                <a:srgbClr val="0E2D69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Действующая </a:t>
            </a:r>
            <a:endParaRPr sz="1300">
              <a:solidFill>
                <a:srgbClr val="0E2D69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0,94% (2014г.)</a:t>
            </a:r>
            <a:endParaRPr sz="1300">
              <a:solidFill>
                <a:srgbClr val="0E2D69"/>
              </a:solidFill>
            </a:endParaRPr>
          </a:p>
        </p:txBody>
      </p:sp>
      <p:sp>
        <p:nvSpPr>
          <p:cNvPr id="328" name="Google Shape;328;p35"/>
          <p:cNvSpPr txBox="1"/>
          <p:nvPr/>
        </p:nvSpPr>
        <p:spPr>
          <a:xfrm>
            <a:off x="4437537" y="4571925"/>
            <a:ext cx="3672600" cy="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329" name="Google Shape;329;p35"/>
          <p:cNvSpPr txBox="1"/>
          <p:nvPr/>
        </p:nvSpPr>
        <p:spPr>
          <a:xfrm>
            <a:off x="4506674" y="1668630"/>
            <a:ext cx="38016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Рисунок </a:t>
            </a:r>
            <a:r>
              <a:rPr lang="ru" sz="600"/>
              <a:t>2</a:t>
            </a:r>
            <a:r>
              <a:rPr lang="ru" sz="600">
                <a:solidFill>
                  <a:srgbClr val="000000"/>
                </a:solidFill>
              </a:rPr>
              <a:t> – Госконтракты градообразующих предприятий в г. </a:t>
            </a:r>
            <a:r>
              <a:rPr lang="ru" sz="600"/>
              <a:t>Анжеро-Судженск</a:t>
            </a:r>
            <a:endParaRPr sz="600">
              <a:solidFill>
                <a:srgbClr val="000000"/>
              </a:solidFill>
            </a:endParaRPr>
          </a:p>
        </p:txBody>
      </p:sp>
      <p:sp>
        <p:nvSpPr>
          <p:cNvPr id="330" name="Google Shape;330;p35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pic>
        <p:nvPicPr>
          <p:cNvPr id="331" name="Google Shape;331;p35"/>
          <p:cNvPicPr preferRelativeResize="0"/>
          <p:nvPr/>
        </p:nvPicPr>
        <p:blipFill rotWithShape="1">
          <a:blip r:embed="rId3">
            <a:alphaModFix/>
          </a:blip>
          <a:srcRect b="4997"/>
          <a:stretch/>
        </p:blipFill>
        <p:spPr>
          <a:xfrm>
            <a:off x="4437525" y="2026814"/>
            <a:ext cx="4288800" cy="24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"/>
          <p:cNvSpPr txBox="1">
            <a:spLocks noGrp="1"/>
          </p:cNvSpPr>
          <p:nvPr>
            <p:ph type="body" idx="1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 Анализ бюджетов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337" name="Google Shape;337;p36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39" name="Google Shape;339;p36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graphicFrame>
        <p:nvGraphicFramePr>
          <p:cNvPr id="341" name="Google Shape;341;p36"/>
          <p:cNvGraphicFramePr/>
          <p:nvPr/>
        </p:nvGraphicFramePr>
        <p:xfrm>
          <a:off x="4828875" y="166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{605036F4-97CF-45C4-96E8-FC4FF79946E3}</a:tableStyleId>
              </a:tblPr>
              <a:tblGrid>
                <a:gridCol w="147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675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Анжеро-Судженск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Кфу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0,126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Кдз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0,0004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Кпр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0,732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Кпд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5,703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Ксб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0,139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Кфн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0,172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Кфз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0,828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2" name="Google Shape;342;p36"/>
          <p:cNvSpPr txBox="1"/>
          <p:nvPr/>
        </p:nvSpPr>
        <p:spPr>
          <a:xfrm>
            <a:off x="4747225" y="1247200"/>
            <a:ext cx="282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/>
              <a:t>Таблица 2 – Показатели финансовой устойчивости муниципального бюджета г. Анжеро-Судженска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43" name="Google Shape;343;p36"/>
          <p:cNvSpPr txBox="1"/>
          <p:nvPr/>
        </p:nvSpPr>
        <p:spPr>
          <a:xfrm>
            <a:off x="4828875" y="4465050"/>
            <a:ext cx="328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344" name="Google Shape;344;p36"/>
          <p:cNvSpPr txBox="1"/>
          <p:nvPr/>
        </p:nvSpPr>
        <p:spPr>
          <a:xfrm>
            <a:off x="414825" y="2084300"/>
            <a:ext cx="30000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Красный — значение сильно отклоняется от нормы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Жёлтый — значение отклоняется от нормы не очень значительно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Зелёный — значение в пределах нормы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3614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 ТОСЭР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Виды экономической деятельности:</a:t>
            </a:r>
            <a:endParaRPr sz="1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1. Растениеводство и животноводство, охота и предоставление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соответствующих услуг в этих областях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2. Добыча прочих полезных ископаемых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3. Производство пищевых продуктов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4. Производство безалкогольных напитков; производство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минеральных вод и прочих питьевых вод в бутылках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5. Производство текстильных изделий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6. Производство одежды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7. Производство кожи и изделий из кожи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8. Обработка древесины и производство изделий из дерева и пробки,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кроме мебели, производство изделий из соломы и материалов для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плетения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9. Производство химических веществ и химических продуктов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10. Производство лекарственных средств и материалов,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применяемых в медицинских целях</a:t>
            </a:r>
            <a:endParaRPr sz="9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350" name="Google Shape;350;p37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51" name="Google Shape;351;p37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52" name="Google Shape;352;p37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53" name="Google Shape;353;p37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sp>
        <p:nvSpPr>
          <p:cNvPr id="354" name="Google Shape;354;p37"/>
          <p:cNvSpPr txBox="1"/>
          <p:nvPr/>
        </p:nvSpPr>
        <p:spPr>
          <a:xfrm>
            <a:off x="4131200" y="2281350"/>
            <a:ext cx="3372300" cy="27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11. Производство резиновых и пластмассовых изделий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12. Производство прочей неметаллической минеральной продукции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13. Производство металлургическое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14. Производство готовых металлических изделий, кроме машин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и оборудования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15. Производство машин и оборудования, не включенных в другие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группировки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16. Производство мебели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17. Ремонт и монтаж машин и оборудования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18. Сбор, обработка и утилизация отходов; обработка вторичного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сырья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19. Деятельность по предоставлению мест для временного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проживания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20. Деятельность в области здравоохранения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21. Деятельность в области спорта, отдыха и развлечений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E2D69"/>
              </a:solidFill>
            </a:endParaRPr>
          </a:p>
        </p:txBody>
      </p:sp>
      <p:sp>
        <p:nvSpPr>
          <p:cNvPr id="355" name="Google Shape;355;p37"/>
          <p:cNvSpPr txBox="1"/>
          <p:nvPr/>
        </p:nvSpPr>
        <p:spPr>
          <a:xfrm>
            <a:off x="387925" y="4615400"/>
            <a:ext cx="7544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Постановление Правительства Российской Федерации от 19 сентября 2016 г. № 941</a:t>
            </a:r>
            <a:endParaRPr sz="700">
              <a:solidFill>
                <a:srgbClr val="0E2D6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"О создании территории опережающего социально-экономического развития «Анжеро-Судженск»"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8159700" cy="25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17" b="1"/>
              <a:t> ТОСЭР</a:t>
            </a:r>
            <a:endParaRPr sz="1517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/>
              <a:t>Налоговые льготы резидентам ТОР «Анжеро-Судженск»: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- 0% налог НА ПРИБЫЛЬ в ФЕДЕРАЛЬНЫЙ бюджет первые 5 лет, после - 2%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- 5% налог и НА ПРИБЫЛЬ в РЕГИОНАЛЬНЫЙ бюджет в первые 5 лет, после - 10%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- 0% налога на ИМУЩЕСТВО в РЕГИОНАЛЬНЫЙ бюджет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- 0% ЗЕМЕЛЬНОГО налога в МЕСТНЫЙ бюджет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- 0% коэффициент на ДОБЫЧУ ПОЛЕЗНЫХ ИСКОПАЕМЫХ первые 2 года, 0,2% - от 2 до 4 лет, 0,4% - от 4 до 6 лет и т.д.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снижение тарифов страховых взносов в государственные внебюджетные фонды с 30% до 7,6 %</a:t>
            </a:r>
            <a:endParaRPr sz="1200" b="1"/>
          </a:p>
        </p:txBody>
      </p:sp>
      <p:sp>
        <p:nvSpPr>
          <p:cNvPr id="361" name="Google Shape;361;p38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62" name="Google Shape;362;p38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63" name="Google Shape;363;p38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64" name="Google Shape;364;p38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sp>
        <p:nvSpPr>
          <p:cNvPr id="365" name="Google Shape;365;p38"/>
          <p:cNvSpPr txBox="1"/>
          <p:nvPr/>
        </p:nvSpPr>
        <p:spPr>
          <a:xfrm>
            <a:off x="387925" y="4615400"/>
            <a:ext cx="7544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Постановление Правительства Российской Федерации от 19 сентября 2016 г. № 941</a:t>
            </a:r>
            <a:endParaRPr sz="700">
              <a:solidFill>
                <a:srgbClr val="0E2D6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"О создании территории опережающего социально-экономического развития «Анжеро-Судженск»"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53091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Социальные проекты, инициативы градообразующих предприятий, проекты по благоустройству 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благоустройство двух общественных пространств </a:t>
            </a:r>
            <a:br>
              <a:rPr lang="ru" sz="1500"/>
            </a:br>
            <a:r>
              <a:rPr lang="ru" sz="1500"/>
              <a:t>по нацпроекту «Жилье и городская среда» (Формирование комфортной городской среды)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проект инициативного  бюджетирования «Твой Кузбасс - твоя инициатива»</a:t>
            </a:r>
            <a:endParaRPr sz="1500"/>
          </a:p>
        </p:txBody>
      </p:sp>
      <p:sp>
        <p:nvSpPr>
          <p:cNvPr id="371" name="Google Shape;371;p39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72" name="Google Shape;372;p39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73" name="Google Shape;373;p39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74" name="Google Shape;374;p39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49395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Стейкхолдеры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3"/>
              </a:rPr>
              <a:t>Страница Дмитрия Ажичакова, главы  Анжеро-Судженского городского округа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/>
              <a:t>Страница ведётся не очень активно, ссылок на какие-то общественные организации/компании на ней нет</a:t>
            </a:r>
            <a:endParaRPr sz="1100" i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380" name="Google Shape;380;p40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81" name="Google Shape;381;p40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83" name="Google Shape;383;p40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pic>
        <p:nvPicPr>
          <p:cNvPr id="384" name="Google Shape;38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750" y="2220775"/>
            <a:ext cx="2394374" cy="193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8175" y="1198374"/>
            <a:ext cx="4533426" cy="3507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1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sp>
        <p:nvSpPr>
          <p:cNvPr id="391" name="Google Shape;391;p41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44859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Республика Татарстан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Специализация: </a:t>
            </a:r>
            <a:r>
              <a:rPr lang="ru" sz="1500"/>
              <a:t>обрабатывающие производства (электроприборостроение) 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400"/>
              <a:t> 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Индекс качества городской среды:</a:t>
            </a:r>
            <a:r>
              <a:rPr lang="ru" sz="1500"/>
              <a:t> 217 баллов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город с благоприятной городской средой</a:t>
            </a:r>
            <a:endParaRPr sz="105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/>
          </a:p>
        </p:txBody>
      </p:sp>
      <p:sp>
        <p:nvSpPr>
          <p:cNvPr id="392" name="Google Shape;392;p41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393" name="Google Shape;393;p41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94" name="Google Shape;394;p41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Численность населения: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400" name="Google Shape;400;p42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401" name="Google Shape;401;p42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02" name="Google Shape;402;p42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03" name="Google Shape;403;p42"/>
          <p:cNvSpPr txBox="1">
            <a:spLocks noGrp="1"/>
          </p:cNvSpPr>
          <p:nvPr>
            <p:ph type="body" idx="1"/>
          </p:nvPr>
        </p:nvSpPr>
        <p:spPr>
          <a:xfrm>
            <a:off x="4572000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Миграция: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404" name="Google Shape;404;p42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pic>
        <p:nvPicPr>
          <p:cNvPr id="405" name="Google Shape;405;p42" title="Диаграмма"/>
          <p:cNvPicPr preferRelativeResize="0"/>
          <p:nvPr/>
        </p:nvPicPr>
        <p:blipFill rotWithShape="1">
          <a:blip r:embed="rId3">
            <a:alphaModFix/>
          </a:blip>
          <a:srcRect l="2419"/>
          <a:stretch/>
        </p:blipFill>
        <p:spPr>
          <a:xfrm>
            <a:off x="4571925" y="2193400"/>
            <a:ext cx="3964299" cy="251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2" title="Диаграмма"/>
          <p:cNvPicPr preferRelativeResize="0"/>
          <p:nvPr/>
        </p:nvPicPr>
        <p:blipFill rotWithShape="1">
          <a:blip r:embed="rId4">
            <a:alphaModFix/>
          </a:blip>
          <a:srcRect l="2827"/>
          <a:stretch/>
        </p:blipFill>
        <p:spPr>
          <a:xfrm>
            <a:off x="439425" y="2254263"/>
            <a:ext cx="3852174" cy="245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>
            <a:spLocks noGrp="1"/>
          </p:cNvSpPr>
          <p:nvPr>
            <p:ph type="body" idx="1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 b="1"/>
              <a:t>Градообразующие предприятия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412" name="Google Shape;412;p43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413" name="Google Shape;413;p43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14" name="Google Shape;414;p43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15" name="Google Shape;415;p43"/>
          <p:cNvSpPr txBox="1"/>
          <p:nvPr/>
        </p:nvSpPr>
        <p:spPr>
          <a:xfrm>
            <a:off x="439425" y="2042875"/>
            <a:ext cx="3998100" cy="1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АО “ПРОИЗВОДСТВЕННОЕ ОБЪЕДИНЕНИЕ "ЗАВОД ИМЕНИ СЕРГО”</a:t>
            </a:r>
            <a:endParaRPr sz="1300">
              <a:solidFill>
                <a:srgbClr val="0E2D69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Действующая </a:t>
            </a:r>
            <a:endParaRPr sz="1300">
              <a:solidFill>
                <a:srgbClr val="0E2D69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1,54% (2015г.)</a:t>
            </a:r>
            <a:endParaRPr sz="1300">
              <a:solidFill>
                <a:srgbClr val="0E2D69"/>
              </a:solidFill>
            </a:endParaRPr>
          </a:p>
        </p:txBody>
      </p:sp>
      <p:sp>
        <p:nvSpPr>
          <p:cNvPr id="416" name="Google Shape;416;p43"/>
          <p:cNvSpPr txBox="1"/>
          <p:nvPr/>
        </p:nvSpPr>
        <p:spPr>
          <a:xfrm>
            <a:off x="4437537" y="4465050"/>
            <a:ext cx="3672600" cy="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417" name="Google Shape;417;p43"/>
          <p:cNvSpPr txBox="1"/>
          <p:nvPr/>
        </p:nvSpPr>
        <p:spPr>
          <a:xfrm>
            <a:off x="4373024" y="1501305"/>
            <a:ext cx="38016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Рисунок </a:t>
            </a:r>
            <a:r>
              <a:rPr lang="ru" sz="600"/>
              <a:t>3</a:t>
            </a:r>
            <a:r>
              <a:rPr lang="ru" sz="600">
                <a:solidFill>
                  <a:srgbClr val="000000"/>
                </a:solidFill>
              </a:rPr>
              <a:t> – Госконтракты градообразующих предприятий в г. </a:t>
            </a:r>
            <a:r>
              <a:rPr lang="ru" sz="600"/>
              <a:t>Зеленодольск</a:t>
            </a:r>
            <a:endParaRPr sz="600">
              <a:solidFill>
                <a:srgbClr val="000000"/>
              </a:solidFill>
            </a:endParaRPr>
          </a:p>
        </p:txBody>
      </p:sp>
      <p:sp>
        <p:nvSpPr>
          <p:cNvPr id="418" name="Google Shape;418;p43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pic>
        <p:nvPicPr>
          <p:cNvPr id="419" name="Google Shape;41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100" y="1842125"/>
            <a:ext cx="4554899" cy="26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"/>
          <p:cNvSpPr txBox="1">
            <a:spLocks noGrp="1"/>
          </p:cNvSpPr>
          <p:nvPr>
            <p:ph type="title"/>
          </p:nvPr>
        </p:nvSpPr>
        <p:spPr>
          <a:xfrm>
            <a:off x="398276" y="954229"/>
            <a:ext cx="3934170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2400"/>
            </a:pPr>
            <a:r>
              <a:rPr lang="ru-RU" sz="2025" b="1" dirty="0">
                <a:solidFill>
                  <a:schemeClr val="tx1"/>
                </a:solidFill>
              </a:rPr>
              <a:t>Актуальность</a:t>
            </a:r>
            <a:r>
              <a:rPr lang="ru-RU" sz="2025" b="1" dirty="0"/>
              <a:t> исследования</a:t>
            </a:r>
            <a:endParaRPr sz="2025" b="1" dirty="0"/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1"/>
          </p:nvPr>
        </p:nvSpPr>
        <p:spPr>
          <a:xfrm>
            <a:off x="348018" y="1337737"/>
            <a:ext cx="8534485" cy="173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indent="0">
              <a:spcBef>
                <a:spcPts val="0"/>
              </a:spcBef>
              <a:buSzPct val="64737"/>
            </a:pPr>
            <a:r>
              <a:rPr lang="ru-RU" sz="1506" dirty="0"/>
              <a:t>	</a:t>
            </a:r>
            <a:r>
              <a:rPr lang="ru-RU" sz="1350" dirty="0"/>
              <a:t>Моногорода — это населённые пункты, экономика которых ориентирована на одну или несколько ключевых отраслей, что делает их уязвимыми к экономическим колебаниям и изменениям на рынке.</a:t>
            </a:r>
          </a:p>
          <a:p>
            <a:pPr marL="0" indent="0">
              <a:spcBef>
                <a:spcPts val="0"/>
              </a:spcBef>
              <a:buSzPct val="64737"/>
            </a:pPr>
            <a:r>
              <a:rPr lang="ru-RU" sz="1350" dirty="0"/>
              <a:t>	В Российской Федерации около 9% населения (13 млн. чел.) [6, с. 2] проживает в более чем 340 городах с монопрофильным статусом, поэтому устойчивость данных территорий с учетом вызовов и возможностей современной экономической ситуации становится особенно актуальным вопросом [8, с. 47].</a:t>
            </a:r>
            <a:endParaRPr sz="825" dirty="0"/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275" cy="31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Санкт-Петербургская школа социальных наук </a:t>
            </a:r>
            <a:br>
              <a:rPr lang="ru-RU"/>
            </a:br>
            <a:r>
              <a:rPr lang="ru-RU"/>
              <a:t>и востоковедения</a:t>
            </a:r>
            <a:endParaRPr/>
          </a:p>
        </p:txBody>
      </p:sp>
      <p:sp>
        <p:nvSpPr>
          <p:cNvPr id="195" name="Google Shape;195;p2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196" name="Google Shape;196;p2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endParaRPr/>
          </a:p>
        </p:txBody>
      </p:sp>
      <p:pic>
        <p:nvPicPr>
          <p:cNvPr id="197" name="Google Shape;19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666" y="1337737"/>
            <a:ext cx="2468026" cy="246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66BD4C-A500-433F-96B1-7D456AC13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460" y="2571750"/>
            <a:ext cx="4387601" cy="246802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3063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 Анализ бюджетов</a:t>
            </a: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>
              <a:solidFill>
                <a:schemeClr val="accent3"/>
              </a:solidFill>
            </a:endParaRPr>
          </a:p>
        </p:txBody>
      </p:sp>
      <p:sp>
        <p:nvSpPr>
          <p:cNvPr id="425" name="Google Shape;425;p44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426" name="Google Shape;426;p44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44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graphicFrame>
        <p:nvGraphicFramePr>
          <p:cNvPr id="429" name="Google Shape;429;p44"/>
          <p:cNvGraphicFramePr/>
          <p:nvPr/>
        </p:nvGraphicFramePr>
        <p:xfrm>
          <a:off x="4909175" y="166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{605036F4-97CF-45C4-96E8-FC4FF79946E3}</a:tableStyleId>
              </a:tblPr>
              <a:tblGrid>
                <a:gridCol w="13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675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Зеленодольск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Кфу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1,002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Кдз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N/A*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Кпр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1,026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Кпд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0,164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Ксб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N/A*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Кфн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0,977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Кфз</a:t>
                      </a:r>
                      <a:endParaRPr sz="1200" b="1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0,023</a:t>
                      </a:r>
                      <a:endParaRPr sz="1200"/>
                    </a:p>
                  </a:txBody>
                  <a:tcPr marL="28575" marR="28575" marT="19050" marB="19050" anchor="b">
                    <a:lnL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30" name="Google Shape;430;p44"/>
          <p:cNvSpPr txBox="1"/>
          <p:nvPr/>
        </p:nvSpPr>
        <p:spPr>
          <a:xfrm>
            <a:off x="439425" y="4445450"/>
            <a:ext cx="274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accent3"/>
                </a:solidFill>
              </a:rPr>
              <a:t>* В отчёте по данному МО не было данных о муниципальном долге и субсидиях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4"/>
          <p:cNvSpPr txBox="1"/>
          <p:nvPr/>
        </p:nvSpPr>
        <p:spPr>
          <a:xfrm>
            <a:off x="4828875" y="1247200"/>
            <a:ext cx="282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/>
              <a:t>Таблица 3 – Показатели финансовой устойчивости муниципального бюджета г. Зеленодольска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432" name="Google Shape;432;p44"/>
          <p:cNvSpPr txBox="1"/>
          <p:nvPr/>
        </p:nvSpPr>
        <p:spPr>
          <a:xfrm>
            <a:off x="4909175" y="4465050"/>
            <a:ext cx="320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433" name="Google Shape;433;p44"/>
          <p:cNvSpPr txBox="1"/>
          <p:nvPr/>
        </p:nvSpPr>
        <p:spPr>
          <a:xfrm>
            <a:off x="414825" y="2140325"/>
            <a:ext cx="30000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Красный — значение сильно отклоняется от нормы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Жёлтый — значение отклоняется от нормы не очень значительно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Зелёный — значение в пределах нормы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5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3614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 ТОСЭР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Виды экономической деятельности:</a:t>
            </a:r>
            <a:endParaRPr sz="1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1. Производство пищевых продуктов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2. Производство безалкогольных напитков; производство минеральных вод и прочих питьевых вод в бутылках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3. Производство одежды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4. Производство кожи и изделий из кожи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5. Обработка древесины и производство изделий из дерева и пробки, кроме мебели, производство изделий из соломки и материалов для плетения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6. Производство лекарственных средств и материалов, применяемых в медицинских целях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7. Производство резиновых и пластмассовых изделий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8. Производство прочей неметаллической минеральной продукции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9. Производство металлургическое</a:t>
            </a: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10. Производство готовых металлических изделий, кроме машин и оборудования (за исключением производства оружия и боеприпасов)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 sz="1500" b="1"/>
          </a:p>
        </p:txBody>
      </p:sp>
      <p:sp>
        <p:nvSpPr>
          <p:cNvPr id="439" name="Google Shape;439;p45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440" name="Google Shape;440;p45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41" name="Google Shape;441;p45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2" name="Google Shape;442;p45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100"/>
          </a:p>
        </p:txBody>
      </p:sp>
      <p:sp>
        <p:nvSpPr>
          <p:cNvPr id="443" name="Google Shape;443;p45"/>
          <p:cNvSpPr txBox="1"/>
          <p:nvPr/>
        </p:nvSpPr>
        <p:spPr>
          <a:xfrm>
            <a:off x="4360525" y="2186100"/>
            <a:ext cx="3372300" cy="27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11. Производство электрического оборудования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12. Производство машин и оборудования, не включенных в другие группировки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13. Производство мебели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14. Производство прочих готовых изделий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15. Ремонт и монтаж машин и оборудования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16. Деятельность по складированию и хранению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17. Транспортная обработка грузов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18. Производство кинофильмов, видеофильмов и телевизионных программ, издание звукозаписей и нот</a:t>
            </a: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E2D6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E2D69"/>
              </a:solidFill>
            </a:endParaRPr>
          </a:p>
        </p:txBody>
      </p:sp>
      <p:sp>
        <p:nvSpPr>
          <p:cNvPr id="444" name="Google Shape;444;p45"/>
          <p:cNvSpPr txBox="1"/>
          <p:nvPr/>
        </p:nvSpPr>
        <p:spPr>
          <a:xfrm>
            <a:off x="387925" y="4615400"/>
            <a:ext cx="7544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Постановление Правительства Российской Федерации от 22 декабря 2017 г. N 1611 «О создании территории опережающего социально-экономического развития "Зеленодольск»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6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8159700" cy="25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17" b="1"/>
              <a:t> ТОСЭР</a:t>
            </a:r>
            <a:endParaRPr sz="1517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/>
              <a:t>Налоговые льготы резидентам ТОСЭР «Зеленодольск»: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- 7,6%* – страховые взносы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/>
              <a:t>*для получивших статус резидента до 2020 года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- 5%* – налог на прибыль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/>
              <a:t>*первые 5 лет с момента получения первой прибыли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- 0% – налог на землю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- 0% – налог на имущество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50" name="Google Shape;450;p46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451" name="Google Shape;451;p46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52" name="Google Shape;452;p46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3" name="Google Shape;453;p46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100"/>
          </a:p>
        </p:txBody>
      </p:sp>
      <p:sp>
        <p:nvSpPr>
          <p:cNvPr id="454" name="Google Shape;454;p46"/>
          <p:cNvSpPr txBox="1"/>
          <p:nvPr/>
        </p:nvSpPr>
        <p:spPr>
          <a:xfrm>
            <a:off x="387925" y="4615400"/>
            <a:ext cx="7544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Постановление Правительства Российской Федерации от 22 декабря 2017 г. N 1611 «О создании территории опережающего социально-экономического развития "Зеленодольск»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7"/>
          <p:cNvSpPr txBox="1">
            <a:spLocks noGrp="1"/>
          </p:cNvSpPr>
          <p:nvPr>
            <p:ph type="body" idx="1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Социальные проекты, инициативы градообразующих предприятий, проекты по благоустройству 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программа «Жилье для российской семьи»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до 2030 года по проекту «Большой Зеленодольск» планируется ввести 5,6 млн квадратов жилья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проект «Яркий Зеленодольск»</a:t>
            </a:r>
            <a:endParaRPr sz="1350">
              <a:solidFill>
                <a:srgbClr val="2B365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2B3654"/>
              </a:solidFill>
              <a:highlight>
                <a:srgbClr val="FFFFFF"/>
              </a:highlight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47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461" name="Google Shape;461;p47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62" name="Google Shape;462;p47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3" name="Google Shape;463;p47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pic>
        <p:nvPicPr>
          <p:cNvPr id="464" name="Google Shape;4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900" y="2980775"/>
            <a:ext cx="3360925" cy="18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8"/>
          <p:cNvSpPr txBox="1">
            <a:spLocks noGrp="1"/>
          </p:cNvSpPr>
          <p:nvPr>
            <p:ph type="body" idx="1"/>
          </p:nvPr>
        </p:nvSpPr>
        <p:spPr>
          <a:xfrm>
            <a:off x="439425" y="1668625"/>
            <a:ext cx="54237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/>
              <a:t>Стейкхолдеры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3"/>
              </a:rPr>
              <a:t>Страница Михаила Афанасьева, главы  Зеленодольского муниципального района, мэра Зеленодольска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rgbClr val="000000"/>
                </a:solidFill>
              </a:rPr>
              <a:t>Страница ведётся регулярно, активно, мэр предоставляет ссылки на организации и компании, с которыми встречается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4"/>
              </a:rPr>
              <a:t>Группа компаний «Вертикаль» в Зеленодольске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rgbClr val="000000"/>
                </a:solidFill>
              </a:rPr>
              <a:t>Группа компаний успешно развивается более 20 лет и входит в пятерку крупнейших российских производителей оборудования и металлоконструкций для монолитного строительства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5"/>
              </a:rPr>
              <a:t>Волонтерская группа ЭкоЛогично Зеленодольск</a:t>
            </a:r>
            <a:endParaRPr sz="13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rgbClr val="000000"/>
                </a:solidFill>
              </a:rPr>
              <a:t>Команда неравнодушных к проблемам экологии людей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6"/>
              </a:rPr>
              <a:t>Молодежный центр «ПОРТ» Зеленодольск</a:t>
            </a:r>
            <a:endParaRPr sz="11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rgbClr val="000000"/>
                </a:solidFill>
              </a:rPr>
              <a:t>Это ресурсный центр для активной творческой молодёжи, которая ищет поддержку в реализации своих проектов</a:t>
            </a:r>
            <a:endParaRPr sz="1100" i="1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ct val="66666"/>
              <a:buFont typeface="Arial"/>
              <a:buNone/>
            </a:pPr>
            <a:endParaRPr sz="1500" b="1"/>
          </a:p>
        </p:txBody>
      </p:sp>
      <p:sp>
        <p:nvSpPr>
          <p:cNvPr id="470" name="Google Shape;470;p48"/>
          <p:cNvSpPr txBox="1">
            <a:spLocks noGrp="1"/>
          </p:cNvSpPr>
          <p:nvPr>
            <p:ph type="body" idx="1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471" name="Google Shape;471;p48"/>
          <p:cNvSpPr txBox="1">
            <a:spLocks noGrp="1"/>
          </p:cNvSpPr>
          <p:nvPr>
            <p:ph type="body" idx="3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72" name="Google Shape;472;p48"/>
          <p:cNvSpPr txBox="1">
            <a:spLocks noGrp="1"/>
          </p:cNvSpPr>
          <p:nvPr>
            <p:ph type="body" idx="5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3" name="Google Shape;473;p48"/>
          <p:cNvSpPr txBox="1">
            <a:spLocks noGrp="1"/>
          </p:cNvSpPr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pic>
        <p:nvPicPr>
          <p:cNvPr id="474" name="Google Shape;47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0599" y="1050800"/>
            <a:ext cx="1813749" cy="14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0976" y="2349375"/>
            <a:ext cx="2247572" cy="107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20986" y="3471350"/>
            <a:ext cx="2326810" cy="146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"/>
          <p:cNvSpPr txBox="1">
            <a:spLocks noGrp="1"/>
          </p:cNvSpPr>
          <p:nvPr>
            <p:ph type="title"/>
          </p:nvPr>
        </p:nvSpPr>
        <p:spPr>
          <a:xfrm>
            <a:off x="826291" y="1190742"/>
            <a:ext cx="3934170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SzPts val="2400"/>
            </a:pPr>
            <a:r>
              <a:rPr lang="ru-RU" sz="2025" b="1" dirty="0"/>
              <a:t>Объект исследования</a:t>
            </a:r>
            <a:endParaRPr sz="2025" b="1" dirty="0"/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1"/>
          </p:nvPr>
        </p:nvSpPr>
        <p:spPr>
          <a:xfrm>
            <a:off x="826291" y="1869523"/>
            <a:ext cx="3745709" cy="2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ct val="64737"/>
            </a:pPr>
            <a:r>
              <a:rPr lang="ru-RU" sz="1500" dirty="0"/>
              <a:t>Глазов, Сарапул и Воткинск — три промышленных моногорода среднего размера Удмуртской Республики с населением около 100 тысяч человек, специализация градообразующих предприятий которых связана с машино- и приборостроением.</a:t>
            </a:r>
            <a:endParaRPr sz="1500" dirty="0"/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275" cy="31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Санкт-Петербургская школа социальных наук </a:t>
            </a:r>
            <a:br>
              <a:rPr lang="ru-RU"/>
            </a:br>
            <a:r>
              <a:rPr lang="ru-RU"/>
              <a:t>и востоковедения</a:t>
            </a:r>
            <a:endParaRPr/>
          </a:p>
        </p:txBody>
      </p:sp>
      <p:sp>
        <p:nvSpPr>
          <p:cNvPr id="195" name="Google Shape;195;p2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196" name="Google Shape;196;p2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endParaRPr/>
          </a:p>
        </p:txBody>
      </p:sp>
      <p:pic>
        <p:nvPicPr>
          <p:cNvPr id="197" name="Google Shape;19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666" y="1337737"/>
            <a:ext cx="2468026" cy="2468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25623A4-9105-4714-AB5D-0D58262FA816}"/>
              </a:ext>
            </a:extLst>
          </p:cNvPr>
          <p:cNvGrpSpPr/>
          <p:nvPr/>
        </p:nvGrpSpPr>
        <p:grpSpPr>
          <a:xfrm>
            <a:off x="5262173" y="875462"/>
            <a:ext cx="3055537" cy="4075888"/>
            <a:chOff x="7016230" y="1167282"/>
            <a:chExt cx="4074049" cy="543451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40A4B6A-F2A9-410D-9422-D5AAE0B2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6230" y="1167282"/>
              <a:ext cx="4074049" cy="5434517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D712206-9F15-471C-BCC1-AF52775E66E1}"/>
                </a:ext>
              </a:extLst>
            </p:cNvPr>
            <p:cNvCxnSpPr/>
            <p:nvPr/>
          </p:nvCxnSpPr>
          <p:spPr>
            <a:xfrm>
              <a:off x="8616287" y="2106304"/>
              <a:ext cx="47312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A9C64DA6-BDF9-47B5-8894-AB18D581AAED}"/>
                </a:ext>
              </a:extLst>
            </p:cNvPr>
            <p:cNvCxnSpPr>
              <a:cxnSpLocks/>
            </p:cNvCxnSpPr>
            <p:nvPr/>
          </p:nvCxnSpPr>
          <p:spPr>
            <a:xfrm>
              <a:off x="9132627" y="4496936"/>
              <a:ext cx="54818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7083FCD-631C-4DD6-997F-D38081535BB3}"/>
                </a:ext>
              </a:extLst>
            </p:cNvPr>
            <p:cNvCxnSpPr>
              <a:cxnSpLocks/>
            </p:cNvCxnSpPr>
            <p:nvPr/>
          </p:nvCxnSpPr>
          <p:spPr>
            <a:xfrm>
              <a:off x="9871881" y="4117074"/>
              <a:ext cx="62324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1E58E8EE-162A-4B2F-8672-53A880F417A2}"/>
                </a:ext>
              </a:extLst>
            </p:cNvPr>
            <p:cNvCxnSpPr>
              <a:cxnSpLocks/>
            </p:cNvCxnSpPr>
            <p:nvPr/>
          </p:nvCxnSpPr>
          <p:spPr>
            <a:xfrm>
              <a:off x="9721755" y="5174776"/>
              <a:ext cx="58230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853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>
                <a:solidFill>
                  <a:srgbClr val="0E2D69"/>
                </a:solidFill>
              </a:rPr>
              <a:t>Санкт-Петербургская школа социальных наук </a:t>
            </a:r>
            <a:br>
              <a:rPr lang="ru-RU">
                <a:solidFill>
                  <a:srgbClr val="0E2D69"/>
                </a:solidFill>
              </a:rPr>
            </a:br>
            <a:r>
              <a:rPr lang="ru-RU">
                <a:solidFill>
                  <a:srgbClr val="0E2D69"/>
                </a:solidFill>
              </a:rPr>
              <a:t>и востоковедения</a:t>
            </a:r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213" name="Google Shape;213;p3"/>
          <p:cNvSpPr txBox="1">
            <a:spLocks noGrp="1"/>
          </p:cNvSpPr>
          <p:nvPr>
            <p:ph type="body" idx="4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endParaRPr/>
          </a:p>
        </p:txBody>
      </p:sp>
      <p:sp>
        <p:nvSpPr>
          <p:cNvPr id="215" name="Google Shape;215;p3"/>
          <p:cNvSpPr txBox="1"/>
          <p:nvPr/>
        </p:nvSpPr>
        <p:spPr>
          <a:xfrm>
            <a:off x="1287360" y="754060"/>
            <a:ext cx="6815118" cy="4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72866" marR="137636" indent="269558" algn="just">
              <a:lnSpc>
                <a:spcPct val="150000"/>
              </a:lnSpc>
            </a:pPr>
            <a:r>
              <a:rPr lang="ru-RU" sz="15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Таблица 1. Сравнительный анализ градообразующих предприятий</a:t>
            </a:r>
            <a:endParaRPr lang="ru-RU" sz="1500" dirty="0">
              <a:solidFill>
                <a:schemeClr val="tx1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AFE0316-5AC6-4037-8074-C2D3253A9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609287" y="1226632"/>
            <a:ext cx="127943772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lang="ru-RU" altLang="ru-RU" sz="135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altLang="ru-RU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6DC4201-C183-4C20-A455-89F04C232657}"/>
              </a:ext>
            </a:extLst>
          </p:cNvPr>
          <p:cNvGraphicFramePr>
            <a:graphicFrameLocks noGrp="1"/>
          </p:cNvGraphicFramePr>
          <p:nvPr/>
        </p:nvGraphicFramePr>
        <p:xfrm>
          <a:off x="337782" y="1277809"/>
          <a:ext cx="8413845" cy="3587643"/>
        </p:xfrm>
        <a:graphic>
          <a:graphicData uri="http://schemas.openxmlformats.org/drawingml/2006/table">
            <a:tbl>
              <a:tblPr/>
              <a:tblGrid>
                <a:gridCol w="979982">
                  <a:extLst>
                    <a:ext uri="{9D8B030D-6E8A-4147-A177-3AD203B41FA5}">
                      <a16:colId xmlns:a16="http://schemas.microsoft.com/office/drawing/2014/main" val="2078241097"/>
                    </a:ext>
                  </a:extLst>
                </a:gridCol>
                <a:gridCol w="1875965">
                  <a:extLst>
                    <a:ext uri="{9D8B030D-6E8A-4147-A177-3AD203B41FA5}">
                      <a16:colId xmlns:a16="http://schemas.microsoft.com/office/drawing/2014/main" val="2199685010"/>
                    </a:ext>
                  </a:extLst>
                </a:gridCol>
                <a:gridCol w="1739937">
                  <a:extLst>
                    <a:ext uri="{9D8B030D-6E8A-4147-A177-3AD203B41FA5}">
                      <a16:colId xmlns:a16="http://schemas.microsoft.com/office/drawing/2014/main" val="3938581741"/>
                    </a:ext>
                  </a:extLst>
                </a:gridCol>
                <a:gridCol w="1243652">
                  <a:extLst>
                    <a:ext uri="{9D8B030D-6E8A-4147-A177-3AD203B41FA5}">
                      <a16:colId xmlns:a16="http://schemas.microsoft.com/office/drawing/2014/main" val="2164355714"/>
                    </a:ext>
                  </a:extLst>
                </a:gridCol>
                <a:gridCol w="1325539">
                  <a:extLst>
                    <a:ext uri="{9D8B030D-6E8A-4147-A177-3AD203B41FA5}">
                      <a16:colId xmlns:a16="http://schemas.microsoft.com/office/drawing/2014/main" val="2772100285"/>
                    </a:ext>
                  </a:extLst>
                </a:gridCol>
                <a:gridCol w="1248770">
                  <a:extLst>
                    <a:ext uri="{9D8B030D-6E8A-4147-A177-3AD203B41FA5}">
                      <a16:colId xmlns:a16="http://schemas.microsoft.com/office/drawing/2014/main" val="3191866339"/>
                    </a:ext>
                  </a:extLst>
                </a:gridCol>
              </a:tblGrid>
              <a:tr h="961864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Моногород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Градообразующее предприятие (ГРОП)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Основной вид деятельности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 занятых, чел.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Сводный индикатор риска компании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Санкционные риски ГРОП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488233"/>
                  </a:ext>
                </a:extLst>
              </a:tr>
              <a:tr h="412227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Воткинск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ОАО «Воткинский завод»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оружия и боеприпасов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низкий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++++++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5756100"/>
                  </a:ext>
                </a:extLst>
              </a:tr>
              <a:tr h="757016">
                <a:tc rowSpan="3"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Сарапул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АО «Сарапульский электрогенераторный завод»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электродвигателей, генераторов и трансформаторов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3 400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низкий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645885"/>
                  </a:ext>
                </a:extLst>
              </a:tr>
              <a:tr h="577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АО «Элеконд»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прочего электрического оборудования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более 3 000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низкий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++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003974"/>
                  </a:ext>
                </a:extLst>
              </a:tr>
              <a:tr h="4671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АО «Сарапульский радиозавод»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радио- и телеаппаратуры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около 1300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295686"/>
                  </a:ext>
                </a:extLst>
              </a:tr>
              <a:tr h="412227"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Глазов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АО «Чепецкий механический завод»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ядерного топлива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около 4 000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низкий</a:t>
                      </a:r>
                      <a:endParaRPr lang="ru-RU" sz="120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7800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 dirty="0">
                        <a:effectLst/>
                      </a:endParaRPr>
                    </a:p>
                  </a:txBody>
                  <a:tcPr marL="17706" marR="17706" marT="12748" marB="12748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326225"/>
                  </a:ext>
                </a:extLst>
              </a:tr>
            </a:tbl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E9D06818-A0BC-406C-B917-EE829EBED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329381" y="1346696"/>
            <a:ext cx="8435127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0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>
                <a:solidFill>
                  <a:srgbClr val="0E2D69"/>
                </a:solidFill>
              </a:rPr>
              <a:t>Санкт-Петербургская школа социальных наук </a:t>
            </a:r>
            <a:br>
              <a:rPr lang="ru-RU">
                <a:solidFill>
                  <a:srgbClr val="0E2D69"/>
                </a:solidFill>
              </a:rPr>
            </a:br>
            <a:r>
              <a:rPr lang="ru-RU">
                <a:solidFill>
                  <a:srgbClr val="0E2D69"/>
                </a:solidFill>
              </a:rPr>
              <a:t>и востоковедения</a:t>
            </a:r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213" name="Google Shape;213;p3"/>
          <p:cNvSpPr txBox="1">
            <a:spLocks noGrp="1"/>
          </p:cNvSpPr>
          <p:nvPr>
            <p:ph type="body" idx="4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endParaRPr/>
          </a:p>
        </p:txBody>
      </p:sp>
      <p:sp>
        <p:nvSpPr>
          <p:cNvPr id="215" name="Google Shape;215;p3"/>
          <p:cNvSpPr txBox="1"/>
          <p:nvPr/>
        </p:nvSpPr>
        <p:spPr>
          <a:xfrm>
            <a:off x="722638" y="742799"/>
            <a:ext cx="7944563" cy="4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72866" marR="137636" indent="269558" algn="just">
              <a:lnSpc>
                <a:spcPct val="150000"/>
              </a:lnSpc>
            </a:pPr>
            <a:r>
              <a:rPr lang="ru-RU" sz="15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Таблица 2. </a:t>
            </a:r>
            <a:r>
              <a:rPr lang="ru-RU" sz="1500" dirty="0">
                <a:solidFill>
                  <a:schemeClr val="tx1"/>
                </a:solidFill>
                <a:latin typeface="+mn-lt"/>
              </a:rPr>
              <a:t>Основные характеристики развития промышленных моногородов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AFE0316-5AC6-4037-8074-C2D3253A9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609287" y="1226632"/>
            <a:ext cx="127943772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lang="ru-RU" altLang="ru-RU" sz="135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altLang="ru-RU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9D06818-A0BC-406C-B917-EE829EBED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329381" y="1346696"/>
            <a:ext cx="8435127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05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80B1E77-66ED-4994-8427-FC198F00DC0C}"/>
              </a:ext>
            </a:extLst>
          </p:cNvPr>
          <p:cNvGraphicFramePr>
            <a:graphicFrameLocks noGrp="1"/>
          </p:cNvGraphicFramePr>
          <p:nvPr/>
        </p:nvGraphicFramePr>
        <p:xfrm>
          <a:off x="228364" y="1244702"/>
          <a:ext cx="4081731" cy="3315192"/>
        </p:xfrm>
        <a:graphic>
          <a:graphicData uri="http://schemas.openxmlformats.org/drawingml/2006/table">
            <a:tbl>
              <a:tblPr/>
              <a:tblGrid>
                <a:gridCol w="1647574">
                  <a:extLst>
                    <a:ext uri="{9D8B030D-6E8A-4147-A177-3AD203B41FA5}">
                      <a16:colId xmlns:a16="http://schemas.microsoft.com/office/drawing/2014/main" val="1650064699"/>
                    </a:ext>
                  </a:extLst>
                </a:gridCol>
                <a:gridCol w="772832">
                  <a:extLst>
                    <a:ext uri="{9D8B030D-6E8A-4147-A177-3AD203B41FA5}">
                      <a16:colId xmlns:a16="http://schemas.microsoft.com/office/drawing/2014/main" val="2958007838"/>
                    </a:ext>
                  </a:extLst>
                </a:gridCol>
                <a:gridCol w="852097">
                  <a:extLst>
                    <a:ext uri="{9D8B030D-6E8A-4147-A177-3AD203B41FA5}">
                      <a16:colId xmlns:a16="http://schemas.microsoft.com/office/drawing/2014/main" val="2142401947"/>
                    </a:ext>
                  </a:extLst>
                </a:gridCol>
                <a:gridCol w="809228">
                  <a:extLst>
                    <a:ext uri="{9D8B030D-6E8A-4147-A177-3AD203B41FA5}">
                      <a16:colId xmlns:a16="http://schemas.microsoft.com/office/drawing/2014/main" val="3259600297"/>
                    </a:ext>
                  </a:extLst>
                </a:gridCol>
              </a:tblGrid>
              <a:tr h="364211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Воткинск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Сарапул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Глазов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093886"/>
                  </a:ext>
                </a:extLst>
              </a:tr>
              <a:tr h="447542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Социально-экономическая ситуация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Наиболее сложная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рисками к ухудшению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Стабильная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454546"/>
                  </a:ext>
                </a:extLst>
              </a:tr>
              <a:tr h="426922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ТОР/ТОСЭР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ТОСЭР с 2017 г.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ТОСЭР с 2019 г.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859335"/>
                  </a:ext>
                </a:extLst>
              </a:tr>
              <a:tr h="366794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 населения, чел.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96 646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90 260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86 996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435099"/>
                  </a:ext>
                </a:extLst>
              </a:tr>
              <a:tr h="392120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Естественный прирост населения, чел.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-436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-487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-645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945370"/>
                  </a:ext>
                </a:extLst>
              </a:tr>
              <a:tr h="408755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Миграционный прирост населения, чел.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-173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-331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-481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924004"/>
                  </a:ext>
                </a:extLst>
              </a:tr>
              <a:tr h="373270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Коэффициент общей финансовой зависимости*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0,71</a:t>
                      </a:r>
                      <a:endParaRPr lang="ru-RU" sz="100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0,82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0,72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395751"/>
                  </a:ext>
                </a:extLst>
              </a:tr>
              <a:tr h="373270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Процентное соотношение убыточных предприятий, %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42,8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17,6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20,8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5877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C5CE113-ABA0-4E97-AAAF-3A8EF92F6CE4}"/>
              </a:ext>
            </a:extLst>
          </p:cNvPr>
          <p:cNvGraphicFramePr>
            <a:graphicFrameLocks noGrp="1"/>
          </p:cNvGraphicFramePr>
          <p:nvPr/>
        </p:nvGraphicFramePr>
        <p:xfrm>
          <a:off x="4474187" y="1185120"/>
          <a:ext cx="4441450" cy="3284627"/>
        </p:xfrm>
        <a:graphic>
          <a:graphicData uri="http://schemas.openxmlformats.org/drawingml/2006/table">
            <a:tbl>
              <a:tblPr/>
              <a:tblGrid>
                <a:gridCol w="1955123">
                  <a:extLst>
                    <a:ext uri="{9D8B030D-6E8A-4147-A177-3AD203B41FA5}">
                      <a16:colId xmlns:a16="http://schemas.microsoft.com/office/drawing/2014/main" val="3087172413"/>
                    </a:ext>
                  </a:extLst>
                </a:gridCol>
                <a:gridCol w="782050">
                  <a:extLst>
                    <a:ext uri="{9D8B030D-6E8A-4147-A177-3AD203B41FA5}">
                      <a16:colId xmlns:a16="http://schemas.microsoft.com/office/drawing/2014/main" val="3092906613"/>
                    </a:ext>
                  </a:extLst>
                </a:gridCol>
                <a:gridCol w="900095">
                  <a:extLst>
                    <a:ext uri="{9D8B030D-6E8A-4147-A177-3AD203B41FA5}">
                      <a16:colId xmlns:a16="http://schemas.microsoft.com/office/drawing/2014/main" val="2230559098"/>
                    </a:ext>
                  </a:extLst>
                </a:gridCol>
                <a:gridCol w="804182">
                  <a:extLst>
                    <a:ext uri="{9D8B030D-6E8A-4147-A177-3AD203B41FA5}">
                      <a16:colId xmlns:a16="http://schemas.microsoft.com/office/drawing/2014/main" val="210025583"/>
                    </a:ext>
                  </a:extLst>
                </a:gridCol>
              </a:tblGrid>
              <a:tr h="379082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Воткинск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Сарапул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Глазов</a:t>
                      </a:r>
                      <a:endParaRPr lang="ru-RU" sz="1000" dirty="0">
                        <a:effectLst/>
                      </a:endParaRPr>
                    </a:p>
                  </a:txBody>
                  <a:tcPr marL="34807" marR="34807" marT="34807" marB="34807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07864"/>
                  </a:ext>
                </a:extLst>
              </a:tr>
              <a:tr h="614368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Среднесписочная численность работников организаций*, чел.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23 376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21 098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21 851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745489"/>
                  </a:ext>
                </a:extLst>
              </a:tr>
              <a:tr h="614368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Среднемесячная заработная плата работников организаций**, руб.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52 603,3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45 315,3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41 121,8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775144"/>
                  </a:ext>
                </a:extLst>
              </a:tr>
              <a:tr h="614368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Отгружено товаров собственного производства***, млн руб.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21 818,7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38 548,2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47 702,6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796139"/>
                  </a:ext>
                </a:extLst>
              </a:tr>
              <a:tr h="448073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Оборот розничной торговли*, млн руб.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9 181,9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9 723,9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9 071,6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990511"/>
                  </a:ext>
                </a:extLst>
              </a:tr>
              <a:tr h="614368"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инвестиций в основной капитал**** на 1 человека, руб.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16 678,4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17 339,7</a:t>
                      </a:r>
                      <a:endParaRPr lang="ru-RU" sz="100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33 347,3     </a:t>
                      </a:r>
                      <a:endParaRPr lang="ru-RU" sz="1000" dirty="0">
                        <a:effectLst/>
                      </a:endParaRPr>
                    </a:p>
                  </a:txBody>
                  <a:tcPr marL="47625" marR="47625" marT="47625" marB="47625">
                    <a:lnL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5715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9D21505-EE08-4CAE-BD73-E2965196833A}"/>
              </a:ext>
            </a:extLst>
          </p:cNvPr>
          <p:cNvSpPr txBox="1"/>
          <p:nvPr/>
        </p:nvSpPr>
        <p:spPr>
          <a:xfrm>
            <a:off x="108365" y="4469745"/>
            <a:ext cx="7519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825" dirty="0">
                <a:solidFill>
                  <a:schemeClr val="tx1"/>
                </a:solidFill>
                <a:latin typeface="+mn-lt"/>
              </a:rPr>
              <a:t>*рассчитывается как деление безвозмездных поступлений на общие доходы местного бюджета</a:t>
            </a:r>
          </a:p>
          <a:p>
            <a:pPr rtl="0"/>
            <a:r>
              <a:rPr lang="ru-RU" sz="825" dirty="0">
                <a:solidFill>
                  <a:schemeClr val="tx1"/>
                </a:solidFill>
                <a:latin typeface="+mn-lt"/>
              </a:rPr>
              <a:t>**без субъектов малого и среднего предпринимательства</a:t>
            </a:r>
            <a:br>
              <a:rPr lang="ru-RU" sz="825" dirty="0">
                <a:solidFill>
                  <a:schemeClr val="tx1"/>
                </a:solidFill>
                <a:latin typeface="+mn-lt"/>
              </a:rPr>
            </a:br>
            <a:r>
              <a:rPr lang="ru-RU" sz="825" dirty="0">
                <a:solidFill>
                  <a:schemeClr val="tx1"/>
                </a:solidFill>
                <a:latin typeface="+mn-lt"/>
              </a:rPr>
              <a:t>***отгружено товаров собственного производства, выполнено работ и услуг собственными силами* (с 2017 года)</a:t>
            </a:r>
            <a:br>
              <a:rPr lang="ru-RU" sz="825" dirty="0">
                <a:solidFill>
                  <a:schemeClr val="tx1"/>
                </a:solidFill>
                <a:latin typeface="+mn-lt"/>
              </a:rPr>
            </a:br>
            <a:r>
              <a:rPr lang="ru-RU" sz="825" dirty="0">
                <a:solidFill>
                  <a:schemeClr val="tx1"/>
                </a:solidFill>
                <a:latin typeface="+mn-lt"/>
              </a:rPr>
              <a:t>**** за исключением бюджетных средств </a:t>
            </a:r>
          </a:p>
          <a:p>
            <a:br>
              <a:rPr lang="ru-RU" sz="1050" dirty="0"/>
            </a:b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31949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80cf4de53e_0_0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75" cy="31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>
                <a:solidFill>
                  <a:srgbClr val="0E2D69"/>
                </a:solidFill>
              </a:rPr>
              <a:t>Санкт-Петербургская школа социальных наук </a:t>
            </a:r>
            <a:br>
              <a:rPr lang="ru-RU">
                <a:solidFill>
                  <a:srgbClr val="0E2D69"/>
                </a:solidFill>
              </a:rPr>
            </a:br>
            <a:r>
              <a:rPr lang="ru-RU">
                <a:solidFill>
                  <a:srgbClr val="0E2D69"/>
                </a:solidFill>
              </a:rPr>
              <a:t>и востоковедения</a:t>
            </a:r>
            <a:endParaRPr/>
          </a:p>
        </p:txBody>
      </p:sp>
      <p:sp>
        <p:nvSpPr>
          <p:cNvPr id="223" name="Google Shape;223;g280cf4de53e_0_0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224" name="Google Shape;224;g280cf4de53e_0_0"/>
          <p:cNvSpPr txBox="1">
            <a:spLocks noGrp="1"/>
          </p:cNvSpPr>
          <p:nvPr>
            <p:ph type="title"/>
          </p:nvPr>
        </p:nvSpPr>
        <p:spPr>
          <a:xfrm>
            <a:off x="425250" y="1114255"/>
            <a:ext cx="8293500" cy="40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algn="ctr">
              <a:buSzPts val="2400"/>
            </a:pPr>
            <a:r>
              <a:rPr lang="ru-RU" sz="2700" b="1" dirty="0"/>
              <a:t>Выводы</a:t>
            </a:r>
            <a:endParaRPr sz="2700" b="1" dirty="0"/>
          </a:p>
        </p:txBody>
      </p:sp>
      <p:sp>
        <p:nvSpPr>
          <p:cNvPr id="226" name="Google Shape;226;g280cf4de53e_0_0"/>
          <p:cNvSpPr txBox="1">
            <a:spLocks noGrp="1"/>
          </p:cNvSpPr>
          <p:nvPr>
            <p:ph type="body" idx="4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endParaRPr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BFD8164-5585-4018-AC59-21BA91C4BB67}"/>
              </a:ext>
            </a:extLst>
          </p:cNvPr>
          <p:cNvGraphicFramePr/>
          <p:nvPr/>
        </p:nvGraphicFramePr>
        <p:xfrm>
          <a:off x="284111" y="1518109"/>
          <a:ext cx="8293501" cy="3238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"/>
          <p:cNvSpPr txBox="1">
            <a:spLocks noGrp="1"/>
          </p:cNvSpPr>
          <p:nvPr>
            <p:ph type="title"/>
          </p:nvPr>
        </p:nvSpPr>
        <p:spPr>
          <a:xfrm>
            <a:off x="357101" y="1013272"/>
            <a:ext cx="8429797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algn="ctr">
              <a:buSzPts val="2400"/>
            </a:pPr>
            <a:r>
              <a:rPr lang="ru-RU" sz="2025" b="1" dirty="0"/>
              <a:t>Перспективы исследования</a:t>
            </a:r>
            <a:endParaRPr sz="2025" b="1" dirty="0"/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1"/>
          </p:nvPr>
        </p:nvSpPr>
        <p:spPr>
          <a:xfrm>
            <a:off x="678896" y="1433113"/>
            <a:ext cx="7786206" cy="173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indent="0" algn="ctr">
              <a:spcBef>
                <a:spcPts val="0"/>
              </a:spcBef>
              <a:buSzPct val="64737"/>
            </a:pPr>
            <a:r>
              <a:rPr lang="ru-RU" sz="1500" dirty="0"/>
              <a:t>В продолжение исследования предполагается систематизировать и сравнить реализуемые и уже завершенные программы развития моногородов на федеральном, региональном и местном уровнях, сформулировать различия в подходах к их развитию.</a:t>
            </a:r>
          </a:p>
          <a:p>
            <a:pPr marL="0" indent="0" algn="ctr">
              <a:spcBef>
                <a:spcPts val="0"/>
              </a:spcBef>
              <a:buSzPct val="64737"/>
            </a:pPr>
            <a:endParaRPr sz="825" dirty="0"/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275" cy="31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Санкт-Петербургская школа социальных наук </a:t>
            </a:r>
            <a:br>
              <a:rPr lang="ru-RU"/>
            </a:br>
            <a:r>
              <a:rPr lang="ru-RU"/>
              <a:t>и востоковедения</a:t>
            </a:r>
            <a:endParaRPr/>
          </a:p>
        </p:txBody>
      </p:sp>
      <p:sp>
        <p:nvSpPr>
          <p:cNvPr id="195" name="Google Shape;195;p2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196" name="Google Shape;196;p2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endParaRPr/>
          </a:p>
        </p:txBody>
      </p:sp>
      <p:pic>
        <p:nvPicPr>
          <p:cNvPr id="197" name="Google Shape;19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666" y="1337737"/>
            <a:ext cx="2468026" cy="246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FF85489-D63E-4633-BA1D-F54F28C9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60" y="2347594"/>
            <a:ext cx="2638362" cy="26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47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"/>
          <p:cNvSpPr txBox="1">
            <a:spLocks noGrp="1"/>
          </p:cNvSpPr>
          <p:nvPr>
            <p:ph type="title"/>
          </p:nvPr>
        </p:nvSpPr>
        <p:spPr>
          <a:xfrm>
            <a:off x="354074" y="895188"/>
            <a:ext cx="8429797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algn="ctr">
              <a:buSzPts val="2400"/>
            </a:pPr>
            <a:r>
              <a:rPr lang="ru-RU" sz="1500" b="1" dirty="0"/>
              <a:t>Список литературы</a:t>
            </a:r>
            <a:endParaRPr sz="1500" b="1" dirty="0"/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1"/>
          </p:nvPr>
        </p:nvSpPr>
        <p:spPr>
          <a:xfrm>
            <a:off x="254336" y="1208098"/>
            <a:ext cx="8629272" cy="3746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257175" marR="137636" indent="-257175" algn="just">
              <a:lnSpc>
                <a:spcPct val="12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Единый перечень мер поддержки </a:t>
            </a: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монопрофильных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муниципальных образований Российской Федерации (моногородов) (утв. Министерством экономического развития РФ от 15 апреля 2016 г.) [Электронный ресурс]. URL: </a:t>
            </a:r>
            <a:r>
              <a:rPr lang="ru-RU" sz="1050" dirty="0">
                <a:solidFill>
                  <a:srgbClr val="1155CC"/>
                </a:solidFill>
                <a:latin typeface="+mn-lt"/>
                <a:ea typeface="Times New Roman" panose="02020603050405020304" pitchFamily="18" charset="0"/>
                <a:hlinkClick r:id="rId3"/>
              </a:rPr>
              <a:t>https://base.garant.ru/71999366/?ysclid=m2d7q3hst925513592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(дата обращения: 12.10.2024).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Перечень территорий опережающего социально-экономического развития, созданных на территориях </a:t>
            </a: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монопрофильных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муниципальных образований российской федерации (моногородов), срок существования которых продлевается на 2 года: Приложение к постановлению Правительства Российской Федерации от 28 июля 2022 г. №1346 [Электронный ресурс]. URL: </a:t>
            </a:r>
            <a:r>
              <a:rPr lang="ru-RU" sz="1050" dirty="0">
                <a:solidFill>
                  <a:srgbClr val="1155CC"/>
                </a:solidFill>
                <a:latin typeface="+mn-lt"/>
                <a:ea typeface="Times New Roman" panose="02020603050405020304" pitchFamily="18" charset="0"/>
                <a:hlinkClick r:id="rId4"/>
              </a:rPr>
              <a:t>https://www.consultant.ru/document/cons_doc_LAW_423111/56c557b4e4eaba5b3ca851b55b9da34100695d12/?ysclid=m24o52whsg318588746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(дата обращения: 12.10.2024).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Авдеев А. К. Риски и механизмы адаптации предприятий моногородов России в современных условиях // Современные тренды социально-экономического развития России и Казахстана: взгляд молодых ученых. 2023. С. 8-10.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/>
            </a:pP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Аникиева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А. В. Трудовая мобильность населения моногородов Свердловской области //Мониторинг общественного мнения: экономические и социальные перемены. – 2020. – №. 5 (159). – С. 449-466.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Антонова И. С. Теория диверсификации экономики моногорода // Векторы благополучия: экономика и социум. 2015. №2 (17). С. 179-193.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  <a:p>
            <a:pPr marL="257175" marR="137636" indent="-257175" algn="just">
              <a:lnSpc>
                <a:spcPct val="120000"/>
              </a:lnSpc>
              <a:buFont typeface="+mj-lt"/>
              <a:buAutoNum type="arabicPeriod"/>
            </a:pPr>
            <a:r>
              <a:rPr lang="ru-RU" sz="1050" dirty="0">
                <a:latin typeface="+mn-lt"/>
                <a:ea typeface="Times New Roman" panose="02020603050405020304" pitchFamily="18" charset="0"/>
              </a:rPr>
              <a:t>Ермилина Д.А, </a:t>
            </a: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Санталова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М.С., </a:t>
            </a:r>
            <a:r>
              <a:rPr lang="ru-RU" sz="1050" dirty="0" err="1">
                <a:latin typeface="+mn-lt"/>
                <a:ea typeface="Times New Roman" panose="02020603050405020304" pitchFamily="18" charset="0"/>
              </a:rPr>
              <a:t>Соклакова</a:t>
            </a:r>
            <a:r>
              <a:rPr lang="ru-RU" sz="1050" dirty="0">
                <a:latin typeface="+mn-lt"/>
                <a:ea typeface="Times New Roman" panose="02020603050405020304" pitchFamily="18" charset="0"/>
              </a:rPr>
              <a:t> И.В., Бор В.Н. Моногорода в России и проблемы их развития // Российский экономический интернет-журнал №2/2023. 2023. С. 1-15</a:t>
            </a:r>
            <a:endParaRPr lang="ru-RU" sz="105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275" cy="31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Санкт-Петербургская школа социальных наук </a:t>
            </a:r>
            <a:br>
              <a:rPr lang="ru-RU"/>
            </a:br>
            <a:r>
              <a:rPr lang="ru-RU"/>
              <a:t>и востоковедения</a:t>
            </a:r>
            <a:endParaRPr/>
          </a:p>
        </p:txBody>
      </p:sp>
      <p:sp>
        <p:nvSpPr>
          <p:cNvPr id="195" name="Google Shape;195;p2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196" name="Google Shape;196;p2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endParaRPr/>
          </a:p>
        </p:txBody>
      </p:sp>
      <p:pic>
        <p:nvPicPr>
          <p:cNvPr id="197" name="Google Shape;19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4666" y="1337737"/>
            <a:ext cx="2468026" cy="246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0417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2725</Words>
  <Application>Microsoft Office PowerPoint</Application>
  <PresentationFormat>Экран (16:9)</PresentationFormat>
  <Paragraphs>487</Paragraphs>
  <Slides>35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Roboto</vt:lpstr>
      <vt:lpstr>Calibri</vt:lpstr>
      <vt:lpstr>Times New Roman</vt:lpstr>
      <vt:lpstr>Helvetica Neue</vt:lpstr>
      <vt:lpstr>Simple Light</vt:lpstr>
      <vt:lpstr>Office Theme</vt:lpstr>
      <vt:lpstr>Обзор готовящихся научных статей. Презентация имеющихся наработок  </vt:lpstr>
      <vt:lpstr>Сравнительный анализ социально-экономической устойчивости промышленных моногородов Удмуртской Республики (на примере г. Глазов, Воткинск, Сарапул)</vt:lpstr>
      <vt:lpstr>Актуальность исследования</vt:lpstr>
      <vt:lpstr>Объект исследования</vt:lpstr>
      <vt:lpstr>Презентация PowerPoint</vt:lpstr>
      <vt:lpstr>Презентация PowerPoint</vt:lpstr>
      <vt:lpstr>Выводы</vt:lpstr>
      <vt:lpstr>Перспективы исследования</vt:lpstr>
      <vt:lpstr>Список литературы</vt:lpstr>
      <vt:lpstr>Список литературы</vt:lpstr>
      <vt:lpstr>Презентация PowerPoint</vt:lpstr>
      <vt:lpstr>Анализ промышленных моногородов добывающей специфики</vt:lpstr>
      <vt:lpstr>Киселёвск</vt:lpstr>
      <vt:lpstr>Киселёвск</vt:lpstr>
      <vt:lpstr>Киселёвск</vt:lpstr>
      <vt:lpstr>Киселёвск</vt:lpstr>
      <vt:lpstr>Киселёвск</vt:lpstr>
      <vt:lpstr>Киселёвск</vt:lpstr>
      <vt:lpstr>Анжеро-Судженск</vt:lpstr>
      <vt:lpstr>Анжеро-Судженск</vt:lpstr>
      <vt:lpstr>Анжеро-Судженск</vt:lpstr>
      <vt:lpstr>Анжеро-Судженск</vt:lpstr>
      <vt:lpstr>Анжеро-Судженск</vt:lpstr>
      <vt:lpstr>Анжеро-Судженск</vt:lpstr>
      <vt:lpstr>Анжеро-Судженск</vt:lpstr>
      <vt:lpstr>Анжеро-Судженск</vt:lpstr>
      <vt:lpstr>Зеленодольск</vt:lpstr>
      <vt:lpstr>Зеленодольск</vt:lpstr>
      <vt:lpstr>Зеленодольск</vt:lpstr>
      <vt:lpstr>Зеленодольск</vt:lpstr>
      <vt:lpstr>Зеленодольск</vt:lpstr>
      <vt:lpstr>Зеленодольск</vt:lpstr>
      <vt:lpstr>Зеленодольск</vt:lpstr>
      <vt:lpstr>Зеленодольск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Екатерина Степанова</dc:creator>
  <cp:lastModifiedBy>Екатерина Степанова</cp:lastModifiedBy>
  <cp:revision>1</cp:revision>
  <dcterms:modified xsi:type="dcterms:W3CDTF">2024-11-20T20:38:52Z</dcterms:modified>
</cp:coreProperties>
</file>