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17" r:id="rId4"/>
    <p:sldId id="259" r:id="rId5"/>
    <p:sldId id="318" r:id="rId6"/>
    <p:sldId id="260" r:id="rId7"/>
    <p:sldId id="319" r:id="rId8"/>
    <p:sldId id="320" r:id="rId9"/>
    <p:sldId id="321" r:id="rId10"/>
    <p:sldId id="31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ihsJaf/v2H15ssgJVzX3BxEgw8Q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Никитина" initials="ДН" lastIdx="1" clrIdx="0">
    <p:extLst>
      <p:ext uri="{19B8F6BF-5375-455C-9EA6-DF929625EA0E}">
        <p15:presenceInfo xmlns:p15="http://schemas.microsoft.com/office/powerpoint/2012/main" userId="c0db58a06df3f8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91" autoAdjust="0"/>
  </p:normalViewPr>
  <p:slideViewPr>
    <p:cSldViewPr snapToGrid="0">
      <p:cViewPr>
        <p:scale>
          <a:sx n="90" d="100"/>
          <a:sy n="90" d="100"/>
        </p:scale>
        <p:origin x="134" y="117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71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F7D16-CFA5-44F6-AD41-3DE42DDC87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48F587-308A-4A43-B614-6AFBB43107F4}">
      <dgm:prSet phldrT="[Текст]" custT="1"/>
      <dgm:spPr/>
      <dgm:t>
        <a:bodyPr/>
        <a:lstStyle/>
        <a:p>
          <a:r>
            <a:rPr lang="ru-RU" sz="1600" dirty="0"/>
            <a:t>Глазов привлекает больше инвесторов благодаря развитой инфраструктуре и поддержке местных властей, но сталкивается с высоким оттоком населения и отсутствием маятниковой миграции, что указывает на необходимость создания дополнительных социальных благ.</a:t>
          </a:r>
        </a:p>
      </dgm:t>
    </dgm:pt>
    <dgm:pt modelId="{0916041D-52E8-418C-BFFE-3B2A6AC87552}" type="parTrans" cxnId="{1FFB1D6A-6B26-43D8-9261-6AE7C6CA73E0}">
      <dgm:prSet/>
      <dgm:spPr/>
      <dgm:t>
        <a:bodyPr/>
        <a:lstStyle/>
        <a:p>
          <a:endParaRPr lang="ru-RU"/>
        </a:p>
      </dgm:t>
    </dgm:pt>
    <dgm:pt modelId="{07A8F2A2-D2BA-4B67-9DBA-CDD337CB7705}" type="sibTrans" cxnId="{1FFB1D6A-6B26-43D8-9261-6AE7C6CA73E0}">
      <dgm:prSet/>
      <dgm:spPr/>
      <dgm:t>
        <a:bodyPr/>
        <a:lstStyle/>
        <a:p>
          <a:endParaRPr lang="ru-RU"/>
        </a:p>
      </dgm:t>
    </dgm:pt>
    <dgm:pt modelId="{975A0D18-0078-406F-9CE9-81B139E123C7}">
      <dgm:prSet phldrT="[Текст]" custT="1"/>
      <dgm:spPr/>
      <dgm:t>
        <a:bodyPr/>
        <a:lstStyle/>
        <a:p>
          <a:r>
            <a:rPr lang="ru-RU" sz="1600" dirty="0"/>
            <a:t>Сарапул демонстрирует более устойчивую экономическую среду с меньшими инвестициями, чем Глазов, но большими, чем в Воткинске, сохраняя стабильные показатели по всем параметрам.</a:t>
          </a:r>
        </a:p>
      </dgm:t>
    </dgm:pt>
    <dgm:pt modelId="{562CB459-732A-4628-AA28-D0CB4DADE80F}" type="parTrans" cxnId="{E1664909-609D-442B-9D09-229386A7AED5}">
      <dgm:prSet/>
      <dgm:spPr/>
      <dgm:t>
        <a:bodyPr/>
        <a:lstStyle/>
        <a:p>
          <a:endParaRPr lang="ru-RU"/>
        </a:p>
      </dgm:t>
    </dgm:pt>
    <dgm:pt modelId="{961AA2EE-5809-455C-914E-9E5BEF3DAA60}" type="sibTrans" cxnId="{E1664909-609D-442B-9D09-229386A7AED5}">
      <dgm:prSet/>
      <dgm:spPr/>
      <dgm:t>
        <a:bodyPr/>
        <a:lstStyle/>
        <a:p>
          <a:endParaRPr lang="ru-RU"/>
        </a:p>
      </dgm:t>
    </dgm:pt>
    <dgm:pt modelId="{0B230E8F-F03A-4F52-A1DC-190A9557B352}">
      <dgm:prSet phldrT="[Текст]" custT="1"/>
      <dgm:spPr/>
      <dgm:t>
        <a:bodyPr/>
        <a:lstStyle/>
        <a:p>
          <a:r>
            <a:rPr lang="ru-RU" sz="1600" dirty="0"/>
            <a:t>Воткинск имеет серьезные проблемы с высокой долей убыточных предприятий и низким объемом отгруженных товаров, однако имеет наибольшую заработную плату и миграционный прирост среди изучаемых городов, что может быть связано с близостью к Ижевску.</a:t>
          </a:r>
        </a:p>
      </dgm:t>
    </dgm:pt>
    <dgm:pt modelId="{F1E6DD5D-065B-42B9-9C20-94F43865175D}" type="parTrans" cxnId="{B529341B-7369-417F-BEE3-5AD016482589}">
      <dgm:prSet/>
      <dgm:spPr/>
      <dgm:t>
        <a:bodyPr/>
        <a:lstStyle/>
        <a:p>
          <a:endParaRPr lang="ru-RU"/>
        </a:p>
      </dgm:t>
    </dgm:pt>
    <dgm:pt modelId="{F80ADABA-577C-42AD-BF61-95EA2B1A1BBA}" type="sibTrans" cxnId="{B529341B-7369-417F-BEE3-5AD016482589}">
      <dgm:prSet/>
      <dgm:spPr/>
      <dgm:t>
        <a:bodyPr/>
        <a:lstStyle/>
        <a:p>
          <a:endParaRPr lang="ru-RU"/>
        </a:p>
      </dgm:t>
    </dgm:pt>
    <dgm:pt modelId="{B6F3C181-8778-437E-8343-B00381FA4AB5}" type="pres">
      <dgm:prSet presAssocID="{807F7D16-CFA5-44F6-AD41-3DE42DDC87BC}" presName="Name0" presStyleCnt="0">
        <dgm:presLayoutVars>
          <dgm:chMax val="7"/>
          <dgm:chPref val="7"/>
          <dgm:dir/>
        </dgm:presLayoutVars>
      </dgm:prSet>
      <dgm:spPr/>
    </dgm:pt>
    <dgm:pt modelId="{0673E884-17A5-4004-9750-414ACDA0DD93}" type="pres">
      <dgm:prSet presAssocID="{807F7D16-CFA5-44F6-AD41-3DE42DDC87BC}" presName="Name1" presStyleCnt="0"/>
      <dgm:spPr/>
    </dgm:pt>
    <dgm:pt modelId="{C66CEB18-A622-460A-92C2-56AE5BE9DFC0}" type="pres">
      <dgm:prSet presAssocID="{807F7D16-CFA5-44F6-AD41-3DE42DDC87BC}" presName="cycle" presStyleCnt="0"/>
      <dgm:spPr/>
    </dgm:pt>
    <dgm:pt modelId="{36B4168F-FF62-4D0B-8066-A5F6DA7A1C3E}" type="pres">
      <dgm:prSet presAssocID="{807F7D16-CFA5-44F6-AD41-3DE42DDC87BC}" presName="srcNode" presStyleLbl="node1" presStyleIdx="0" presStyleCnt="3"/>
      <dgm:spPr/>
    </dgm:pt>
    <dgm:pt modelId="{ACE28A30-5A37-4FAF-8519-0E14F89535F9}" type="pres">
      <dgm:prSet presAssocID="{807F7D16-CFA5-44F6-AD41-3DE42DDC87BC}" presName="conn" presStyleLbl="parChTrans1D2" presStyleIdx="0" presStyleCnt="1"/>
      <dgm:spPr/>
    </dgm:pt>
    <dgm:pt modelId="{E9A1F2E5-CADD-4B1E-A44E-4365C849F660}" type="pres">
      <dgm:prSet presAssocID="{807F7D16-CFA5-44F6-AD41-3DE42DDC87BC}" presName="extraNode" presStyleLbl="node1" presStyleIdx="0" presStyleCnt="3"/>
      <dgm:spPr/>
    </dgm:pt>
    <dgm:pt modelId="{F624E8BA-4B99-4862-98C2-538C46004F4C}" type="pres">
      <dgm:prSet presAssocID="{807F7D16-CFA5-44F6-AD41-3DE42DDC87BC}" presName="dstNode" presStyleLbl="node1" presStyleIdx="0" presStyleCnt="3"/>
      <dgm:spPr/>
    </dgm:pt>
    <dgm:pt modelId="{21789A63-44FD-4F56-8FA3-B848FF7999F1}" type="pres">
      <dgm:prSet presAssocID="{3A48F587-308A-4A43-B614-6AFBB43107F4}" presName="text_1" presStyleLbl="node1" presStyleIdx="0" presStyleCnt="3">
        <dgm:presLayoutVars>
          <dgm:bulletEnabled val="1"/>
        </dgm:presLayoutVars>
      </dgm:prSet>
      <dgm:spPr/>
    </dgm:pt>
    <dgm:pt modelId="{4F54F155-C52C-4A1C-A698-CEDC9C9A6E06}" type="pres">
      <dgm:prSet presAssocID="{3A48F587-308A-4A43-B614-6AFBB43107F4}" presName="accent_1" presStyleCnt="0"/>
      <dgm:spPr/>
    </dgm:pt>
    <dgm:pt modelId="{B9EFF7C3-9596-47DA-AB27-0A143C28F11F}" type="pres">
      <dgm:prSet presAssocID="{3A48F587-308A-4A43-B614-6AFBB43107F4}" presName="accentRepeatNode" presStyleLbl="solidFgAcc1" presStyleIdx="0" presStyleCnt="3" custLinFactNeighborX="-1683" custLinFactNeighborY="135"/>
      <dgm:spPr/>
    </dgm:pt>
    <dgm:pt modelId="{747AA0B9-9846-4AF0-8F6B-1864E045CFC5}" type="pres">
      <dgm:prSet presAssocID="{975A0D18-0078-406F-9CE9-81B139E123C7}" presName="text_2" presStyleLbl="node1" presStyleIdx="1" presStyleCnt="3">
        <dgm:presLayoutVars>
          <dgm:bulletEnabled val="1"/>
        </dgm:presLayoutVars>
      </dgm:prSet>
      <dgm:spPr/>
    </dgm:pt>
    <dgm:pt modelId="{D5E04962-85F0-4A3C-A841-B3BBE678E3E2}" type="pres">
      <dgm:prSet presAssocID="{975A0D18-0078-406F-9CE9-81B139E123C7}" presName="accent_2" presStyleCnt="0"/>
      <dgm:spPr/>
    </dgm:pt>
    <dgm:pt modelId="{9B981EEC-C33B-47EB-A006-135F0C6686FD}" type="pres">
      <dgm:prSet presAssocID="{975A0D18-0078-406F-9CE9-81B139E123C7}" presName="accentRepeatNode" presStyleLbl="solidFgAcc1" presStyleIdx="1" presStyleCnt="3"/>
      <dgm:spPr/>
    </dgm:pt>
    <dgm:pt modelId="{7B1FF88A-2579-4E84-8697-FED1B7A847C8}" type="pres">
      <dgm:prSet presAssocID="{0B230E8F-F03A-4F52-A1DC-190A9557B352}" presName="text_3" presStyleLbl="node1" presStyleIdx="2" presStyleCnt="3">
        <dgm:presLayoutVars>
          <dgm:bulletEnabled val="1"/>
        </dgm:presLayoutVars>
      </dgm:prSet>
      <dgm:spPr/>
    </dgm:pt>
    <dgm:pt modelId="{BA183C7D-B655-4171-9710-3178371FD728}" type="pres">
      <dgm:prSet presAssocID="{0B230E8F-F03A-4F52-A1DC-190A9557B352}" presName="accent_3" presStyleCnt="0"/>
      <dgm:spPr/>
    </dgm:pt>
    <dgm:pt modelId="{480E708E-4313-465A-B9D2-D7831CAE5B43}" type="pres">
      <dgm:prSet presAssocID="{0B230E8F-F03A-4F52-A1DC-190A9557B352}" presName="accentRepeatNode" presStyleLbl="solidFgAcc1" presStyleIdx="2" presStyleCnt="3"/>
      <dgm:spPr/>
    </dgm:pt>
  </dgm:ptLst>
  <dgm:cxnLst>
    <dgm:cxn modelId="{E1664909-609D-442B-9D09-229386A7AED5}" srcId="{807F7D16-CFA5-44F6-AD41-3DE42DDC87BC}" destId="{975A0D18-0078-406F-9CE9-81B139E123C7}" srcOrd="1" destOrd="0" parTransId="{562CB459-732A-4628-AA28-D0CB4DADE80F}" sibTransId="{961AA2EE-5809-455C-914E-9E5BEF3DAA60}"/>
    <dgm:cxn modelId="{B529341B-7369-417F-BEE3-5AD016482589}" srcId="{807F7D16-CFA5-44F6-AD41-3DE42DDC87BC}" destId="{0B230E8F-F03A-4F52-A1DC-190A9557B352}" srcOrd="2" destOrd="0" parTransId="{F1E6DD5D-065B-42B9-9C20-94F43865175D}" sibTransId="{F80ADABA-577C-42AD-BF61-95EA2B1A1BBA}"/>
    <dgm:cxn modelId="{56F25126-5B0E-4E21-84D0-18ADA291E6BA}" type="presOf" srcId="{3A48F587-308A-4A43-B614-6AFBB43107F4}" destId="{21789A63-44FD-4F56-8FA3-B848FF7999F1}" srcOrd="0" destOrd="0" presId="urn:microsoft.com/office/officeart/2008/layout/VerticalCurvedList"/>
    <dgm:cxn modelId="{AA9EBE62-1FBC-4EF4-AF8F-3AF373B876E0}" type="presOf" srcId="{807F7D16-CFA5-44F6-AD41-3DE42DDC87BC}" destId="{B6F3C181-8778-437E-8343-B00381FA4AB5}" srcOrd="0" destOrd="0" presId="urn:microsoft.com/office/officeart/2008/layout/VerticalCurvedList"/>
    <dgm:cxn modelId="{1FFB1D6A-6B26-43D8-9261-6AE7C6CA73E0}" srcId="{807F7D16-CFA5-44F6-AD41-3DE42DDC87BC}" destId="{3A48F587-308A-4A43-B614-6AFBB43107F4}" srcOrd="0" destOrd="0" parTransId="{0916041D-52E8-418C-BFFE-3B2A6AC87552}" sibTransId="{07A8F2A2-D2BA-4B67-9DBA-CDD337CB7705}"/>
    <dgm:cxn modelId="{EB04A555-FA35-405F-816E-0E9B467FFE39}" type="presOf" srcId="{0B230E8F-F03A-4F52-A1DC-190A9557B352}" destId="{7B1FF88A-2579-4E84-8697-FED1B7A847C8}" srcOrd="0" destOrd="0" presId="urn:microsoft.com/office/officeart/2008/layout/VerticalCurvedList"/>
    <dgm:cxn modelId="{BA40C2B1-66A7-4FC5-8006-E6120326A226}" type="presOf" srcId="{975A0D18-0078-406F-9CE9-81B139E123C7}" destId="{747AA0B9-9846-4AF0-8F6B-1864E045CFC5}" srcOrd="0" destOrd="0" presId="urn:microsoft.com/office/officeart/2008/layout/VerticalCurvedList"/>
    <dgm:cxn modelId="{D94A09D2-5DD9-4B04-8C17-DFECE25D482A}" type="presOf" srcId="{07A8F2A2-D2BA-4B67-9DBA-CDD337CB7705}" destId="{ACE28A30-5A37-4FAF-8519-0E14F89535F9}" srcOrd="0" destOrd="0" presId="urn:microsoft.com/office/officeart/2008/layout/VerticalCurvedList"/>
    <dgm:cxn modelId="{D73B23DE-025E-41E1-BD84-645F78328CF3}" type="presParOf" srcId="{B6F3C181-8778-437E-8343-B00381FA4AB5}" destId="{0673E884-17A5-4004-9750-414ACDA0DD93}" srcOrd="0" destOrd="0" presId="urn:microsoft.com/office/officeart/2008/layout/VerticalCurvedList"/>
    <dgm:cxn modelId="{88AC053E-7530-4C0D-A89B-FC0328D3E8E2}" type="presParOf" srcId="{0673E884-17A5-4004-9750-414ACDA0DD93}" destId="{C66CEB18-A622-460A-92C2-56AE5BE9DFC0}" srcOrd="0" destOrd="0" presId="urn:microsoft.com/office/officeart/2008/layout/VerticalCurvedList"/>
    <dgm:cxn modelId="{0AC07555-5038-432A-9304-663581FB553B}" type="presParOf" srcId="{C66CEB18-A622-460A-92C2-56AE5BE9DFC0}" destId="{36B4168F-FF62-4D0B-8066-A5F6DA7A1C3E}" srcOrd="0" destOrd="0" presId="urn:microsoft.com/office/officeart/2008/layout/VerticalCurvedList"/>
    <dgm:cxn modelId="{8A40ECB7-D96C-4889-847F-5F6A3646AC19}" type="presParOf" srcId="{C66CEB18-A622-460A-92C2-56AE5BE9DFC0}" destId="{ACE28A30-5A37-4FAF-8519-0E14F89535F9}" srcOrd="1" destOrd="0" presId="urn:microsoft.com/office/officeart/2008/layout/VerticalCurvedList"/>
    <dgm:cxn modelId="{3A998544-07B9-4F92-A272-3749EE6F9678}" type="presParOf" srcId="{C66CEB18-A622-460A-92C2-56AE5BE9DFC0}" destId="{E9A1F2E5-CADD-4B1E-A44E-4365C849F660}" srcOrd="2" destOrd="0" presId="urn:microsoft.com/office/officeart/2008/layout/VerticalCurvedList"/>
    <dgm:cxn modelId="{FD867380-1F94-4033-8451-69CA792A0D2F}" type="presParOf" srcId="{C66CEB18-A622-460A-92C2-56AE5BE9DFC0}" destId="{F624E8BA-4B99-4862-98C2-538C46004F4C}" srcOrd="3" destOrd="0" presId="urn:microsoft.com/office/officeart/2008/layout/VerticalCurvedList"/>
    <dgm:cxn modelId="{1379B8BD-800C-4E00-BB74-C2E2B696B065}" type="presParOf" srcId="{0673E884-17A5-4004-9750-414ACDA0DD93}" destId="{21789A63-44FD-4F56-8FA3-B848FF7999F1}" srcOrd="1" destOrd="0" presId="urn:microsoft.com/office/officeart/2008/layout/VerticalCurvedList"/>
    <dgm:cxn modelId="{D2867D23-4A62-432A-A323-15720FE179A3}" type="presParOf" srcId="{0673E884-17A5-4004-9750-414ACDA0DD93}" destId="{4F54F155-C52C-4A1C-A698-CEDC9C9A6E06}" srcOrd="2" destOrd="0" presId="urn:microsoft.com/office/officeart/2008/layout/VerticalCurvedList"/>
    <dgm:cxn modelId="{DFC9C7C5-D44A-4C04-B287-02FA1EE75B90}" type="presParOf" srcId="{4F54F155-C52C-4A1C-A698-CEDC9C9A6E06}" destId="{B9EFF7C3-9596-47DA-AB27-0A143C28F11F}" srcOrd="0" destOrd="0" presId="urn:microsoft.com/office/officeart/2008/layout/VerticalCurvedList"/>
    <dgm:cxn modelId="{ED5725D7-4F0B-40D4-90AF-FD74807CBA46}" type="presParOf" srcId="{0673E884-17A5-4004-9750-414ACDA0DD93}" destId="{747AA0B9-9846-4AF0-8F6B-1864E045CFC5}" srcOrd="3" destOrd="0" presId="urn:microsoft.com/office/officeart/2008/layout/VerticalCurvedList"/>
    <dgm:cxn modelId="{95F75335-86F7-45C6-A3A0-2C027835F7CC}" type="presParOf" srcId="{0673E884-17A5-4004-9750-414ACDA0DD93}" destId="{D5E04962-85F0-4A3C-A841-B3BBE678E3E2}" srcOrd="4" destOrd="0" presId="urn:microsoft.com/office/officeart/2008/layout/VerticalCurvedList"/>
    <dgm:cxn modelId="{0387D4C5-987A-4650-B995-E76C6D93FF88}" type="presParOf" srcId="{D5E04962-85F0-4A3C-A841-B3BBE678E3E2}" destId="{9B981EEC-C33B-47EB-A006-135F0C6686FD}" srcOrd="0" destOrd="0" presId="urn:microsoft.com/office/officeart/2008/layout/VerticalCurvedList"/>
    <dgm:cxn modelId="{881629ED-08B4-4C17-8A24-49C59F8A52CA}" type="presParOf" srcId="{0673E884-17A5-4004-9750-414ACDA0DD93}" destId="{7B1FF88A-2579-4E84-8697-FED1B7A847C8}" srcOrd="5" destOrd="0" presId="urn:microsoft.com/office/officeart/2008/layout/VerticalCurvedList"/>
    <dgm:cxn modelId="{DAD7DF71-B08E-4C27-88A6-9C6D877F34F4}" type="presParOf" srcId="{0673E884-17A5-4004-9750-414ACDA0DD93}" destId="{BA183C7D-B655-4171-9710-3178371FD728}" srcOrd="6" destOrd="0" presId="urn:microsoft.com/office/officeart/2008/layout/VerticalCurvedList"/>
    <dgm:cxn modelId="{CF4BF99B-5B84-467D-9E1A-205E3D894406}" type="presParOf" srcId="{BA183C7D-B655-4171-9710-3178371FD728}" destId="{480E708E-4313-465A-B9D2-D7831CAE5B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28A30-5A37-4FAF-8519-0E14F89535F9}">
      <dsp:nvSpPr>
        <dsp:cNvPr id="0" name=""/>
        <dsp:cNvSpPr/>
      </dsp:nvSpPr>
      <dsp:spPr>
        <a:xfrm>
          <a:off x="-4881859" y="-748119"/>
          <a:ext cx="5814373" cy="5814373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89A63-44FD-4F56-8FA3-B848FF7999F1}">
      <dsp:nvSpPr>
        <dsp:cNvPr id="0" name=""/>
        <dsp:cNvSpPr/>
      </dsp:nvSpPr>
      <dsp:spPr>
        <a:xfrm>
          <a:off x="599747" y="431813"/>
          <a:ext cx="10399053" cy="863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5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Глазов привлекает больше инвесторов благодаря развитой инфраструктуре и поддержке местных властей, но сталкивается с высоким оттоком населения и отсутствием маятниковой миграции, что указывает на необходимость создания дополнительных социальных благ.</a:t>
          </a:r>
        </a:p>
      </dsp:txBody>
      <dsp:txXfrm>
        <a:off x="599747" y="431813"/>
        <a:ext cx="10399053" cy="863627"/>
      </dsp:txXfrm>
    </dsp:sp>
    <dsp:sp modelId="{B9EFF7C3-9596-47DA-AB27-0A143C28F11F}">
      <dsp:nvSpPr>
        <dsp:cNvPr id="0" name=""/>
        <dsp:cNvSpPr/>
      </dsp:nvSpPr>
      <dsp:spPr>
        <a:xfrm>
          <a:off x="41811" y="325317"/>
          <a:ext cx="1079533" cy="1079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A0B9-9846-4AF0-8F6B-1864E045CFC5}">
      <dsp:nvSpPr>
        <dsp:cNvPr id="0" name=""/>
        <dsp:cNvSpPr/>
      </dsp:nvSpPr>
      <dsp:spPr>
        <a:xfrm>
          <a:off x="913675" y="1727254"/>
          <a:ext cx="10085125" cy="863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5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Сарапул демонстрирует более устойчивую экономическую среду с меньшими инвестициями, чем Глазов, но большими, чем в Воткинске, сохраняя стабильные показатели по всем параметрам.</a:t>
          </a:r>
        </a:p>
      </dsp:txBody>
      <dsp:txXfrm>
        <a:off x="913675" y="1727254"/>
        <a:ext cx="10085125" cy="863627"/>
      </dsp:txXfrm>
    </dsp:sp>
    <dsp:sp modelId="{9B981EEC-C33B-47EB-A006-135F0C6686FD}">
      <dsp:nvSpPr>
        <dsp:cNvPr id="0" name=""/>
        <dsp:cNvSpPr/>
      </dsp:nvSpPr>
      <dsp:spPr>
        <a:xfrm>
          <a:off x="373908" y="1619300"/>
          <a:ext cx="1079533" cy="1079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FF88A-2579-4E84-8697-FED1B7A847C8}">
      <dsp:nvSpPr>
        <dsp:cNvPr id="0" name=""/>
        <dsp:cNvSpPr/>
      </dsp:nvSpPr>
      <dsp:spPr>
        <a:xfrm>
          <a:off x="599747" y="3022694"/>
          <a:ext cx="10399053" cy="863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5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Воткинск имеет серьезные проблемы с высокой долей убыточных предприятий и низким объемом отгруженных товаров, однако имеет наибольшую заработную плату и миграционный прирост среди изучаемых городов, что может быть связано с близостью к Ижевску.</a:t>
          </a:r>
        </a:p>
      </dsp:txBody>
      <dsp:txXfrm>
        <a:off x="599747" y="3022694"/>
        <a:ext cx="10399053" cy="863627"/>
      </dsp:txXfrm>
    </dsp:sp>
    <dsp:sp modelId="{480E708E-4313-465A-B9D2-D7831CAE5B43}">
      <dsp:nvSpPr>
        <dsp:cNvPr id="0" name=""/>
        <dsp:cNvSpPr/>
      </dsp:nvSpPr>
      <dsp:spPr>
        <a:xfrm>
          <a:off x="59980" y="2914741"/>
          <a:ext cx="1079533" cy="1079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024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247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80cf4de53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80cf4de5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764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575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949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8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18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18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A20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2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2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p2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2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2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2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2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2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2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9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9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9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9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9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9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9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9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9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9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9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9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1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1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1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19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2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2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2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" name="Google Shape;43;p2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2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20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2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53;p2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2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2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2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3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5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2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2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68;p2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2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2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2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5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>
            <a:spLocks noGrp="1"/>
          </p:cNvSpPr>
          <p:nvPr>
            <p:ph type="chart" idx="6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2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2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2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2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2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>
            <a:spLocks noGrp="1"/>
          </p:cNvSpPr>
          <p:nvPr>
            <p:ph type="chart" idx="5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6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7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2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2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2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2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4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5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6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7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8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9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2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2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2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2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2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25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4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2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2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2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4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6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1999366/?ysclid=m2d7q3hst92551359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consultant.ru/document/cons_doc_LAW_423111/56c557b4e4eaba5b3ca851b55b9da34100695d12/?ysclid=m24o52whsg31858874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lazov-gov.ru/abou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adm-sarapul.ru/?ysclid=m2db361y1q123640701" TargetMode="External"/><Relationship Id="rId4" Type="http://schemas.openxmlformats.org/officeDocument/2006/relationships/hyperlink" Target="https://www.votkinsk.ru/?ysclid=m2dayorpo352701787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"/>
          <p:cNvSpPr txBox="1">
            <a:spLocks noGrp="1"/>
          </p:cNvSpPr>
          <p:nvPr>
            <p:ph type="title"/>
          </p:nvPr>
        </p:nvSpPr>
        <p:spPr>
          <a:xfrm>
            <a:off x="1082530" y="2108423"/>
            <a:ext cx="93948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</a:pPr>
            <a:r>
              <a:rPr lang="ru-RU" sz="3500" dirty="0"/>
              <a:t>Сравнительный анализ социально-экономической устойчивости промышленных моногородов Удмуртской Республики</a:t>
            </a:r>
            <a:br>
              <a:rPr lang="ru-RU" sz="3500" dirty="0"/>
            </a:br>
            <a:r>
              <a:rPr lang="ru-RU" sz="3500" dirty="0"/>
              <a:t>(на примере г. Глазов, Воткинск, Сарапул)</a:t>
            </a:r>
          </a:p>
        </p:txBody>
      </p:sp>
      <p:sp>
        <p:nvSpPr>
          <p:cNvPr id="184" name="Google Shape;184;p1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 dirty="0">
                <a:solidFill>
                  <a:srgbClr val="0E2D69"/>
                </a:solidFill>
              </a:rPr>
              <a:t>Санкт-Петербургская школа социальных наук </a:t>
            </a:r>
            <a:br>
              <a:rPr lang="ru-RU" sz="1200" dirty="0">
                <a:solidFill>
                  <a:srgbClr val="0E2D69"/>
                </a:solidFill>
              </a:rPr>
            </a:br>
            <a:r>
              <a:rPr lang="ru-RU" sz="1200" dirty="0">
                <a:solidFill>
                  <a:srgbClr val="0E2D69"/>
                </a:solidFill>
              </a:rPr>
              <a:t>и востоковедения</a:t>
            </a:r>
            <a:endParaRPr dirty="0"/>
          </a:p>
        </p:txBody>
      </p:sp>
      <p:sp>
        <p:nvSpPr>
          <p:cNvPr id="185" name="Google Shape;185;p1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dirty="0"/>
              <a:t>Департамент государственного администрирования</a:t>
            </a:r>
            <a:endParaRPr dirty="0"/>
          </a:p>
        </p:txBody>
      </p:sp>
      <p:sp>
        <p:nvSpPr>
          <p:cNvPr id="186" name="Google Shape;186;p1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7" name="Google Shape;187;p1"/>
          <p:cNvSpPr txBox="1">
            <a:spLocks noGrp="1"/>
          </p:cNvSpPr>
          <p:nvPr>
            <p:ph type="body" idx="4"/>
          </p:nvPr>
        </p:nvSpPr>
        <p:spPr>
          <a:xfrm>
            <a:off x="1082530" y="4278642"/>
            <a:ext cx="76254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Степанова Е.С.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Аспирант, старший преподаватель, НИУ ВШЭ — Санкт-Петербург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Шалаева С.Н.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Студент бакалавриата, НИУ ВШЭ — Санкт-Петербург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Никитина Д.Д.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Студент бакалавриата, НИУ ВШЭ — Санкт-Петербург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"/>
          <p:cNvSpPr txBox="1">
            <a:spLocks noGrp="1"/>
          </p:cNvSpPr>
          <p:nvPr>
            <p:ph type="title"/>
          </p:nvPr>
        </p:nvSpPr>
        <p:spPr>
          <a:xfrm>
            <a:off x="531034" y="1272305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700" b="1" dirty="0">
                <a:solidFill>
                  <a:schemeClr val="tx1"/>
                </a:solidFill>
              </a:rPr>
              <a:t>Актуальность</a:t>
            </a:r>
            <a:r>
              <a:rPr lang="ru-RU" sz="2700" b="1" dirty="0"/>
              <a:t> исследования</a:t>
            </a:r>
            <a:endParaRPr sz="2700" b="1" dirty="0"/>
          </a:p>
        </p:txBody>
      </p:sp>
      <p:sp>
        <p:nvSpPr>
          <p:cNvPr id="193" name="Google Shape;193;p2"/>
          <p:cNvSpPr txBox="1">
            <a:spLocks noGrp="1"/>
          </p:cNvSpPr>
          <p:nvPr>
            <p:ph type="body" idx="1"/>
          </p:nvPr>
        </p:nvSpPr>
        <p:spPr>
          <a:xfrm>
            <a:off x="464024" y="1783649"/>
            <a:ext cx="11379313" cy="231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64737"/>
              <a:buFont typeface="Arial"/>
              <a:buNone/>
            </a:pPr>
            <a:r>
              <a:rPr lang="ru-RU" sz="2008" dirty="0"/>
              <a:t>	</a:t>
            </a:r>
            <a:r>
              <a:rPr lang="ru-RU" sz="1800" dirty="0"/>
              <a:t>Моногорода — это населённые пункты, экономика которых ориентирована на одну или несколько ключевых отраслей, что делает их уязвимыми к экономическим колебаниям и изменениям на рынке.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64737"/>
              <a:buFont typeface="Arial"/>
              <a:buNone/>
            </a:pPr>
            <a:r>
              <a:rPr lang="ru-RU" sz="1800" dirty="0"/>
              <a:t>	В Российской Федерации около 9% населения (13 млн. чел.) [6, с. 2] проживает в более чем 340 городах с монопрофильным статусом, поэтому устойчивость данных территорий с учетом вызовов и возможностей современной экономической ситуации становится особенно актуальным вопросом [8, с. 47].</a:t>
            </a:r>
            <a:endParaRPr sz="1100" dirty="0"/>
          </a:p>
        </p:txBody>
      </p:sp>
      <p:sp>
        <p:nvSpPr>
          <p:cNvPr id="194" name="Google Shape;194;p2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Санкт-Петербургская школа социальных наук </a:t>
            </a:r>
            <a:br>
              <a:rPr lang="ru-RU"/>
            </a:br>
            <a:r>
              <a:rPr lang="ru-RU"/>
              <a:t>и востоковедения</a:t>
            </a:r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Департамент государственного администрирования</a:t>
            </a:r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pic>
        <p:nvPicPr>
          <p:cNvPr id="197" name="Google Shape;19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6221" y="1783649"/>
            <a:ext cx="3290701" cy="329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66BD4C-A500-433F-96B1-7D456AC13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612" y="3428999"/>
            <a:ext cx="5850135" cy="32907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"/>
          <p:cNvSpPr txBox="1">
            <a:spLocks noGrp="1"/>
          </p:cNvSpPr>
          <p:nvPr>
            <p:ph type="title"/>
          </p:nvPr>
        </p:nvSpPr>
        <p:spPr>
          <a:xfrm>
            <a:off x="1101721" y="1587656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700" b="1" dirty="0"/>
              <a:t>Объект исследования</a:t>
            </a:r>
            <a:endParaRPr sz="2700" b="1" dirty="0"/>
          </a:p>
        </p:txBody>
      </p:sp>
      <p:sp>
        <p:nvSpPr>
          <p:cNvPr id="193" name="Google Shape;193;p2"/>
          <p:cNvSpPr txBox="1">
            <a:spLocks noGrp="1"/>
          </p:cNvSpPr>
          <p:nvPr>
            <p:ph type="body" idx="1"/>
          </p:nvPr>
        </p:nvSpPr>
        <p:spPr>
          <a:xfrm>
            <a:off x="1101721" y="2492697"/>
            <a:ext cx="4994279" cy="3450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64737"/>
              <a:buFont typeface="Arial"/>
              <a:buNone/>
            </a:pPr>
            <a:r>
              <a:rPr lang="ru-RU" sz="2000" dirty="0"/>
              <a:t>Глазов, Сарапул и Воткинск — три промышленных моногорода среднего размера Удмуртской Республики с населением около 100 тысяч человек, специализация градообразующих предприятий которых связана с машино- и приборостроением.</a:t>
            </a:r>
            <a:endParaRPr sz="2000" dirty="0"/>
          </a:p>
        </p:txBody>
      </p:sp>
      <p:sp>
        <p:nvSpPr>
          <p:cNvPr id="194" name="Google Shape;194;p2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Санкт-Петербургская школа социальных наук </a:t>
            </a:r>
            <a:br>
              <a:rPr lang="ru-RU"/>
            </a:br>
            <a:r>
              <a:rPr lang="ru-RU"/>
              <a:t>и востоковедения</a:t>
            </a:r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Департамент государственного администрирования</a:t>
            </a:r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pic>
        <p:nvPicPr>
          <p:cNvPr id="197" name="Google Shape;19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6221" y="1783649"/>
            <a:ext cx="3290701" cy="3290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25623A4-9105-4714-AB5D-0D58262FA816}"/>
              </a:ext>
            </a:extLst>
          </p:cNvPr>
          <p:cNvGrpSpPr/>
          <p:nvPr/>
        </p:nvGrpSpPr>
        <p:grpSpPr>
          <a:xfrm>
            <a:off x="7016230" y="1167282"/>
            <a:ext cx="4074049" cy="5434517"/>
            <a:chOff x="7016230" y="1167282"/>
            <a:chExt cx="4074049" cy="5434517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40A4B6A-F2A9-410D-9422-D5AAE0B22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6230" y="1167282"/>
              <a:ext cx="4074049" cy="5434517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AD712206-9F15-471C-BCC1-AF52775E66E1}"/>
                </a:ext>
              </a:extLst>
            </p:cNvPr>
            <p:cNvCxnSpPr/>
            <p:nvPr/>
          </p:nvCxnSpPr>
          <p:spPr>
            <a:xfrm>
              <a:off x="8616287" y="2106304"/>
              <a:ext cx="47312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A9C64DA6-BDF9-47B5-8894-AB18D581AAED}"/>
                </a:ext>
              </a:extLst>
            </p:cNvPr>
            <p:cNvCxnSpPr>
              <a:cxnSpLocks/>
            </p:cNvCxnSpPr>
            <p:nvPr/>
          </p:nvCxnSpPr>
          <p:spPr>
            <a:xfrm>
              <a:off x="9132627" y="4496936"/>
              <a:ext cx="54818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D7083FCD-631C-4DD6-997F-D38081535BB3}"/>
                </a:ext>
              </a:extLst>
            </p:cNvPr>
            <p:cNvCxnSpPr>
              <a:cxnSpLocks/>
            </p:cNvCxnSpPr>
            <p:nvPr/>
          </p:nvCxnSpPr>
          <p:spPr>
            <a:xfrm>
              <a:off x="9871881" y="4117074"/>
              <a:ext cx="62324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1E58E8EE-162A-4B2F-8672-53A880F417A2}"/>
                </a:ext>
              </a:extLst>
            </p:cNvPr>
            <p:cNvCxnSpPr>
              <a:cxnSpLocks/>
            </p:cNvCxnSpPr>
            <p:nvPr/>
          </p:nvCxnSpPr>
          <p:spPr>
            <a:xfrm>
              <a:off x="9721755" y="5174776"/>
              <a:ext cx="58230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853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solidFill>
                  <a:srgbClr val="0E2D69"/>
                </a:solidFill>
              </a:rPr>
              <a:t>Санкт-Петербургская школа социальных наук </a:t>
            </a:r>
            <a:br>
              <a:rPr lang="ru-RU">
                <a:solidFill>
                  <a:srgbClr val="0E2D69"/>
                </a:solidFill>
              </a:rPr>
            </a:br>
            <a:r>
              <a:rPr lang="ru-RU">
                <a:solidFill>
                  <a:srgbClr val="0E2D69"/>
                </a:solidFill>
              </a:rPr>
              <a:t>и востоковедения</a:t>
            </a:r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Департамент государственного администрирования</a:t>
            </a:r>
            <a:endParaRPr/>
          </a:p>
        </p:txBody>
      </p:sp>
      <p:sp>
        <p:nvSpPr>
          <p:cNvPr id="213" name="Google Shape;213;p3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215" name="Google Shape;215;p3"/>
          <p:cNvSpPr txBox="1"/>
          <p:nvPr/>
        </p:nvSpPr>
        <p:spPr>
          <a:xfrm>
            <a:off x="1716480" y="1005413"/>
            <a:ext cx="9086824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7155" marR="183515" indent="359410" algn="just"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Таблица 1. Сравнительный анализ градообразующих предприятий</a:t>
            </a:r>
            <a:endParaRPr lang="ru-RU" sz="2000" dirty="0">
              <a:solidFill>
                <a:schemeClr val="tx1"/>
              </a:solidFill>
              <a:effectLst/>
              <a:latin typeface="+mn-lt"/>
              <a:ea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AFE0316-5AC6-4037-8074-C2D3253A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479049" y="1635508"/>
            <a:ext cx="1705916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6DC4201-C183-4C20-A455-89F04C232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90329"/>
              </p:ext>
            </p:extLst>
          </p:nvPr>
        </p:nvGraphicFramePr>
        <p:xfrm>
          <a:off x="450376" y="1703745"/>
          <a:ext cx="11218460" cy="4783523"/>
        </p:xfrm>
        <a:graphic>
          <a:graphicData uri="http://schemas.openxmlformats.org/drawingml/2006/table">
            <a:tbl>
              <a:tblPr/>
              <a:tblGrid>
                <a:gridCol w="1306643">
                  <a:extLst>
                    <a:ext uri="{9D8B030D-6E8A-4147-A177-3AD203B41FA5}">
                      <a16:colId xmlns:a16="http://schemas.microsoft.com/office/drawing/2014/main" val="2078241097"/>
                    </a:ext>
                  </a:extLst>
                </a:gridCol>
                <a:gridCol w="2501286">
                  <a:extLst>
                    <a:ext uri="{9D8B030D-6E8A-4147-A177-3AD203B41FA5}">
                      <a16:colId xmlns:a16="http://schemas.microsoft.com/office/drawing/2014/main" val="2199685010"/>
                    </a:ext>
                  </a:extLst>
                </a:gridCol>
                <a:gridCol w="2319916">
                  <a:extLst>
                    <a:ext uri="{9D8B030D-6E8A-4147-A177-3AD203B41FA5}">
                      <a16:colId xmlns:a16="http://schemas.microsoft.com/office/drawing/2014/main" val="3938581741"/>
                    </a:ext>
                  </a:extLst>
                </a:gridCol>
                <a:gridCol w="1658203">
                  <a:extLst>
                    <a:ext uri="{9D8B030D-6E8A-4147-A177-3AD203B41FA5}">
                      <a16:colId xmlns:a16="http://schemas.microsoft.com/office/drawing/2014/main" val="2164355714"/>
                    </a:ext>
                  </a:extLst>
                </a:gridCol>
                <a:gridCol w="1767385">
                  <a:extLst>
                    <a:ext uri="{9D8B030D-6E8A-4147-A177-3AD203B41FA5}">
                      <a16:colId xmlns:a16="http://schemas.microsoft.com/office/drawing/2014/main" val="2772100285"/>
                    </a:ext>
                  </a:extLst>
                </a:gridCol>
                <a:gridCol w="1665027">
                  <a:extLst>
                    <a:ext uri="{9D8B030D-6E8A-4147-A177-3AD203B41FA5}">
                      <a16:colId xmlns:a16="http://schemas.microsoft.com/office/drawing/2014/main" val="3191866339"/>
                    </a:ext>
                  </a:extLst>
                </a:gridCol>
              </a:tblGrid>
              <a:tr h="1282485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Моногород</a:t>
                      </a:r>
                      <a:endParaRPr lang="ru-RU" sz="1600" dirty="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Градообразующее предприятие (ГРОП)</a:t>
                      </a:r>
                      <a:endParaRPr lang="ru-RU" sz="1600" dirty="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Основной вид деятельности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занятых, чел.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Сводный индикатор риска компании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Санкционные риски ГРОП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488233"/>
                  </a:ext>
                </a:extLst>
              </a:tr>
              <a:tr h="549636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Воткинск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ОАО «Воткинский завод»</a:t>
                      </a:r>
                      <a:endParaRPr lang="ru-RU" sz="1600" dirty="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оружия и боеприпасов</a:t>
                      </a:r>
                      <a:endParaRPr lang="ru-RU" sz="1600" dirty="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12 000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низкий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++++++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756100"/>
                  </a:ext>
                </a:extLst>
              </a:tr>
              <a:tr h="916061">
                <a:tc rowSpan="3"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Сарапул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«Сарапульский электрогенераторный завод»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электродвигателей, генераторов и трансформаторов</a:t>
                      </a:r>
                      <a:endParaRPr lang="ru-RU" sz="1600" dirty="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3 400</a:t>
                      </a:r>
                      <a:endParaRPr lang="ru-RU" sz="1600" dirty="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низкий</a:t>
                      </a:r>
                      <a:endParaRPr lang="ru-RU" sz="1600" dirty="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645885"/>
                  </a:ext>
                </a:extLst>
              </a:tr>
              <a:tr h="769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«Элеконд»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прочего электрического оборудования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3 000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низкий</a:t>
                      </a:r>
                      <a:endParaRPr lang="ru-RU" sz="1600" dirty="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++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003974"/>
                  </a:ext>
                </a:extLst>
              </a:tr>
              <a:tr h="622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«Сарапульский радиозавод»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радио- и телеаппаратуры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около 1300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295686"/>
                  </a:ext>
                </a:extLst>
              </a:tr>
              <a:tr h="549636"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Глазов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«Чепецкий механический завод»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ядерного топлива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около 4 000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низкий</a:t>
                      </a:r>
                      <a:endParaRPr lang="ru-RU" sz="160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0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effectLst/>
                      </a:endParaRPr>
                    </a:p>
                  </a:txBody>
                  <a:tcPr marL="23608" marR="23608" marT="16997" marB="16997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326225"/>
                  </a:ext>
                </a:extLst>
              </a:tr>
            </a:tbl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E9D06818-A0BC-406C-B917-EE829EBE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105842" y="1703078"/>
            <a:ext cx="112468367" cy="49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solidFill>
                  <a:srgbClr val="0E2D69"/>
                </a:solidFill>
              </a:rPr>
              <a:t>Санкт-Петербургская школа социальных наук </a:t>
            </a:r>
            <a:br>
              <a:rPr lang="ru-RU">
                <a:solidFill>
                  <a:srgbClr val="0E2D69"/>
                </a:solidFill>
              </a:rPr>
            </a:br>
            <a:r>
              <a:rPr lang="ru-RU">
                <a:solidFill>
                  <a:srgbClr val="0E2D69"/>
                </a:solidFill>
              </a:rPr>
              <a:t>и востоковедения</a:t>
            </a:r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Департамент государственного администрирования</a:t>
            </a:r>
            <a:endParaRPr/>
          </a:p>
        </p:txBody>
      </p:sp>
      <p:sp>
        <p:nvSpPr>
          <p:cNvPr id="213" name="Google Shape;213;p3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215" name="Google Shape;215;p3"/>
          <p:cNvSpPr txBox="1"/>
          <p:nvPr/>
        </p:nvSpPr>
        <p:spPr>
          <a:xfrm>
            <a:off x="963516" y="990398"/>
            <a:ext cx="10592751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7155" marR="183515" indent="359410" algn="just"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Таблица 2.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Основные характеристики развития промышленных моногородов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AFE0316-5AC6-4037-8074-C2D3253A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479049" y="1635508"/>
            <a:ext cx="1705916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9D06818-A0BC-406C-B917-EE829EBE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105842" y="1703078"/>
            <a:ext cx="112468367" cy="49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80B1E77-66ED-4994-8427-FC198F00D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674698"/>
              </p:ext>
            </p:extLst>
          </p:nvPr>
        </p:nvGraphicFramePr>
        <p:xfrm>
          <a:off x="304485" y="1659602"/>
          <a:ext cx="5442307" cy="4203844"/>
        </p:xfrm>
        <a:graphic>
          <a:graphicData uri="http://schemas.openxmlformats.org/drawingml/2006/table">
            <a:tbl>
              <a:tblPr/>
              <a:tblGrid>
                <a:gridCol w="2196765">
                  <a:extLst>
                    <a:ext uri="{9D8B030D-6E8A-4147-A177-3AD203B41FA5}">
                      <a16:colId xmlns:a16="http://schemas.microsoft.com/office/drawing/2014/main" val="1650064699"/>
                    </a:ext>
                  </a:extLst>
                </a:gridCol>
                <a:gridCol w="1030443">
                  <a:extLst>
                    <a:ext uri="{9D8B030D-6E8A-4147-A177-3AD203B41FA5}">
                      <a16:colId xmlns:a16="http://schemas.microsoft.com/office/drawing/2014/main" val="2958007838"/>
                    </a:ext>
                  </a:extLst>
                </a:gridCol>
                <a:gridCol w="1136129">
                  <a:extLst>
                    <a:ext uri="{9D8B030D-6E8A-4147-A177-3AD203B41FA5}">
                      <a16:colId xmlns:a16="http://schemas.microsoft.com/office/drawing/2014/main" val="2142401947"/>
                    </a:ext>
                  </a:extLst>
                </a:gridCol>
                <a:gridCol w="1078970">
                  <a:extLst>
                    <a:ext uri="{9D8B030D-6E8A-4147-A177-3AD203B41FA5}">
                      <a16:colId xmlns:a16="http://schemas.microsoft.com/office/drawing/2014/main" val="3259600297"/>
                    </a:ext>
                  </a:extLst>
                </a:gridCol>
              </a:tblGrid>
              <a:tr h="485615"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Воткинск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Сарапул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Глазов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093886"/>
                  </a:ext>
                </a:extLst>
              </a:tr>
              <a:tr h="596723"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Социально-экономическая ситуация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Наиболее сложная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рисками к ухудшению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Стабильная</a:t>
                      </a:r>
                      <a:endParaRPr lang="ru-RU" sz="130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454546"/>
                  </a:ext>
                </a:extLst>
              </a:tr>
              <a:tr h="569229"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ТОР/ТОСЭР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ТОСЭР с 2017 г.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ТОСЭР с 2019 г.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859335"/>
                  </a:ext>
                </a:extLst>
              </a:tr>
              <a:tr h="476353"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населения, чел.</a:t>
                      </a:r>
                      <a:endParaRPr lang="ru-RU" sz="130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96 646</a:t>
                      </a:r>
                      <a:endParaRPr lang="ru-RU" sz="130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90 260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86 996</a:t>
                      </a:r>
                      <a:endParaRPr lang="ru-RU" sz="130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435099"/>
                  </a:ext>
                </a:extLst>
              </a:tr>
              <a:tr h="522826"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Естественный прирост населения, чел.</a:t>
                      </a:r>
                      <a:endParaRPr lang="ru-RU" sz="130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-436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-487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-645</a:t>
                      </a:r>
                      <a:endParaRPr lang="ru-RU" sz="130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945370"/>
                  </a:ext>
                </a:extLst>
              </a:tr>
              <a:tr h="545007"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Миграционный прирост населения, чел.</a:t>
                      </a:r>
                      <a:endParaRPr lang="ru-RU" sz="130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-173</a:t>
                      </a:r>
                      <a:endParaRPr lang="ru-RU" sz="130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-331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-481</a:t>
                      </a:r>
                      <a:endParaRPr lang="ru-RU" sz="130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924004"/>
                  </a:ext>
                </a:extLst>
              </a:tr>
              <a:tr h="497693"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Коэффициент общей финансовой зависимости*</a:t>
                      </a:r>
                      <a:endParaRPr lang="ru-RU" sz="130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0,71</a:t>
                      </a:r>
                      <a:endParaRPr lang="ru-RU" sz="130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0,82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0,72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395751"/>
                  </a:ext>
                </a:extLst>
              </a:tr>
              <a:tr h="497693"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Процентное соотношение убыточных предприятий, %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42,8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20,8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5877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C5CE113-ABA0-4E97-AAAF-3A8EF92F6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73574"/>
              </p:ext>
            </p:extLst>
          </p:nvPr>
        </p:nvGraphicFramePr>
        <p:xfrm>
          <a:off x="5965582" y="1580160"/>
          <a:ext cx="5921933" cy="4379500"/>
        </p:xfrm>
        <a:graphic>
          <a:graphicData uri="http://schemas.openxmlformats.org/drawingml/2006/table">
            <a:tbl>
              <a:tblPr/>
              <a:tblGrid>
                <a:gridCol w="2606831">
                  <a:extLst>
                    <a:ext uri="{9D8B030D-6E8A-4147-A177-3AD203B41FA5}">
                      <a16:colId xmlns:a16="http://schemas.microsoft.com/office/drawing/2014/main" val="3087172413"/>
                    </a:ext>
                  </a:extLst>
                </a:gridCol>
                <a:gridCol w="1042733">
                  <a:extLst>
                    <a:ext uri="{9D8B030D-6E8A-4147-A177-3AD203B41FA5}">
                      <a16:colId xmlns:a16="http://schemas.microsoft.com/office/drawing/2014/main" val="3092906613"/>
                    </a:ext>
                  </a:extLst>
                </a:gridCol>
                <a:gridCol w="1200126">
                  <a:extLst>
                    <a:ext uri="{9D8B030D-6E8A-4147-A177-3AD203B41FA5}">
                      <a16:colId xmlns:a16="http://schemas.microsoft.com/office/drawing/2014/main" val="2230559098"/>
                    </a:ext>
                  </a:extLst>
                </a:gridCol>
                <a:gridCol w="1072243">
                  <a:extLst>
                    <a:ext uri="{9D8B030D-6E8A-4147-A177-3AD203B41FA5}">
                      <a16:colId xmlns:a16="http://schemas.microsoft.com/office/drawing/2014/main" val="210025583"/>
                    </a:ext>
                  </a:extLst>
                </a:gridCol>
              </a:tblGrid>
              <a:tr h="505442"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Воткинск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Сарапул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Глазов</a:t>
                      </a:r>
                      <a:endParaRPr lang="ru-RU" sz="1300" dirty="0">
                        <a:effectLst/>
                      </a:endParaRPr>
                    </a:p>
                  </a:txBody>
                  <a:tcPr marL="46409" marR="46409" marT="46409" marB="46409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7864"/>
                  </a:ext>
                </a:extLst>
              </a:tr>
              <a:tr h="819157"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Среднесписочная численность работников организаций*, чел.</a:t>
                      </a:r>
                      <a:endParaRPr lang="ru-RU" sz="1300" dirty="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23 376</a:t>
                      </a:r>
                      <a:endParaRPr lang="ru-RU" sz="130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21 098</a:t>
                      </a:r>
                      <a:endParaRPr lang="ru-RU" sz="130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21 851</a:t>
                      </a:r>
                      <a:endParaRPr lang="ru-RU" sz="1300" dirty="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745489"/>
                  </a:ext>
                </a:extLst>
              </a:tr>
              <a:tr h="819157"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Среднемесячная заработная плата работников организаций**, руб.</a:t>
                      </a:r>
                      <a:endParaRPr lang="ru-RU" sz="1300" dirty="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52 603,3</a:t>
                      </a:r>
                      <a:endParaRPr lang="ru-RU" sz="1300" dirty="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45 315,3</a:t>
                      </a:r>
                      <a:endParaRPr lang="ru-RU" sz="1300" dirty="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41 121,8</a:t>
                      </a:r>
                      <a:endParaRPr lang="ru-RU" sz="130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75144"/>
                  </a:ext>
                </a:extLst>
              </a:tr>
              <a:tr h="819157"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производства***, млн руб.</a:t>
                      </a:r>
                      <a:endParaRPr lang="ru-RU" sz="1300" dirty="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21 818,7</a:t>
                      </a:r>
                      <a:endParaRPr lang="ru-RU" sz="130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38 548,2</a:t>
                      </a:r>
                      <a:endParaRPr lang="ru-RU" sz="1300" dirty="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47 702,6</a:t>
                      </a:r>
                      <a:endParaRPr lang="ru-RU" sz="130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796139"/>
                  </a:ext>
                </a:extLst>
              </a:tr>
              <a:tr h="597430"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Оборот розничной торговли*, млн руб.</a:t>
                      </a:r>
                      <a:endParaRPr lang="ru-RU" sz="130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9 181,9</a:t>
                      </a:r>
                      <a:endParaRPr lang="ru-RU" sz="130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9 723,9</a:t>
                      </a:r>
                      <a:endParaRPr lang="ru-RU" sz="130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9 071,6</a:t>
                      </a:r>
                      <a:endParaRPr lang="ru-RU" sz="1300" dirty="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990511"/>
                  </a:ext>
                </a:extLst>
              </a:tr>
              <a:tr h="819157"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инвестиций в основной капитал**** на 1 человека, руб.</a:t>
                      </a:r>
                      <a:endParaRPr lang="ru-RU" sz="1300" dirty="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16 678,4</a:t>
                      </a:r>
                      <a:endParaRPr lang="ru-RU" sz="130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17 339,7</a:t>
                      </a:r>
                      <a:endParaRPr lang="ru-RU" sz="130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33 347,3     </a:t>
                      </a:r>
                      <a:endParaRPr lang="ru-RU" sz="1300" dirty="0">
                        <a:effectLst/>
                      </a:endParaRPr>
                    </a:p>
                  </a:txBody>
                  <a:tcPr marL="63500" marR="63500" marT="63500" marB="63500">
                    <a:lnL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5715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9D21505-EE08-4CAE-BD73-E2965196833A}"/>
              </a:ext>
            </a:extLst>
          </p:cNvPr>
          <p:cNvSpPr txBox="1"/>
          <p:nvPr/>
        </p:nvSpPr>
        <p:spPr>
          <a:xfrm>
            <a:off x="144487" y="5959660"/>
            <a:ext cx="100253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*рассчитывается как деление безвозмездных поступлений на общие доходы местного бюджета</a:t>
            </a:r>
            <a:endParaRPr lang="ru-RU" sz="1100" dirty="0">
              <a:solidFill>
                <a:schemeClr val="tx1"/>
              </a:solidFill>
              <a:latin typeface="+mn-lt"/>
            </a:endParaRPr>
          </a:p>
          <a:p>
            <a:pPr rtl="0"/>
            <a:r>
              <a:rPr lang="ru-RU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**без субъектов малого и среднего предпринимательства</a:t>
            </a:r>
            <a:br>
              <a:rPr lang="ru-RU" sz="1100" b="0" i="0" u="none" strike="noStrike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***отгружено товаров собственного производства, выполнено работ и услуг собственными силами* (с 2017 года)</a:t>
            </a:r>
            <a:br>
              <a:rPr lang="ru-RU" sz="1100" b="0" i="0" u="none" strike="noStrike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**** за исключением бюджетных средств </a:t>
            </a:r>
            <a:endParaRPr lang="ru-RU" sz="1100" b="0" dirty="0">
              <a:solidFill>
                <a:schemeClr val="tx1"/>
              </a:solidFill>
              <a:effectLst/>
              <a:latin typeface="+mn-lt"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49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80cf4de53e_0_0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solidFill>
                  <a:srgbClr val="0E2D69"/>
                </a:solidFill>
              </a:rPr>
              <a:t>Санкт-Петербургская школа социальных наук </a:t>
            </a:r>
            <a:br>
              <a:rPr lang="ru-RU">
                <a:solidFill>
                  <a:srgbClr val="0E2D69"/>
                </a:solidFill>
              </a:rPr>
            </a:br>
            <a:r>
              <a:rPr lang="ru-RU">
                <a:solidFill>
                  <a:srgbClr val="0E2D69"/>
                </a:solidFill>
              </a:rPr>
              <a:t>и востоковедения</a:t>
            </a:r>
            <a:endParaRPr/>
          </a:p>
        </p:txBody>
      </p:sp>
      <p:sp>
        <p:nvSpPr>
          <p:cNvPr id="223" name="Google Shape;223;g280cf4de53e_0_0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Департамент государственного администрирования</a:t>
            </a:r>
            <a:endParaRPr/>
          </a:p>
        </p:txBody>
      </p:sp>
      <p:sp>
        <p:nvSpPr>
          <p:cNvPr id="224" name="Google Shape;224;g280cf4de53e_0_0"/>
          <p:cNvSpPr txBox="1">
            <a:spLocks noGrp="1"/>
          </p:cNvSpPr>
          <p:nvPr>
            <p:ph type="title"/>
          </p:nvPr>
        </p:nvSpPr>
        <p:spPr>
          <a:xfrm>
            <a:off x="567000" y="1485673"/>
            <a:ext cx="11058000" cy="53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3600" b="1" dirty="0"/>
              <a:t>Выводы</a:t>
            </a:r>
            <a:endParaRPr sz="3600" b="1" dirty="0"/>
          </a:p>
        </p:txBody>
      </p:sp>
      <p:sp>
        <p:nvSpPr>
          <p:cNvPr id="226" name="Google Shape;226;g280cf4de53e_0_0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BFD8164-5585-4018-AC59-21BA91C4B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469431"/>
              </p:ext>
            </p:extLst>
          </p:nvPr>
        </p:nvGraphicFramePr>
        <p:xfrm>
          <a:off x="378814" y="2024145"/>
          <a:ext cx="11058001" cy="431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"/>
          <p:cNvSpPr txBox="1">
            <a:spLocks noGrp="1"/>
          </p:cNvSpPr>
          <p:nvPr>
            <p:ph type="title"/>
          </p:nvPr>
        </p:nvSpPr>
        <p:spPr>
          <a:xfrm>
            <a:off x="476134" y="1351029"/>
            <a:ext cx="11239729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700" b="1" dirty="0"/>
              <a:t>Перспективы исследования</a:t>
            </a:r>
            <a:endParaRPr sz="2700" b="1" dirty="0"/>
          </a:p>
        </p:txBody>
      </p:sp>
      <p:sp>
        <p:nvSpPr>
          <p:cNvPr id="193" name="Google Shape;193;p2"/>
          <p:cNvSpPr txBox="1">
            <a:spLocks noGrp="1"/>
          </p:cNvSpPr>
          <p:nvPr>
            <p:ph type="body" idx="1"/>
          </p:nvPr>
        </p:nvSpPr>
        <p:spPr>
          <a:xfrm>
            <a:off x="905194" y="1910817"/>
            <a:ext cx="10381608" cy="231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64737"/>
              <a:buFont typeface="Arial"/>
              <a:buNone/>
            </a:pPr>
            <a:r>
              <a:rPr lang="ru-RU" sz="2000" dirty="0"/>
              <a:t>В продолжение исследования предполагается систематизировать и сравнить реализуемые и уже завершенные программы развития моногородов на федеральном, региональном и местном уровнях, сформулировать различия в подходах к их развитию.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64737"/>
              <a:buFont typeface="Arial"/>
              <a:buNone/>
            </a:pPr>
            <a:endParaRPr sz="1100" dirty="0"/>
          </a:p>
        </p:txBody>
      </p:sp>
      <p:sp>
        <p:nvSpPr>
          <p:cNvPr id="194" name="Google Shape;194;p2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Санкт-Петербургская школа социальных наук </a:t>
            </a:r>
            <a:br>
              <a:rPr lang="ru-RU"/>
            </a:br>
            <a:r>
              <a:rPr lang="ru-RU"/>
              <a:t>и востоковедения</a:t>
            </a:r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Департамент государственного администрирования</a:t>
            </a:r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pic>
        <p:nvPicPr>
          <p:cNvPr id="197" name="Google Shape;19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6221" y="1783649"/>
            <a:ext cx="3290701" cy="329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FF85489-D63E-4633-BA1D-F54F28C9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3130125"/>
            <a:ext cx="3517816" cy="35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4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"/>
          <p:cNvSpPr txBox="1">
            <a:spLocks noGrp="1"/>
          </p:cNvSpPr>
          <p:nvPr>
            <p:ph type="title"/>
          </p:nvPr>
        </p:nvSpPr>
        <p:spPr>
          <a:xfrm>
            <a:off x="472098" y="1193583"/>
            <a:ext cx="11239729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1" dirty="0"/>
              <a:t>Список литературы</a:t>
            </a:r>
            <a:endParaRPr sz="2000" b="1" dirty="0"/>
          </a:p>
        </p:txBody>
      </p:sp>
      <p:sp>
        <p:nvSpPr>
          <p:cNvPr id="193" name="Google Shape;193;p2"/>
          <p:cNvSpPr txBox="1">
            <a:spLocks noGrp="1"/>
          </p:cNvSpPr>
          <p:nvPr>
            <p:ph type="body" idx="1"/>
          </p:nvPr>
        </p:nvSpPr>
        <p:spPr>
          <a:xfrm>
            <a:off x="339115" y="1610797"/>
            <a:ext cx="11505696" cy="499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342900" marR="183515" lvl="0" indent="-34290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Единый перечень мер поддержки </a:t>
            </a:r>
            <a:r>
              <a:rPr lang="ru-RU" sz="1400" u="none" strike="noStrike" dirty="0" err="1">
                <a:effectLst/>
                <a:latin typeface="+mn-lt"/>
                <a:ea typeface="Times New Roman" panose="02020603050405020304" pitchFamily="18" charset="0"/>
              </a:rPr>
              <a:t>монопрофильных</a:t>
            </a: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 муниципальных образований Российской Федерации (моногородов) (утв. Министерством экономического развития РФ от 15 апреля 2016 г.) [Электронный ресурс]. URL: </a:t>
            </a:r>
            <a:r>
              <a:rPr lang="ru-RU" sz="1400" u="none" strike="noStrike" dirty="0">
                <a:solidFill>
                  <a:srgbClr val="1155CC"/>
                </a:solidFill>
                <a:effectLst/>
                <a:latin typeface="+mn-lt"/>
                <a:ea typeface="Times New Roman" panose="02020603050405020304" pitchFamily="18" charset="0"/>
                <a:hlinkClick r:id="rId3"/>
              </a:rPr>
              <a:t>https://base.garant.ru/71999366/?ysclid=m2d7q3hst925513592</a:t>
            </a: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 (дата обращения: 12.10.2024).</a:t>
            </a:r>
            <a:endParaRPr lang="ru-RU" sz="1400" u="none" strike="noStrike" dirty="0">
              <a:effectLst/>
              <a:latin typeface="+mn-lt"/>
              <a:ea typeface="Arial" panose="020B0604020202020204" pitchFamily="34" charset="0"/>
            </a:endParaRPr>
          </a:p>
          <a:p>
            <a:pPr marL="342900" marR="183515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Перечень территорий опережающего социально-экономического развития, созданных на территориях </a:t>
            </a:r>
            <a:r>
              <a:rPr lang="ru-RU" sz="1400" u="none" strike="noStrike" dirty="0" err="1">
                <a:effectLst/>
                <a:latin typeface="+mn-lt"/>
                <a:ea typeface="Times New Roman" panose="02020603050405020304" pitchFamily="18" charset="0"/>
              </a:rPr>
              <a:t>монопрофильных</a:t>
            </a: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 муниципальных образований российской федерации (моногородов), срок существования которых продлевается на 2 года: Приложение к постановлению Правительства Российской Федерации от 28 июля 2022 г. №1346 [Электронный ресурс]. URL: </a:t>
            </a:r>
            <a:r>
              <a:rPr lang="ru-RU" sz="1400" u="none" strike="noStrike" dirty="0">
                <a:solidFill>
                  <a:srgbClr val="1155CC"/>
                </a:solidFill>
                <a:effectLst/>
                <a:latin typeface="+mn-lt"/>
                <a:ea typeface="Times New Roman" panose="02020603050405020304" pitchFamily="18" charset="0"/>
                <a:hlinkClick r:id="rId4"/>
              </a:rPr>
              <a:t>https://www.consultant.ru/document/cons_doc_LAW_423111/56c557b4e4eaba5b3ca851b55b9da34100695d12/?ysclid=m24o52whsg318588746</a:t>
            </a: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 (дата обращения: 12.10.2024).</a:t>
            </a:r>
            <a:endParaRPr lang="ru-RU" sz="1400" u="none" strike="noStrike" dirty="0">
              <a:effectLst/>
              <a:latin typeface="+mn-lt"/>
              <a:ea typeface="Arial" panose="020B0604020202020204" pitchFamily="34" charset="0"/>
            </a:endParaRPr>
          </a:p>
          <a:p>
            <a:pPr marL="342900" marR="183515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Авдеев А. К. Риски и механизмы адаптации предприятий моногородов России в современных условиях // Современные тренды социально-экономического развития России и Казахстана: взгляд молодых ученых. 2023. С. 8-10.</a:t>
            </a:r>
            <a:endParaRPr lang="ru-RU" sz="1400" u="none" strike="noStrike" dirty="0">
              <a:effectLst/>
              <a:latin typeface="+mn-lt"/>
              <a:ea typeface="Arial" panose="020B0604020202020204" pitchFamily="34" charset="0"/>
            </a:endParaRPr>
          </a:p>
          <a:p>
            <a:pPr marL="342900" marR="183515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u="none" strike="noStrike" dirty="0" err="1">
                <a:effectLst/>
                <a:latin typeface="+mn-lt"/>
                <a:ea typeface="Times New Roman" panose="02020603050405020304" pitchFamily="18" charset="0"/>
              </a:rPr>
              <a:t>Аникиева</a:t>
            </a: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 А. В. Трудовая мобильность населения моногородов Свердловской области //Мониторинг общественного мнения: экономические и социальные перемены. – 2020. – №. 5 (159). – С. 449-466.</a:t>
            </a:r>
            <a:endParaRPr lang="ru-RU" sz="1400" u="none" strike="noStrike" dirty="0">
              <a:effectLst/>
              <a:latin typeface="+mn-lt"/>
              <a:ea typeface="Arial" panose="020B0604020202020204" pitchFamily="34" charset="0"/>
            </a:endParaRPr>
          </a:p>
          <a:p>
            <a:pPr marL="342900" marR="183515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Антонова И. С. Теория диверсификации экономики моногорода // Векторы благополучия: экономика и социум. 2015. №2 (17). С. 179-193.</a:t>
            </a:r>
            <a:endParaRPr lang="ru-RU" sz="1400" u="none" strike="noStrike" dirty="0">
              <a:effectLst/>
              <a:latin typeface="+mn-lt"/>
              <a:ea typeface="Arial" panose="020B0604020202020204" pitchFamily="34" charset="0"/>
            </a:endParaRPr>
          </a:p>
          <a:p>
            <a:pPr marL="342900" marR="183515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Ермилина Д.А, </a:t>
            </a:r>
            <a:r>
              <a:rPr lang="ru-RU" sz="1400" u="none" strike="noStrike" dirty="0" err="1">
                <a:effectLst/>
                <a:latin typeface="+mn-lt"/>
                <a:ea typeface="Times New Roman" panose="02020603050405020304" pitchFamily="18" charset="0"/>
              </a:rPr>
              <a:t>Санталова</a:t>
            </a: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 М.С., </a:t>
            </a:r>
            <a:r>
              <a:rPr lang="ru-RU" sz="1400" u="none" strike="noStrike" dirty="0" err="1">
                <a:effectLst/>
                <a:latin typeface="+mn-lt"/>
                <a:ea typeface="Times New Roman" panose="02020603050405020304" pitchFamily="18" charset="0"/>
              </a:rPr>
              <a:t>Соклакова</a:t>
            </a: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 И.В., Бор В.Н. Моногорода в России и проблемы их развития // Российский экономический интернет-журнал №2/2023. 2023. С. 1-15</a:t>
            </a:r>
            <a:endParaRPr lang="ru-RU" sz="1400" u="none" strike="noStrike" dirty="0">
              <a:effectLst/>
              <a:latin typeface="+mn-lt"/>
              <a:ea typeface="Arial" panose="020B0604020202020204" pitchFamily="34" charset="0"/>
            </a:endParaRPr>
          </a:p>
        </p:txBody>
      </p:sp>
      <p:sp>
        <p:nvSpPr>
          <p:cNvPr id="194" name="Google Shape;194;p2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Санкт-Петербургская школа социальных наук </a:t>
            </a:r>
            <a:br>
              <a:rPr lang="ru-RU"/>
            </a:br>
            <a:r>
              <a:rPr lang="ru-RU"/>
              <a:t>и востоковедения</a:t>
            </a:r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Департамент государственного администрирования</a:t>
            </a:r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pic>
        <p:nvPicPr>
          <p:cNvPr id="197" name="Google Shape;19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66221" y="1783649"/>
            <a:ext cx="3290701" cy="3290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04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"/>
          <p:cNvSpPr txBox="1">
            <a:spLocks noGrp="1"/>
          </p:cNvSpPr>
          <p:nvPr>
            <p:ph type="title"/>
          </p:nvPr>
        </p:nvSpPr>
        <p:spPr>
          <a:xfrm>
            <a:off x="472098" y="1193583"/>
            <a:ext cx="11239729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1" dirty="0"/>
              <a:t>Список литературы</a:t>
            </a:r>
            <a:endParaRPr sz="2000" b="1" dirty="0"/>
          </a:p>
        </p:txBody>
      </p:sp>
      <p:sp>
        <p:nvSpPr>
          <p:cNvPr id="193" name="Google Shape;193;p2"/>
          <p:cNvSpPr txBox="1">
            <a:spLocks noGrp="1"/>
          </p:cNvSpPr>
          <p:nvPr>
            <p:ph type="body" idx="1"/>
          </p:nvPr>
        </p:nvSpPr>
        <p:spPr>
          <a:xfrm>
            <a:off x="339114" y="1871189"/>
            <a:ext cx="11505696" cy="3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342900" marR="183515" lvl="0" indent="-342900" algn="just">
              <a:lnSpc>
                <a:spcPct val="120000"/>
              </a:lnSpc>
              <a:buFont typeface="+mj-lt"/>
              <a:buAutoNum type="arabicPeriod" startAt="7"/>
            </a:pP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Соколинская Ю. М. Диагностическая оценка параметров экономической безопасности </a:t>
            </a:r>
            <a:r>
              <a:rPr lang="ru-RU" sz="1400" u="none" strike="noStrike" dirty="0" err="1">
                <a:effectLst/>
                <a:latin typeface="+mn-lt"/>
                <a:ea typeface="Times New Roman" panose="02020603050405020304" pitchFamily="18" charset="0"/>
              </a:rPr>
              <a:t>монопрофильных</a:t>
            </a: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 муниципальных образований (моногородов) //Инновационное развитие экономики. – 2021. – №. 1. – С. 353-361.</a:t>
            </a:r>
            <a:endParaRPr lang="ru-RU" sz="1400" u="none" strike="noStrike" dirty="0">
              <a:effectLst/>
              <a:latin typeface="+mn-lt"/>
              <a:ea typeface="Arial" panose="020B0604020202020204" pitchFamily="34" charset="0"/>
            </a:endParaRPr>
          </a:p>
          <a:p>
            <a:pPr marL="342900" marR="183515" lvl="0" indent="-342900" algn="just">
              <a:lnSpc>
                <a:spcPct val="120000"/>
              </a:lnSpc>
              <a:buFont typeface="+mj-lt"/>
              <a:buAutoNum type="arabicPeriod" startAt="7"/>
            </a:pP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Ускова Т. и др. Моногород: управление развитием. – </a:t>
            </a:r>
            <a:r>
              <a:rPr lang="ru-RU" sz="1400" u="none" strike="noStrike" dirty="0" err="1">
                <a:effectLst/>
                <a:latin typeface="+mn-lt"/>
                <a:ea typeface="Times New Roman" panose="02020603050405020304" pitchFamily="18" charset="0"/>
              </a:rPr>
              <a:t>Litres</a:t>
            </a: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, 2022.</a:t>
            </a:r>
            <a:endParaRPr lang="ru-RU" sz="1400" u="none" strike="noStrike" dirty="0">
              <a:effectLst/>
              <a:latin typeface="+mn-lt"/>
              <a:ea typeface="Arial" panose="020B0604020202020204" pitchFamily="34" charset="0"/>
            </a:endParaRPr>
          </a:p>
          <a:p>
            <a:pPr marL="342900" marR="183515" lvl="0" indent="-342900" algn="just">
              <a:lnSpc>
                <a:spcPct val="120000"/>
              </a:lnSpc>
              <a:buFont typeface="+mj-lt"/>
              <a:buAutoNum type="arabicPeriod" startAt="7"/>
            </a:pP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Ермилина Д.А, </a:t>
            </a:r>
            <a:r>
              <a:rPr lang="ru-RU" sz="1400" u="none" strike="noStrike" dirty="0" err="1">
                <a:effectLst/>
                <a:latin typeface="+mn-lt"/>
                <a:ea typeface="Times New Roman" panose="02020603050405020304" pitchFamily="18" charset="0"/>
              </a:rPr>
              <a:t>Санталова</a:t>
            </a: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 М.С., </a:t>
            </a:r>
            <a:r>
              <a:rPr lang="ru-RU" sz="1400" u="none" strike="noStrike" dirty="0" err="1">
                <a:effectLst/>
                <a:latin typeface="+mn-lt"/>
                <a:ea typeface="Times New Roman" panose="02020603050405020304" pitchFamily="18" charset="0"/>
              </a:rPr>
              <a:t>Соклакова</a:t>
            </a: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 И.В., Бор В.Н. Моногорода в России и проблемы их развития // Российский экономический интернет-журнал №2/2023. 2023. С. 1-15.</a:t>
            </a:r>
            <a:endParaRPr lang="ru-RU" sz="1400" u="none" strike="noStrike" dirty="0">
              <a:effectLst/>
              <a:latin typeface="+mn-lt"/>
              <a:ea typeface="Arial" panose="020B0604020202020204" pitchFamily="34" charset="0"/>
            </a:endParaRPr>
          </a:p>
          <a:p>
            <a:pPr marL="342900" marR="183515" lvl="0" indent="-342900" algn="just">
              <a:lnSpc>
                <a:spcPct val="120000"/>
              </a:lnSpc>
              <a:buFont typeface="+mj-lt"/>
              <a:buAutoNum type="arabicPeriod" startAt="7"/>
            </a:pP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Администрация города Глазова [Электронный ресурс]. URL: </a:t>
            </a:r>
            <a:r>
              <a:rPr lang="ru-RU" sz="1400" u="none" strike="noStrike" dirty="0">
                <a:solidFill>
                  <a:srgbClr val="1155CC"/>
                </a:solidFill>
                <a:effectLst/>
                <a:latin typeface="+mn-lt"/>
                <a:ea typeface="Times New Roman" panose="02020603050405020304" pitchFamily="18" charset="0"/>
                <a:hlinkClick r:id="rId3"/>
              </a:rPr>
              <a:t>http://glazov-gov.ru/about/</a:t>
            </a: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 (дата обращения: 13.10.2024).</a:t>
            </a:r>
            <a:endParaRPr lang="ru-RU" sz="1400" u="none" strike="noStrike" dirty="0">
              <a:effectLst/>
              <a:latin typeface="+mn-lt"/>
              <a:ea typeface="Arial" panose="020B0604020202020204" pitchFamily="34" charset="0"/>
            </a:endParaRPr>
          </a:p>
          <a:p>
            <a:pPr marL="342900" marR="183515" lvl="0" indent="-342900" algn="just">
              <a:lnSpc>
                <a:spcPct val="120000"/>
              </a:lnSpc>
              <a:buFont typeface="+mj-lt"/>
              <a:buAutoNum type="arabicPeriod" startAt="7"/>
            </a:pP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Муниципальное образование город Воткинск [Электронный ресурс]. URL: </a:t>
            </a:r>
            <a:r>
              <a:rPr lang="ru-RU" sz="1400" u="none" strike="noStrike" dirty="0">
                <a:solidFill>
                  <a:srgbClr val="1155CC"/>
                </a:solidFill>
                <a:effectLst/>
                <a:latin typeface="+mn-lt"/>
                <a:ea typeface="Times New Roman" panose="02020603050405020304" pitchFamily="18" charset="0"/>
                <a:hlinkClick r:id="rId4"/>
              </a:rPr>
              <a:t>https://www.votkinsk.ru/?ysclid=m2dayorpo3527017877</a:t>
            </a: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 (дата обращения: 13.10.2024).</a:t>
            </a:r>
            <a:endParaRPr lang="ru-RU" sz="1400" u="none" strike="noStrike" dirty="0">
              <a:effectLst/>
              <a:latin typeface="+mn-lt"/>
              <a:ea typeface="Arial" panose="020B0604020202020204" pitchFamily="34" charset="0"/>
            </a:endParaRPr>
          </a:p>
          <a:p>
            <a:pPr marL="342900" marR="183515" lvl="0" indent="-342900" algn="just">
              <a:lnSpc>
                <a:spcPct val="120000"/>
              </a:lnSpc>
              <a:buFont typeface="+mj-lt"/>
              <a:buAutoNum type="arabicPeriod" startAt="7"/>
            </a:pP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Муниципальное образование город Сарапул [Электронный ресурс]. URL: </a:t>
            </a:r>
            <a:r>
              <a:rPr lang="ru-RU" sz="1400" u="none" strike="noStrike" dirty="0">
                <a:solidFill>
                  <a:srgbClr val="1155CC"/>
                </a:solidFill>
                <a:effectLst/>
                <a:latin typeface="+mn-lt"/>
                <a:ea typeface="Times New Roman" panose="02020603050405020304" pitchFamily="18" charset="0"/>
                <a:hlinkClick r:id="rId5"/>
              </a:rPr>
              <a:t>http://adm-sarapul.ru/?ysclid=m2db361y1q123640701</a:t>
            </a:r>
            <a:r>
              <a:rPr lang="ru-RU" sz="1400" u="none" strike="noStrike" dirty="0">
                <a:effectLst/>
                <a:latin typeface="+mn-lt"/>
                <a:ea typeface="Times New Roman" panose="02020603050405020304" pitchFamily="18" charset="0"/>
              </a:rPr>
              <a:t> (дата обращения: 13.10.2024).</a:t>
            </a:r>
            <a:endParaRPr lang="ru-RU" sz="1400" u="none" strike="noStrike" dirty="0">
              <a:effectLst/>
              <a:latin typeface="+mn-lt"/>
              <a:ea typeface="Arial" panose="020B0604020202020204" pitchFamily="34" charset="0"/>
            </a:endParaRPr>
          </a:p>
        </p:txBody>
      </p:sp>
      <p:sp>
        <p:nvSpPr>
          <p:cNvPr id="194" name="Google Shape;194;p2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Санкт-Петербургская школа социальных наук </a:t>
            </a:r>
            <a:br>
              <a:rPr lang="ru-RU"/>
            </a:br>
            <a:r>
              <a:rPr lang="ru-RU"/>
              <a:t>и востоковедения</a:t>
            </a:r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Департамент государственного администрирования</a:t>
            </a:r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pic>
        <p:nvPicPr>
          <p:cNvPr id="197" name="Google Shape;19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66221" y="1783649"/>
            <a:ext cx="3290701" cy="3290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937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1131</Words>
  <Application>Microsoft Office PowerPoint</Application>
  <PresentationFormat>Широкоэкранный</PresentationFormat>
  <Paragraphs>147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Calibri</vt:lpstr>
      <vt:lpstr>Roboto</vt:lpstr>
      <vt:lpstr>Office Theme</vt:lpstr>
      <vt:lpstr>Сравнительный анализ социально-экономической устойчивости промышленных моногородов Удмуртской Республики (на примере г. Глазов, Воткинск, Сарапул)</vt:lpstr>
      <vt:lpstr>Актуальность исследования</vt:lpstr>
      <vt:lpstr>Объект исследования</vt:lpstr>
      <vt:lpstr>Презентация PowerPoint</vt:lpstr>
      <vt:lpstr>Презентация PowerPoint</vt:lpstr>
      <vt:lpstr>Выводы</vt:lpstr>
      <vt:lpstr>Перспективы исследования</vt:lpstr>
      <vt:lpstr>Список литературы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социально-экономической устойчивости промышленных моногородов Удмуртской Республики (на примере г. Глазов, Воткинск, Сарапул)</dc:title>
  <dc:creator>Кутьков Юрий Юрьевич</dc:creator>
  <cp:lastModifiedBy>Дарья Никитина</cp:lastModifiedBy>
  <cp:revision>9</cp:revision>
  <dcterms:created xsi:type="dcterms:W3CDTF">2021-11-11T08:52:47Z</dcterms:created>
  <dcterms:modified xsi:type="dcterms:W3CDTF">2024-11-19T10:24:34Z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