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2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1" r:id="rId5"/>
    <p:sldMasterId id="2147483672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</p:sldIdLst>
  <p:sldSz cy="5143500" cx="9144000"/>
  <p:notesSz cx="6858000" cy="9144000"/>
  <p:embeddedFontLst>
    <p:embeddedFont>
      <p:font typeface="Roboto"/>
      <p:regular r:id="rId32"/>
      <p:bold r:id="rId33"/>
      <p:italic r:id="rId34"/>
      <p:boldItalic r:id="rId35"/>
    </p:embeddedFont>
    <p:embeddedFont>
      <p:font typeface="Helvetica Neue"/>
      <p:regular r:id="rId36"/>
      <p:bold r:id="rId37"/>
      <p:italic r:id="rId38"/>
      <p:boldItalic r:id="rId3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605036F4-97CF-45C4-96E8-FC4FF79946E3}">
  <a:tblStyle styleId="{605036F4-97CF-45C4-96E8-FC4FF79946E3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3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2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29" Type="http://schemas.openxmlformats.org/officeDocument/2006/relationships/slide" Target="slides/slide22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1" Type="http://schemas.openxmlformats.org/officeDocument/2006/relationships/slide" Target="slides/slide24.xml"/><Relationship Id="rId30" Type="http://schemas.openxmlformats.org/officeDocument/2006/relationships/slide" Target="slides/slide23.xml"/><Relationship Id="rId11" Type="http://schemas.openxmlformats.org/officeDocument/2006/relationships/slide" Target="slides/slide4.xml"/><Relationship Id="rId33" Type="http://schemas.openxmlformats.org/officeDocument/2006/relationships/font" Target="fonts/Roboto-bold.fntdata"/><Relationship Id="rId10" Type="http://schemas.openxmlformats.org/officeDocument/2006/relationships/slide" Target="slides/slide3.xml"/><Relationship Id="rId32" Type="http://schemas.openxmlformats.org/officeDocument/2006/relationships/font" Target="fonts/Roboto-regular.fntdata"/><Relationship Id="rId13" Type="http://schemas.openxmlformats.org/officeDocument/2006/relationships/slide" Target="slides/slide6.xml"/><Relationship Id="rId35" Type="http://schemas.openxmlformats.org/officeDocument/2006/relationships/font" Target="fonts/Roboto-boldItalic.fntdata"/><Relationship Id="rId12" Type="http://schemas.openxmlformats.org/officeDocument/2006/relationships/slide" Target="slides/slide5.xml"/><Relationship Id="rId34" Type="http://schemas.openxmlformats.org/officeDocument/2006/relationships/font" Target="fonts/Roboto-italic.fntdata"/><Relationship Id="rId15" Type="http://schemas.openxmlformats.org/officeDocument/2006/relationships/slide" Target="slides/slide8.xml"/><Relationship Id="rId37" Type="http://schemas.openxmlformats.org/officeDocument/2006/relationships/font" Target="fonts/HelveticaNeue-bold.fntdata"/><Relationship Id="rId14" Type="http://schemas.openxmlformats.org/officeDocument/2006/relationships/slide" Target="slides/slide7.xml"/><Relationship Id="rId36" Type="http://schemas.openxmlformats.org/officeDocument/2006/relationships/font" Target="fonts/HelveticaNeue-regular.fntdata"/><Relationship Id="rId17" Type="http://schemas.openxmlformats.org/officeDocument/2006/relationships/slide" Target="slides/slide10.xml"/><Relationship Id="rId39" Type="http://schemas.openxmlformats.org/officeDocument/2006/relationships/font" Target="fonts/HelveticaNeue-boldItalic.fntdata"/><Relationship Id="rId16" Type="http://schemas.openxmlformats.org/officeDocument/2006/relationships/slide" Target="slides/slide9.xml"/><Relationship Id="rId38" Type="http://schemas.openxmlformats.org/officeDocument/2006/relationships/font" Target="fonts/HelveticaNeue-italic.fntdata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2cbf20c5cae_0_19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" name="Google Shape;222;g2cbf20c5cae_0_19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2cbf20c5cae_0_122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1" name="Google Shape;321;g2cbf20c5cae_0_12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2cbf20c5cae_0_123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4" name="Google Shape;334;g2cbf20c5cae_0_123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2cbfe43fafa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7" name="Google Shape;347;g2cbfe43fafa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2cbfe43fafa_0_2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8" name="Google Shape;358;g2cbfe43fafa_0_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2cbf20c5cae_0_124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8" name="Google Shape;368;g2cbf20c5cae_0_124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2cbf20c5cae_0_125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7" name="Google Shape;377;g2cbf20c5cae_0_125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2cbf20c5cae_0_126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7" name="Google Shape;387;g2cbf20c5cae_0_126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2cbf20c5cae_0_127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7" name="Google Shape;397;g2cbf20c5cae_0_127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2cbf20c5cae_0_128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9" name="Google Shape;409;g2cbf20c5cae_0_128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2cbf20c5cae_0_129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2" name="Google Shape;422;g2cbf20c5cae_0_129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2cbf20c5cae_0_55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1" name="Google Shape;231;g2cbf20c5cae_0_55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2cbfe43fafa_0_4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6" name="Google Shape;436;g2cbfe43fafa_0_4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2cbfe43fafa_0_3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7" name="Google Shape;447;g2cbfe43fafa_0_3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g2cbf20c5cae_0_130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7" name="Google Shape;457;g2cbf20c5cae_0_130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2cbf20c5cae_0_131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7" name="Google Shape;467;g2cbf20c5cae_0_13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g2cbf20c5cae_0_132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9" name="Google Shape;479;g2cbf20c5cae_0_13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2cbf20c5cae_0_113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1" name="Google Shape;241;g2cbf20c5cae_0_113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2cbf20c5cae_0_114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3" name="Google Shape;253;g2cbf20c5cae_0_114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2cbf20c5cae_0_115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6" name="Google Shape;266;g2cbf20c5cae_0_115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2cbf20c5cae_0_117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8" name="Google Shape;278;g2cbf20c5cae_0_117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2cbf20c5cae_0_118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8" name="Google Shape;288;g2cbf20c5cae_0_118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2cbf20c5cae_0_120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9" name="Google Shape;299;g2cbf20c5cae_0_120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2cbf20c5cae_0_121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9" name="Google Shape;309;g2cbf20c5cae_0_12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jpg"/><Relationship Id="rId3" Type="http://schemas.openxmlformats.org/officeDocument/2006/relationships/image" Target="../media/image2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jpg"/><Relationship Id="rId3" Type="http://schemas.openxmlformats.org/officeDocument/2006/relationships/image" Target="../media/image5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jpg"/><Relationship Id="rId3" Type="http://schemas.openxmlformats.org/officeDocument/2006/relationships/image" Target="../media/image5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jpg"/><Relationship Id="rId3" Type="http://schemas.openxmlformats.org/officeDocument/2006/relationships/image" Target="../media/image5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jpg"/><Relationship Id="rId3" Type="http://schemas.openxmlformats.org/officeDocument/2006/relationships/image" Target="../media/image5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jpg"/><Relationship Id="rId3" Type="http://schemas.openxmlformats.org/officeDocument/2006/relationships/image" Target="../media/image5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jpg"/><Relationship Id="rId3" Type="http://schemas.openxmlformats.org/officeDocument/2006/relationships/image" Target="../media/image5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jpg"/><Relationship Id="rId3" Type="http://schemas.openxmlformats.org/officeDocument/2006/relationships/image" Target="../media/image5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jpg"/><Relationship Id="rId3" Type="http://schemas.openxmlformats.org/officeDocument/2006/relationships/image" Target="../media/image5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jpg"/><Relationship Id="rId3" Type="http://schemas.openxmlformats.org/officeDocument/2006/relationships/image" Target="../media/image4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jpg"/><Relationship Id="rId3" Type="http://schemas.openxmlformats.org/officeDocument/2006/relationships/image" Target="../media/image5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jpg"/><Relationship Id="rId3" Type="http://schemas.openxmlformats.org/officeDocument/2006/relationships/image" Target="../media/image5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Обложка">
  <p:cSld name="Обложка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blue circle with white text&#10;&#10;Description automatically generated with low confidence" id="57" name="Google Shape;57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0394" y="721630"/>
            <a:ext cx="664875" cy="6648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8" name="Google Shape;58;p14"/>
          <p:cNvCxnSpPr/>
          <p:nvPr/>
        </p:nvCxnSpPr>
        <p:spPr>
          <a:xfrm>
            <a:off x="4567659" y="739002"/>
            <a:ext cx="0" cy="630300"/>
          </a:xfrm>
          <a:prstGeom prst="straightConnector1">
            <a:avLst/>
          </a:prstGeom>
          <a:noFill/>
          <a:ln cap="flat" cmpd="sng" w="12700">
            <a:solidFill>
              <a:srgbClr val="102D69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9" name="Google Shape;59;p14"/>
          <p:cNvCxnSpPr/>
          <p:nvPr/>
        </p:nvCxnSpPr>
        <p:spPr>
          <a:xfrm>
            <a:off x="6481936" y="739002"/>
            <a:ext cx="0" cy="630300"/>
          </a:xfrm>
          <a:prstGeom prst="straightConnector1">
            <a:avLst/>
          </a:prstGeom>
          <a:noFill/>
          <a:ln cap="flat" cmpd="sng" w="12700">
            <a:solidFill>
              <a:srgbClr val="102D69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0" name="Google Shape;60;p14"/>
          <p:cNvCxnSpPr/>
          <p:nvPr/>
        </p:nvCxnSpPr>
        <p:spPr>
          <a:xfrm>
            <a:off x="8384285" y="739002"/>
            <a:ext cx="0" cy="630300"/>
          </a:xfrm>
          <a:prstGeom prst="straightConnector1">
            <a:avLst/>
          </a:prstGeom>
          <a:noFill/>
          <a:ln cap="flat" cmpd="sng" w="12700">
            <a:solidFill>
              <a:srgbClr val="102D69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61" name="Google Shape;61;p14"/>
          <p:cNvSpPr txBox="1"/>
          <p:nvPr>
            <p:ph type="title"/>
          </p:nvPr>
        </p:nvSpPr>
        <p:spPr>
          <a:xfrm>
            <a:off x="770975" y="1803503"/>
            <a:ext cx="5725500" cy="148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3200"/>
              <a:buFont typeface="Arial"/>
              <a:buNone/>
              <a:defRPr b="0" i="0" sz="32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2" name="Google Shape;62;p14"/>
          <p:cNvSpPr txBox="1"/>
          <p:nvPr>
            <p:ph idx="1" type="body"/>
          </p:nvPr>
        </p:nvSpPr>
        <p:spPr>
          <a:xfrm>
            <a:off x="1556210" y="890881"/>
            <a:ext cx="2886600" cy="32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0" i="0" sz="1200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0" i="0" sz="1200"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0" i="0" sz="1200"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0" i="0" sz="1200"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0" i="0" sz="1200"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63" name="Google Shape;63;p14"/>
          <p:cNvSpPr txBox="1"/>
          <p:nvPr>
            <p:ph idx="2" type="body"/>
          </p:nvPr>
        </p:nvSpPr>
        <p:spPr>
          <a:xfrm>
            <a:off x="4694565" y="880372"/>
            <a:ext cx="1708800" cy="34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900"/>
              <a:buFont typeface="Arial"/>
              <a:buNone/>
              <a:defRPr b="0" i="0" sz="9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64" name="Google Shape;64;p14"/>
          <p:cNvSpPr txBox="1"/>
          <p:nvPr>
            <p:ph idx="3" type="body"/>
          </p:nvPr>
        </p:nvSpPr>
        <p:spPr>
          <a:xfrm>
            <a:off x="6590040" y="880372"/>
            <a:ext cx="1663200" cy="34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900"/>
              <a:buFont typeface="Arial"/>
              <a:buNone/>
              <a:defRPr b="0" i="0" sz="9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65" name="Google Shape;65;p14"/>
          <p:cNvSpPr txBox="1"/>
          <p:nvPr>
            <p:ph idx="4" type="body"/>
          </p:nvPr>
        </p:nvSpPr>
        <p:spPr>
          <a:xfrm>
            <a:off x="770975" y="3618686"/>
            <a:ext cx="5718900" cy="4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200"/>
              <a:buFont typeface="Arial"/>
              <a:buNone/>
              <a:defRPr b="0" i="0" sz="12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екст_1">
  <p:cSld name="Текст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con&#10;&#10;Description automatically generated" id="67" name="Google Shape;67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7899" y="348272"/>
            <a:ext cx="336207" cy="33620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8" name="Google Shape;68;p15"/>
          <p:cNvCxnSpPr/>
          <p:nvPr/>
        </p:nvCxnSpPr>
        <p:spPr>
          <a:xfrm>
            <a:off x="2474015" y="348272"/>
            <a:ext cx="0" cy="439500"/>
          </a:xfrm>
          <a:prstGeom prst="straightConnector1">
            <a:avLst/>
          </a:prstGeom>
          <a:noFill/>
          <a:ln cap="flat" cmpd="sng" w="12700">
            <a:solidFill>
              <a:srgbClr val="102D69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9" name="Google Shape;69;p15"/>
          <p:cNvCxnSpPr/>
          <p:nvPr/>
        </p:nvCxnSpPr>
        <p:spPr>
          <a:xfrm>
            <a:off x="4574562" y="348272"/>
            <a:ext cx="0" cy="439500"/>
          </a:xfrm>
          <a:prstGeom prst="straightConnector1">
            <a:avLst/>
          </a:prstGeom>
          <a:noFill/>
          <a:ln cap="flat" cmpd="sng" w="12700">
            <a:solidFill>
              <a:srgbClr val="102D69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0" name="Google Shape;70;p15"/>
          <p:cNvCxnSpPr/>
          <p:nvPr/>
        </p:nvCxnSpPr>
        <p:spPr>
          <a:xfrm>
            <a:off x="7707811" y="348272"/>
            <a:ext cx="0" cy="439500"/>
          </a:xfrm>
          <a:prstGeom prst="straightConnector1">
            <a:avLst/>
          </a:prstGeom>
          <a:noFill/>
          <a:ln cap="flat" cmpd="sng" w="12700">
            <a:solidFill>
              <a:srgbClr val="102D69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71" name="Google Shape;71;p15"/>
          <p:cNvSpPr txBox="1"/>
          <p:nvPr/>
        </p:nvSpPr>
        <p:spPr>
          <a:xfrm>
            <a:off x="7807651" y="399209"/>
            <a:ext cx="5040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ru" sz="1500" u="none" cap="none" strike="noStrike">
                <a:solidFill>
                  <a:srgbClr val="102D69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500">
              <a:solidFill>
                <a:srgbClr val="102D6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2" name="Google Shape;72;p15"/>
          <p:cNvCxnSpPr/>
          <p:nvPr/>
        </p:nvCxnSpPr>
        <p:spPr>
          <a:xfrm>
            <a:off x="8732901" y="348272"/>
            <a:ext cx="0" cy="439500"/>
          </a:xfrm>
          <a:prstGeom prst="straightConnector1">
            <a:avLst/>
          </a:prstGeom>
          <a:noFill/>
          <a:ln cap="flat" cmpd="sng" w="12700">
            <a:solidFill>
              <a:srgbClr val="102D69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73" name="Google Shape;73;p15"/>
          <p:cNvSpPr/>
          <p:nvPr>
            <p:ph idx="2" type="pic"/>
          </p:nvPr>
        </p:nvSpPr>
        <p:spPr>
          <a:xfrm>
            <a:off x="5013490" y="1085842"/>
            <a:ext cx="3243900" cy="3243900"/>
          </a:xfrm>
          <a:prstGeom prst="rect">
            <a:avLst/>
          </a:prstGeom>
          <a:solidFill>
            <a:srgbClr val="D9D9D9"/>
          </a:solidFill>
          <a:ln>
            <a:noFill/>
          </a:ln>
        </p:spPr>
      </p:sp>
      <p:sp>
        <p:nvSpPr>
          <p:cNvPr id="74" name="Google Shape;74;p15"/>
          <p:cNvSpPr txBox="1"/>
          <p:nvPr>
            <p:ph type="title"/>
          </p:nvPr>
        </p:nvSpPr>
        <p:spPr>
          <a:xfrm>
            <a:off x="439424" y="1085843"/>
            <a:ext cx="3934200" cy="58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5" name="Google Shape;75;p15"/>
          <p:cNvSpPr txBox="1"/>
          <p:nvPr>
            <p:ph idx="1" type="body"/>
          </p:nvPr>
        </p:nvSpPr>
        <p:spPr>
          <a:xfrm>
            <a:off x="439423" y="1784747"/>
            <a:ext cx="3934200" cy="2544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0" wrap="square" tIns="0">
            <a:norm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b="0" i="0" sz="10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b="0" i="0" sz="10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b="0" i="0" sz="10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b="0" i="0" sz="10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b="0" i="0" sz="10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76" name="Google Shape;76;p15"/>
          <p:cNvSpPr txBox="1"/>
          <p:nvPr>
            <p:ph idx="3" type="body"/>
          </p:nvPr>
        </p:nvSpPr>
        <p:spPr>
          <a:xfrm>
            <a:off x="857767" y="405678"/>
            <a:ext cx="1426200" cy="31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0" i="0" sz="800"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0" i="0" sz="800"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0" i="0" sz="800"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0" i="0" sz="800"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77" name="Google Shape;77;p15"/>
          <p:cNvSpPr txBox="1"/>
          <p:nvPr>
            <p:ph idx="4" type="body"/>
          </p:nvPr>
        </p:nvSpPr>
        <p:spPr>
          <a:xfrm>
            <a:off x="2594372" y="411540"/>
            <a:ext cx="1552500" cy="30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b="0" i="0" sz="8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b="0" i="0" sz="8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b="0" i="0" sz="8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b="0" i="0" sz="8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b="0" i="0" sz="8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78" name="Google Shape;78;p15"/>
          <p:cNvSpPr txBox="1"/>
          <p:nvPr>
            <p:ph idx="5" type="body"/>
          </p:nvPr>
        </p:nvSpPr>
        <p:spPr>
          <a:xfrm>
            <a:off x="4694919" y="411540"/>
            <a:ext cx="1552500" cy="30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b="0" i="0" sz="8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b="0" i="0" sz="8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b="0" i="0" sz="8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b="0" i="0" sz="8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b="0" i="0" sz="8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екст_2">
  <p:cSld name="Текст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con&#10;&#10;Description automatically generated" id="80" name="Google Shape;80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7899" y="348272"/>
            <a:ext cx="336207" cy="33620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1" name="Google Shape;81;p16"/>
          <p:cNvCxnSpPr/>
          <p:nvPr/>
        </p:nvCxnSpPr>
        <p:spPr>
          <a:xfrm>
            <a:off x="2474015" y="348272"/>
            <a:ext cx="0" cy="439500"/>
          </a:xfrm>
          <a:prstGeom prst="straightConnector1">
            <a:avLst/>
          </a:prstGeom>
          <a:noFill/>
          <a:ln cap="flat" cmpd="sng" w="12700">
            <a:solidFill>
              <a:srgbClr val="102D69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2" name="Google Shape;82;p16"/>
          <p:cNvCxnSpPr/>
          <p:nvPr/>
        </p:nvCxnSpPr>
        <p:spPr>
          <a:xfrm>
            <a:off x="4574562" y="348272"/>
            <a:ext cx="0" cy="439500"/>
          </a:xfrm>
          <a:prstGeom prst="straightConnector1">
            <a:avLst/>
          </a:prstGeom>
          <a:noFill/>
          <a:ln cap="flat" cmpd="sng" w="12700">
            <a:solidFill>
              <a:srgbClr val="102D69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3" name="Google Shape;83;p16"/>
          <p:cNvCxnSpPr/>
          <p:nvPr/>
        </p:nvCxnSpPr>
        <p:spPr>
          <a:xfrm>
            <a:off x="7707811" y="348272"/>
            <a:ext cx="0" cy="439500"/>
          </a:xfrm>
          <a:prstGeom prst="straightConnector1">
            <a:avLst/>
          </a:prstGeom>
          <a:noFill/>
          <a:ln cap="flat" cmpd="sng" w="12700">
            <a:solidFill>
              <a:srgbClr val="102D69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84" name="Google Shape;84;p16"/>
          <p:cNvSpPr txBox="1"/>
          <p:nvPr/>
        </p:nvSpPr>
        <p:spPr>
          <a:xfrm>
            <a:off x="7807651" y="399209"/>
            <a:ext cx="5040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1500">
                <a:solidFill>
                  <a:srgbClr val="102D69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500">
              <a:solidFill>
                <a:srgbClr val="102D6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5" name="Google Shape;85;p16"/>
          <p:cNvCxnSpPr/>
          <p:nvPr/>
        </p:nvCxnSpPr>
        <p:spPr>
          <a:xfrm>
            <a:off x="8732901" y="348272"/>
            <a:ext cx="0" cy="439500"/>
          </a:xfrm>
          <a:prstGeom prst="straightConnector1">
            <a:avLst/>
          </a:prstGeom>
          <a:noFill/>
          <a:ln cap="flat" cmpd="sng" w="12700">
            <a:solidFill>
              <a:srgbClr val="102D69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86" name="Google Shape;86;p16"/>
          <p:cNvSpPr txBox="1"/>
          <p:nvPr>
            <p:ph idx="1" type="body"/>
          </p:nvPr>
        </p:nvSpPr>
        <p:spPr>
          <a:xfrm>
            <a:off x="857767" y="405678"/>
            <a:ext cx="1426200" cy="31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0" i="0" sz="800"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0" i="0" sz="800"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0" i="0" sz="800"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0" i="0" sz="800"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87" name="Google Shape;87;p16"/>
          <p:cNvSpPr txBox="1"/>
          <p:nvPr>
            <p:ph idx="2" type="body"/>
          </p:nvPr>
        </p:nvSpPr>
        <p:spPr>
          <a:xfrm>
            <a:off x="2594372" y="411540"/>
            <a:ext cx="1552500" cy="30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b="0" i="0" sz="8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b="0" i="0" sz="8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b="0" i="0" sz="8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b="0" i="0" sz="8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b="0" i="0" sz="8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88" name="Google Shape;88;p16"/>
          <p:cNvSpPr txBox="1"/>
          <p:nvPr>
            <p:ph type="title"/>
          </p:nvPr>
        </p:nvSpPr>
        <p:spPr>
          <a:xfrm>
            <a:off x="439423" y="1085843"/>
            <a:ext cx="8293500" cy="58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9" name="Google Shape;89;p16"/>
          <p:cNvSpPr txBox="1"/>
          <p:nvPr>
            <p:ph idx="3" type="body"/>
          </p:nvPr>
        </p:nvSpPr>
        <p:spPr>
          <a:xfrm>
            <a:off x="439423" y="1784747"/>
            <a:ext cx="8293500" cy="2808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b="0" i="0" sz="10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b="0" i="0" sz="10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b="0" i="0" sz="10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b="0" i="0" sz="10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b="0" i="0" sz="10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90" name="Google Shape;90;p16"/>
          <p:cNvSpPr txBox="1"/>
          <p:nvPr>
            <p:ph idx="4" type="body"/>
          </p:nvPr>
        </p:nvSpPr>
        <p:spPr>
          <a:xfrm>
            <a:off x="4694919" y="411540"/>
            <a:ext cx="1552500" cy="30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b="0" i="0" sz="8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b="0" i="0" sz="8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b="0" i="0" sz="8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b="0" i="0" sz="8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b="0" i="0" sz="8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екст_3">
  <p:cSld name="Текст_3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con&#10;&#10;Description automatically generated" id="92" name="Google Shape;92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7899" y="348272"/>
            <a:ext cx="336207" cy="33620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3" name="Google Shape;93;p17"/>
          <p:cNvCxnSpPr/>
          <p:nvPr/>
        </p:nvCxnSpPr>
        <p:spPr>
          <a:xfrm>
            <a:off x="2474015" y="348272"/>
            <a:ext cx="0" cy="439500"/>
          </a:xfrm>
          <a:prstGeom prst="straightConnector1">
            <a:avLst/>
          </a:prstGeom>
          <a:noFill/>
          <a:ln cap="flat" cmpd="sng" w="12700">
            <a:solidFill>
              <a:srgbClr val="102D69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4" name="Google Shape;94;p17"/>
          <p:cNvCxnSpPr/>
          <p:nvPr/>
        </p:nvCxnSpPr>
        <p:spPr>
          <a:xfrm>
            <a:off x="4574562" y="348272"/>
            <a:ext cx="0" cy="439500"/>
          </a:xfrm>
          <a:prstGeom prst="straightConnector1">
            <a:avLst/>
          </a:prstGeom>
          <a:noFill/>
          <a:ln cap="flat" cmpd="sng" w="12700">
            <a:solidFill>
              <a:srgbClr val="102D69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5" name="Google Shape;95;p17"/>
          <p:cNvCxnSpPr/>
          <p:nvPr/>
        </p:nvCxnSpPr>
        <p:spPr>
          <a:xfrm>
            <a:off x="7707811" y="348272"/>
            <a:ext cx="0" cy="439500"/>
          </a:xfrm>
          <a:prstGeom prst="straightConnector1">
            <a:avLst/>
          </a:prstGeom>
          <a:noFill/>
          <a:ln cap="flat" cmpd="sng" w="12700">
            <a:solidFill>
              <a:srgbClr val="102D69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96" name="Google Shape;96;p17"/>
          <p:cNvSpPr txBox="1"/>
          <p:nvPr/>
        </p:nvSpPr>
        <p:spPr>
          <a:xfrm>
            <a:off x="7807651" y="399209"/>
            <a:ext cx="5040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1500">
                <a:solidFill>
                  <a:srgbClr val="102D69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500">
              <a:solidFill>
                <a:srgbClr val="102D6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7" name="Google Shape;97;p17"/>
          <p:cNvCxnSpPr/>
          <p:nvPr/>
        </p:nvCxnSpPr>
        <p:spPr>
          <a:xfrm>
            <a:off x="8732901" y="348272"/>
            <a:ext cx="0" cy="439500"/>
          </a:xfrm>
          <a:prstGeom prst="straightConnector1">
            <a:avLst/>
          </a:prstGeom>
          <a:noFill/>
          <a:ln cap="flat" cmpd="sng" w="12700">
            <a:solidFill>
              <a:srgbClr val="102D69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98" name="Google Shape;98;p17"/>
          <p:cNvSpPr txBox="1"/>
          <p:nvPr>
            <p:ph idx="1" type="body"/>
          </p:nvPr>
        </p:nvSpPr>
        <p:spPr>
          <a:xfrm>
            <a:off x="857767" y="405678"/>
            <a:ext cx="1426200" cy="31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0" i="0" sz="800"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0" i="0" sz="800"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0" i="0" sz="800"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0" i="0" sz="800"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99" name="Google Shape;99;p17"/>
          <p:cNvSpPr txBox="1"/>
          <p:nvPr>
            <p:ph idx="2" type="body"/>
          </p:nvPr>
        </p:nvSpPr>
        <p:spPr>
          <a:xfrm>
            <a:off x="2594372" y="411540"/>
            <a:ext cx="1552500" cy="30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b="0" i="0" sz="8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b="0" i="0" sz="8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b="0" i="0" sz="8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b="0" i="0" sz="8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b="0" i="0" sz="8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00" name="Google Shape;100;p17"/>
          <p:cNvSpPr txBox="1"/>
          <p:nvPr>
            <p:ph idx="3" type="body"/>
          </p:nvPr>
        </p:nvSpPr>
        <p:spPr>
          <a:xfrm>
            <a:off x="439424" y="1784747"/>
            <a:ext cx="3241800" cy="1799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0" wrap="square" tIns="0">
            <a:norm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b="0" i="0" sz="10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b="0" i="0" sz="10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b="0" i="0" sz="10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b="0" i="0" sz="10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b="0" i="0" sz="10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01" name="Google Shape;101;p17"/>
          <p:cNvSpPr txBox="1"/>
          <p:nvPr>
            <p:ph idx="4" type="body"/>
          </p:nvPr>
        </p:nvSpPr>
        <p:spPr>
          <a:xfrm>
            <a:off x="439423" y="3887437"/>
            <a:ext cx="29508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0" wrap="square" tIns="0">
            <a:norm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800"/>
              <a:buFont typeface="Arial"/>
              <a:buNone/>
              <a:defRPr b="0" i="0" sz="8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b="0" i="0" sz="10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b="0" i="0" sz="10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b="0" i="0" sz="10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b="0" i="0" sz="10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02" name="Google Shape;102;p17"/>
          <p:cNvSpPr txBox="1"/>
          <p:nvPr>
            <p:ph idx="5" type="body"/>
          </p:nvPr>
        </p:nvSpPr>
        <p:spPr>
          <a:xfrm>
            <a:off x="4694919" y="1784747"/>
            <a:ext cx="4038000" cy="2589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2400"/>
              <a:buFont typeface="Arial"/>
              <a:buNone/>
              <a:defRPr b="0" i="0" sz="24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03" name="Google Shape;103;p17"/>
          <p:cNvSpPr txBox="1"/>
          <p:nvPr>
            <p:ph idx="6" type="body"/>
          </p:nvPr>
        </p:nvSpPr>
        <p:spPr>
          <a:xfrm>
            <a:off x="4694919" y="411540"/>
            <a:ext cx="1552500" cy="30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b="0" i="0" sz="8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b="0" i="0" sz="8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b="0" i="0" sz="8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b="0" i="0" sz="8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b="0" i="0" sz="8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04" name="Google Shape;104;p17"/>
          <p:cNvSpPr txBox="1"/>
          <p:nvPr>
            <p:ph type="title"/>
          </p:nvPr>
        </p:nvSpPr>
        <p:spPr>
          <a:xfrm>
            <a:off x="439423" y="1085843"/>
            <a:ext cx="8293500" cy="58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График_1">
  <p:cSld name="График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con&#10;&#10;Description automatically generated" id="106" name="Google Shape;106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7899" y="348272"/>
            <a:ext cx="336207" cy="33620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7" name="Google Shape;107;p18"/>
          <p:cNvCxnSpPr/>
          <p:nvPr/>
        </p:nvCxnSpPr>
        <p:spPr>
          <a:xfrm>
            <a:off x="2474015" y="348272"/>
            <a:ext cx="0" cy="439500"/>
          </a:xfrm>
          <a:prstGeom prst="straightConnector1">
            <a:avLst/>
          </a:prstGeom>
          <a:noFill/>
          <a:ln cap="flat" cmpd="sng" w="12700">
            <a:solidFill>
              <a:srgbClr val="102D69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8" name="Google Shape;108;p18"/>
          <p:cNvCxnSpPr/>
          <p:nvPr/>
        </p:nvCxnSpPr>
        <p:spPr>
          <a:xfrm>
            <a:off x="4574562" y="348272"/>
            <a:ext cx="0" cy="439500"/>
          </a:xfrm>
          <a:prstGeom prst="straightConnector1">
            <a:avLst/>
          </a:prstGeom>
          <a:noFill/>
          <a:ln cap="flat" cmpd="sng" w="12700">
            <a:solidFill>
              <a:srgbClr val="102D69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9" name="Google Shape;109;p18"/>
          <p:cNvCxnSpPr/>
          <p:nvPr/>
        </p:nvCxnSpPr>
        <p:spPr>
          <a:xfrm>
            <a:off x="7707811" y="348272"/>
            <a:ext cx="0" cy="439500"/>
          </a:xfrm>
          <a:prstGeom prst="straightConnector1">
            <a:avLst/>
          </a:prstGeom>
          <a:noFill/>
          <a:ln cap="flat" cmpd="sng" w="12700">
            <a:solidFill>
              <a:srgbClr val="102D69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10" name="Google Shape;110;p18"/>
          <p:cNvSpPr txBox="1"/>
          <p:nvPr/>
        </p:nvSpPr>
        <p:spPr>
          <a:xfrm>
            <a:off x="7807651" y="399209"/>
            <a:ext cx="5040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1500">
                <a:solidFill>
                  <a:srgbClr val="102D69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500">
              <a:solidFill>
                <a:srgbClr val="102D6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1" name="Google Shape;111;p18"/>
          <p:cNvCxnSpPr/>
          <p:nvPr/>
        </p:nvCxnSpPr>
        <p:spPr>
          <a:xfrm>
            <a:off x="8732901" y="348272"/>
            <a:ext cx="0" cy="439500"/>
          </a:xfrm>
          <a:prstGeom prst="straightConnector1">
            <a:avLst/>
          </a:prstGeom>
          <a:noFill/>
          <a:ln cap="flat" cmpd="sng" w="12700">
            <a:solidFill>
              <a:srgbClr val="102D69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12" name="Google Shape;112;p18"/>
          <p:cNvSpPr txBox="1"/>
          <p:nvPr>
            <p:ph idx="1" type="body"/>
          </p:nvPr>
        </p:nvSpPr>
        <p:spPr>
          <a:xfrm>
            <a:off x="857767" y="405678"/>
            <a:ext cx="1426200" cy="31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0" i="0" sz="800"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0" i="0" sz="800"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0" i="0" sz="800"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0" i="0" sz="800"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13" name="Google Shape;113;p18"/>
          <p:cNvSpPr txBox="1"/>
          <p:nvPr>
            <p:ph idx="2" type="body"/>
          </p:nvPr>
        </p:nvSpPr>
        <p:spPr>
          <a:xfrm>
            <a:off x="2594372" y="411540"/>
            <a:ext cx="1552500" cy="30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b="0" i="0" sz="8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b="0" i="0" sz="8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b="0" i="0" sz="8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b="0" i="0" sz="8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b="0" i="0" sz="8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14" name="Google Shape;114;p18"/>
          <p:cNvSpPr txBox="1"/>
          <p:nvPr>
            <p:ph idx="3" type="body"/>
          </p:nvPr>
        </p:nvSpPr>
        <p:spPr>
          <a:xfrm>
            <a:off x="4694919" y="411540"/>
            <a:ext cx="1552500" cy="30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b="0" i="0" sz="8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b="0" i="0" sz="8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b="0" i="0" sz="8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b="0" i="0" sz="8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b="0" i="0" sz="8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15" name="Google Shape;115;p18"/>
          <p:cNvSpPr txBox="1"/>
          <p:nvPr>
            <p:ph type="title"/>
          </p:nvPr>
        </p:nvSpPr>
        <p:spPr>
          <a:xfrm>
            <a:off x="439424" y="1085843"/>
            <a:ext cx="3241800" cy="58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6" name="Google Shape;116;p18"/>
          <p:cNvSpPr txBox="1"/>
          <p:nvPr>
            <p:ph idx="4" type="body"/>
          </p:nvPr>
        </p:nvSpPr>
        <p:spPr>
          <a:xfrm>
            <a:off x="439424" y="1784747"/>
            <a:ext cx="3241800" cy="1799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0" wrap="square" tIns="0">
            <a:norm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b="0" i="0" sz="10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b="0" i="0" sz="10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b="0" i="0" sz="10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b="0" i="0" sz="10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b="0" i="0" sz="10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17" name="Google Shape;117;p18"/>
          <p:cNvSpPr txBox="1"/>
          <p:nvPr>
            <p:ph idx="5" type="body"/>
          </p:nvPr>
        </p:nvSpPr>
        <p:spPr>
          <a:xfrm>
            <a:off x="439423" y="3887437"/>
            <a:ext cx="29508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0" wrap="square" tIns="0">
            <a:norm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800"/>
              <a:buFont typeface="Arial"/>
              <a:buNone/>
              <a:defRPr b="0" i="0" sz="8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b="0" i="0" sz="10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b="0" i="0" sz="10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b="0" i="0" sz="10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b="0" i="0" sz="10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18" name="Google Shape;118;p18"/>
          <p:cNvSpPr/>
          <p:nvPr>
            <p:ph idx="6" type="chart"/>
          </p:nvPr>
        </p:nvSpPr>
        <p:spPr>
          <a:xfrm>
            <a:off x="3954073" y="1085842"/>
            <a:ext cx="4778700" cy="3217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График_2">
  <p:cSld name="График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con&#10;&#10;Description automatically generated" id="120" name="Google Shape;120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7899" y="348272"/>
            <a:ext cx="336207" cy="33620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1" name="Google Shape;121;p19"/>
          <p:cNvCxnSpPr/>
          <p:nvPr/>
        </p:nvCxnSpPr>
        <p:spPr>
          <a:xfrm>
            <a:off x="2474015" y="348272"/>
            <a:ext cx="0" cy="439500"/>
          </a:xfrm>
          <a:prstGeom prst="straightConnector1">
            <a:avLst/>
          </a:prstGeom>
          <a:noFill/>
          <a:ln cap="flat" cmpd="sng" w="12700">
            <a:solidFill>
              <a:srgbClr val="102D69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2" name="Google Shape;122;p19"/>
          <p:cNvCxnSpPr/>
          <p:nvPr/>
        </p:nvCxnSpPr>
        <p:spPr>
          <a:xfrm>
            <a:off x="4574562" y="348272"/>
            <a:ext cx="0" cy="439500"/>
          </a:xfrm>
          <a:prstGeom prst="straightConnector1">
            <a:avLst/>
          </a:prstGeom>
          <a:noFill/>
          <a:ln cap="flat" cmpd="sng" w="12700">
            <a:solidFill>
              <a:srgbClr val="102D69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3" name="Google Shape;123;p19"/>
          <p:cNvCxnSpPr/>
          <p:nvPr/>
        </p:nvCxnSpPr>
        <p:spPr>
          <a:xfrm>
            <a:off x="7707811" y="348272"/>
            <a:ext cx="0" cy="439500"/>
          </a:xfrm>
          <a:prstGeom prst="straightConnector1">
            <a:avLst/>
          </a:prstGeom>
          <a:noFill/>
          <a:ln cap="flat" cmpd="sng" w="12700">
            <a:solidFill>
              <a:srgbClr val="102D69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24" name="Google Shape;124;p19"/>
          <p:cNvSpPr txBox="1"/>
          <p:nvPr/>
        </p:nvSpPr>
        <p:spPr>
          <a:xfrm>
            <a:off x="7807651" y="399209"/>
            <a:ext cx="5040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1500">
                <a:solidFill>
                  <a:srgbClr val="102D69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500">
              <a:solidFill>
                <a:srgbClr val="102D6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5" name="Google Shape;125;p19"/>
          <p:cNvCxnSpPr/>
          <p:nvPr/>
        </p:nvCxnSpPr>
        <p:spPr>
          <a:xfrm>
            <a:off x="8732901" y="348272"/>
            <a:ext cx="0" cy="439500"/>
          </a:xfrm>
          <a:prstGeom prst="straightConnector1">
            <a:avLst/>
          </a:prstGeom>
          <a:noFill/>
          <a:ln cap="flat" cmpd="sng" w="12700">
            <a:solidFill>
              <a:srgbClr val="102D69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26" name="Google Shape;126;p19"/>
          <p:cNvSpPr txBox="1"/>
          <p:nvPr>
            <p:ph idx="1" type="body"/>
          </p:nvPr>
        </p:nvSpPr>
        <p:spPr>
          <a:xfrm>
            <a:off x="857767" y="405678"/>
            <a:ext cx="1426200" cy="31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0" i="0" sz="800"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0" i="0" sz="800"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0" i="0" sz="800"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0" i="0" sz="800"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27" name="Google Shape;127;p19"/>
          <p:cNvSpPr txBox="1"/>
          <p:nvPr>
            <p:ph idx="2" type="body"/>
          </p:nvPr>
        </p:nvSpPr>
        <p:spPr>
          <a:xfrm>
            <a:off x="2594372" y="411540"/>
            <a:ext cx="1552500" cy="30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b="0" i="0" sz="8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b="0" i="0" sz="8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b="0" i="0" sz="8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b="0" i="0" sz="8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b="0" i="0" sz="8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28" name="Google Shape;128;p19"/>
          <p:cNvSpPr txBox="1"/>
          <p:nvPr>
            <p:ph idx="3" type="body"/>
          </p:nvPr>
        </p:nvSpPr>
        <p:spPr>
          <a:xfrm>
            <a:off x="4694919" y="411540"/>
            <a:ext cx="1552500" cy="30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b="0" i="0" sz="8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b="0" i="0" sz="8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b="0" i="0" sz="8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b="0" i="0" sz="8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b="0" i="0" sz="8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29" name="Google Shape;129;p19"/>
          <p:cNvSpPr txBox="1"/>
          <p:nvPr>
            <p:ph idx="4" type="body"/>
          </p:nvPr>
        </p:nvSpPr>
        <p:spPr>
          <a:xfrm>
            <a:off x="439423" y="3887437"/>
            <a:ext cx="29508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0" wrap="square" tIns="0">
            <a:norm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800"/>
              <a:buFont typeface="Arial"/>
              <a:buNone/>
              <a:defRPr b="0" i="0" sz="8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b="0" i="0" sz="10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b="0" i="0" sz="10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b="0" i="0" sz="10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b="0" i="0" sz="10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30" name="Google Shape;130;p19"/>
          <p:cNvSpPr/>
          <p:nvPr>
            <p:ph idx="5" type="chart"/>
          </p:nvPr>
        </p:nvSpPr>
        <p:spPr>
          <a:xfrm>
            <a:off x="3954073" y="1085842"/>
            <a:ext cx="4778700" cy="3217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1" name="Google Shape;131;p19"/>
          <p:cNvSpPr txBox="1"/>
          <p:nvPr>
            <p:ph idx="6" type="body"/>
          </p:nvPr>
        </p:nvSpPr>
        <p:spPr>
          <a:xfrm>
            <a:off x="439341" y="1085298"/>
            <a:ext cx="3242100" cy="527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200"/>
              <a:buNone/>
              <a:defRPr b="0" i="0" sz="12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1200"/>
              <a:buChar char="•"/>
              <a:defRPr b="0" i="0" sz="12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1200"/>
              <a:buChar char="•"/>
              <a:defRPr b="0" i="0" sz="12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1200"/>
              <a:buChar char="•"/>
              <a:defRPr b="0" i="0" sz="12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1200"/>
              <a:buChar char="•"/>
              <a:defRPr b="0" i="0" sz="12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32" name="Google Shape;132;p19"/>
          <p:cNvSpPr txBox="1"/>
          <p:nvPr>
            <p:ph idx="7" type="body"/>
          </p:nvPr>
        </p:nvSpPr>
        <p:spPr>
          <a:xfrm>
            <a:off x="439424" y="1784747"/>
            <a:ext cx="3241800" cy="1799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0" wrap="square" tIns="0">
            <a:norm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b="0" i="0" sz="10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b="0" i="0" sz="10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b="0" i="0" sz="10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b="0" i="0" sz="10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b="0" i="0" sz="10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Цифры">
  <p:cSld name="Цифры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con&#10;&#10;Description automatically generated" id="134" name="Google Shape;134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7899" y="348272"/>
            <a:ext cx="336207" cy="33620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5" name="Google Shape;135;p20"/>
          <p:cNvCxnSpPr/>
          <p:nvPr/>
        </p:nvCxnSpPr>
        <p:spPr>
          <a:xfrm>
            <a:off x="2474015" y="348272"/>
            <a:ext cx="0" cy="439500"/>
          </a:xfrm>
          <a:prstGeom prst="straightConnector1">
            <a:avLst/>
          </a:prstGeom>
          <a:noFill/>
          <a:ln cap="flat" cmpd="sng" w="12700">
            <a:solidFill>
              <a:srgbClr val="102D69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6" name="Google Shape;136;p20"/>
          <p:cNvCxnSpPr/>
          <p:nvPr/>
        </p:nvCxnSpPr>
        <p:spPr>
          <a:xfrm>
            <a:off x="4574562" y="348272"/>
            <a:ext cx="0" cy="439500"/>
          </a:xfrm>
          <a:prstGeom prst="straightConnector1">
            <a:avLst/>
          </a:prstGeom>
          <a:noFill/>
          <a:ln cap="flat" cmpd="sng" w="12700">
            <a:solidFill>
              <a:srgbClr val="102D69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7" name="Google Shape;137;p20"/>
          <p:cNvCxnSpPr/>
          <p:nvPr/>
        </p:nvCxnSpPr>
        <p:spPr>
          <a:xfrm>
            <a:off x="7707811" y="348272"/>
            <a:ext cx="0" cy="439500"/>
          </a:xfrm>
          <a:prstGeom prst="straightConnector1">
            <a:avLst/>
          </a:prstGeom>
          <a:noFill/>
          <a:ln cap="flat" cmpd="sng" w="12700">
            <a:solidFill>
              <a:srgbClr val="102D69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38" name="Google Shape;138;p20"/>
          <p:cNvSpPr txBox="1"/>
          <p:nvPr/>
        </p:nvSpPr>
        <p:spPr>
          <a:xfrm>
            <a:off x="7807651" y="399209"/>
            <a:ext cx="5040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1500">
                <a:solidFill>
                  <a:srgbClr val="102D69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500">
              <a:solidFill>
                <a:srgbClr val="102D6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9" name="Google Shape;139;p20"/>
          <p:cNvCxnSpPr/>
          <p:nvPr/>
        </p:nvCxnSpPr>
        <p:spPr>
          <a:xfrm>
            <a:off x="8732901" y="348272"/>
            <a:ext cx="0" cy="439500"/>
          </a:xfrm>
          <a:prstGeom prst="straightConnector1">
            <a:avLst/>
          </a:prstGeom>
          <a:noFill/>
          <a:ln cap="flat" cmpd="sng" w="12700">
            <a:solidFill>
              <a:srgbClr val="102D69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40" name="Google Shape;140;p20"/>
          <p:cNvSpPr txBox="1"/>
          <p:nvPr>
            <p:ph idx="1" type="body"/>
          </p:nvPr>
        </p:nvSpPr>
        <p:spPr>
          <a:xfrm>
            <a:off x="857767" y="405678"/>
            <a:ext cx="1426200" cy="31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0" i="0" sz="800"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0" i="0" sz="800"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0" i="0" sz="800"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0" i="0" sz="800"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41" name="Google Shape;141;p20"/>
          <p:cNvSpPr txBox="1"/>
          <p:nvPr>
            <p:ph idx="2" type="body"/>
          </p:nvPr>
        </p:nvSpPr>
        <p:spPr>
          <a:xfrm>
            <a:off x="2594372" y="411540"/>
            <a:ext cx="1552500" cy="30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b="0" i="0" sz="8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b="0" i="0" sz="8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b="0" i="0" sz="8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b="0" i="0" sz="8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b="0" i="0" sz="8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42" name="Google Shape;142;p20"/>
          <p:cNvSpPr txBox="1"/>
          <p:nvPr>
            <p:ph idx="3" type="body"/>
          </p:nvPr>
        </p:nvSpPr>
        <p:spPr>
          <a:xfrm>
            <a:off x="4694919" y="411540"/>
            <a:ext cx="1552500" cy="30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b="0" i="0" sz="8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b="0" i="0" sz="8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b="0" i="0" sz="8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b="0" i="0" sz="8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b="0" i="0" sz="8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43" name="Google Shape;143;p20"/>
          <p:cNvSpPr txBox="1"/>
          <p:nvPr>
            <p:ph type="title"/>
          </p:nvPr>
        </p:nvSpPr>
        <p:spPr>
          <a:xfrm>
            <a:off x="439423" y="1085843"/>
            <a:ext cx="8293500" cy="58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44" name="Google Shape;144;p20"/>
          <p:cNvSpPr txBox="1"/>
          <p:nvPr>
            <p:ph idx="4" type="body"/>
          </p:nvPr>
        </p:nvSpPr>
        <p:spPr>
          <a:xfrm>
            <a:off x="431307" y="3077996"/>
            <a:ext cx="2068800" cy="11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0" wrap="square" tIns="0">
            <a:norm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b="0" i="0" sz="10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b="0" i="0" sz="10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b="0" i="0" sz="10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b="0" i="0" sz="10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b="0" i="0" sz="10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45" name="Google Shape;145;p20"/>
          <p:cNvSpPr txBox="1"/>
          <p:nvPr>
            <p:ph idx="5" type="body"/>
          </p:nvPr>
        </p:nvSpPr>
        <p:spPr>
          <a:xfrm>
            <a:off x="3035255" y="3077996"/>
            <a:ext cx="2068200" cy="11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0" wrap="square" tIns="0">
            <a:norm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b="0" i="0" sz="10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b="0" i="0" sz="10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b="0" i="0" sz="10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b="0" i="0" sz="10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b="0" i="0" sz="10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46" name="Google Shape;146;p20"/>
          <p:cNvSpPr txBox="1"/>
          <p:nvPr>
            <p:ph idx="6" type="body"/>
          </p:nvPr>
        </p:nvSpPr>
        <p:spPr>
          <a:xfrm>
            <a:off x="5639204" y="3077996"/>
            <a:ext cx="2068200" cy="11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0" wrap="square" tIns="0">
            <a:norm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b="0" i="0" sz="10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b="0" i="0" sz="10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b="0" i="0" sz="10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b="0" i="0" sz="10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b="0" i="0" sz="10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47" name="Google Shape;147;p20"/>
          <p:cNvSpPr txBox="1"/>
          <p:nvPr>
            <p:ph idx="7" type="body"/>
          </p:nvPr>
        </p:nvSpPr>
        <p:spPr>
          <a:xfrm>
            <a:off x="431307" y="2032676"/>
            <a:ext cx="2068800" cy="87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latin typeface="Arial"/>
                <a:ea typeface="Arial"/>
                <a:cs typeface="Arial"/>
                <a:sym typeface="Arial"/>
              </a:defRPr>
            </a:lvl1pPr>
            <a:lvl2pPr indent="-6858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200"/>
              <a:buChar char="•"/>
              <a:defRPr sz="7200">
                <a:latin typeface="Arial"/>
                <a:ea typeface="Arial"/>
                <a:cs typeface="Arial"/>
                <a:sym typeface="Arial"/>
              </a:defRPr>
            </a:lvl2pPr>
            <a:lvl3pPr indent="-6858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200"/>
              <a:buChar char="•"/>
              <a:defRPr sz="7200">
                <a:latin typeface="Arial"/>
                <a:ea typeface="Arial"/>
                <a:cs typeface="Arial"/>
                <a:sym typeface="Arial"/>
              </a:defRPr>
            </a:lvl3pPr>
            <a:lvl4pPr indent="-6858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200"/>
              <a:buChar char="•"/>
              <a:defRPr sz="7200">
                <a:latin typeface="Arial"/>
                <a:ea typeface="Arial"/>
                <a:cs typeface="Arial"/>
                <a:sym typeface="Arial"/>
              </a:defRPr>
            </a:lvl4pPr>
            <a:lvl5pPr indent="-6858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200"/>
              <a:buChar char="•"/>
              <a:defRPr sz="7200"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48" name="Google Shape;148;p20"/>
          <p:cNvSpPr txBox="1"/>
          <p:nvPr>
            <p:ph idx="8" type="body"/>
          </p:nvPr>
        </p:nvSpPr>
        <p:spPr>
          <a:xfrm>
            <a:off x="3035255" y="2032676"/>
            <a:ext cx="2068800" cy="87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latin typeface="Arial"/>
                <a:ea typeface="Arial"/>
                <a:cs typeface="Arial"/>
                <a:sym typeface="Arial"/>
              </a:defRPr>
            </a:lvl1pPr>
            <a:lvl2pPr indent="-6858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200"/>
              <a:buChar char="•"/>
              <a:defRPr sz="7200">
                <a:latin typeface="Arial"/>
                <a:ea typeface="Arial"/>
                <a:cs typeface="Arial"/>
                <a:sym typeface="Arial"/>
              </a:defRPr>
            </a:lvl2pPr>
            <a:lvl3pPr indent="-6858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200"/>
              <a:buChar char="•"/>
              <a:defRPr sz="7200">
                <a:latin typeface="Arial"/>
                <a:ea typeface="Arial"/>
                <a:cs typeface="Arial"/>
                <a:sym typeface="Arial"/>
              </a:defRPr>
            </a:lvl3pPr>
            <a:lvl4pPr indent="-6858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200"/>
              <a:buChar char="•"/>
              <a:defRPr sz="7200">
                <a:latin typeface="Arial"/>
                <a:ea typeface="Arial"/>
                <a:cs typeface="Arial"/>
                <a:sym typeface="Arial"/>
              </a:defRPr>
            </a:lvl4pPr>
            <a:lvl5pPr indent="-6858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200"/>
              <a:buChar char="•"/>
              <a:defRPr sz="7200"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49" name="Google Shape;149;p20"/>
          <p:cNvSpPr txBox="1"/>
          <p:nvPr>
            <p:ph idx="9" type="body"/>
          </p:nvPr>
        </p:nvSpPr>
        <p:spPr>
          <a:xfrm>
            <a:off x="5639204" y="2032676"/>
            <a:ext cx="2068800" cy="87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latin typeface="Arial"/>
                <a:ea typeface="Arial"/>
                <a:cs typeface="Arial"/>
                <a:sym typeface="Arial"/>
              </a:defRPr>
            </a:lvl1pPr>
            <a:lvl2pPr indent="-6858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200"/>
              <a:buChar char="•"/>
              <a:defRPr sz="7200">
                <a:latin typeface="Arial"/>
                <a:ea typeface="Arial"/>
                <a:cs typeface="Arial"/>
                <a:sym typeface="Arial"/>
              </a:defRPr>
            </a:lvl2pPr>
            <a:lvl3pPr indent="-6858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200"/>
              <a:buChar char="•"/>
              <a:defRPr sz="7200">
                <a:latin typeface="Arial"/>
                <a:ea typeface="Arial"/>
                <a:cs typeface="Arial"/>
                <a:sym typeface="Arial"/>
              </a:defRPr>
            </a:lvl3pPr>
            <a:lvl4pPr indent="-6858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200"/>
              <a:buChar char="•"/>
              <a:defRPr sz="7200">
                <a:latin typeface="Arial"/>
                <a:ea typeface="Arial"/>
                <a:cs typeface="Arial"/>
                <a:sym typeface="Arial"/>
              </a:defRPr>
            </a:lvl4pPr>
            <a:lvl5pPr indent="-6858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200"/>
              <a:buChar char="•"/>
              <a:defRPr sz="7200"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аблица_1">
  <p:cSld name="Таблица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con&#10;&#10;Description automatically generated" id="151" name="Google Shape;151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7899" y="348272"/>
            <a:ext cx="336207" cy="33620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2" name="Google Shape;152;p21"/>
          <p:cNvCxnSpPr/>
          <p:nvPr/>
        </p:nvCxnSpPr>
        <p:spPr>
          <a:xfrm>
            <a:off x="2474015" y="348272"/>
            <a:ext cx="0" cy="439500"/>
          </a:xfrm>
          <a:prstGeom prst="straightConnector1">
            <a:avLst/>
          </a:prstGeom>
          <a:noFill/>
          <a:ln cap="flat" cmpd="sng" w="12700">
            <a:solidFill>
              <a:srgbClr val="102D69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53" name="Google Shape;153;p21"/>
          <p:cNvCxnSpPr/>
          <p:nvPr/>
        </p:nvCxnSpPr>
        <p:spPr>
          <a:xfrm>
            <a:off x="4574562" y="348272"/>
            <a:ext cx="0" cy="439500"/>
          </a:xfrm>
          <a:prstGeom prst="straightConnector1">
            <a:avLst/>
          </a:prstGeom>
          <a:noFill/>
          <a:ln cap="flat" cmpd="sng" w="12700">
            <a:solidFill>
              <a:srgbClr val="102D69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54" name="Google Shape;154;p21"/>
          <p:cNvCxnSpPr/>
          <p:nvPr/>
        </p:nvCxnSpPr>
        <p:spPr>
          <a:xfrm>
            <a:off x="7707811" y="348272"/>
            <a:ext cx="0" cy="439500"/>
          </a:xfrm>
          <a:prstGeom prst="straightConnector1">
            <a:avLst/>
          </a:prstGeom>
          <a:noFill/>
          <a:ln cap="flat" cmpd="sng" w="12700">
            <a:solidFill>
              <a:srgbClr val="102D69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55" name="Google Shape;155;p21"/>
          <p:cNvSpPr txBox="1"/>
          <p:nvPr/>
        </p:nvSpPr>
        <p:spPr>
          <a:xfrm>
            <a:off x="7807651" y="399209"/>
            <a:ext cx="5040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1500">
                <a:solidFill>
                  <a:srgbClr val="102D69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500">
              <a:solidFill>
                <a:srgbClr val="102D6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56" name="Google Shape;156;p21"/>
          <p:cNvCxnSpPr/>
          <p:nvPr/>
        </p:nvCxnSpPr>
        <p:spPr>
          <a:xfrm>
            <a:off x="8732901" y="348272"/>
            <a:ext cx="0" cy="439500"/>
          </a:xfrm>
          <a:prstGeom prst="straightConnector1">
            <a:avLst/>
          </a:prstGeom>
          <a:noFill/>
          <a:ln cap="flat" cmpd="sng" w="12700">
            <a:solidFill>
              <a:srgbClr val="102D69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57" name="Google Shape;157;p21"/>
          <p:cNvSpPr txBox="1"/>
          <p:nvPr>
            <p:ph idx="1" type="body"/>
          </p:nvPr>
        </p:nvSpPr>
        <p:spPr>
          <a:xfrm>
            <a:off x="857767" y="405678"/>
            <a:ext cx="1426200" cy="31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0" i="0" sz="800"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0" i="0" sz="800"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0" i="0" sz="800"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0" i="0" sz="800"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58" name="Google Shape;158;p21"/>
          <p:cNvSpPr txBox="1"/>
          <p:nvPr>
            <p:ph idx="2" type="body"/>
          </p:nvPr>
        </p:nvSpPr>
        <p:spPr>
          <a:xfrm>
            <a:off x="2594372" y="411540"/>
            <a:ext cx="1552500" cy="30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b="0" i="0" sz="8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b="0" i="0" sz="8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b="0" i="0" sz="8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b="0" i="0" sz="8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b="0" i="0" sz="8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59" name="Google Shape;159;p21"/>
          <p:cNvSpPr txBox="1"/>
          <p:nvPr>
            <p:ph idx="3" type="body"/>
          </p:nvPr>
        </p:nvSpPr>
        <p:spPr>
          <a:xfrm>
            <a:off x="4694919" y="411540"/>
            <a:ext cx="1552500" cy="30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b="0" i="0" sz="8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b="0" i="0" sz="8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b="0" i="0" sz="8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b="0" i="0" sz="8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b="0" i="0" sz="8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60" name="Google Shape;160;p21"/>
          <p:cNvSpPr txBox="1"/>
          <p:nvPr>
            <p:ph idx="4" type="body"/>
          </p:nvPr>
        </p:nvSpPr>
        <p:spPr>
          <a:xfrm>
            <a:off x="439340" y="1085299"/>
            <a:ext cx="829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200"/>
              <a:buNone/>
              <a:defRPr b="0" i="0" sz="12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1200"/>
              <a:buChar char="•"/>
              <a:defRPr b="0" i="0" sz="12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1200"/>
              <a:buChar char="•"/>
              <a:defRPr b="0" i="0" sz="12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1200"/>
              <a:buChar char="•"/>
              <a:defRPr b="0" i="0" sz="12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1200"/>
              <a:buChar char="•"/>
              <a:defRPr b="0" i="0" sz="12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61" name="Google Shape;161;p21"/>
          <p:cNvSpPr txBox="1"/>
          <p:nvPr>
            <p:ph idx="5" type="body"/>
          </p:nvPr>
        </p:nvSpPr>
        <p:spPr>
          <a:xfrm>
            <a:off x="439341" y="4304392"/>
            <a:ext cx="5118300" cy="52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b="0" i="0" sz="10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21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1000"/>
              <a:buChar char="•"/>
              <a:defRPr b="0" i="0" sz="10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21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1000"/>
              <a:buChar char="•"/>
              <a:defRPr b="0" i="0" sz="10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21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1000"/>
              <a:buChar char="•"/>
              <a:defRPr b="0" i="0" sz="10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21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1000"/>
              <a:buChar char="•"/>
              <a:defRPr b="0" i="0" sz="10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аблица_2">
  <p:cSld name="Таблица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con&#10;&#10;Description automatically generated" id="163" name="Google Shape;163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7899" y="348272"/>
            <a:ext cx="336207" cy="33620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4" name="Google Shape;164;p22"/>
          <p:cNvCxnSpPr/>
          <p:nvPr/>
        </p:nvCxnSpPr>
        <p:spPr>
          <a:xfrm>
            <a:off x="2474015" y="348272"/>
            <a:ext cx="0" cy="439500"/>
          </a:xfrm>
          <a:prstGeom prst="straightConnector1">
            <a:avLst/>
          </a:prstGeom>
          <a:noFill/>
          <a:ln cap="flat" cmpd="sng" w="12700">
            <a:solidFill>
              <a:srgbClr val="102D69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65" name="Google Shape;165;p22"/>
          <p:cNvCxnSpPr/>
          <p:nvPr/>
        </p:nvCxnSpPr>
        <p:spPr>
          <a:xfrm>
            <a:off x="4574562" y="348272"/>
            <a:ext cx="0" cy="439500"/>
          </a:xfrm>
          <a:prstGeom prst="straightConnector1">
            <a:avLst/>
          </a:prstGeom>
          <a:noFill/>
          <a:ln cap="flat" cmpd="sng" w="12700">
            <a:solidFill>
              <a:srgbClr val="102D69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66" name="Google Shape;166;p22"/>
          <p:cNvCxnSpPr/>
          <p:nvPr/>
        </p:nvCxnSpPr>
        <p:spPr>
          <a:xfrm>
            <a:off x="7707811" y="348272"/>
            <a:ext cx="0" cy="439500"/>
          </a:xfrm>
          <a:prstGeom prst="straightConnector1">
            <a:avLst/>
          </a:prstGeom>
          <a:noFill/>
          <a:ln cap="flat" cmpd="sng" w="12700">
            <a:solidFill>
              <a:srgbClr val="102D69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67" name="Google Shape;167;p22"/>
          <p:cNvSpPr txBox="1"/>
          <p:nvPr/>
        </p:nvSpPr>
        <p:spPr>
          <a:xfrm>
            <a:off x="7807651" y="399209"/>
            <a:ext cx="5040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1500">
                <a:solidFill>
                  <a:srgbClr val="102D69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500">
              <a:solidFill>
                <a:srgbClr val="102D6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68" name="Google Shape;168;p22"/>
          <p:cNvCxnSpPr/>
          <p:nvPr/>
        </p:nvCxnSpPr>
        <p:spPr>
          <a:xfrm>
            <a:off x="8732901" y="348272"/>
            <a:ext cx="0" cy="439500"/>
          </a:xfrm>
          <a:prstGeom prst="straightConnector1">
            <a:avLst/>
          </a:prstGeom>
          <a:noFill/>
          <a:ln cap="flat" cmpd="sng" w="12700">
            <a:solidFill>
              <a:srgbClr val="102D69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69" name="Google Shape;169;p22"/>
          <p:cNvSpPr txBox="1"/>
          <p:nvPr>
            <p:ph idx="1" type="body"/>
          </p:nvPr>
        </p:nvSpPr>
        <p:spPr>
          <a:xfrm>
            <a:off x="857767" y="405678"/>
            <a:ext cx="1426200" cy="31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0" i="0" sz="800"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0" i="0" sz="800"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0" i="0" sz="800"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0" i="0" sz="800"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70" name="Google Shape;170;p22"/>
          <p:cNvSpPr txBox="1"/>
          <p:nvPr>
            <p:ph idx="2" type="body"/>
          </p:nvPr>
        </p:nvSpPr>
        <p:spPr>
          <a:xfrm>
            <a:off x="2594372" y="411540"/>
            <a:ext cx="1552500" cy="30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b="0" i="0" sz="8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b="0" i="0" sz="8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b="0" i="0" sz="8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b="0" i="0" sz="8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b="0" i="0" sz="8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71" name="Google Shape;171;p22"/>
          <p:cNvSpPr txBox="1"/>
          <p:nvPr>
            <p:ph idx="3" type="body"/>
          </p:nvPr>
        </p:nvSpPr>
        <p:spPr>
          <a:xfrm>
            <a:off x="4694919" y="411540"/>
            <a:ext cx="1552500" cy="30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b="0" i="0" sz="8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b="0" i="0" sz="8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b="0" i="0" sz="8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b="0" i="0" sz="8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b="0" i="0" sz="8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72" name="Google Shape;172;p22"/>
          <p:cNvSpPr txBox="1"/>
          <p:nvPr>
            <p:ph idx="4" type="body"/>
          </p:nvPr>
        </p:nvSpPr>
        <p:spPr>
          <a:xfrm>
            <a:off x="439340" y="1085298"/>
            <a:ext cx="57135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200"/>
              <a:buNone/>
              <a:defRPr b="0" i="0" sz="12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1200"/>
              <a:buChar char="•"/>
              <a:defRPr b="0" i="0" sz="12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1200"/>
              <a:buChar char="•"/>
              <a:defRPr b="0" i="0" sz="12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1200"/>
              <a:buChar char="•"/>
              <a:defRPr b="0" i="0" sz="12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1200"/>
              <a:buChar char="•"/>
              <a:defRPr b="0" i="0" sz="12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73" name="Google Shape;173;p22"/>
          <p:cNvSpPr txBox="1"/>
          <p:nvPr>
            <p:ph idx="5" type="body"/>
          </p:nvPr>
        </p:nvSpPr>
        <p:spPr>
          <a:xfrm>
            <a:off x="439341" y="4304392"/>
            <a:ext cx="5118300" cy="52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b="0" i="0" sz="10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21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1000"/>
              <a:buChar char="•"/>
              <a:defRPr b="0" i="0" sz="10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21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1000"/>
              <a:buChar char="•"/>
              <a:defRPr b="0" i="0" sz="10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21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1000"/>
              <a:buChar char="•"/>
              <a:defRPr b="0" i="0" sz="10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21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1000"/>
              <a:buChar char="•"/>
              <a:defRPr b="0" i="0" sz="10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74" name="Google Shape;174;p22"/>
          <p:cNvSpPr txBox="1"/>
          <p:nvPr>
            <p:ph idx="6" type="body"/>
          </p:nvPr>
        </p:nvSpPr>
        <p:spPr>
          <a:xfrm>
            <a:off x="6515105" y="1656272"/>
            <a:ext cx="2198100" cy="1928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0" wrap="square" tIns="0">
            <a:norm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b="0" i="0" sz="10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b="0" i="0" sz="10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b="0" i="0" sz="10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b="0" i="0" sz="10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b="0" i="0" sz="10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чистый">
  <p:cSld name="чистый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dk1"/>
          </a:solidFill>
          <a:ln cap="flat" cmpd="sng" w="12700">
            <a:solidFill>
              <a:srgbClr val="0A204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7" name="Google Shape;177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83107" y="1982857"/>
            <a:ext cx="1177786" cy="11777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чистый_2">
  <p:cSld name="чистый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con&#10;&#10;Description automatically generated" id="179" name="Google Shape;179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7899" y="348272"/>
            <a:ext cx="336207" cy="33620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0" name="Google Shape;180;p24"/>
          <p:cNvCxnSpPr/>
          <p:nvPr/>
        </p:nvCxnSpPr>
        <p:spPr>
          <a:xfrm>
            <a:off x="2474015" y="348272"/>
            <a:ext cx="0" cy="439500"/>
          </a:xfrm>
          <a:prstGeom prst="straightConnector1">
            <a:avLst/>
          </a:prstGeom>
          <a:noFill/>
          <a:ln cap="flat" cmpd="sng" w="12700">
            <a:solidFill>
              <a:srgbClr val="102D69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81" name="Google Shape;181;p24"/>
          <p:cNvCxnSpPr/>
          <p:nvPr/>
        </p:nvCxnSpPr>
        <p:spPr>
          <a:xfrm>
            <a:off x="4574562" y="348272"/>
            <a:ext cx="0" cy="439500"/>
          </a:xfrm>
          <a:prstGeom prst="straightConnector1">
            <a:avLst/>
          </a:prstGeom>
          <a:noFill/>
          <a:ln cap="flat" cmpd="sng" w="12700">
            <a:solidFill>
              <a:srgbClr val="102D69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82" name="Google Shape;182;p24"/>
          <p:cNvCxnSpPr/>
          <p:nvPr/>
        </p:nvCxnSpPr>
        <p:spPr>
          <a:xfrm>
            <a:off x="7707811" y="348272"/>
            <a:ext cx="0" cy="439500"/>
          </a:xfrm>
          <a:prstGeom prst="straightConnector1">
            <a:avLst/>
          </a:prstGeom>
          <a:noFill/>
          <a:ln cap="flat" cmpd="sng" w="12700">
            <a:solidFill>
              <a:srgbClr val="102D69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83" name="Google Shape;183;p24"/>
          <p:cNvSpPr txBox="1"/>
          <p:nvPr/>
        </p:nvSpPr>
        <p:spPr>
          <a:xfrm>
            <a:off x="7807651" y="399209"/>
            <a:ext cx="5040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1500">
                <a:solidFill>
                  <a:srgbClr val="102D69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500">
              <a:solidFill>
                <a:srgbClr val="102D6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84" name="Google Shape;184;p24"/>
          <p:cNvCxnSpPr/>
          <p:nvPr/>
        </p:nvCxnSpPr>
        <p:spPr>
          <a:xfrm>
            <a:off x="8732901" y="348272"/>
            <a:ext cx="0" cy="439500"/>
          </a:xfrm>
          <a:prstGeom prst="straightConnector1">
            <a:avLst/>
          </a:prstGeom>
          <a:noFill/>
          <a:ln cap="flat" cmpd="sng" w="12700">
            <a:solidFill>
              <a:srgbClr val="102D69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85" name="Google Shape;185;p24"/>
          <p:cNvSpPr txBox="1"/>
          <p:nvPr>
            <p:ph idx="1" type="body"/>
          </p:nvPr>
        </p:nvSpPr>
        <p:spPr>
          <a:xfrm>
            <a:off x="857767" y="405678"/>
            <a:ext cx="1426200" cy="31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0" i="0" sz="800"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0" i="0" sz="800"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0" i="0" sz="800"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0" i="0" sz="800"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86" name="Google Shape;186;p24"/>
          <p:cNvSpPr txBox="1"/>
          <p:nvPr>
            <p:ph idx="2" type="body"/>
          </p:nvPr>
        </p:nvSpPr>
        <p:spPr>
          <a:xfrm>
            <a:off x="2594372" y="411540"/>
            <a:ext cx="1552500" cy="30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b="0" i="0" sz="8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b="0" i="0" sz="8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b="0" i="0" sz="8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b="0" i="0" sz="8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b="0" i="0" sz="8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87" name="Google Shape;187;p24"/>
          <p:cNvSpPr txBox="1"/>
          <p:nvPr>
            <p:ph idx="3" type="body"/>
          </p:nvPr>
        </p:nvSpPr>
        <p:spPr>
          <a:xfrm>
            <a:off x="4694919" y="411540"/>
            <a:ext cx="1552500" cy="30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b="0" i="0" sz="8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b="0" i="0" sz="8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b="0" i="0" sz="8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b="0" i="0" sz="8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b="0" i="0" sz="8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цвет">
  <p:cSld name="цвет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con&#10;&#10;Description automatically generated" id="189" name="Google Shape;189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7899" y="348272"/>
            <a:ext cx="336207" cy="33620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0" name="Google Shape;190;p25"/>
          <p:cNvCxnSpPr/>
          <p:nvPr/>
        </p:nvCxnSpPr>
        <p:spPr>
          <a:xfrm>
            <a:off x="2474015" y="348272"/>
            <a:ext cx="0" cy="439500"/>
          </a:xfrm>
          <a:prstGeom prst="straightConnector1">
            <a:avLst/>
          </a:prstGeom>
          <a:noFill/>
          <a:ln cap="flat" cmpd="sng" w="12700">
            <a:solidFill>
              <a:srgbClr val="102D69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91" name="Google Shape;191;p25"/>
          <p:cNvCxnSpPr/>
          <p:nvPr/>
        </p:nvCxnSpPr>
        <p:spPr>
          <a:xfrm>
            <a:off x="4574562" y="348272"/>
            <a:ext cx="0" cy="439500"/>
          </a:xfrm>
          <a:prstGeom prst="straightConnector1">
            <a:avLst/>
          </a:prstGeom>
          <a:noFill/>
          <a:ln cap="flat" cmpd="sng" w="12700">
            <a:solidFill>
              <a:srgbClr val="102D69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92" name="Google Shape;192;p25"/>
          <p:cNvCxnSpPr/>
          <p:nvPr/>
        </p:nvCxnSpPr>
        <p:spPr>
          <a:xfrm>
            <a:off x="7707811" y="348272"/>
            <a:ext cx="0" cy="439500"/>
          </a:xfrm>
          <a:prstGeom prst="straightConnector1">
            <a:avLst/>
          </a:prstGeom>
          <a:noFill/>
          <a:ln cap="flat" cmpd="sng" w="12700">
            <a:solidFill>
              <a:srgbClr val="102D69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93" name="Google Shape;193;p25"/>
          <p:cNvSpPr txBox="1"/>
          <p:nvPr/>
        </p:nvSpPr>
        <p:spPr>
          <a:xfrm>
            <a:off x="7807651" y="399209"/>
            <a:ext cx="5040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1500">
                <a:solidFill>
                  <a:srgbClr val="102D69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500">
              <a:solidFill>
                <a:srgbClr val="102D6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94" name="Google Shape;194;p25"/>
          <p:cNvCxnSpPr/>
          <p:nvPr/>
        </p:nvCxnSpPr>
        <p:spPr>
          <a:xfrm>
            <a:off x="8732901" y="348272"/>
            <a:ext cx="0" cy="439500"/>
          </a:xfrm>
          <a:prstGeom prst="straightConnector1">
            <a:avLst/>
          </a:prstGeom>
          <a:noFill/>
          <a:ln cap="flat" cmpd="sng" w="12700">
            <a:solidFill>
              <a:srgbClr val="102D69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95" name="Google Shape;195;p25"/>
          <p:cNvSpPr txBox="1"/>
          <p:nvPr>
            <p:ph idx="1" type="body"/>
          </p:nvPr>
        </p:nvSpPr>
        <p:spPr>
          <a:xfrm>
            <a:off x="857767" y="405678"/>
            <a:ext cx="1426200" cy="31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0" i="0" sz="800"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0" i="0" sz="800"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0" i="0" sz="800"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0" i="0" sz="800"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96" name="Google Shape;196;p25"/>
          <p:cNvSpPr txBox="1"/>
          <p:nvPr>
            <p:ph idx="2" type="body"/>
          </p:nvPr>
        </p:nvSpPr>
        <p:spPr>
          <a:xfrm>
            <a:off x="2594372" y="411540"/>
            <a:ext cx="1552500" cy="30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b="0" i="0" sz="8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b="0" i="0" sz="8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b="0" i="0" sz="8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b="0" i="0" sz="8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b="0" i="0" sz="8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97" name="Google Shape;197;p25"/>
          <p:cNvSpPr txBox="1"/>
          <p:nvPr>
            <p:ph idx="3" type="body"/>
          </p:nvPr>
        </p:nvSpPr>
        <p:spPr>
          <a:xfrm>
            <a:off x="4694919" y="411540"/>
            <a:ext cx="1552500" cy="30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b="0" i="0" sz="8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b="0" i="0" sz="8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b="0" i="0" sz="8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b="0" i="0" sz="8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b="0" i="0" sz="8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98" name="Google Shape;198;p25"/>
          <p:cNvSpPr txBox="1"/>
          <p:nvPr>
            <p:ph type="title"/>
          </p:nvPr>
        </p:nvSpPr>
        <p:spPr>
          <a:xfrm>
            <a:off x="439424" y="1085843"/>
            <a:ext cx="3241800" cy="58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99" name="Google Shape;199;p25"/>
          <p:cNvSpPr txBox="1"/>
          <p:nvPr>
            <p:ph idx="4" type="body"/>
          </p:nvPr>
        </p:nvSpPr>
        <p:spPr>
          <a:xfrm>
            <a:off x="439424" y="1784747"/>
            <a:ext cx="3241800" cy="1799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0" wrap="square" tIns="0">
            <a:norm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b="0" i="0" sz="10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b="0" i="0" sz="10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b="0" i="0" sz="10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b="0" i="0" sz="10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b="0" i="0" sz="10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00" name="Google Shape;200;p25"/>
          <p:cNvSpPr/>
          <p:nvPr/>
        </p:nvSpPr>
        <p:spPr>
          <a:xfrm>
            <a:off x="4044737" y="1085843"/>
            <a:ext cx="623400" cy="623400"/>
          </a:xfrm>
          <a:prstGeom prst="ellipse">
            <a:avLst/>
          </a:prstGeom>
          <a:solidFill>
            <a:srgbClr val="0E2D69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" name="Google Shape;201;p25"/>
          <p:cNvSpPr/>
          <p:nvPr/>
        </p:nvSpPr>
        <p:spPr>
          <a:xfrm>
            <a:off x="5057194" y="1085843"/>
            <a:ext cx="623400" cy="623400"/>
          </a:xfrm>
          <a:prstGeom prst="ellipse">
            <a:avLst/>
          </a:prstGeom>
          <a:solidFill>
            <a:srgbClr val="234A9B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" name="Google Shape;202;p25"/>
          <p:cNvSpPr/>
          <p:nvPr/>
        </p:nvSpPr>
        <p:spPr>
          <a:xfrm>
            <a:off x="6069651" y="1085843"/>
            <a:ext cx="623400" cy="623400"/>
          </a:xfrm>
          <a:prstGeom prst="ellipse">
            <a:avLst/>
          </a:prstGeom>
          <a:solidFill>
            <a:srgbClr val="11A0D7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" name="Google Shape;203;p25"/>
          <p:cNvSpPr/>
          <p:nvPr/>
        </p:nvSpPr>
        <p:spPr>
          <a:xfrm>
            <a:off x="7082108" y="1085843"/>
            <a:ext cx="623400" cy="623400"/>
          </a:xfrm>
          <a:prstGeom prst="ellipse">
            <a:avLst/>
          </a:prstGeom>
          <a:solidFill>
            <a:srgbClr val="029C63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" name="Google Shape;204;p25"/>
          <p:cNvSpPr/>
          <p:nvPr/>
        </p:nvSpPr>
        <p:spPr>
          <a:xfrm>
            <a:off x="8094566" y="1085843"/>
            <a:ext cx="623400" cy="623400"/>
          </a:xfrm>
          <a:prstGeom prst="ellipse">
            <a:avLst/>
          </a:prstGeom>
          <a:solidFill>
            <a:srgbClr val="EB681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" name="Google Shape;205;p25"/>
          <p:cNvSpPr/>
          <p:nvPr/>
        </p:nvSpPr>
        <p:spPr>
          <a:xfrm>
            <a:off x="4044737" y="2031524"/>
            <a:ext cx="623400" cy="623400"/>
          </a:xfrm>
          <a:prstGeom prst="ellipse">
            <a:avLst/>
          </a:prstGeom>
          <a:solidFill>
            <a:srgbClr val="7D4EBA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" name="Google Shape;206;p25"/>
          <p:cNvSpPr/>
          <p:nvPr/>
        </p:nvSpPr>
        <p:spPr>
          <a:xfrm>
            <a:off x="5057194" y="2031524"/>
            <a:ext cx="623400" cy="623400"/>
          </a:xfrm>
          <a:prstGeom prst="ellipse">
            <a:avLst/>
          </a:prstGeom>
          <a:solidFill>
            <a:srgbClr val="E61F3D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" name="Google Shape;207;p25"/>
          <p:cNvSpPr/>
          <p:nvPr/>
        </p:nvSpPr>
        <p:spPr>
          <a:xfrm>
            <a:off x="6069651" y="2031524"/>
            <a:ext cx="623400" cy="623400"/>
          </a:xfrm>
          <a:prstGeom prst="ellipse">
            <a:avLst/>
          </a:prstGeom>
          <a:solidFill>
            <a:srgbClr val="FBBA00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" name="Google Shape;208;p25"/>
          <p:cNvSpPr/>
          <p:nvPr/>
        </p:nvSpPr>
        <p:spPr>
          <a:xfrm>
            <a:off x="7082108" y="2031524"/>
            <a:ext cx="623400" cy="623400"/>
          </a:xfrm>
          <a:prstGeom prst="ellipse">
            <a:avLst/>
          </a:prstGeom>
          <a:solidFill>
            <a:srgbClr val="7DA0D3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" name="Google Shape;209;p25"/>
          <p:cNvSpPr/>
          <p:nvPr/>
        </p:nvSpPr>
        <p:spPr>
          <a:xfrm>
            <a:off x="8094566" y="2031524"/>
            <a:ext cx="623400" cy="623400"/>
          </a:xfrm>
          <a:prstGeom prst="ellipse">
            <a:avLst/>
          </a:prstGeom>
          <a:solidFill>
            <a:srgbClr val="47A0A0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" name="Google Shape;210;p25"/>
          <p:cNvSpPr/>
          <p:nvPr/>
        </p:nvSpPr>
        <p:spPr>
          <a:xfrm>
            <a:off x="4044737" y="2977207"/>
            <a:ext cx="623400" cy="623400"/>
          </a:xfrm>
          <a:prstGeom prst="ellipse">
            <a:avLst/>
          </a:prstGeom>
          <a:solidFill>
            <a:srgbClr val="EB8C3C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" name="Google Shape;211;p25"/>
          <p:cNvSpPr/>
          <p:nvPr/>
        </p:nvSpPr>
        <p:spPr>
          <a:xfrm>
            <a:off x="5057194" y="2977207"/>
            <a:ext cx="623400" cy="623400"/>
          </a:xfrm>
          <a:prstGeom prst="ellipse">
            <a:avLst/>
          </a:prstGeom>
          <a:solidFill>
            <a:srgbClr val="96628C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Google Shape;212;p25"/>
          <p:cNvSpPr/>
          <p:nvPr/>
        </p:nvSpPr>
        <p:spPr>
          <a:xfrm>
            <a:off x="6069651" y="2977207"/>
            <a:ext cx="623400" cy="623400"/>
          </a:xfrm>
          <a:prstGeom prst="ellipse">
            <a:avLst/>
          </a:prstGeom>
          <a:solidFill>
            <a:srgbClr val="CD5A5A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3" name="Google Shape;213;p25"/>
          <p:cNvSpPr/>
          <p:nvPr/>
        </p:nvSpPr>
        <p:spPr>
          <a:xfrm>
            <a:off x="7082108" y="2977207"/>
            <a:ext cx="623400" cy="623400"/>
          </a:xfrm>
          <a:prstGeom prst="ellipse">
            <a:avLst/>
          </a:prstGeom>
          <a:solidFill>
            <a:srgbClr val="FFD746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" name="Google Shape;214;p25"/>
          <p:cNvSpPr/>
          <p:nvPr/>
        </p:nvSpPr>
        <p:spPr>
          <a:xfrm>
            <a:off x="8094566" y="2977207"/>
            <a:ext cx="623400" cy="623400"/>
          </a:xfrm>
          <a:prstGeom prst="ellipse">
            <a:avLst/>
          </a:prstGeom>
          <a:solidFill>
            <a:srgbClr val="CDDDF0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5" name="Google Shape;215;p25"/>
          <p:cNvSpPr/>
          <p:nvPr/>
        </p:nvSpPr>
        <p:spPr>
          <a:xfrm>
            <a:off x="4044737" y="3937327"/>
            <a:ext cx="623400" cy="623400"/>
          </a:xfrm>
          <a:prstGeom prst="ellipse">
            <a:avLst/>
          </a:prstGeom>
          <a:solidFill>
            <a:srgbClr val="D7EBB4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" name="Google Shape;216;p25"/>
          <p:cNvSpPr/>
          <p:nvPr/>
        </p:nvSpPr>
        <p:spPr>
          <a:xfrm>
            <a:off x="5057194" y="3937327"/>
            <a:ext cx="623400" cy="623400"/>
          </a:xfrm>
          <a:prstGeom prst="ellipse">
            <a:avLst/>
          </a:prstGeom>
          <a:solidFill>
            <a:srgbClr val="FFDC9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Google Shape;217;p25"/>
          <p:cNvSpPr/>
          <p:nvPr/>
        </p:nvSpPr>
        <p:spPr>
          <a:xfrm>
            <a:off x="6069651" y="3937327"/>
            <a:ext cx="623400" cy="623400"/>
          </a:xfrm>
          <a:prstGeom prst="ellipse">
            <a:avLst/>
          </a:prstGeom>
          <a:solidFill>
            <a:srgbClr val="D7C3F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Google Shape;218;p25"/>
          <p:cNvSpPr/>
          <p:nvPr/>
        </p:nvSpPr>
        <p:spPr>
          <a:xfrm>
            <a:off x="7082108" y="3937327"/>
            <a:ext cx="623400" cy="623400"/>
          </a:xfrm>
          <a:prstGeom prst="ellipse">
            <a:avLst/>
          </a:prstGeom>
          <a:solidFill>
            <a:srgbClr val="F6C3C3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" name="Google Shape;219;p25"/>
          <p:cNvSpPr/>
          <p:nvPr/>
        </p:nvSpPr>
        <p:spPr>
          <a:xfrm>
            <a:off x="8094566" y="3937327"/>
            <a:ext cx="623400" cy="623400"/>
          </a:xfrm>
          <a:prstGeom prst="ellipse">
            <a:avLst/>
          </a:prstGeom>
          <a:solidFill>
            <a:srgbClr val="FFF07D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C9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" name="Google Shape;54;p1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C9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C9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C9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C9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C9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C9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C9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C9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C9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C9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Relationship Id="rId3" Type="http://schemas.openxmlformats.org/officeDocument/2006/relationships/hyperlink" Target="http://static.government.ru/media/files/93HRZ6MDA34VHzAuozJOyA8bwsf9hxML.pdf" TargetMode="External"/><Relationship Id="rId4" Type="http://schemas.openxmlformats.org/officeDocument/2006/relationships/hyperlink" Target="http://static.government.ru/media/files/93HRZ6MDA34VHzAuozJOyA8bwsf9hxML.pdf" TargetMode="Externa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Relationship Id="rId3" Type="http://schemas.openxmlformats.org/officeDocument/2006/relationships/hyperlink" Target="http://static.government.ru/media/files/93HRZ6MDA34VHzAuozJOyA8bwsf9hxML.pdf" TargetMode="External"/><Relationship Id="rId4" Type="http://schemas.openxmlformats.org/officeDocument/2006/relationships/hyperlink" Target="http://static.government.ru/media/files/93HRZ6MDA34VHzAuozJOyA8bwsf9hxML.pdf" TargetMode="Externa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5.xml"/><Relationship Id="rId3" Type="http://schemas.openxmlformats.org/officeDocument/2006/relationships/hyperlink" Target="https://vk.com/id390106585" TargetMode="External"/><Relationship Id="rId4" Type="http://schemas.openxmlformats.org/officeDocument/2006/relationships/image" Target="../media/image2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3.png"/><Relationship Id="rId4" Type="http://schemas.openxmlformats.org/officeDocument/2006/relationships/image" Target="../media/image20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7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5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0.xml"/><Relationship Id="rId3" Type="http://schemas.openxmlformats.org/officeDocument/2006/relationships/hyperlink" Target="https://mert.tatarstan.ru/toser-zelenodolsk.htm" TargetMode="Externa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1.xml"/><Relationship Id="rId3" Type="http://schemas.openxmlformats.org/officeDocument/2006/relationships/hyperlink" Target="https://mert.tatarstan.ru/toser-zelenodolsk.htm" TargetMode="Externa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3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3.xml"/><Relationship Id="rId3" Type="http://schemas.openxmlformats.org/officeDocument/2006/relationships/hyperlink" Target="https://vk.com/m_afanasev2022" TargetMode="External"/><Relationship Id="rId4" Type="http://schemas.openxmlformats.org/officeDocument/2006/relationships/hyperlink" Target="https://verplus.ru/" TargetMode="External"/><Relationship Id="rId9" Type="http://schemas.openxmlformats.org/officeDocument/2006/relationships/image" Target="../media/image14.png"/><Relationship Id="rId5" Type="http://schemas.openxmlformats.org/officeDocument/2006/relationships/hyperlink" Target="https://vk.com/ecologiczel" TargetMode="External"/><Relationship Id="rId6" Type="http://schemas.openxmlformats.org/officeDocument/2006/relationships/hyperlink" Target="https://vk.com/mcportzd" TargetMode="External"/><Relationship Id="rId7" Type="http://schemas.openxmlformats.org/officeDocument/2006/relationships/image" Target="../media/image12.png"/><Relationship Id="rId8" Type="http://schemas.openxmlformats.org/officeDocument/2006/relationships/image" Target="../media/image18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4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2.png"/><Relationship Id="rId4" Type="http://schemas.openxmlformats.org/officeDocument/2006/relationships/image" Target="../media/image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Relationship Id="rId3" Type="http://schemas.openxmlformats.org/officeDocument/2006/relationships/hyperlink" Target="https://vk.com/kirill_balaganskij" TargetMode="External"/><Relationship Id="rId4" Type="http://schemas.openxmlformats.org/officeDocument/2006/relationships/hyperlink" Target="https://vgroup.one/" TargetMode="External"/><Relationship Id="rId5" Type="http://schemas.openxmlformats.org/officeDocument/2006/relationships/image" Target="../media/image15.png"/><Relationship Id="rId6" Type="http://schemas.openxmlformats.org/officeDocument/2006/relationships/image" Target="../media/image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6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6"/>
          <p:cNvSpPr txBox="1"/>
          <p:nvPr>
            <p:ph type="title"/>
          </p:nvPr>
        </p:nvSpPr>
        <p:spPr>
          <a:xfrm>
            <a:off x="770981" y="1995469"/>
            <a:ext cx="7046100" cy="1040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600"/>
              <a:t>Киселёвск, Анжеро-Судженск </a:t>
            </a:r>
            <a:br>
              <a:rPr lang="ru" sz="2600"/>
            </a:br>
            <a:r>
              <a:rPr lang="ru" sz="2600"/>
              <a:t>и Зеленодольск</a:t>
            </a:r>
            <a:endParaRPr sz="26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ct val="123076"/>
              <a:buFont typeface="Arial"/>
              <a:buNone/>
            </a:pPr>
            <a:r>
              <a:t/>
            </a:r>
            <a:endParaRPr sz="2600"/>
          </a:p>
        </p:txBody>
      </p:sp>
      <p:sp>
        <p:nvSpPr>
          <p:cNvPr id="225" name="Google Shape;225;p26"/>
          <p:cNvSpPr txBox="1"/>
          <p:nvPr>
            <p:ph idx="1" type="body"/>
          </p:nvPr>
        </p:nvSpPr>
        <p:spPr>
          <a:xfrm>
            <a:off x="1556210" y="890881"/>
            <a:ext cx="2886600" cy="32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ru" sz="900">
                <a:solidFill>
                  <a:srgbClr val="0E2D69"/>
                </a:solidFill>
              </a:rPr>
              <a:t>Санкт-Петербургская </a:t>
            </a:r>
            <a:br>
              <a:rPr lang="ru" sz="900">
                <a:solidFill>
                  <a:srgbClr val="0E2D69"/>
                </a:solidFill>
              </a:rPr>
            </a:br>
            <a:r>
              <a:rPr lang="ru" sz="900">
                <a:solidFill>
                  <a:srgbClr val="0E2D69"/>
                </a:solidFill>
              </a:rPr>
              <a:t>школа социальных наук </a:t>
            </a:r>
            <a:endParaRPr/>
          </a:p>
        </p:txBody>
      </p:sp>
      <p:sp>
        <p:nvSpPr>
          <p:cNvPr id="226" name="Google Shape;226;p26"/>
          <p:cNvSpPr txBox="1"/>
          <p:nvPr>
            <p:ph idx="2" type="body"/>
          </p:nvPr>
        </p:nvSpPr>
        <p:spPr>
          <a:xfrm>
            <a:off x="4694565" y="880372"/>
            <a:ext cx="1708800" cy="34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900"/>
              <a:buFont typeface="Arial"/>
              <a:buNone/>
            </a:pPr>
            <a:r>
              <a:rPr lang="ru"/>
              <a:t>Департамент государственного администрирования</a:t>
            </a:r>
            <a:endParaRPr/>
          </a:p>
        </p:txBody>
      </p:sp>
      <p:sp>
        <p:nvSpPr>
          <p:cNvPr id="227" name="Google Shape;227;p26"/>
          <p:cNvSpPr txBox="1"/>
          <p:nvPr>
            <p:ph idx="3" type="body"/>
          </p:nvPr>
        </p:nvSpPr>
        <p:spPr>
          <a:xfrm>
            <a:off x="6655140" y="880372"/>
            <a:ext cx="1663200" cy="34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900"/>
              <a:buFont typeface="Arial"/>
              <a:buNone/>
            </a:pPr>
            <a:r>
              <a:rPr lang="ru"/>
              <a:t>Научно-учебная </a:t>
            </a:r>
            <a:br>
              <a:rPr lang="ru"/>
            </a:br>
            <a:r>
              <a:rPr lang="ru"/>
              <a:t>группа </a:t>
            </a:r>
            <a:endParaRPr/>
          </a:p>
        </p:txBody>
      </p:sp>
      <p:sp>
        <p:nvSpPr>
          <p:cNvPr id="228" name="Google Shape;228;p26"/>
          <p:cNvSpPr txBox="1"/>
          <p:nvPr>
            <p:ph idx="4" type="body"/>
          </p:nvPr>
        </p:nvSpPr>
        <p:spPr>
          <a:xfrm>
            <a:off x="770975" y="3128823"/>
            <a:ext cx="5718900" cy="4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200"/>
              <a:buFont typeface="Arial"/>
              <a:buNone/>
            </a:pPr>
            <a:r>
              <a:rPr lang="ru">
                <a:solidFill>
                  <a:srgbClr val="000000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Нагыманова Лиана</a:t>
            </a:r>
            <a:endParaRPr>
              <a:solidFill>
                <a:srgbClr val="000000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200"/>
              <a:buFont typeface="Arial"/>
              <a:buNone/>
            </a:pPr>
            <a:r>
              <a:rPr lang="ru">
                <a:solidFill>
                  <a:srgbClr val="000000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Шалаева София</a:t>
            </a:r>
            <a:endParaRPr sz="15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35"/>
          <p:cNvSpPr txBox="1"/>
          <p:nvPr>
            <p:ph idx="1" type="body"/>
          </p:nvPr>
        </p:nvSpPr>
        <p:spPr>
          <a:xfrm>
            <a:off x="439425" y="1668619"/>
            <a:ext cx="6005400" cy="303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0" wrap="square" tIns="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</a:pPr>
            <a:r>
              <a:rPr b="1" lang="ru" sz="1500"/>
              <a:t>Градообразующие предприятия</a:t>
            </a:r>
            <a:endParaRPr sz="90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</a:pPr>
            <a:r>
              <a:t/>
            </a:r>
            <a:endParaRPr b="1" sz="1500"/>
          </a:p>
        </p:txBody>
      </p:sp>
      <p:sp>
        <p:nvSpPr>
          <p:cNvPr id="324" name="Google Shape;324;p35"/>
          <p:cNvSpPr txBox="1"/>
          <p:nvPr>
            <p:ph idx="1" type="body"/>
          </p:nvPr>
        </p:nvSpPr>
        <p:spPr>
          <a:xfrm>
            <a:off x="829475" y="366925"/>
            <a:ext cx="1386600" cy="23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ru" sz="900"/>
              <a:t>Санкт-Петербургская </a:t>
            </a:r>
            <a:br>
              <a:rPr lang="ru" sz="900"/>
            </a:br>
            <a:r>
              <a:rPr lang="ru" sz="900"/>
              <a:t>школа социальных наук 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325" name="Google Shape;325;p35"/>
          <p:cNvSpPr txBox="1"/>
          <p:nvPr>
            <p:ph idx="3" type="body"/>
          </p:nvPr>
        </p:nvSpPr>
        <p:spPr>
          <a:xfrm>
            <a:off x="2684423" y="369175"/>
            <a:ext cx="1676100" cy="22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</a:pPr>
            <a:r>
              <a:rPr lang="ru"/>
              <a:t>Департамент государственного администрирования</a:t>
            </a:r>
            <a:endParaRPr/>
          </a:p>
        </p:txBody>
      </p:sp>
      <p:sp>
        <p:nvSpPr>
          <p:cNvPr id="326" name="Google Shape;326;p35"/>
          <p:cNvSpPr txBox="1"/>
          <p:nvPr>
            <p:ph idx="5" type="body"/>
          </p:nvPr>
        </p:nvSpPr>
        <p:spPr>
          <a:xfrm>
            <a:off x="4828864" y="369180"/>
            <a:ext cx="1164300" cy="22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900"/>
              <a:buNone/>
            </a:pPr>
            <a:r>
              <a:rPr lang="ru">
                <a:solidFill>
                  <a:schemeClr val="dk1"/>
                </a:solidFill>
              </a:rPr>
              <a:t>Научно-учебная </a:t>
            </a:r>
            <a:br>
              <a:rPr lang="ru">
                <a:solidFill>
                  <a:schemeClr val="dk1"/>
                </a:solidFill>
              </a:rPr>
            </a:br>
            <a:r>
              <a:rPr lang="ru">
                <a:solidFill>
                  <a:schemeClr val="dk1"/>
                </a:solidFill>
              </a:rPr>
              <a:t>группа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327" name="Google Shape;327;p35"/>
          <p:cNvSpPr txBox="1"/>
          <p:nvPr/>
        </p:nvSpPr>
        <p:spPr>
          <a:xfrm>
            <a:off x="439425" y="2042875"/>
            <a:ext cx="3998100" cy="19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solidFill>
                  <a:srgbClr val="0E2D69"/>
                </a:solidFill>
              </a:rPr>
              <a:t>ОАО “Ш/У АНЖЕРСКОЕ”</a:t>
            </a:r>
            <a:endParaRPr sz="1300">
              <a:solidFill>
                <a:srgbClr val="0E2D69"/>
              </a:solidFill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700"/>
              <a:buChar char="-"/>
            </a:pPr>
            <a:r>
              <a:rPr lang="ru" sz="1300">
                <a:solidFill>
                  <a:srgbClr val="0E2D69"/>
                </a:solidFill>
              </a:rPr>
              <a:t>компания недействующая</a:t>
            </a:r>
            <a:endParaRPr sz="1300">
              <a:solidFill>
                <a:srgbClr val="0E2D69"/>
              </a:solidFill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700"/>
              <a:buChar char="-"/>
            </a:pPr>
            <a:r>
              <a:rPr lang="ru" sz="1300">
                <a:solidFill>
                  <a:srgbClr val="0E2D69"/>
                </a:solidFill>
              </a:rPr>
              <a:t>доля госконтрактов 0,9 (2014г.)</a:t>
            </a:r>
            <a:endParaRPr sz="1300">
              <a:solidFill>
                <a:srgbClr val="0E2D69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0E2D69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solidFill>
                  <a:srgbClr val="0E2D69"/>
                </a:solidFill>
              </a:rPr>
              <a:t>ОАО "АНЖЕРОМАШ”</a:t>
            </a:r>
            <a:endParaRPr sz="1300">
              <a:solidFill>
                <a:srgbClr val="0E2D69"/>
              </a:solidFill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-"/>
            </a:pPr>
            <a:r>
              <a:rPr lang="ru" sz="1300">
                <a:solidFill>
                  <a:srgbClr val="0E2D69"/>
                </a:solidFill>
              </a:rPr>
              <a:t>Действующая </a:t>
            </a:r>
            <a:endParaRPr sz="1300">
              <a:solidFill>
                <a:srgbClr val="0E2D69"/>
              </a:solidFill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-"/>
            </a:pPr>
            <a:r>
              <a:rPr lang="ru" sz="1300">
                <a:solidFill>
                  <a:srgbClr val="0E2D69"/>
                </a:solidFill>
              </a:rPr>
              <a:t>Доля госконтрактов 0,94% (2014г.)</a:t>
            </a:r>
            <a:endParaRPr sz="1300">
              <a:solidFill>
                <a:srgbClr val="0E2D69"/>
              </a:solidFill>
            </a:endParaRPr>
          </a:p>
        </p:txBody>
      </p:sp>
      <p:sp>
        <p:nvSpPr>
          <p:cNvPr id="328" name="Google Shape;328;p35"/>
          <p:cNvSpPr txBox="1"/>
          <p:nvPr/>
        </p:nvSpPr>
        <p:spPr>
          <a:xfrm>
            <a:off x="4437537" y="4571925"/>
            <a:ext cx="3672600" cy="14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600">
                <a:solidFill>
                  <a:srgbClr val="000000"/>
                </a:solidFill>
              </a:rPr>
              <a:t>Источник: </a:t>
            </a:r>
            <a:r>
              <a:rPr lang="ru" sz="600"/>
              <a:t>составлено авторами</a:t>
            </a:r>
            <a:endParaRPr sz="600"/>
          </a:p>
        </p:txBody>
      </p:sp>
      <p:sp>
        <p:nvSpPr>
          <p:cNvPr id="329" name="Google Shape;329;p35"/>
          <p:cNvSpPr txBox="1"/>
          <p:nvPr/>
        </p:nvSpPr>
        <p:spPr>
          <a:xfrm>
            <a:off x="4506674" y="1668630"/>
            <a:ext cx="3801600" cy="24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600">
                <a:solidFill>
                  <a:srgbClr val="000000"/>
                </a:solidFill>
              </a:rPr>
              <a:t>Рисунок </a:t>
            </a:r>
            <a:r>
              <a:rPr lang="ru" sz="600"/>
              <a:t>2</a:t>
            </a:r>
            <a:r>
              <a:rPr lang="ru" sz="600">
                <a:solidFill>
                  <a:srgbClr val="000000"/>
                </a:solidFill>
              </a:rPr>
              <a:t> – Госконтракты градообразующих предприятий в г. </a:t>
            </a:r>
            <a:r>
              <a:rPr lang="ru" sz="600"/>
              <a:t>Анжеро-Судженск</a:t>
            </a:r>
            <a:endParaRPr sz="600">
              <a:solidFill>
                <a:srgbClr val="000000"/>
              </a:solidFill>
            </a:endParaRPr>
          </a:p>
        </p:txBody>
      </p:sp>
      <p:sp>
        <p:nvSpPr>
          <p:cNvPr id="330" name="Google Shape;330;p35"/>
          <p:cNvSpPr txBox="1"/>
          <p:nvPr>
            <p:ph type="title"/>
          </p:nvPr>
        </p:nvSpPr>
        <p:spPr>
          <a:xfrm>
            <a:off x="439418" y="916232"/>
            <a:ext cx="2950800" cy="43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600">
                <a:solidFill>
                  <a:srgbClr val="0E2D69"/>
                </a:solidFill>
              </a:rPr>
              <a:t>Анжеро-Судженск</a:t>
            </a:r>
            <a:endParaRPr sz="2100"/>
          </a:p>
        </p:txBody>
      </p:sp>
      <p:pic>
        <p:nvPicPr>
          <p:cNvPr id="331" name="Google Shape;331;p35"/>
          <p:cNvPicPr preferRelativeResize="0"/>
          <p:nvPr/>
        </p:nvPicPr>
        <p:blipFill rotWithShape="1">
          <a:blip r:embed="rId3">
            <a:alphaModFix/>
          </a:blip>
          <a:srcRect b="4997" l="0" r="0" t="0"/>
          <a:stretch/>
        </p:blipFill>
        <p:spPr>
          <a:xfrm>
            <a:off x="4437525" y="2026814"/>
            <a:ext cx="4288800" cy="243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36"/>
          <p:cNvSpPr txBox="1"/>
          <p:nvPr>
            <p:ph idx="1" type="body"/>
          </p:nvPr>
        </p:nvSpPr>
        <p:spPr>
          <a:xfrm>
            <a:off x="439425" y="1668619"/>
            <a:ext cx="6005400" cy="303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0" wrap="square" tIns="0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500"/>
              <a:t> Анализ бюджетов</a:t>
            </a:r>
            <a:endParaRPr b="1" sz="15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</a:pPr>
            <a:r>
              <a:t/>
            </a:r>
            <a:endParaRPr b="1" sz="1500"/>
          </a:p>
        </p:txBody>
      </p:sp>
      <p:sp>
        <p:nvSpPr>
          <p:cNvPr id="337" name="Google Shape;337;p36"/>
          <p:cNvSpPr txBox="1"/>
          <p:nvPr>
            <p:ph idx="1" type="body"/>
          </p:nvPr>
        </p:nvSpPr>
        <p:spPr>
          <a:xfrm>
            <a:off x="829475" y="366925"/>
            <a:ext cx="1386600" cy="23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ru" sz="900"/>
              <a:t>Санкт-Петербургская </a:t>
            </a:r>
            <a:br>
              <a:rPr lang="ru" sz="900"/>
            </a:br>
            <a:r>
              <a:rPr lang="ru" sz="900"/>
              <a:t>школа социальных наук 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338" name="Google Shape;338;p36"/>
          <p:cNvSpPr txBox="1"/>
          <p:nvPr>
            <p:ph idx="3" type="body"/>
          </p:nvPr>
        </p:nvSpPr>
        <p:spPr>
          <a:xfrm>
            <a:off x="2684423" y="369175"/>
            <a:ext cx="1676100" cy="22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</a:pPr>
            <a:r>
              <a:rPr lang="ru"/>
              <a:t>Департамент государственного администрирования</a:t>
            </a:r>
            <a:endParaRPr/>
          </a:p>
        </p:txBody>
      </p:sp>
      <p:sp>
        <p:nvSpPr>
          <p:cNvPr id="339" name="Google Shape;339;p36"/>
          <p:cNvSpPr txBox="1"/>
          <p:nvPr>
            <p:ph idx="5" type="body"/>
          </p:nvPr>
        </p:nvSpPr>
        <p:spPr>
          <a:xfrm>
            <a:off x="4828864" y="369180"/>
            <a:ext cx="1164300" cy="22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900"/>
              <a:buNone/>
            </a:pPr>
            <a:r>
              <a:rPr lang="ru">
                <a:solidFill>
                  <a:schemeClr val="dk1"/>
                </a:solidFill>
              </a:rPr>
              <a:t>Научно-учебная </a:t>
            </a:r>
            <a:br>
              <a:rPr lang="ru">
                <a:solidFill>
                  <a:schemeClr val="dk1"/>
                </a:solidFill>
              </a:rPr>
            </a:br>
            <a:r>
              <a:rPr lang="ru">
                <a:solidFill>
                  <a:schemeClr val="dk1"/>
                </a:solidFill>
              </a:rPr>
              <a:t>группа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340" name="Google Shape;340;p36"/>
          <p:cNvSpPr txBox="1"/>
          <p:nvPr>
            <p:ph type="title"/>
          </p:nvPr>
        </p:nvSpPr>
        <p:spPr>
          <a:xfrm>
            <a:off x="439418" y="916232"/>
            <a:ext cx="2950800" cy="43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600">
                <a:solidFill>
                  <a:srgbClr val="0E2D69"/>
                </a:solidFill>
              </a:rPr>
              <a:t>Анжеро-Судженск</a:t>
            </a:r>
            <a:endParaRPr sz="2100"/>
          </a:p>
        </p:txBody>
      </p:sp>
      <p:graphicFrame>
        <p:nvGraphicFramePr>
          <p:cNvPr id="341" name="Google Shape;341;p36"/>
          <p:cNvGraphicFramePr/>
          <p:nvPr/>
        </p:nvGraphicFramePr>
        <p:xfrm>
          <a:off x="4828875" y="16686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{605036F4-97CF-45C4-96E8-FC4FF79946E3}</a:tableStyleId>
              </a:tblPr>
              <a:tblGrid>
                <a:gridCol w="1475400"/>
                <a:gridCol w="1475400"/>
              </a:tblGrid>
              <a:tr h="332675">
                <a:tc gridSpan="2"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 sz="1200"/>
                        <a:t>Анжеро-Судженск</a:t>
                      </a:r>
                      <a:endParaRPr b="1" sz="1200"/>
                    </a:p>
                  </a:txBody>
                  <a:tcPr marT="19050" marB="19050" marR="28575" marL="28575" anchor="b">
                    <a:lnL cap="flat" cmpd="sng" w="5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33267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 sz="1200"/>
                        <a:t>Кфу</a:t>
                      </a:r>
                      <a:endParaRPr b="1" sz="1200"/>
                    </a:p>
                  </a:txBody>
                  <a:tcPr marT="19050" marB="19050" marR="28575" marL="28575" anchor="b">
                    <a:lnL cap="flat" cmpd="sng" w="5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/>
                        <a:t>0,126</a:t>
                      </a:r>
                      <a:endParaRPr sz="1200"/>
                    </a:p>
                  </a:txBody>
                  <a:tcPr marT="19050" marB="19050" marR="28575" marL="28575" anchor="b">
                    <a:lnL cap="flat" cmpd="sng" w="5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CCCC"/>
                    </a:solidFill>
                  </a:tcPr>
                </a:tc>
              </a:tr>
              <a:tr h="33267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 sz="1200"/>
                        <a:t>Кдз</a:t>
                      </a:r>
                      <a:endParaRPr b="1" sz="1200"/>
                    </a:p>
                  </a:txBody>
                  <a:tcPr marT="19050" marB="19050" marR="28575" marL="28575" anchor="b">
                    <a:lnL cap="flat" cmpd="sng" w="5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/>
                        <a:t>0,0004</a:t>
                      </a:r>
                      <a:endParaRPr sz="1200"/>
                    </a:p>
                  </a:txBody>
                  <a:tcPr marT="19050" marB="19050" marR="28575" marL="28575" anchor="b">
                    <a:lnL cap="flat" cmpd="sng" w="5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EAD3"/>
                    </a:solidFill>
                  </a:tcPr>
                </a:tc>
              </a:tr>
              <a:tr h="33267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 sz="1200"/>
                        <a:t>Кпр</a:t>
                      </a:r>
                      <a:endParaRPr b="1" sz="1200"/>
                    </a:p>
                  </a:txBody>
                  <a:tcPr marT="19050" marB="19050" marR="28575" marL="28575" anchor="b">
                    <a:lnL cap="flat" cmpd="sng" w="5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/>
                        <a:t>0,732</a:t>
                      </a:r>
                      <a:endParaRPr sz="1200"/>
                    </a:p>
                  </a:txBody>
                  <a:tcPr marT="19050" marB="19050" marR="28575" marL="28575" anchor="b">
                    <a:lnL cap="flat" cmpd="sng" w="5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</a:tr>
              <a:tr h="33267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 sz="1200"/>
                        <a:t>Кпд</a:t>
                      </a:r>
                      <a:endParaRPr b="1" sz="1200"/>
                    </a:p>
                  </a:txBody>
                  <a:tcPr marT="19050" marB="19050" marR="28575" marL="28575" anchor="b">
                    <a:lnL cap="flat" cmpd="sng" w="5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/>
                        <a:t>5,703</a:t>
                      </a:r>
                      <a:endParaRPr sz="1200"/>
                    </a:p>
                  </a:txBody>
                  <a:tcPr marT="19050" marB="19050" marR="28575" marL="28575" anchor="b">
                    <a:lnL cap="flat" cmpd="sng" w="5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CCCC"/>
                    </a:solidFill>
                  </a:tcPr>
                </a:tc>
              </a:tr>
              <a:tr h="33267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 sz="1200"/>
                        <a:t>Ксб</a:t>
                      </a:r>
                      <a:endParaRPr b="1" sz="1200"/>
                    </a:p>
                  </a:txBody>
                  <a:tcPr marT="19050" marB="19050" marR="28575" marL="28575" anchor="b">
                    <a:lnL cap="flat" cmpd="sng" w="5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/>
                        <a:t>0,139</a:t>
                      </a:r>
                      <a:endParaRPr sz="1200"/>
                    </a:p>
                  </a:txBody>
                  <a:tcPr marT="19050" marB="19050" marR="28575" marL="28575" anchor="b">
                    <a:lnL cap="flat" cmpd="sng" w="5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CCCC"/>
                    </a:solidFill>
                  </a:tcPr>
                </a:tc>
              </a:tr>
              <a:tr h="33267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 sz="1200"/>
                        <a:t>Кфн</a:t>
                      </a:r>
                      <a:endParaRPr b="1" sz="1200"/>
                    </a:p>
                  </a:txBody>
                  <a:tcPr marT="19050" marB="19050" marR="28575" marL="28575" anchor="b">
                    <a:lnL cap="flat" cmpd="sng" w="5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/>
                        <a:t>0,172</a:t>
                      </a:r>
                      <a:endParaRPr sz="1200"/>
                    </a:p>
                  </a:txBody>
                  <a:tcPr marT="19050" marB="19050" marR="28575" marL="28575" anchor="b">
                    <a:lnL cap="flat" cmpd="sng" w="5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CCCC"/>
                    </a:solidFill>
                  </a:tcPr>
                </a:tc>
              </a:tr>
              <a:tr h="33267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 sz="1200"/>
                        <a:t>Кфз</a:t>
                      </a:r>
                      <a:endParaRPr b="1" sz="1200"/>
                    </a:p>
                  </a:txBody>
                  <a:tcPr marT="19050" marB="19050" marR="28575" marL="28575" anchor="b">
                    <a:lnL cap="flat" cmpd="sng" w="5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/>
                        <a:t>0,828</a:t>
                      </a:r>
                      <a:endParaRPr sz="1200"/>
                    </a:p>
                  </a:txBody>
                  <a:tcPr marT="19050" marB="19050" marR="28575" marL="28575" anchor="b">
                    <a:lnL cap="flat" cmpd="sng" w="5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CCCC"/>
                    </a:solidFill>
                  </a:tcPr>
                </a:tc>
              </a:tr>
            </a:tbl>
          </a:graphicData>
        </a:graphic>
      </p:graphicFrame>
      <p:sp>
        <p:nvSpPr>
          <p:cNvPr id="342" name="Google Shape;342;p36"/>
          <p:cNvSpPr txBox="1"/>
          <p:nvPr/>
        </p:nvSpPr>
        <p:spPr>
          <a:xfrm>
            <a:off x="4747225" y="1247200"/>
            <a:ext cx="2827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600"/>
              <a:t>Таблица 2 – Показатели финансовой устойчивости муниципального бюджета г. </a:t>
            </a:r>
            <a:r>
              <a:rPr lang="ru" sz="600"/>
              <a:t>Анжеро-Судженска</a:t>
            </a:r>
            <a:endParaRPr sz="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/>
          </a:p>
        </p:txBody>
      </p:sp>
      <p:sp>
        <p:nvSpPr>
          <p:cNvPr id="343" name="Google Shape;343;p36"/>
          <p:cNvSpPr txBox="1"/>
          <p:nvPr/>
        </p:nvSpPr>
        <p:spPr>
          <a:xfrm>
            <a:off x="4828875" y="4465050"/>
            <a:ext cx="32814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600">
                <a:solidFill>
                  <a:srgbClr val="000000"/>
                </a:solidFill>
              </a:rPr>
              <a:t>Источник: </a:t>
            </a:r>
            <a:r>
              <a:rPr lang="ru" sz="600"/>
              <a:t>составлено авторами</a:t>
            </a:r>
            <a:endParaRPr sz="600"/>
          </a:p>
        </p:txBody>
      </p:sp>
      <p:sp>
        <p:nvSpPr>
          <p:cNvPr id="344" name="Google Shape;344;p36"/>
          <p:cNvSpPr txBox="1"/>
          <p:nvPr/>
        </p:nvSpPr>
        <p:spPr>
          <a:xfrm>
            <a:off x="414825" y="2084300"/>
            <a:ext cx="3000000" cy="200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>
                <a:solidFill>
                  <a:schemeClr val="dk2"/>
                </a:solidFill>
              </a:rPr>
              <a:t>Красный — значение сильно отклоняется от нормы</a:t>
            </a:r>
            <a:endParaRPr sz="15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>
                <a:solidFill>
                  <a:schemeClr val="dk2"/>
                </a:solidFill>
              </a:rPr>
              <a:t>Жёлтый — значение отклоняется от нормы не очень значительно</a:t>
            </a:r>
            <a:endParaRPr sz="15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>
                <a:solidFill>
                  <a:schemeClr val="dk2"/>
                </a:solidFill>
              </a:rPr>
              <a:t>Зелёный — значение в пределах нормы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37"/>
          <p:cNvSpPr txBox="1"/>
          <p:nvPr>
            <p:ph idx="1" type="body"/>
          </p:nvPr>
        </p:nvSpPr>
        <p:spPr>
          <a:xfrm>
            <a:off x="439425" y="1668625"/>
            <a:ext cx="3614400" cy="303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0" wrap="square" tIns="0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500"/>
              <a:t> ТОСЭР</a:t>
            </a:r>
            <a:endParaRPr b="1" sz="15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/>
              <a:t>Виды экономической деятельности:</a:t>
            </a:r>
            <a:endParaRPr b="1" sz="12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/>
              <a:t>1. Растениеводство и животноводство, охота и предоставление</a:t>
            </a:r>
            <a:endParaRPr sz="8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/>
              <a:t>соответствующих услуг в этих областях</a:t>
            </a:r>
            <a:endParaRPr sz="8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/>
              <a:t>2. Добыча прочих полезных ископаемых</a:t>
            </a:r>
            <a:endParaRPr sz="8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/>
              <a:t>3. Производство пищевых продуктов</a:t>
            </a:r>
            <a:endParaRPr sz="8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/>
              <a:t>4. Производство безалкогольных напитков; производство</a:t>
            </a:r>
            <a:endParaRPr sz="8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/>
              <a:t>минеральных вод и прочих питьевых вод в бутылках</a:t>
            </a:r>
            <a:endParaRPr sz="8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/>
              <a:t>5. Производство текстильных изделий</a:t>
            </a:r>
            <a:endParaRPr sz="8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/>
              <a:t>6. Производство одежды</a:t>
            </a:r>
            <a:endParaRPr sz="8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/>
              <a:t>7. Производство кожи и изделий из кожи</a:t>
            </a:r>
            <a:endParaRPr sz="8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/>
              <a:t>8. Обработка древесины и производство изделий из дерева и пробки,</a:t>
            </a:r>
            <a:endParaRPr sz="8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/>
              <a:t>кроме мебели, производство изделий из соломы и материалов для</a:t>
            </a:r>
            <a:endParaRPr sz="8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/>
              <a:t>плетения</a:t>
            </a:r>
            <a:endParaRPr sz="8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/>
              <a:t>9. Производство химических веществ и химических продуктов</a:t>
            </a:r>
            <a:endParaRPr sz="8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/>
              <a:t>10. Производство лекарственных средств и материалов,</a:t>
            </a:r>
            <a:endParaRPr sz="8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/>
              <a:t>применяемых в медицинских целях</a:t>
            </a:r>
            <a:endParaRPr sz="9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</a:pPr>
            <a:r>
              <a:t/>
            </a:r>
            <a:endParaRPr b="1" sz="1500"/>
          </a:p>
        </p:txBody>
      </p:sp>
      <p:sp>
        <p:nvSpPr>
          <p:cNvPr id="350" name="Google Shape;350;p37"/>
          <p:cNvSpPr txBox="1"/>
          <p:nvPr>
            <p:ph idx="1" type="body"/>
          </p:nvPr>
        </p:nvSpPr>
        <p:spPr>
          <a:xfrm>
            <a:off x="829475" y="366925"/>
            <a:ext cx="1386600" cy="23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ru" sz="900"/>
              <a:t>Санкт-Петербургская </a:t>
            </a:r>
            <a:br>
              <a:rPr lang="ru" sz="900"/>
            </a:br>
            <a:r>
              <a:rPr lang="ru" sz="900"/>
              <a:t>школа социальных наук 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351" name="Google Shape;351;p37"/>
          <p:cNvSpPr txBox="1"/>
          <p:nvPr>
            <p:ph idx="3" type="body"/>
          </p:nvPr>
        </p:nvSpPr>
        <p:spPr>
          <a:xfrm>
            <a:off x="2684423" y="369175"/>
            <a:ext cx="1676100" cy="22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</a:pPr>
            <a:r>
              <a:rPr lang="ru"/>
              <a:t>Департамент государственного администрирования</a:t>
            </a:r>
            <a:endParaRPr/>
          </a:p>
        </p:txBody>
      </p:sp>
      <p:sp>
        <p:nvSpPr>
          <p:cNvPr id="352" name="Google Shape;352;p37"/>
          <p:cNvSpPr txBox="1"/>
          <p:nvPr>
            <p:ph idx="5" type="body"/>
          </p:nvPr>
        </p:nvSpPr>
        <p:spPr>
          <a:xfrm>
            <a:off x="4828864" y="369180"/>
            <a:ext cx="1164300" cy="22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900"/>
              <a:buNone/>
            </a:pPr>
            <a:r>
              <a:rPr lang="ru">
                <a:solidFill>
                  <a:schemeClr val="dk1"/>
                </a:solidFill>
              </a:rPr>
              <a:t>Научно-учебная </a:t>
            </a:r>
            <a:br>
              <a:rPr lang="ru">
                <a:solidFill>
                  <a:schemeClr val="dk1"/>
                </a:solidFill>
              </a:rPr>
            </a:br>
            <a:r>
              <a:rPr lang="ru">
                <a:solidFill>
                  <a:schemeClr val="dk1"/>
                </a:solidFill>
              </a:rPr>
              <a:t>группа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353" name="Google Shape;353;p37"/>
          <p:cNvSpPr txBox="1"/>
          <p:nvPr>
            <p:ph type="title"/>
          </p:nvPr>
        </p:nvSpPr>
        <p:spPr>
          <a:xfrm>
            <a:off x="439418" y="916232"/>
            <a:ext cx="2950800" cy="43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600">
                <a:solidFill>
                  <a:srgbClr val="0E2D69"/>
                </a:solidFill>
              </a:rPr>
              <a:t>Анжеро-Судженск</a:t>
            </a:r>
            <a:endParaRPr sz="2100"/>
          </a:p>
        </p:txBody>
      </p:sp>
      <p:sp>
        <p:nvSpPr>
          <p:cNvPr id="354" name="Google Shape;354;p37"/>
          <p:cNvSpPr txBox="1"/>
          <p:nvPr/>
        </p:nvSpPr>
        <p:spPr>
          <a:xfrm>
            <a:off x="4131200" y="2281350"/>
            <a:ext cx="3372300" cy="27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>
                <a:solidFill>
                  <a:srgbClr val="0E2D69"/>
                </a:solidFill>
              </a:rPr>
              <a:t>11. Производство резиновых и пластмассовых изделий</a:t>
            </a:r>
            <a:endParaRPr sz="800">
              <a:solidFill>
                <a:srgbClr val="0E2D69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>
                <a:solidFill>
                  <a:srgbClr val="0E2D69"/>
                </a:solidFill>
              </a:rPr>
              <a:t>12. Производство прочей неметаллической минеральной продукции</a:t>
            </a:r>
            <a:endParaRPr sz="800">
              <a:solidFill>
                <a:srgbClr val="0E2D69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>
                <a:solidFill>
                  <a:srgbClr val="0E2D69"/>
                </a:solidFill>
              </a:rPr>
              <a:t>13. Производство металлургическое</a:t>
            </a:r>
            <a:endParaRPr sz="800">
              <a:solidFill>
                <a:srgbClr val="0E2D69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>
                <a:solidFill>
                  <a:srgbClr val="0E2D69"/>
                </a:solidFill>
              </a:rPr>
              <a:t>14. Производство готовых металлических изделий, кроме машин</a:t>
            </a:r>
            <a:endParaRPr sz="800">
              <a:solidFill>
                <a:srgbClr val="0E2D69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>
                <a:solidFill>
                  <a:srgbClr val="0E2D69"/>
                </a:solidFill>
              </a:rPr>
              <a:t>и оборудования</a:t>
            </a:r>
            <a:endParaRPr sz="800">
              <a:solidFill>
                <a:srgbClr val="0E2D69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>
                <a:solidFill>
                  <a:srgbClr val="0E2D69"/>
                </a:solidFill>
              </a:rPr>
              <a:t>15. Производство машин и оборудования, не включенных в другие</a:t>
            </a:r>
            <a:endParaRPr sz="800">
              <a:solidFill>
                <a:srgbClr val="0E2D69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>
                <a:solidFill>
                  <a:srgbClr val="0E2D69"/>
                </a:solidFill>
              </a:rPr>
              <a:t>группировки</a:t>
            </a:r>
            <a:endParaRPr sz="800">
              <a:solidFill>
                <a:srgbClr val="0E2D69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>
                <a:solidFill>
                  <a:srgbClr val="0E2D69"/>
                </a:solidFill>
              </a:rPr>
              <a:t>16. Производство мебели</a:t>
            </a:r>
            <a:endParaRPr sz="800">
              <a:solidFill>
                <a:srgbClr val="0E2D69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>
                <a:solidFill>
                  <a:srgbClr val="0E2D69"/>
                </a:solidFill>
              </a:rPr>
              <a:t>17. Ремонт и монтаж машин и оборудования</a:t>
            </a:r>
            <a:endParaRPr sz="800">
              <a:solidFill>
                <a:srgbClr val="0E2D69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>
                <a:solidFill>
                  <a:srgbClr val="0E2D69"/>
                </a:solidFill>
              </a:rPr>
              <a:t>18. Сбор, обработка и утилизация отходов; обработка вторичного</a:t>
            </a:r>
            <a:endParaRPr sz="800">
              <a:solidFill>
                <a:srgbClr val="0E2D69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>
                <a:solidFill>
                  <a:srgbClr val="0E2D69"/>
                </a:solidFill>
              </a:rPr>
              <a:t>сырья</a:t>
            </a:r>
            <a:endParaRPr sz="800">
              <a:solidFill>
                <a:srgbClr val="0E2D69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>
                <a:solidFill>
                  <a:srgbClr val="0E2D69"/>
                </a:solidFill>
              </a:rPr>
              <a:t>19. Деятельность по предоставлению мест для временного</a:t>
            </a:r>
            <a:endParaRPr sz="800">
              <a:solidFill>
                <a:srgbClr val="0E2D69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>
                <a:solidFill>
                  <a:srgbClr val="0E2D69"/>
                </a:solidFill>
              </a:rPr>
              <a:t>проживания</a:t>
            </a:r>
            <a:endParaRPr sz="800">
              <a:solidFill>
                <a:srgbClr val="0E2D69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>
                <a:solidFill>
                  <a:srgbClr val="0E2D69"/>
                </a:solidFill>
              </a:rPr>
              <a:t>20. Деятельность в области здравоохранения</a:t>
            </a:r>
            <a:endParaRPr sz="800">
              <a:solidFill>
                <a:srgbClr val="0E2D69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>
                <a:solidFill>
                  <a:srgbClr val="0E2D69"/>
                </a:solidFill>
              </a:rPr>
              <a:t>21. Деятельность в области спорта, отдыха и развлечений</a:t>
            </a:r>
            <a:endParaRPr sz="800">
              <a:solidFill>
                <a:srgbClr val="0E2D69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0E2D69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0E2D69"/>
              </a:solidFill>
            </a:endParaRPr>
          </a:p>
        </p:txBody>
      </p:sp>
      <p:sp>
        <p:nvSpPr>
          <p:cNvPr id="355" name="Google Shape;355;p37"/>
          <p:cNvSpPr txBox="1"/>
          <p:nvPr/>
        </p:nvSpPr>
        <p:spPr>
          <a:xfrm>
            <a:off x="387925" y="4615400"/>
            <a:ext cx="7544700" cy="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700" u="sng">
                <a:solidFill>
                  <a:schemeClr val="hlink"/>
                </a:solidFill>
                <a:hlinkClick r:id="rId3"/>
              </a:rPr>
              <a:t>Постановление Правительства Российской Федерации от 19 сентября 2016 г. № 941</a:t>
            </a:r>
            <a:endParaRPr sz="700">
              <a:solidFill>
                <a:srgbClr val="0E2D69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700" u="sng">
                <a:solidFill>
                  <a:schemeClr val="hlink"/>
                </a:solidFill>
                <a:hlinkClick r:id="rId4"/>
              </a:rPr>
              <a:t>"О создании территории опережающего социально-экономического развития «Анжеро-Судженск»"</a:t>
            </a:r>
            <a:endParaRPr sz="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38"/>
          <p:cNvSpPr txBox="1"/>
          <p:nvPr>
            <p:ph idx="1" type="body"/>
          </p:nvPr>
        </p:nvSpPr>
        <p:spPr>
          <a:xfrm>
            <a:off x="439425" y="1668625"/>
            <a:ext cx="8159700" cy="2530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0" wrap="square" tIns="0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517"/>
              <a:t> </a:t>
            </a:r>
            <a:r>
              <a:rPr b="1" lang="ru" sz="1517"/>
              <a:t>ТОСЭР</a:t>
            </a:r>
            <a:endParaRPr b="1" sz="1517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400"/>
              <a:t>Налоговые льготы резидентам ТОР «Анжеро-Судженск»:</a:t>
            </a:r>
            <a:endParaRPr b="1" sz="14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/>
              <a:t>- 0% налог НА ПРИБЫЛЬ в ФЕДЕРАЛЬНЫЙ бюджет первые 5 лет, после - 2%</a:t>
            </a:r>
            <a:endParaRPr sz="12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/>
              <a:t>- 5% налог и НА ПРИБЫЛЬ в РЕГИОНАЛЬНЫЙ бюджет в первые 5 лет, после - 10%</a:t>
            </a:r>
            <a:endParaRPr sz="12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/>
              <a:t>- 0% налога на ИМУЩЕСТВО в РЕГИОНАЛЬНЫЙ бюджет</a:t>
            </a:r>
            <a:endParaRPr sz="12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/>
              <a:t>- 0% ЗЕМЕЛЬНОГО налога в МЕСТНЫЙ бюджет</a:t>
            </a:r>
            <a:endParaRPr sz="12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/>
              <a:t>- 0% коэффициент на ДОБЫЧУ ПОЛЕЗНЫХ ИСКОПАЕМЫХ первые 2 года, 0,2% - от 2 до 4 лет, 0,4% - от 4 до 6 лет и т.д.</a:t>
            </a:r>
            <a:endParaRPr sz="12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/>
              <a:t>- снижение тарифов страховых взносов в государственные внебюджетные фонды с 30% до 7,6 %</a:t>
            </a:r>
            <a:endParaRPr b="1" sz="1200"/>
          </a:p>
        </p:txBody>
      </p:sp>
      <p:sp>
        <p:nvSpPr>
          <p:cNvPr id="361" name="Google Shape;361;p38"/>
          <p:cNvSpPr txBox="1"/>
          <p:nvPr>
            <p:ph idx="1" type="body"/>
          </p:nvPr>
        </p:nvSpPr>
        <p:spPr>
          <a:xfrm>
            <a:off x="829475" y="366925"/>
            <a:ext cx="1386600" cy="23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ru" sz="900"/>
              <a:t>Санкт-Петербургская </a:t>
            </a:r>
            <a:br>
              <a:rPr lang="ru" sz="900"/>
            </a:br>
            <a:r>
              <a:rPr lang="ru" sz="900"/>
              <a:t>школа социальных наук 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362" name="Google Shape;362;p38"/>
          <p:cNvSpPr txBox="1"/>
          <p:nvPr>
            <p:ph idx="3" type="body"/>
          </p:nvPr>
        </p:nvSpPr>
        <p:spPr>
          <a:xfrm>
            <a:off x="2684423" y="369175"/>
            <a:ext cx="1676100" cy="22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</a:pPr>
            <a:r>
              <a:rPr lang="ru"/>
              <a:t>Департамент государственного администрирования</a:t>
            </a:r>
            <a:endParaRPr/>
          </a:p>
        </p:txBody>
      </p:sp>
      <p:sp>
        <p:nvSpPr>
          <p:cNvPr id="363" name="Google Shape;363;p38"/>
          <p:cNvSpPr txBox="1"/>
          <p:nvPr>
            <p:ph idx="5" type="body"/>
          </p:nvPr>
        </p:nvSpPr>
        <p:spPr>
          <a:xfrm>
            <a:off x="4828864" y="369180"/>
            <a:ext cx="1164300" cy="22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900"/>
              <a:buNone/>
            </a:pPr>
            <a:r>
              <a:rPr lang="ru">
                <a:solidFill>
                  <a:schemeClr val="dk1"/>
                </a:solidFill>
              </a:rPr>
              <a:t>Научно-учебная </a:t>
            </a:r>
            <a:br>
              <a:rPr lang="ru">
                <a:solidFill>
                  <a:schemeClr val="dk1"/>
                </a:solidFill>
              </a:rPr>
            </a:br>
            <a:r>
              <a:rPr lang="ru">
                <a:solidFill>
                  <a:schemeClr val="dk1"/>
                </a:solidFill>
              </a:rPr>
              <a:t>группа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364" name="Google Shape;364;p38"/>
          <p:cNvSpPr txBox="1"/>
          <p:nvPr>
            <p:ph type="title"/>
          </p:nvPr>
        </p:nvSpPr>
        <p:spPr>
          <a:xfrm>
            <a:off x="439418" y="916232"/>
            <a:ext cx="2950800" cy="43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600">
                <a:solidFill>
                  <a:srgbClr val="0E2D69"/>
                </a:solidFill>
              </a:rPr>
              <a:t>Анжеро-Судженск</a:t>
            </a:r>
            <a:endParaRPr sz="2100"/>
          </a:p>
        </p:txBody>
      </p:sp>
      <p:sp>
        <p:nvSpPr>
          <p:cNvPr id="365" name="Google Shape;365;p38"/>
          <p:cNvSpPr txBox="1"/>
          <p:nvPr/>
        </p:nvSpPr>
        <p:spPr>
          <a:xfrm>
            <a:off x="387925" y="4615400"/>
            <a:ext cx="7544700" cy="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700" u="sng">
                <a:solidFill>
                  <a:schemeClr val="hlink"/>
                </a:solidFill>
                <a:hlinkClick r:id="rId3"/>
              </a:rPr>
              <a:t>Постановление Правительства Российской Федерации от 19 сентября 2016 г. № 941</a:t>
            </a:r>
            <a:endParaRPr sz="700">
              <a:solidFill>
                <a:srgbClr val="0E2D69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700" u="sng">
                <a:solidFill>
                  <a:schemeClr val="hlink"/>
                </a:solidFill>
                <a:hlinkClick r:id="rId4"/>
              </a:rPr>
              <a:t>"О создании территории опережающего социально-экономического развития «Анжеро-Судженск»"</a:t>
            </a:r>
            <a:endParaRPr sz="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39"/>
          <p:cNvSpPr txBox="1"/>
          <p:nvPr>
            <p:ph idx="1" type="body"/>
          </p:nvPr>
        </p:nvSpPr>
        <p:spPr>
          <a:xfrm>
            <a:off x="439425" y="1668625"/>
            <a:ext cx="5309100" cy="303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0" wrap="square" tIns="0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500"/>
              <a:t>Социальные проекты, инициативы градообразующих предприятий, проекты по благоустройству </a:t>
            </a:r>
            <a:endParaRPr b="1" sz="15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/>
          </a:p>
          <a:p>
            <a:pPr indent="-3238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-"/>
            </a:pPr>
            <a:r>
              <a:rPr lang="ru" sz="1500"/>
              <a:t>благоустройство двух общественных пространств </a:t>
            </a:r>
            <a:br>
              <a:rPr lang="ru" sz="1500"/>
            </a:br>
            <a:r>
              <a:rPr lang="ru" sz="1500"/>
              <a:t>по нацпроекту «Жилье и городская среда» (Формирование комфортной городской среды)</a:t>
            </a:r>
            <a:endParaRPr sz="1500"/>
          </a:p>
          <a:p>
            <a:pPr indent="-3238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-"/>
            </a:pPr>
            <a:r>
              <a:rPr lang="ru" sz="1500"/>
              <a:t>проект инициативного  бюджетирования «Твой Кузбасс - твоя инициатива»</a:t>
            </a:r>
            <a:endParaRPr sz="1500"/>
          </a:p>
        </p:txBody>
      </p:sp>
      <p:sp>
        <p:nvSpPr>
          <p:cNvPr id="371" name="Google Shape;371;p39"/>
          <p:cNvSpPr txBox="1"/>
          <p:nvPr>
            <p:ph idx="1" type="body"/>
          </p:nvPr>
        </p:nvSpPr>
        <p:spPr>
          <a:xfrm>
            <a:off x="829475" y="366925"/>
            <a:ext cx="1386600" cy="23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ru" sz="900"/>
              <a:t>Санкт-Петербургская </a:t>
            </a:r>
            <a:br>
              <a:rPr lang="ru" sz="900"/>
            </a:br>
            <a:r>
              <a:rPr lang="ru" sz="900"/>
              <a:t>школа социальных наук 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372" name="Google Shape;372;p39"/>
          <p:cNvSpPr txBox="1"/>
          <p:nvPr>
            <p:ph idx="3" type="body"/>
          </p:nvPr>
        </p:nvSpPr>
        <p:spPr>
          <a:xfrm>
            <a:off x="2684423" y="369175"/>
            <a:ext cx="1676100" cy="22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</a:pPr>
            <a:r>
              <a:rPr lang="ru"/>
              <a:t>Департамент государственного администрирования</a:t>
            </a:r>
            <a:endParaRPr/>
          </a:p>
        </p:txBody>
      </p:sp>
      <p:sp>
        <p:nvSpPr>
          <p:cNvPr id="373" name="Google Shape;373;p39"/>
          <p:cNvSpPr txBox="1"/>
          <p:nvPr>
            <p:ph idx="5" type="body"/>
          </p:nvPr>
        </p:nvSpPr>
        <p:spPr>
          <a:xfrm>
            <a:off x="4828864" y="369180"/>
            <a:ext cx="1164300" cy="22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900"/>
              <a:buNone/>
            </a:pPr>
            <a:r>
              <a:rPr lang="ru">
                <a:solidFill>
                  <a:schemeClr val="dk1"/>
                </a:solidFill>
              </a:rPr>
              <a:t>Научно-учебная </a:t>
            </a:r>
            <a:br>
              <a:rPr lang="ru">
                <a:solidFill>
                  <a:schemeClr val="dk1"/>
                </a:solidFill>
              </a:rPr>
            </a:br>
            <a:r>
              <a:rPr lang="ru">
                <a:solidFill>
                  <a:schemeClr val="dk1"/>
                </a:solidFill>
              </a:rPr>
              <a:t>группа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374" name="Google Shape;374;p39"/>
          <p:cNvSpPr txBox="1"/>
          <p:nvPr>
            <p:ph type="title"/>
          </p:nvPr>
        </p:nvSpPr>
        <p:spPr>
          <a:xfrm>
            <a:off x="439418" y="916232"/>
            <a:ext cx="2950800" cy="43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600">
                <a:solidFill>
                  <a:srgbClr val="0E2D69"/>
                </a:solidFill>
              </a:rPr>
              <a:t>Анжеро-Судженск</a:t>
            </a:r>
            <a:endParaRPr sz="21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40"/>
          <p:cNvSpPr txBox="1"/>
          <p:nvPr>
            <p:ph idx="1" type="body"/>
          </p:nvPr>
        </p:nvSpPr>
        <p:spPr>
          <a:xfrm>
            <a:off x="439425" y="1668625"/>
            <a:ext cx="4939500" cy="303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0" wrap="square" tIns="0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500"/>
              <a:t>Стейкхолдеры</a:t>
            </a:r>
            <a:endParaRPr sz="90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 u="sng">
                <a:solidFill>
                  <a:schemeClr val="hlink"/>
                </a:solidFill>
                <a:hlinkClick r:id="rId3"/>
              </a:rPr>
              <a:t>Страница Дмитрия Ажичакова, главы  Анжеро-Судженского городского округа</a:t>
            </a:r>
            <a:endParaRPr sz="13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ru" sz="1100"/>
              <a:t>Страница ведётся не очень активно, ссылок на какие-то общественные организации/компании на ней нет</a:t>
            </a:r>
            <a:endParaRPr i="1" sz="11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</a:pPr>
            <a:r>
              <a:t/>
            </a:r>
            <a:endParaRPr b="1" sz="1500"/>
          </a:p>
        </p:txBody>
      </p:sp>
      <p:sp>
        <p:nvSpPr>
          <p:cNvPr id="380" name="Google Shape;380;p40"/>
          <p:cNvSpPr txBox="1"/>
          <p:nvPr>
            <p:ph idx="1" type="body"/>
          </p:nvPr>
        </p:nvSpPr>
        <p:spPr>
          <a:xfrm>
            <a:off x="829475" y="366925"/>
            <a:ext cx="1386600" cy="23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ru" sz="900"/>
              <a:t>Санкт-Петербургская </a:t>
            </a:r>
            <a:br>
              <a:rPr lang="ru" sz="900"/>
            </a:br>
            <a:r>
              <a:rPr lang="ru" sz="900"/>
              <a:t>школа социальных наук 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381" name="Google Shape;381;p40"/>
          <p:cNvSpPr txBox="1"/>
          <p:nvPr>
            <p:ph idx="3" type="body"/>
          </p:nvPr>
        </p:nvSpPr>
        <p:spPr>
          <a:xfrm>
            <a:off x="2684423" y="369175"/>
            <a:ext cx="1676100" cy="22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</a:pPr>
            <a:r>
              <a:rPr lang="ru"/>
              <a:t>Департамент государственного администрирования</a:t>
            </a:r>
            <a:endParaRPr/>
          </a:p>
        </p:txBody>
      </p:sp>
      <p:sp>
        <p:nvSpPr>
          <p:cNvPr id="382" name="Google Shape;382;p40"/>
          <p:cNvSpPr txBox="1"/>
          <p:nvPr>
            <p:ph idx="5" type="body"/>
          </p:nvPr>
        </p:nvSpPr>
        <p:spPr>
          <a:xfrm>
            <a:off x="4828864" y="369180"/>
            <a:ext cx="1164300" cy="22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900"/>
              <a:buNone/>
            </a:pPr>
            <a:r>
              <a:rPr lang="ru">
                <a:solidFill>
                  <a:schemeClr val="dk1"/>
                </a:solidFill>
              </a:rPr>
              <a:t>Научно-учебная </a:t>
            </a:r>
            <a:br>
              <a:rPr lang="ru">
                <a:solidFill>
                  <a:schemeClr val="dk1"/>
                </a:solidFill>
              </a:rPr>
            </a:br>
            <a:r>
              <a:rPr lang="ru">
                <a:solidFill>
                  <a:schemeClr val="dk1"/>
                </a:solidFill>
              </a:rPr>
              <a:t>группа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383" name="Google Shape;383;p40"/>
          <p:cNvSpPr txBox="1"/>
          <p:nvPr>
            <p:ph type="title"/>
          </p:nvPr>
        </p:nvSpPr>
        <p:spPr>
          <a:xfrm>
            <a:off x="439418" y="916232"/>
            <a:ext cx="2950800" cy="43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600">
                <a:solidFill>
                  <a:srgbClr val="0E2D69"/>
                </a:solidFill>
              </a:rPr>
              <a:t>Анжеро-Судженск</a:t>
            </a:r>
            <a:endParaRPr sz="2100"/>
          </a:p>
        </p:txBody>
      </p:sp>
      <p:pic>
        <p:nvPicPr>
          <p:cNvPr id="384" name="Google Shape;384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35750" y="2220775"/>
            <a:ext cx="2394374" cy="19325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" name="Google Shape;389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58175" y="1198374"/>
            <a:ext cx="4533426" cy="3507149"/>
          </a:xfrm>
          <a:prstGeom prst="rect">
            <a:avLst/>
          </a:prstGeom>
          <a:noFill/>
          <a:ln>
            <a:noFill/>
          </a:ln>
        </p:spPr>
      </p:pic>
      <p:sp>
        <p:nvSpPr>
          <p:cNvPr id="390" name="Google Shape;390;p41"/>
          <p:cNvSpPr txBox="1"/>
          <p:nvPr>
            <p:ph type="title"/>
          </p:nvPr>
        </p:nvSpPr>
        <p:spPr>
          <a:xfrm>
            <a:off x="439418" y="916232"/>
            <a:ext cx="2950800" cy="43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600">
                <a:solidFill>
                  <a:srgbClr val="0E2D69"/>
                </a:solidFill>
              </a:rPr>
              <a:t>Зеленодольск</a:t>
            </a:r>
            <a:endParaRPr sz="2600">
              <a:solidFill>
                <a:srgbClr val="0E2D69"/>
              </a:solidFill>
            </a:endParaRPr>
          </a:p>
        </p:txBody>
      </p:sp>
      <p:sp>
        <p:nvSpPr>
          <p:cNvPr id="391" name="Google Shape;391;p41"/>
          <p:cNvSpPr txBox="1"/>
          <p:nvPr>
            <p:ph idx="1" type="body"/>
          </p:nvPr>
        </p:nvSpPr>
        <p:spPr>
          <a:xfrm>
            <a:off x="439425" y="1668625"/>
            <a:ext cx="4485900" cy="303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0" wrap="square" tIns="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</a:pPr>
            <a:r>
              <a:rPr b="1" lang="ru" sz="1500"/>
              <a:t>Республика Татарстан</a:t>
            </a:r>
            <a:endParaRPr b="1" sz="15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</a:pPr>
            <a:r>
              <a:t/>
            </a:r>
            <a:endParaRPr b="1" sz="15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</a:pPr>
            <a:r>
              <a:rPr b="1" lang="ru" sz="1500"/>
              <a:t>Специализация: </a:t>
            </a:r>
            <a:r>
              <a:rPr lang="ru" sz="1500"/>
              <a:t>обрабатывающие производства (электроприборостроение) </a:t>
            </a:r>
            <a:endParaRPr sz="24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</a:pPr>
            <a:r>
              <a:rPr lang="ru" sz="1400"/>
              <a:t> </a:t>
            </a:r>
            <a:endParaRPr b="1" sz="15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</a:pPr>
            <a:r>
              <a:rPr b="1" lang="ru" sz="1500"/>
              <a:t>Индекс качества городской среды:</a:t>
            </a:r>
            <a:r>
              <a:rPr lang="ru" sz="1500"/>
              <a:t> 217 баллов</a:t>
            </a:r>
            <a:endParaRPr sz="15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</a:pPr>
            <a:r>
              <a:rPr lang="ru" sz="1500"/>
              <a:t>город с благоприятной городской средой</a:t>
            </a:r>
            <a:endParaRPr sz="105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000000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</a:pPr>
            <a:r>
              <a:t/>
            </a:r>
            <a:endParaRPr sz="1500"/>
          </a:p>
        </p:txBody>
      </p:sp>
      <p:sp>
        <p:nvSpPr>
          <p:cNvPr id="392" name="Google Shape;392;p41"/>
          <p:cNvSpPr txBox="1"/>
          <p:nvPr>
            <p:ph idx="1" type="body"/>
          </p:nvPr>
        </p:nvSpPr>
        <p:spPr>
          <a:xfrm>
            <a:off x="829475" y="366925"/>
            <a:ext cx="1386600" cy="23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ru" sz="900"/>
              <a:t>Санкт-Петербургская </a:t>
            </a:r>
            <a:br>
              <a:rPr lang="ru" sz="900"/>
            </a:br>
            <a:r>
              <a:rPr lang="ru" sz="900"/>
              <a:t>школа социальных наук 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393" name="Google Shape;393;p41"/>
          <p:cNvSpPr txBox="1"/>
          <p:nvPr>
            <p:ph idx="3" type="body"/>
          </p:nvPr>
        </p:nvSpPr>
        <p:spPr>
          <a:xfrm>
            <a:off x="2684423" y="369175"/>
            <a:ext cx="1676100" cy="22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</a:pPr>
            <a:r>
              <a:rPr lang="ru"/>
              <a:t>Департамент государственного администрирования</a:t>
            </a:r>
            <a:endParaRPr/>
          </a:p>
        </p:txBody>
      </p:sp>
      <p:sp>
        <p:nvSpPr>
          <p:cNvPr id="394" name="Google Shape;394;p41"/>
          <p:cNvSpPr txBox="1"/>
          <p:nvPr>
            <p:ph idx="5" type="body"/>
          </p:nvPr>
        </p:nvSpPr>
        <p:spPr>
          <a:xfrm>
            <a:off x="4828864" y="369180"/>
            <a:ext cx="1164300" cy="22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900"/>
              <a:buNone/>
            </a:pPr>
            <a:r>
              <a:rPr lang="ru">
                <a:solidFill>
                  <a:schemeClr val="dk1"/>
                </a:solidFill>
              </a:rPr>
              <a:t>Научно-учебная </a:t>
            </a:r>
            <a:br>
              <a:rPr lang="ru">
                <a:solidFill>
                  <a:schemeClr val="dk1"/>
                </a:solidFill>
              </a:rPr>
            </a:br>
            <a:r>
              <a:rPr lang="ru">
                <a:solidFill>
                  <a:schemeClr val="dk1"/>
                </a:solidFill>
              </a:rPr>
              <a:t>группа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42"/>
          <p:cNvSpPr txBox="1"/>
          <p:nvPr>
            <p:ph idx="1" type="body"/>
          </p:nvPr>
        </p:nvSpPr>
        <p:spPr>
          <a:xfrm>
            <a:off x="439425" y="1668625"/>
            <a:ext cx="4132500" cy="303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0" wrap="square" tIns="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</a:pPr>
            <a:r>
              <a:rPr b="1" lang="ru" sz="1500"/>
              <a:t>Численность населения:</a:t>
            </a:r>
            <a:endParaRPr b="1" sz="15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</a:pPr>
            <a:r>
              <a:rPr lang="ru" sz="1500"/>
              <a:t> </a:t>
            </a:r>
            <a:endParaRPr/>
          </a:p>
        </p:txBody>
      </p:sp>
      <p:sp>
        <p:nvSpPr>
          <p:cNvPr id="400" name="Google Shape;400;p42"/>
          <p:cNvSpPr txBox="1"/>
          <p:nvPr>
            <p:ph idx="1" type="body"/>
          </p:nvPr>
        </p:nvSpPr>
        <p:spPr>
          <a:xfrm>
            <a:off x="829475" y="366925"/>
            <a:ext cx="1386600" cy="23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ru" sz="900"/>
              <a:t>Санкт-Петербургская </a:t>
            </a:r>
            <a:br>
              <a:rPr lang="ru" sz="900"/>
            </a:br>
            <a:r>
              <a:rPr lang="ru" sz="900"/>
              <a:t>школа социальных наук 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401" name="Google Shape;401;p42"/>
          <p:cNvSpPr txBox="1"/>
          <p:nvPr>
            <p:ph idx="3" type="body"/>
          </p:nvPr>
        </p:nvSpPr>
        <p:spPr>
          <a:xfrm>
            <a:off x="2684423" y="369175"/>
            <a:ext cx="1676100" cy="22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</a:pPr>
            <a:r>
              <a:rPr lang="ru"/>
              <a:t>Департамент государственного администрирования</a:t>
            </a:r>
            <a:endParaRPr/>
          </a:p>
        </p:txBody>
      </p:sp>
      <p:sp>
        <p:nvSpPr>
          <p:cNvPr id="402" name="Google Shape;402;p42"/>
          <p:cNvSpPr txBox="1"/>
          <p:nvPr>
            <p:ph idx="5" type="body"/>
          </p:nvPr>
        </p:nvSpPr>
        <p:spPr>
          <a:xfrm>
            <a:off x="4828864" y="369180"/>
            <a:ext cx="1164300" cy="22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900"/>
              <a:buNone/>
            </a:pPr>
            <a:r>
              <a:rPr lang="ru">
                <a:solidFill>
                  <a:schemeClr val="dk1"/>
                </a:solidFill>
              </a:rPr>
              <a:t>Научно-учебная </a:t>
            </a:r>
            <a:br>
              <a:rPr lang="ru">
                <a:solidFill>
                  <a:schemeClr val="dk1"/>
                </a:solidFill>
              </a:rPr>
            </a:br>
            <a:r>
              <a:rPr lang="ru">
                <a:solidFill>
                  <a:schemeClr val="dk1"/>
                </a:solidFill>
              </a:rPr>
              <a:t>группа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403" name="Google Shape;403;p42"/>
          <p:cNvSpPr txBox="1"/>
          <p:nvPr>
            <p:ph idx="1" type="body"/>
          </p:nvPr>
        </p:nvSpPr>
        <p:spPr>
          <a:xfrm>
            <a:off x="4572000" y="1668625"/>
            <a:ext cx="4132500" cy="303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0" wrap="square" tIns="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</a:pPr>
            <a:r>
              <a:rPr b="1" lang="ru" sz="1500"/>
              <a:t>Миграция:</a:t>
            </a:r>
            <a:endParaRPr b="1" sz="15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</a:pPr>
            <a:r>
              <a:rPr lang="ru" sz="1500"/>
              <a:t> </a:t>
            </a:r>
            <a:endParaRPr/>
          </a:p>
        </p:txBody>
      </p:sp>
      <p:sp>
        <p:nvSpPr>
          <p:cNvPr id="404" name="Google Shape;404;p42"/>
          <p:cNvSpPr txBox="1"/>
          <p:nvPr>
            <p:ph type="title"/>
          </p:nvPr>
        </p:nvSpPr>
        <p:spPr>
          <a:xfrm>
            <a:off x="439418" y="916232"/>
            <a:ext cx="2950800" cy="43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600">
                <a:solidFill>
                  <a:srgbClr val="0E2D69"/>
                </a:solidFill>
              </a:rPr>
              <a:t>Зеленодольск</a:t>
            </a:r>
            <a:endParaRPr sz="2600">
              <a:solidFill>
                <a:srgbClr val="0E2D69"/>
              </a:solidFill>
            </a:endParaRPr>
          </a:p>
        </p:txBody>
      </p:sp>
      <p:pic>
        <p:nvPicPr>
          <p:cNvPr id="405" name="Google Shape;405;p42" title="Диаграмма"/>
          <p:cNvPicPr preferRelativeResize="0"/>
          <p:nvPr/>
        </p:nvPicPr>
        <p:blipFill rotWithShape="1">
          <a:blip r:embed="rId3">
            <a:alphaModFix/>
          </a:blip>
          <a:srcRect b="0" l="2419" r="0" t="0"/>
          <a:stretch/>
        </p:blipFill>
        <p:spPr>
          <a:xfrm>
            <a:off x="4571925" y="2193400"/>
            <a:ext cx="3964299" cy="2512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p42" title="Диаграмма"/>
          <p:cNvPicPr preferRelativeResize="0"/>
          <p:nvPr/>
        </p:nvPicPr>
        <p:blipFill rotWithShape="1">
          <a:blip r:embed="rId4">
            <a:alphaModFix/>
          </a:blip>
          <a:srcRect b="0" l="2827" r="0" t="0"/>
          <a:stretch/>
        </p:blipFill>
        <p:spPr>
          <a:xfrm>
            <a:off x="439425" y="2254263"/>
            <a:ext cx="3852174" cy="2451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43"/>
          <p:cNvSpPr txBox="1"/>
          <p:nvPr>
            <p:ph idx="1" type="body"/>
          </p:nvPr>
        </p:nvSpPr>
        <p:spPr>
          <a:xfrm>
            <a:off x="439425" y="1668619"/>
            <a:ext cx="6005400" cy="303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0" wrap="square" tIns="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</a:pPr>
            <a:r>
              <a:rPr b="1" lang="ru" sz="1500"/>
              <a:t>Градообразующие предприятия</a:t>
            </a:r>
            <a:endParaRPr sz="90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</a:pPr>
            <a:r>
              <a:t/>
            </a:r>
            <a:endParaRPr b="1" sz="1500"/>
          </a:p>
        </p:txBody>
      </p:sp>
      <p:sp>
        <p:nvSpPr>
          <p:cNvPr id="412" name="Google Shape;412;p43"/>
          <p:cNvSpPr txBox="1"/>
          <p:nvPr>
            <p:ph idx="1" type="body"/>
          </p:nvPr>
        </p:nvSpPr>
        <p:spPr>
          <a:xfrm>
            <a:off x="829475" y="366925"/>
            <a:ext cx="1386600" cy="23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ru" sz="900"/>
              <a:t>Санкт-Петербургская </a:t>
            </a:r>
            <a:br>
              <a:rPr lang="ru" sz="900"/>
            </a:br>
            <a:r>
              <a:rPr lang="ru" sz="900"/>
              <a:t>школа социальных наук 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413" name="Google Shape;413;p43"/>
          <p:cNvSpPr txBox="1"/>
          <p:nvPr>
            <p:ph idx="3" type="body"/>
          </p:nvPr>
        </p:nvSpPr>
        <p:spPr>
          <a:xfrm>
            <a:off x="2684423" y="369175"/>
            <a:ext cx="1676100" cy="22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</a:pPr>
            <a:r>
              <a:rPr lang="ru"/>
              <a:t>Департамент государственного администрирования</a:t>
            </a:r>
            <a:endParaRPr/>
          </a:p>
        </p:txBody>
      </p:sp>
      <p:sp>
        <p:nvSpPr>
          <p:cNvPr id="414" name="Google Shape;414;p43"/>
          <p:cNvSpPr txBox="1"/>
          <p:nvPr>
            <p:ph idx="5" type="body"/>
          </p:nvPr>
        </p:nvSpPr>
        <p:spPr>
          <a:xfrm>
            <a:off x="4828864" y="369180"/>
            <a:ext cx="1164300" cy="22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900"/>
              <a:buNone/>
            </a:pPr>
            <a:r>
              <a:rPr lang="ru">
                <a:solidFill>
                  <a:schemeClr val="dk1"/>
                </a:solidFill>
              </a:rPr>
              <a:t>Научно-учебная </a:t>
            </a:r>
            <a:br>
              <a:rPr lang="ru">
                <a:solidFill>
                  <a:schemeClr val="dk1"/>
                </a:solidFill>
              </a:rPr>
            </a:br>
            <a:r>
              <a:rPr lang="ru">
                <a:solidFill>
                  <a:schemeClr val="dk1"/>
                </a:solidFill>
              </a:rPr>
              <a:t>группа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415" name="Google Shape;415;p43"/>
          <p:cNvSpPr txBox="1"/>
          <p:nvPr/>
        </p:nvSpPr>
        <p:spPr>
          <a:xfrm>
            <a:off x="439425" y="2042875"/>
            <a:ext cx="3998100" cy="120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solidFill>
                  <a:srgbClr val="0E2D69"/>
                </a:solidFill>
              </a:rPr>
              <a:t>АО “ПРОИЗВОДСТВЕННОЕ ОБЪЕДИНЕНИЕ "ЗАВОД ИМЕНИ СЕРГО”</a:t>
            </a:r>
            <a:endParaRPr sz="1300">
              <a:solidFill>
                <a:srgbClr val="0E2D69"/>
              </a:solidFill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-"/>
            </a:pPr>
            <a:r>
              <a:rPr lang="ru" sz="1300">
                <a:solidFill>
                  <a:srgbClr val="0E2D69"/>
                </a:solidFill>
              </a:rPr>
              <a:t>Действующая </a:t>
            </a:r>
            <a:endParaRPr sz="1300">
              <a:solidFill>
                <a:srgbClr val="0E2D69"/>
              </a:solidFill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-"/>
            </a:pPr>
            <a:r>
              <a:rPr lang="ru" sz="1300">
                <a:solidFill>
                  <a:srgbClr val="0E2D69"/>
                </a:solidFill>
              </a:rPr>
              <a:t>Доля госконтрактов 1,54% (2015г.)</a:t>
            </a:r>
            <a:endParaRPr sz="1300">
              <a:solidFill>
                <a:srgbClr val="0E2D69"/>
              </a:solidFill>
            </a:endParaRPr>
          </a:p>
        </p:txBody>
      </p:sp>
      <p:sp>
        <p:nvSpPr>
          <p:cNvPr id="416" name="Google Shape;416;p43"/>
          <p:cNvSpPr txBox="1"/>
          <p:nvPr/>
        </p:nvSpPr>
        <p:spPr>
          <a:xfrm>
            <a:off x="4437537" y="4465050"/>
            <a:ext cx="3672600" cy="14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600">
                <a:solidFill>
                  <a:srgbClr val="000000"/>
                </a:solidFill>
              </a:rPr>
              <a:t>Источник: </a:t>
            </a:r>
            <a:r>
              <a:rPr lang="ru" sz="600"/>
              <a:t>составлено авторами</a:t>
            </a:r>
            <a:endParaRPr sz="600"/>
          </a:p>
        </p:txBody>
      </p:sp>
      <p:sp>
        <p:nvSpPr>
          <p:cNvPr id="417" name="Google Shape;417;p43"/>
          <p:cNvSpPr txBox="1"/>
          <p:nvPr/>
        </p:nvSpPr>
        <p:spPr>
          <a:xfrm>
            <a:off x="4373024" y="1501305"/>
            <a:ext cx="3801600" cy="24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600">
                <a:solidFill>
                  <a:srgbClr val="000000"/>
                </a:solidFill>
              </a:rPr>
              <a:t>Рисунок </a:t>
            </a:r>
            <a:r>
              <a:rPr lang="ru" sz="600"/>
              <a:t>3</a:t>
            </a:r>
            <a:r>
              <a:rPr lang="ru" sz="600">
                <a:solidFill>
                  <a:srgbClr val="000000"/>
                </a:solidFill>
              </a:rPr>
              <a:t> – Госконтракты градообразующих предприятий в г. </a:t>
            </a:r>
            <a:r>
              <a:rPr lang="ru" sz="600"/>
              <a:t>Зеленодольск</a:t>
            </a:r>
            <a:endParaRPr sz="600">
              <a:solidFill>
                <a:srgbClr val="000000"/>
              </a:solidFill>
            </a:endParaRPr>
          </a:p>
        </p:txBody>
      </p:sp>
      <p:sp>
        <p:nvSpPr>
          <p:cNvPr id="418" name="Google Shape;418;p43"/>
          <p:cNvSpPr txBox="1"/>
          <p:nvPr>
            <p:ph type="title"/>
          </p:nvPr>
        </p:nvSpPr>
        <p:spPr>
          <a:xfrm>
            <a:off x="439418" y="916232"/>
            <a:ext cx="2950800" cy="43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600">
                <a:solidFill>
                  <a:srgbClr val="0E2D69"/>
                </a:solidFill>
              </a:rPr>
              <a:t>Зеленодольск</a:t>
            </a:r>
            <a:endParaRPr sz="2600">
              <a:solidFill>
                <a:srgbClr val="0E2D69"/>
              </a:solidFill>
            </a:endParaRPr>
          </a:p>
        </p:txBody>
      </p:sp>
      <p:pic>
        <p:nvPicPr>
          <p:cNvPr id="419" name="Google Shape;419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36100" y="1842125"/>
            <a:ext cx="4554899" cy="2689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44"/>
          <p:cNvSpPr txBox="1"/>
          <p:nvPr>
            <p:ph idx="1" type="body"/>
          </p:nvPr>
        </p:nvSpPr>
        <p:spPr>
          <a:xfrm>
            <a:off x="439425" y="1668625"/>
            <a:ext cx="30633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0" wrap="square" tIns="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500"/>
              <a:t> Анализ бюджетов</a:t>
            </a:r>
            <a:endParaRPr b="1" sz="15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</a:pPr>
            <a:r>
              <a:t/>
            </a:r>
            <a:endParaRPr b="1" sz="15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</a:pPr>
            <a:r>
              <a:t/>
            </a:r>
            <a:endParaRPr sz="1500">
              <a:solidFill>
                <a:schemeClr val="accent3"/>
              </a:solidFill>
            </a:endParaRPr>
          </a:p>
        </p:txBody>
      </p:sp>
      <p:sp>
        <p:nvSpPr>
          <p:cNvPr id="425" name="Google Shape;425;p44"/>
          <p:cNvSpPr txBox="1"/>
          <p:nvPr>
            <p:ph idx="1" type="body"/>
          </p:nvPr>
        </p:nvSpPr>
        <p:spPr>
          <a:xfrm>
            <a:off x="829475" y="366925"/>
            <a:ext cx="1386600" cy="23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ru" sz="900"/>
              <a:t>Санкт-Петербургская </a:t>
            </a:r>
            <a:br>
              <a:rPr lang="ru" sz="900"/>
            </a:br>
            <a:r>
              <a:rPr lang="ru" sz="900"/>
              <a:t>школа социальных наук 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426" name="Google Shape;426;p44"/>
          <p:cNvSpPr txBox="1"/>
          <p:nvPr>
            <p:ph idx="3" type="body"/>
          </p:nvPr>
        </p:nvSpPr>
        <p:spPr>
          <a:xfrm>
            <a:off x="2684423" y="369175"/>
            <a:ext cx="1676100" cy="22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</a:pPr>
            <a:r>
              <a:rPr lang="ru"/>
              <a:t>Департамент государственного администрирования</a:t>
            </a:r>
            <a:endParaRPr/>
          </a:p>
        </p:txBody>
      </p:sp>
      <p:sp>
        <p:nvSpPr>
          <p:cNvPr id="427" name="Google Shape;427;p44"/>
          <p:cNvSpPr txBox="1"/>
          <p:nvPr>
            <p:ph idx="5" type="body"/>
          </p:nvPr>
        </p:nvSpPr>
        <p:spPr>
          <a:xfrm>
            <a:off x="4828864" y="369180"/>
            <a:ext cx="1164300" cy="22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900"/>
              <a:buNone/>
            </a:pPr>
            <a:r>
              <a:rPr lang="ru">
                <a:solidFill>
                  <a:schemeClr val="dk1"/>
                </a:solidFill>
              </a:rPr>
              <a:t>Научно-учебная </a:t>
            </a:r>
            <a:br>
              <a:rPr lang="ru">
                <a:solidFill>
                  <a:schemeClr val="dk1"/>
                </a:solidFill>
              </a:rPr>
            </a:br>
            <a:r>
              <a:rPr lang="ru">
                <a:solidFill>
                  <a:schemeClr val="dk1"/>
                </a:solidFill>
              </a:rPr>
              <a:t>группа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428" name="Google Shape;428;p44"/>
          <p:cNvSpPr txBox="1"/>
          <p:nvPr>
            <p:ph type="title"/>
          </p:nvPr>
        </p:nvSpPr>
        <p:spPr>
          <a:xfrm>
            <a:off x="439418" y="916232"/>
            <a:ext cx="2950800" cy="43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600">
                <a:solidFill>
                  <a:srgbClr val="0E2D69"/>
                </a:solidFill>
              </a:rPr>
              <a:t>Зеленодольск</a:t>
            </a:r>
            <a:endParaRPr sz="2600">
              <a:solidFill>
                <a:srgbClr val="0E2D69"/>
              </a:solidFill>
            </a:endParaRPr>
          </a:p>
        </p:txBody>
      </p:sp>
      <p:graphicFrame>
        <p:nvGraphicFramePr>
          <p:cNvPr id="429" name="Google Shape;429;p44"/>
          <p:cNvGraphicFramePr/>
          <p:nvPr/>
        </p:nvGraphicFramePr>
        <p:xfrm>
          <a:off x="4909175" y="16686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{605036F4-97CF-45C4-96E8-FC4FF79946E3}</a:tableStyleId>
              </a:tblPr>
              <a:tblGrid>
                <a:gridCol w="1374750"/>
                <a:gridCol w="1374750"/>
              </a:tblGrid>
              <a:tr h="323675">
                <a:tc gridSpan="2"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 sz="1200"/>
                        <a:t>Зеленодольск</a:t>
                      </a:r>
                      <a:endParaRPr b="1" sz="1200"/>
                    </a:p>
                  </a:txBody>
                  <a:tcPr marT="19050" marB="19050" marR="28575" marL="28575" anchor="b">
                    <a:lnL cap="flat" cmpd="sng" w="5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32367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 sz="1200"/>
                        <a:t>Кфу</a:t>
                      </a:r>
                      <a:endParaRPr b="1" sz="1200"/>
                    </a:p>
                  </a:txBody>
                  <a:tcPr marT="19050" marB="19050" marR="28575" marL="28575" anchor="b">
                    <a:lnL cap="flat" cmpd="sng" w="5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/>
                        <a:t>1,002</a:t>
                      </a:r>
                      <a:endParaRPr sz="1200"/>
                    </a:p>
                  </a:txBody>
                  <a:tcPr marT="19050" marB="19050" marR="28575" marL="28575" anchor="b">
                    <a:lnL cap="flat" cmpd="sng" w="5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EAD3"/>
                    </a:solidFill>
                  </a:tcPr>
                </a:tc>
              </a:tr>
              <a:tr h="32367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 sz="1200"/>
                        <a:t>Кдз</a:t>
                      </a:r>
                      <a:endParaRPr b="1" sz="1200"/>
                    </a:p>
                  </a:txBody>
                  <a:tcPr marT="19050" marB="19050" marR="28575" marL="28575" anchor="b">
                    <a:lnL cap="flat" cmpd="sng" w="5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/>
                        <a:t>N/A*</a:t>
                      </a:r>
                      <a:endParaRPr sz="1200"/>
                    </a:p>
                  </a:txBody>
                  <a:tcPr marT="19050" marB="19050" marR="28575" marL="28575" anchor="b">
                    <a:lnL cap="flat" cmpd="sng" w="5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2367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 sz="1200"/>
                        <a:t>Кпр</a:t>
                      </a:r>
                      <a:endParaRPr b="1" sz="1200"/>
                    </a:p>
                  </a:txBody>
                  <a:tcPr marT="19050" marB="19050" marR="28575" marL="28575" anchor="b">
                    <a:lnL cap="flat" cmpd="sng" w="5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/>
                        <a:t>1,026</a:t>
                      </a:r>
                      <a:endParaRPr sz="1200"/>
                    </a:p>
                  </a:txBody>
                  <a:tcPr marT="19050" marB="19050" marR="28575" marL="28575" anchor="b">
                    <a:lnL cap="flat" cmpd="sng" w="5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EAD3"/>
                    </a:solidFill>
                  </a:tcPr>
                </a:tc>
              </a:tr>
              <a:tr h="32367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 sz="1200"/>
                        <a:t>Кпд</a:t>
                      </a:r>
                      <a:endParaRPr b="1" sz="1200"/>
                    </a:p>
                  </a:txBody>
                  <a:tcPr marT="19050" marB="19050" marR="28575" marL="28575" anchor="b">
                    <a:lnL cap="flat" cmpd="sng" w="5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/>
                        <a:t>0,164</a:t>
                      </a:r>
                      <a:endParaRPr sz="1200"/>
                    </a:p>
                  </a:txBody>
                  <a:tcPr marT="19050" marB="19050" marR="28575" marL="28575" anchor="b">
                    <a:lnL cap="flat" cmpd="sng" w="5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</a:tr>
              <a:tr h="32367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 sz="1200"/>
                        <a:t>Ксб</a:t>
                      </a:r>
                      <a:endParaRPr b="1" sz="1200"/>
                    </a:p>
                  </a:txBody>
                  <a:tcPr marT="19050" marB="19050" marR="28575" marL="28575" anchor="b">
                    <a:lnL cap="flat" cmpd="sng" w="5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/>
                        <a:t>N/A*</a:t>
                      </a:r>
                      <a:endParaRPr sz="1200"/>
                    </a:p>
                  </a:txBody>
                  <a:tcPr marT="19050" marB="19050" marR="28575" marL="28575" anchor="b">
                    <a:lnL cap="flat" cmpd="sng" w="5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2367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 sz="1200"/>
                        <a:t>Кфн</a:t>
                      </a:r>
                      <a:endParaRPr b="1" sz="1200"/>
                    </a:p>
                  </a:txBody>
                  <a:tcPr marT="19050" marB="19050" marR="28575" marL="28575" anchor="b">
                    <a:lnL cap="flat" cmpd="sng" w="5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/>
                        <a:t>0,977</a:t>
                      </a:r>
                      <a:endParaRPr sz="1200"/>
                    </a:p>
                  </a:txBody>
                  <a:tcPr marT="19050" marB="19050" marR="28575" marL="28575" anchor="b">
                    <a:lnL cap="flat" cmpd="sng" w="5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</a:tr>
              <a:tr h="32367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 sz="1200"/>
                        <a:t>Кфз</a:t>
                      </a:r>
                      <a:endParaRPr b="1" sz="1200"/>
                    </a:p>
                  </a:txBody>
                  <a:tcPr marT="19050" marB="19050" marR="28575" marL="28575" anchor="b">
                    <a:lnL cap="flat" cmpd="sng" w="5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/>
                        <a:t>0,023</a:t>
                      </a:r>
                      <a:endParaRPr sz="1200"/>
                    </a:p>
                  </a:txBody>
                  <a:tcPr marT="19050" marB="19050" marR="28575" marL="28575" anchor="b">
                    <a:lnL cap="flat" cmpd="sng" w="5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</a:tr>
            </a:tbl>
          </a:graphicData>
        </a:graphic>
      </p:graphicFrame>
      <p:sp>
        <p:nvSpPr>
          <p:cNvPr id="430" name="Google Shape;430;p44"/>
          <p:cNvSpPr txBox="1"/>
          <p:nvPr/>
        </p:nvSpPr>
        <p:spPr>
          <a:xfrm>
            <a:off x="439425" y="4445450"/>
            <a:ext cx="27495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>
                <a:solidFill>
                  <a:schemeClr val="accent3"/>
                </a:solidFill>
              </a:rPr>
              <a:t>* В отчёте по данному МО не было данных о муниципальном долге и субсидиях</a:t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1" name="Google Shape;431;p44"/>
          <p:cNvSpPr txBox="1"/>
          <p:nvPr/>
        </p:nvSpPr>
        <p:spPr>
          <a:xfrm>
            <a:off x="4828875" y="1247200"/>
            <a:ext cx="2827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600"/>
              <a:t>Таблица 3 – Показатели финансовой устойчивости муниципального бюджета г. Зеленодольска</a:t>
            </a:r>
            <a:endParaRPr sz="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/>
          </a:p>
        </p:txBody>
      </p:sp>
      <p:sp>
        <p:nvSpPr>
          <p:cNvPr id="432" name="Google Shape;432;p44"/>
          <p:cNvSpPr txBox="1"/>
          <p:nvPr/>
        </p:nvSpPr>
        <p:spPr>
          <a:xfrm>
            <a:off x="4909175" y="4465050"/>
            <a:ext cx="3201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600">
                <a:solidFill>
                  <a:srgbClr val="000000"/>
                </a:solidFill>
              </a:rPr>
              <a:t>Источник: </a:t>
            </a:r>
            <a:r>
              <a:rPr lang="ru" sz="600"/>
              <a:t>составлено авторами</a:t>
            </a:r>
            <a:endParaRPr sz="600"/>
          </a:p>
        </p:txBody>
      </p:sp>
      <p:sp>
        <p:nvSpPr>
          <p:cNvPr id="433" name="Google Shape;433;p44"/>
          <p:cNvSpPr txBox="1"/>
          <p:nvPr/>
        </p:nvSpPr>
        <p:spPr>
          <a:xfrm>
            <a:off x="414825" y="2140325"/>
            <a:ext cx="3000000" cy="200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>
                <a:solidFill>
                  <a:schemeClr val="dk2"/>
                </a:solidFill>
              </a:rPr>
              <a:t>Красный — значение сильно отклоняется от нормы</a:t>
            </a:r>
            <a:endParaRPr sz="15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>
                <a:solidFill>
                  <a:schemeClr val="dk2"/>
                </a:solidFill>
              </a:rPr>
              <a:t>Жёлтый — значение отклоняется от нормы не очень значительно</a:t>
            </a:r>
            <a:endParaRPr sz="15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>
                <a:solidFill>
                  <a:schemeClr val="dk2"/>
                </a:solidFill>
              </a:rPr>
              <a:t>Зелёный — значение в пределах нормы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27"/>
          <p:cNvSpPr txBox="1"/>
          <p:nvPr>
            <p:ph type="title"/>
          </p:nvPr>
        </p:nvSpPr>
        <p:spPr>
          <a:xfrm>
            <a:off x="439418" y="916232"/>
            <a:ext cx="2950800" cy="43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600">
                <a:solidFill>
                  <a:srgbClr val="0E2D69"/>
                </a:solidFill>
              </a:rPr>
              <a:t>Киселёвск</a:t>
            </a:r>
            <a:endParaRPr sz="2100"/>
          </a:p>
        </p:txBody>
      </p:sp>
      <p:sp>
        <p:nvSpPr>
          <p:cNvPr id="234" name="Google Shape;234;p27"/>
          <p:cNvSpPr txBox="1"/>
          <p:nvPr>
            <p:ph idx="1" type="body"/>
          </p:nvPr>
        </p:nvSpPr>
        <p:spPr>
          <a:xfrm>
            <a:off x="439425" y="1668625"/>
            <a:ext cx="4485900" cy="303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0" wrap="square" tIns="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</a:pPr>
            <a:r>
              <a:rPr b="1" lang="ru" sz="1500"/>
              <a:t>Кемеровская область </a:t>
            </a:r>
            <a:endParaRPr b="1" sz="15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</a:pPr>
            <a:r>
              <a:t/>
            </a:r>
            <a:endParaRPr b="1" sz="15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</a:pPr>
            <a:r>
              <a:rPr b="1" lang="ru" sz="1500"/>
              <a:t>Специализация</a:t>
            </a:r>
            <a:r>
              <a:rPr b="1" lang="ru" sz="1500"/>
              <a:t>: </a:t>
            </a:r>
            <a:r>
              <a:rPr lang="ru" sz="1400"/>
              <a:t>д</a:t>
            </a:r>
            <a:r>
              <a:rPr lang="ru" sz="1400"/>
              <a:t>обыча полезных ископаемых </a:t>
            </a:r>
            <a:endParaRPr sz="3133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</a:pPr>
            <a:r>
              <a:t/>
            </a:r>
            <a:endParaRPr b="1" sz="15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</a:pPr>
            <a:r>
              <a:rPr b="1" lang="ru" sz="1500"/>
              <a:t>Индекс качества городской среды</a:t>
            </a:r>
            <a:r>
              <a:rPr b="1" lang="ru" sz="1500"/>
              <a:t>:</a:t>
            </a:r>
            <a:r>
              <a:rPr lang="ru" sz="1500"/>
              <a:t> 156 баллов</a:t>
            </a:r>
            <a:endParaRPr sz="15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</a:pPr>
            <a:r>
              <a:rPr lang="ru" sz="1500"/>
              <a:t>город с неблагоприятной </a:t>
            </a:r>
            <a:r>
              <a:rPr lang="ru" sz="1500"/>
              <a:t>городской средой</a:t>
            </a:r>
            <a:endParaRPr sz="105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000000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</a:pPr>
            <a:r>
              <a:t/>
            </a:r>
            <a:endParaRPr sz="1500"/>
          </a:p>
        </p:txBody>
      </p:sp>
      <p:sp>
        <p:nvSpPr>
          <p:cNvPr id="235" name="Google Shape;235;p27"/>
          <p:cNvSpPr txBox="1"/>
          <p:nvPr>
            <p:ph idx="1" type="body"/>
          </p:nvPr>
        </p:nvSpPr>
        <p:spPr>
          <a:xfrm>
            <a:off x="829475" y="366925"/>
            <a:ext cx="1386600" cy="23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ru" sz="900"/>
              <a:t>Санкт-Петербургская </a:t>
            </a:r>
            <a:br>
              <a:rPr lang="ru" sz="900"/>
            </a:br>
            <a:r>
              <a:rPr lang="ru" sz="900"/>
              <a:t>школа социальных наук 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236" name="Google Shape;236;p27"/>
          <p:cNvSpPr txBox="1"/>
          <p:nvPr>
            <p:ph idx="3" type="body"/>
          </p:nvPr>
        </p:nvSpPr>
        <p:spPr>
          <a:xfrm>
            <a:off x="2684423" y="369175"/>
            <a:ext cx="1676100" cy="22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</a:pPr>
            <a:r>
              <a:rPr lang="ru"/>
              <a:t>Департамент государственного администрирования</a:t>
            </a:r>
            <a:endParaRPr/>
          </a:p>
        </p:txBody>
      </p:sp>
      <p:sp>
        <p:nvSpPr>
          <p:cNvPr id="237" name="Google Shape;237;p27"/>
          <p:cNvSpPr txBox="1"/>
          <p:nvPr>
            <p:ph idx="5" type="body"/>
          </p:nvPr>
        </p:nvSpPr>
        <p:spPr>
          <a:xfrm>
            <a:off x="4828864" y="369180"/>
            <a:ext cx="1164300" cy="22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900"/>
              <a:buFont typeface="Arial"/>
              <a:buNone/>
            </a:pPr>
            <a:r>
              <a:rPr lang="ru">
                <a:solidFill>
                  <a:schemeClr val="dk1"/>
                </a:solidFill>
              </a:rPr>
              <a:t>Научно-учебная </a:t>
            </a:r>
            <a:br>
              <a:rPr lang="ru">
                <a:solidFill>
                  <a:schemeClr val="dk1"/>
                </a:solidFill>
              </a:rPr>
            </a:br>
            <a:r>
              <a:rPr lang="ru">
                <a:solidFill>
                  <a:schemeClr val="dk1"/>
                </a:solidFill>
              </a:rPr>
              <a:t>группа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238" name="Google Shape;238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28875" y="1565401"/>
            <a:ext cx="4065102" cy="32433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45"/>
          <p:cNvSpPr txBox="1"/>
          <p:nvPr>
            <p:ph idx="1" type="body"/>
          </p:nvPr>
        </p:nvSpPr>
        <p:spPr>
          <a:xfrm>
            <a:off x="439425" y="1668625"/>
            <a:ext cx="3614400" cy="303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0" wrap="square" tIns="0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500"/>
              <a:t> ТОСЭР</a:t>
            </a:r>
            <a:endParaRPr b="1" sz="15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/>
              <a:t>Виды экономической деятельности:</a:t>
            </a:r>
            <a:endParaRPr b="1" sz="12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/>
              <a:t>1. Производство пищевых продуктов</a:t>
            </a:r>
            <a:endParaRPr sz="8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/>
              <a:t>2. Производство безалкогольных напитков; производство минеральных вод и прочих питьевых вод в бутылках</a:t>
            </a:r>
            <a:endParaRPr sz="8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/>
              <a:t>3. Производство одежды</a:t>
            </a:r>
            <a:endParaRPr sz="8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/>
              <a:t>4. Производство кожи и изделий из кожи</a:t>
            </a:r>
            <a:endParaRPr sz="8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/>
              <a:t>5. Обработка древесины и производство изделий из дерева и пробки, кроме мебели, производство изделий из соломки и материалов для плетения</a:t>
            </a:r>
            <a:endParaRPr sz="8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/>
              <a:t>6. Производство лекарственных средств и материалов, применяемых в медицинских целях</a:t>
            </a:r>
            <a:endParaRPr sz="8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/>
              <a:t>7. Производство резиновых и пластмассовых изделий</a:t>
            </a:r>
            <a:endParaRPr sz="8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/>
              <a:t>8. Производство прочей неметаллической минеральной продукции</a:t>
            </a:r>
            <a:endParaRPr sz="8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/>
              <a:t>9. Производство металлургическое</a:t>
            </a:r>
            <a:endParaRPr sz="8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/>
              <a:t>10. Производство готовых металлических изделий, кроме машин и оборудования (за исключением производства оружия и боеприпасов)</a:t>
            </a:r>
            <a:endParaRPr sz="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</a:pPr>
            <a:r>
              <a:t/>
            </a:r>
            <a:endParaRPr b="1" sz="1500"/>
          </a:p>
        </p:txBody>
      </p:sp>
      <p:sp>
        <p:nvSpPr>
          <p:cNvPr id="439" name="Google Shape;439;p45"/>
          <p:cNvSpPr txBox="1"/>
          <p:nvPr>
            <p:ph idx="1" type="body"/>
          </p:nvPr>
        </p:nvSpPr>
        <p:spPr>
          <a:xfrm>
            <a:off x="829475" y="366925"/>
            <a:ext cx="1386600" cy="23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ru" sz="900"/>
              <a:t>Санкт-Петербургская </a:t>
            </a:r>
            <a:br>
              <a:rPr lang="ru" sz="900"/>
            </a:br>
            <a:r>
              <a:rPr lang="ru" sz="900"/>
              <a:t>школа социальных наук 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440" name="Google Shape;440;p45"/>
          <p:cNvSpPr txBox="1"/>
          <p:nvPr>
            <p:ph idx="3" type="body"/>
          </p:nvPr>
        </p:nvSpPr>
        <p:spPr>
          <a:xfrm>
            <a:off x="2684423" y="369175"/>
            <a:ext cx="1676100" cy="22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</a:pPr>
            <a:r>
              <a:rPr lang="ru"/>
              <a:t>Департамент государственного администрирования</a:t>
            </a:r>
            <a:endParaRPr/>
          </a:p>
        </p:txBody>
      </p:sp>
      <p:sp>
        <p:nvSpPr>
          <p:cNvPr id="441" name="Google Shape;441;p45"/>
          <p:cNvSpPr txBox="1"/>
          <p:nvPr>
            <p:ph idx="5" type="body"/>
          </p:nvPr>
        </p:nvSpPr>
        <p:spPr>
          <a:xfrm>
            <a:off x="4828864" y="369180"/>
            <a:ext cx="1164300" cy="22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900"/>
              <a:buNone/>
            </a:pPr>
            <a:r>
              <a:rPr lang="ru">
                <a:solidFill>
                  <a:schemeClr val="dk1"/>
                </a:solidFill>
              </a:rPr>
              <a:t>Научно-учебная </a:t>
            </a:r>
            <a:br>
              <a:rPr lang="ru">
                <a:solidFill>
                  <a:schemeClr val="dk1"/>
                </a:solidFill>
              </a:rPr>
            </a:br>
            <a:r>
              <a:rPr lang="ru">
                <a:solidFill>
                  <a:schemeClr val="dk1"/>
                </a:solidFill>
              </a:rPr>
              <a:t>группа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442" name="Google Shape;442;p45"/>
          <p:cNvSpPr txBox="1"/>
          <p:nvPr>
            <p:ph type="title"/>
          </p:nvPr>
        </p:nvSpPr>
        <p:spPr>
          <a:xfrm>
            <a:off x="439418" y="916232"/>
            <a:ext cx="2950800" cy="43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600">
                <a:solidFill>
                  <a:srgbClr val="0E2D69"/>
                </a:solidFill>
              </a:rPr>
              <a:t>Зеленодольск</a:t>
            </a:r>
            <a:endParaRPr sz="2100"/>
          </a:p>
        </p:txBody>
      </p:sp>
      <p:sp>
        <p:nvSpPr>
          <p:cNvPr id="443" name="Google Shape;443;p45"/>
          <p:cNvSpPr txBox="1"/>
          <p:nvPr/>
        </p:nvSpPr>
        <p:spPr>
          <a:xfrm>
            <a:off x="4360525" y="2186100"/>
            <a:ext cx="3372300" cy="27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>
                <a:solidFill>
                  <a:srgbClr val="0E2D69"/>
                </a:solidFill>
              </a:rPr>
              <a:t>11. Производство электрического оборудования</a:t>
            </a:r>
            <a:endParaRPr sz="800">
              <a:solidFill>
                <a:srgbClr val="0E2D69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>
                <a:solidFill>
                  <a:srgbClr val="0E2D69"/>
                </a:solidFill>
              </a:rPr>
              <a:t>12. Производство машин и оборудования, не включенных в другие группировки</a:t>
            </a:r>
            <a:endParaRPr sz="800">
              <a:solidFill>
                <a:srgbClr val="0E2D69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>
                <a:solidFill>
                  <a:srgbClr val="0E2D69"/>
                </a:solidFill>
              </a:rPr>
              <a:t>13. Производство мебели</a:t>
            </a:r>
            <a:endParaRPr sz="800">
              <a:solidFill>
                <a:srgbClr val="0E2D69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>
                <a:solidFill>
                  <a:srgbClr val="0E2D69"/>
                </a:solidFill>
              </a:rPr>
              <a:t>14. Производство прочих готовых изделий</a:t>
            </a:r>
            <a:endParaRPr sz="800">
              <a:solidFill>
                <a:srgbClr val="0E2D69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>
                <a:solidFill>
                  <a:srgbClr val="0E2D69"/>
                </a:solidFill>
              </a:rPr>
              <a:t>15. Ремонт и монтаж машин и оборудования</a:t>
            </a:r>
            <a:endParaRPr sz="800">
              <a:solidFill>
                <a:srgbClr val="0E2D69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>
                <a:solidFill>
                  <a:srgbClr val="0E2D69"/>
                </a:solidFill>
              </a:rPr>
              <a:t>16. Деятельность по складированию и хранению</a:t>
            </a:r>
            <a:endParaRPr sz="800">
              <a:solidFill>
                <a:srgbClr val="0E2D69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>
                <a:solidFill>
                  <a:srgbClr val="0E2D69"/>
                </a:solidFill>
              </a:rPr>
              <a:t>17. Транспортная обработка грузов</a:t>
            </a:r>
            <a:endParaRPr sz="800">
              <a:solidFill>
                <a:srgbClr val="0E2D69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>
                <a:solidFill>
                  <a:srgbClr val="0E2D69"/>
                </a:solidFill>
              </a:rPr>
              <a:t>18. Производство кинофильмов, видеофильмов и телевизионных программ, издание звукозаписей и нот</a:t>
            </a:r>
            <a:endParaRPr sz="800">
              <a:solidFill>
                <a:srgbClr val="0E2D69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0E2D69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0E2D69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0E2D69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0E2D69"/>
              </a:solidFill>
            </a:endParaRPr>
          </a:p>
        </p:txBody>
      </p:sp>
      <p:sp>
        <p:nvSpPr>
          <p:cNvPr id="444" name="Google Shape;444;p45"/>
          <p:cNvSpPr txBox="1"/>
          <p:nvPr/>
        </p:nvSpPr>
        <p:spPr>
          <a:xfrm>
            <a:off x="387925" y="4615400"/>
            <a:ext cx="7544700" cy="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700" u="sng">
                <a:solidFill>
                  <a:schemeClr val="hlink"/>
                </a:solidFill>
                <a:hlinkClick r:id="rId3"/>
              </a:rPr>
              <a:t>Постановление Правительства Российской Федерации от 22 декабря 2017 г. N 1611 «О создании территории опережающего социально-экономического развития "Зеленодольск»</a:t>
            </a:r>
            <a:endParaRPr sz="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46"/>
          <p:cNvSpPr txBox="1"/>
          <p:nvPr>
            <p:ph idx="1" type="body"/>
          </p:nvPr>
        </p:nvSpPr>
        <p:spPr>
          <a:xfrm>
            <a:off x="439425" y="1668625"/>
            <a:ext cx="8159700" cy="2530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0" wrap="square" tIns="0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517"/>
              <a:t> ТОСЭР</a:t>
            </a:r>
            <a:endParaRPr b="1" sz="1517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400"/>
              <a:t>Налоговые льготы резидентам ТОСЭР «Зеленодольск»:</a:t>
            </a:r>
            <a:endParaRPr b="1" sz="14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/>
              <a:t>- 7,6%* – страховые </a:t>
            </a:r>
            <a:r>
              <a:rPr lang="ru" sz="1400"/>
              <a:t>взносы</a:t>
            </a:r>
            <a:endParaRPr sz="14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/>
              <a:t>*для получивших статус резидента до 2020 года</a:t>
            </a:r>
            <a:endParaRPr sz="9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/>
              <a:t>- 5%* – налог на прибыль</a:t>
            </a:r>
            <a:endParaRPr sz="14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/>
              <a:t>*первые 5 лет с момента получения первой прибыли</a:t>
            </a:r>
            <a:endParaRPr sz="9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/>
              <a:t>- 0% – налог на землю</a:t>
            </a:r>
            <a:endParaRPr sz="14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/>
              <a:t>- 0% – налог на имущество</a:t>
            </a:r>
            <a:endParaRPr sz="14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450" name="Google Shape;450;p46"/>
          <p:cNvSpPr txBox="1"/>
          <p:nvPr>
            <p:ph idx="1" type="body"/>
          </p:nvPr>
        </p:nvSpPr>
        <p:spPr>
          <a:xfrm>
            <a:off x="829475" y="366925"/>
            <a:ext cx="1386600" cy="23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ru" sz="900"/>
              <a:t>Санкт-Петербургская </a:t>
            </a:r>
            <a:br>
              <a:rPr lang="ru" sz="900"/>
            </a:br>
            <a:r>
              <a:rPr lang="ru" sz="900"/>
              <a:t>школа социальных наук 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451" name="Google Shape;451;p46"/>
          <p:cNvSpPr txBox="1"/>
          <p:nvPr>
            <p:ph idx="3" type="body"/>
          </p:nvPr>
        </p:nvSpPr>
        <p:spPr>
          <a:xfrm>
            <a:off x="2684423" y="369175"/>
            <a:ext cx="1676100" cy="22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</a:pPr>
            <a:r>
              <a:rPr lang="ru"/>
              <a:t>Департамент государственного администрирования</a:t>
            </a:r>
            <a:endParaRPr/>
          </a:p>
        </p:txBody>
      </p:sp>
      <p:sp>
        <p:nvSpPr>
          <p:cNvPr id="452" name="Google Shape;452;p46"/>
          <p:cNvSpPr txBox="1"/>
          <p:nvPr>
            <p:ph idx="5" type="body"/>
          </p:nvPr>
        </p:nvSpPr>
        <p:spPr>
          <a:xfrm>
            <a:off x="4828864" y="369180"/>
            <a:ext cx="1164300" cy="22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900"/>
              <a:buNone/>
            </a:pPr>
            <a:r>
              <a:rPr lang="ru">
                <a:solidFill>
                  <a:schemeClr val="dk1"/>
                </a:solidFill>
              </a:rPr>
              <a:t>Научно-учебная </a:t>
            </a:r>
            <a:br>
              <a:rPr lang="ru">
                <a:solidFill>
                  <a:schemeClr val="dk1"/>
                </a:solidFill>
              </a:rPr>
            </a:br>
            <a:r>
              <a:rPr lang="ru">
                <a:solidFill>
                  <a:schemeClr val="dk1"/>
                </a:solidFill>
              </a:rPr>
              <a:t>группа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453" name="Google Shape;453;p46"/>
          <p:cNvSpPr txBox="1"/>
          <p:nvPr>
            <p:ph type="title"/>
          </p:nvPr>
        </p:nvSpPr>
        <p:spPr>
          <a:xfrm>
            <a:off x="439418" y="916232"/>
            <a:ext cx="2950800" cy="43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600">
                <a:solidFill>
                  <a:srgbClr val="0E2D69"/>
                </a:solidFill>
              </a:rPr>
              <a:t>Зеленодольск</a:t>
            </a:r>
            <a:endParaRPr sz="2100"/>
          </a:p>
        </p:txBody>
      </p:sp>
      <p:sp>
        <p:nvSpPr>
          <p:cNvPr id="454" name="Google Shape;454;p46"/>
          <p:cNvSpPr txBox="1"/>
          <p:nvPr/>
        </p:nvSpPr>
        <p:spPr>
          <a:xfrm>
            <a:off x="387925" y="4615400"/>
            <a:ext cx="7544700" cy="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700" u="sng">
                <a:solidFill>
                  <a:schemeClr val="hlink"/>
                </a:solidFill>
                <a:hlinkClick r:id="rId3"/>
              </a:rPr>
              <a:t>Постановление Правительства Российской Федерации от 22 декабря 2017 г. N 1611 «О создании территории опережающего социально-экономического развития "Зеленодольск»</a:t>
            </a:r>
            <a:endParaRPr sz="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47"/>
          <p:cNvSpPr txBox="1"/>
          <p:nvPr>
            <p:ph idx="1" type="body"/>
          </p:nvPr>
        </p:nvSpPr>
        <p:spPr>
          <a:xfrm>
            <a:off x="439425" y="1668619"/>
            <a:ext cx="6005400" cy="303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0" wrap="square" tIns="0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500"/>
              <a:t>Социальные проекты, инициативы градообразующих предприятий, проекты по благоустройству </a:t>
            </a:r>
            <a:endParaRPr b="1" sz="15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/>
          </a:p>
          <a:p>
            <a:pPr indent="-3238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-"/>
            </a:pPr>
            <a:r>
              <a:rPr lang="ru" sz="1500"/>
              <a:t>программа «Жилье для российской семьи»</a:t>
            </a:r>
            <a:endParaRPr sz="1500"/>
          </a:p>
          <a:p>
            <a:pPr indent="-3238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-"/>
            </a:pPr>
            <a:r>
              <a:rPr lang="ru" sz="1500"/>
              <a:t>до 2030 года по проекту «Большой Зеленодольск» планируется ввести 5,6 млн квадратов жилья</a:t>
            </a:r>
            <a:endParaRPr sz="1500"/>
          </a:p>
          <a:p>
            <a:pPr indent="-3238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-"/>
            </a:pPr>
            <a:r>
              <a:rPr lang="ru" sz="1500"/>
              <a:t>проект «Яркий Зеленодольск»</a:t>
            </a:r>
            <a:endParaRPr sz="1350">
              <a:solidFill>
                <a:srgbClr val="2B3654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rgbClr val="2B3654"/>
              </a:solidFill>
              <a:highlight>
                <a:srgbClr val="FFFFFF"/>
              </a:highlight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60" name="Google Shape;460;p47"/>
          <p:cNvSpPr txBox="1"/>
          <p:nvPr>
            <p:ph idx="1" type="body"/>
          </p:nvPr>
        </p:nvSpPr>
        <p:spPr>
          <a:xfrm>
            <a:off x="829475" y="366925"/>
            <a:ext cx="1386600" cy="23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ru" sz="900"/>
              <a:t>Санкт-Петербургская </a:t>
            </a:r>
            <a:br>
              <a:rPr lang="ru" sz="900"/>
            </a:br>
            <a:r>
              <a:rPr lang="ru" sz="900"/>
              <a:t>школа социальных наук 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461" name="Google Shape;461;p47"/>
          <p:cNvSpPr txBox="1"/>
          <p:nvPr>
            <p:ph idx="3" type="body"/>
          </p:nvPr>
        </p:nvSpPr>
        <p:spPr>
          <a:xfrm>
            <a:off x="2684423" y="369175"/>
            <a:ext cx="1676100" cy="22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</a:pPr>
            <a:r>
              <a:rPr lang="ru"/>
              <a:t>Департамент государственного администрирования</a:t>
            </a:r>
            <a:endParaRPr/>
          </a:p>
        </p:txBody>
      </p:sp>
      <p:sp>
        <p:nvSpPr>
          <p:cNvPr id="462" name="Google Shape;462;p47"/>
          <p:cNvSpPr txBox="1"/>
          <p:nvPr>
            <p:ph idx="5" type="body"/>
          </p:nvPr>
        </p:nvSpPr>
        <p:spPr>
          <a:xfrm>
            <a:off x="4828864" y="369180"/>
            <a:ext cx="1164300" cy="22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900"/>
              <a:buNone/>
            </a:pPr>
            <a:r>
              <a:rPr lang="ru">
                <a:solidFill>
                  <a:schemeClr val="dk1"/>
                </a:solidFill>
              </a:rPr>
              <a:t>Научно-учебная </a:t>
            </a:r>
            <a:br>
              <a:rPr lang="ru">
                <a:solidFill>
                  <a:schemeClr val="dk1"/>
                </a:solidFill>
              </a:rPr>
            </a:br>
            <a:r>
              <a:rPr lang="ru">
                <a:solidFill>
                  <a:schemeClr val="dk1"/>
                </a:solidFill>
              </a:rPr>
              <a:t>группа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463" name="Google Shape;463;p47"/>
          <p:cNvSpPr txBox="1"/>
          <p:nvPr>
            <p:ph type="title"/>
          </p:nvPr>
        </p:nvSpPr>
        <p:spPr>
          <a:xfrm>
            <a:off x="439418" y="916232"/>
            <a:ext cx="2950800" cy="43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600">
                <a:solidFill>
                  <a:srgbClr val="0E2D69"/>
                </a:solidFill>
              </a:rPr>
              <a:t>Зеленодольск</a:t>
            </a:r>
            <a:endParaRPr sz="2600">
              <a:solidFill>
                <a:srgbClr val="0E2D69"/>
              </a:solidFill>
            </a:endParaRPr>
          </a:p>
        </p:txBody>
      </p:sp>
      <p:pic>
        <p:nvPicPr>
          <p:cNvPr id="464" name="Google Shape;464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39900" y="2980775"/>
            <a:ext cx="3360925" cy="1883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48"/>
          <p:cNvSpPr txBox="1"/>
          <p:nvPr>
            <p:ph idx="1" type="body"/>
          </p:nvPr>
        </p:nvSpPr>
        <p:spPr>
          <a:xfrm>
            <a:off x="439425" y="1668625"/>
            <a:ext cx="5423700" cy="303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0" wrap="square" tIns="0">
            <a:normAutofit fontScale="92500" lnSpcReduction="2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500"/>
              <a:t>Стейкхолдеры</a:t>
            </a:r>
            <a:endParaRPr b="1" sz="15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 u="sng">
                <a:solidFill>
                  <a:schemeClr val="hlink"/>
                </a:solidFill>
                <a:hlinkClick r:id="rId3"/>
              </a:rPr>
              <a:t>Страница Михаила Афанасьева, главы  Зеленодольского муниципального района, мэра Зеленодольска</a:t>
            </a:r>
            <a:endParaRPr sz="11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ru" sz="1100">
                <a:solidFill>
                  <a:srgbClr val="000000"/>
                </a:solidFill>
              </a:rPr>
              <a:t>Страница ведётся регулярно, активно, мэр предоставляет ссылки на организации и компании, с которыми встречается</a:t>
            </a:r>
            <a:endParaRPr i="1" sz="11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1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 u="sng">
                <a:solidFill>
                  <a:schemeClr val="hlink"/>
                </a:solidFill>
                <a:hlinkClick r:id="rId4"/>
              </a:rPr>
              <a:t>Группа компаний «Вертикаль» в Зеленодольске</a:t>
            </a:r>
            <a:endParaRPr i="1" sz="11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ru" sz="1100">
                <a:solidFill>
                  <a:srgbClr val="000000"/>
                </a:solidFill>
              </a:rPr>
              <a:t>Группа компаний успешно развивается более 20 лет и входит в пятерку крупнейших российских производителей оборудования и металлоконструкций для монолитного строительства</a:t>
            </a:r>
            <a:endParaRPr i="1" sz="11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1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 u="sng">
                <a:solidFill>
                  <a:schemeClr val="hlink"/>
                </a:solidFill>
                <a:hlinkClick r:id="rId5"/>
              </a:rPr>
              <a:t>Волонтерская группа ЭкоЛогично Зеленодольск</a:t>
            </a:r>
            <a:endParaRPr sz="1300" u="sng">
              <a:solidFill>
                <a:schemeClr val="hlink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ru" sz="1100">
                <a:solidFill>
                  <a:srgbClr val="000000"/>
                </a:solidFill>
              </a:rPr>
              <a:t>Команда неравнодушных к проблемам экологии людей</a:t>
            </a:r>
            <a:endParaRPr i="1" sz="11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1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 u="sng">
                <a:solidFill>
                  <a:schemeClr val="hlink"/>
                </a:solidFill>
                <a:hlinkClick r:id="rId6"/>
              </a:rPr>
              <a:t>Молодежный центр «ПОРТ» Зеленодольск</a:t>
            </a:r>
            <a:endParaRPr i="1" sz="11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ru" sz="1100">
                <a:solidFill>
                  <a:srgbClr val="000000"/>
                </a:solidFill>
              </a:rPr>
              <a:t>Это ресурсный центр для активной творческой молодёжи, которая ищет поддержку в реализации своих проектов</a:t>
            </a:r>
            <a:endParaRPr i="1" sz="1100">
              <a:solidFill>
                <a:srgbClr val="000000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ct val="66666"/>
              <a:buFont typeface="Arial"/>
              <a:buNone/>
            </a:pPr>
            <a:r>
              <a:t/>
            </a:r>
            <a:endParaRPr b="1" sz="1500"/>
          </a:p>
        </p:txBody>
      </p:sp>
      <p:sp>
        <p:nvSpPr>
          <p:cNvPr id="470" name="Google Shape;470;p48"/>
          <p:cNvSpPr txBox="1"/>
          <p:nvPr>
            <p:ph idx="1" type="body"/>
          </p:nvPr>
        </p:nvSpPr>
        <p:spPr>
          <a:xfrm>
            <a:off x="829475" y="366925"/>
            <a:ext cx="1386600" cy="23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ru" sz="900"/>
              <a:t>Санкт-Петербургская </a:t>
            </a:r>
            <a:br>
              <a:rPr lang="ru" sz="900"/>
            </a:br>
            <a:r>
              <a:rPr lang="ru" sz="900"/>
              <a:t>школа социальных наук 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471" name="Google Shape;471;p48"/>
          <p:cNvSpPr txBox="1"/>
          <p:nvPr>
            <p:ph idx="3" type="body"/>
          </p:nvPr>
        </p:nvSpPr>
        <p:spPr>
          <a:xfrm>
            <a:off x="2684423" y="369175"/>
            <a:ext cx="1676100" cy="22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</a:pPr>
            <a:r>
              <a:rPr lang="ru"/>
              <a:t>Департамент государственного администрирования</a:t>
            </a:r>
            <a:endParaRPr/>
          </a:p>
        </p:txBody>
      </p:sp>
      <p:sp>
        <p:nvSpPr>
          <p:cNvPr id="472" name="Google Shape;472;p48"/>
          <p:cNvSpPr txBox="1"/>
          <p:nvPr>
            <p:ph idx="5" type="body"/>
          </p:nvPr>
        </p:nvSpPr>
        <p:spPr>
          <a:xfrm>
            <a:off x="4828864" y="369180"/>
            <a:ext cx="1164300" cy="22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900"/>
              <a:buNone/>
            </a:pPr>
            <a:r>
              <a:rPr lang="ru">
                <a:solidFill>
                  <a:schemeClr val="dk1"/>
                </a:solidFill>
              </a:rPr>
              <a:t>Научно-учебная </a:t>
            </a:r>
            <a:br>
              <a:rPr lang="ru">
                <a:solidFill>
                  <a:schemeClr val="dk1"/>
                </a:solidFill>
              </a:rPr>
            </a:br>
            <a:r>
              <a:rPr lang="ru">
                <a:solidFill>
                  <a:schemeClr val="dk1"/>
                </a:solidFill>
              </a:rPr>
              <a:t>группа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473" name="Google Shape;473;p48"/>
          <p:cNvSpPr txBox="1"/>
          <p:nvPr>
            <p:ph type="title"/>
          </p:nvPr>
        </p:nvSpPr>
        <p:spPr>
          <a:xfrm>
            <a:off x="439418" y="916232"/>
            <a:ext cx="2950800" cy="43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600">
                <a:solidFill>
                  <a:srgbClr val="0E2D69"/>
                </a:solidFill>
              </a:rPr>
              <a:t>Зеленодольск</a:t>
            </a:r>
            <a:endParaRPr sz="2600">
              <a:solidFill>
                <a:srgbClr val="0E2D69"/>
              </a:solidFill>
            </a:endParaRPr>
          </a:p>
        </p:txBody>
      </p:sp>
      <p:pic>
        <p:nvPicPr>
          <p:cNvPr id="474" name="Google Shape;474;p4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260599" y="1050800"/>
            <a:ext cx="1813749" cy="1469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5" name="Google Shape;475;p4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220976" y="2349375"/>
            <a:ext cx="2247572" cy="1073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6" name="Google Shape;476;p4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220986" y="3471350"/>
            <a:ext cx="2326810" cy="1469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28"/>
          <p:cNvSpPr txBox="1"/>
          <p:nvPr>
            <p:ph type="title"/>
          </p:nvPr>
        </p:nvSpPr>
        <p:spPr>
          <a:xfrm>
            <a:off x="439418" y="916232"/>
            <a:ext cx="2950800" cy="43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600">
                <a:solidFill>
                  <a:srgbClr val="0E2D69"/>
                </a:solidFill>
              </a:rPr>
              <a:t>Киселёвск</a:t>
            </a:r>
            <a:endParaRPr sz="2100"/>
          </a:p>
        </p:txBody>
      </p:sp>
      <p:sp>
        <p:nvSpPr>
          <p:cNvPr id="244" name="Google Shape;244;p28"/>
          <p:cNvSpPr txBox="1"/>
          <p:nvPr>
            <p:ph idx="1" type="body"/>
          </p:nvPr>
        </p:nvSpPr>
        <p:spPr>
          <a:xfrm>
            <a:off x="439425" y="1668625"/>
            <a:ext cx="4132500" cy="303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0" wrap="square" tIns="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</a:pPr>
            <a:r>
              <a:rPr b="1" lang="ru" sz="1500"/>
              <a:t>Численность населения</a:t>
            </a:r>
            <a:r>
              <a:rPr b="1" lang="ru" sz="1500"/>
              <a:t>:</a:t>
            </a:r>
            <a:endParaRPr b="1" sz="15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</a:pPr>
            <a:r>
              <a:rPr lang="ru" sz="1500"/>
              <a:t> </a:t>
            </a:r>
            <a:endParaRPr/>
          </a:p>
        </p:txBody>
      </p:sp>
      <p:sp>
        <p:nvSpPr>
          <p:cNvPr id="245" name="Google Shape;245;p28"/>
          <p:cNvSpPr txBox="1"/>
          <p:nvPr>
            <p:ph idx="1" type="body"/>
          </p:nvPr>
        </p:nvSpPr>
        <p:spPr>
          <a:xfrm>
            <a:off x="829475" y="366925"/>
            <a:ext cx="1386600" cy="23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ru" sz="900"/>
              <a:t>Санкт-Петербургская </a:t>
            </a:r>
            <a:br>
              <a:rPr lang="ru" sz="900"/>
            </a:br>
            <a:r>
              <a:rPr lang="ru" sz="900"/>
              <a:t>школа социальных наук 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246" name="Google Shape;246;p28"/>
          <p:cNvSpPr txBox="1"/>
          <p:nvPr>
            <p:ph idx="3" type="body"/>
          </p:nvPr>
        </p:nvSpPr>
        <p:spPr>
          <a:xfrm>
            <a:off x="2684423" y="369175"/>
            <a:ext cx="1676100" cy="22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</a:pPr>
            <a:r>
              <a:rPr lang="ru"/>
              <a:t>Департамент государственного администрирования</a:t>
            </a:r>
            <a:endParaRPr/>
          </a:p>
        </p:txBody>
      </p:sp>
      <p:sp>
        <p:nvSpPr>
          <p:cNvPr id="247" name="Google Shape;247;p28"/>
          <p:cNvSpPr txBox="1"/>
          <p:nvPr>
            <p:ph idx="5" type="body"/>
          </p:nvPr>
        </p:nvSpPr>
        <p:spPr>
          <a:xfrm>
            <a:off x="4828864" y="369180"/>
            <a:ext cx="1164300" cy="22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900"/>
              <a:buNone/>
            </a:pPr>
            <a:r>
              <a:rPr lang="ru">
                <a:solidFill>
                  <a:schemeClr val="dk1"/>
                </a:solidFill>
              </a:rPr>
              <a:t>Научно-учебная </a:t>
            </a:r>
            <a:br>
              <a:rPr lang="ru">
                <a:solidFill>
                  <a:schemeClr val="dk1"/>
                </a:solidFill>
              </a:rPr>
            </a:br>
            <a:r>
              <a:rPr lang="ru">
                <a:solidFill>
                  <a:schemeClr val="dk1"/>
                </a:solidFill>
              </a:rPr>
              <a:t>группа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48" name="Google Shape;248;p28"/>
          <p:cNvSpPr txBox="1"/>
          <p:nvPr>
            <p:ph idx="1" type="body"/>
          </p:nvPr>
        </p:nvSpPr>
        <p:spPr>
          <a:xfrm>
            <a:off x="4572000" y="1668625"/>
            <a:ext cx="4132500" cy="303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0" wrap="square" tIns="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</a:pPr>
            <a:r>
              <a:rPr b="1" lang="ru" sz="1500"/>
              <a:t>Миграционный прирост</a:t>
            </a:r>
            <a:r>
              <a:rPr b="1" lang="ru" sz="1500"/>
              <a:t>:</a:t>
            </a:r>
            <a:endParaRPr b="1" sz="15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</a:pPr>
            <a:r>
              <a:rPr lang="ru" sz="1500"/>
              <a:t> </a:t>
            </a:r>
            <a:endParaRPr/>
          </a:p>
        </p:txBody>
      </p:sp>
      <p:pic>
        <p:nvPicPr>
          <p:cNvPr id="249" name="Google Shape;249;p28" title="Диаграмма"/>
          <p:cNvPicPr preferRelativeResize="0"/>
          <p:nvPr/>
        </p:nvPicPr>
        <p:blipFill rotWithShape="1">
          <a:blip r:embed="rId3">
            <a:alphaModFix/>
          </a:blip>
          <a:srcRect b="0" l="2752" r="0" t="0"/>
          <a:stretch/>
        </p:blipFill>
        <p:spPr>
          <a:xfrm>
            <a:off x="4572000" y="2206625"/>
            <a:ext cx="3930051" cy="249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28" title="Диаграмма"/>
          <p:cNvPicPr preferRelativeResize="0"/>
          <p:nvPr/>
        </p:nvPicPr>
        <p:blipFill rotWithShape="1">
          <a:blip r:embed="rId4">
            <a:alphaModFix/>
          </a:blip>
          <a:srcRect b="0" l="2752" r="0" t="0"/>
          <a:stretch/>
        </p:blipFill>
        <p:spPr>
          <a:xfrm>
            <a:off x="439425" y="2206625"/>
            <a:ext cx="3930051" cy="2498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29"/>
          <p:cNvSpPr txBox="1"/>
          <p:nvPr>
            <p:ph type="title"/>
          </p:nvPr>
        </p:nvSpPr>
        <p:spPr>
          <a:xfrm>
            <a:off x="439418" y="916232"/>
            <a:ext cx="2950800" cy="43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600">
                <a:solidFill>
                  <a:srgbClr val="0E2D69"/>
                </a:solidFill>
              </a:rPr>
              <a:t>Киселёвск</a:t>
            </a:r>
            <a:endParaRPr sz="2100"/>
          </a:p>
        </p:txBody>
      </p:sp>
      <p:sp>
        <p:nvSpPr>
          <p:cNvPr id="256" name="Google Shape;256;p29"/>
          <p:cNvSpPr txBox="1"/>
          <p:nvPr>
            <p:ph idx="1" type="body"/>
          </p:nvPr>
        </p:nvSpPr>
        <p:spPr>
          <a:xfrm>
            <a:off x="439425" y="1668619"/>
            <a:ext cx="6005400" cy="303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0" wrap="square" tIns="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</a:pPr>
            <a:r>
              <a:rPr b="1" lang="ru" sz="1500"/>
              <a:t>Градообразующие предприятия</a:t>
            </a:r>
            <a:endParaRPr sz="90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</a:pPr>
            <a:r>
              <a:t/>
            </a:r>
            <a:endParaRPr b="1" sz="1500"/>
          </a:p>
        </p:txBody>
      </p:sp>
      <p:sp>
        <p:nvSpPr>
          <p:cNvPr id="257" name="Google Shape;257;p29"/>
          <p:cNvSpPr txBox="1"/>
          <p:nvPr>
            <p:ph idx="1" type="body"/>
          </p:nvPr>
        </p:nvSpPr>
        <p:spPr>
          <a:xfrm>
            <a:off x="829475" y="366925"/>
            <a:ext cx="1386600" cy="23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ru" sz="900"/>
              <a:t>Санкт-Петербургская </a:t>
            </a:r>
            <a:br>
              <a:rPr lang="ru" sz="900"/>
            </a:br>
            <a:r>
              <a:rPr lang="ru" sz="900"/>
              <a:t>школа социальных наук 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258" name="Google Shape;258;p29"/>
          <p:cNvSpPr txBox="1"/>
          <p:nvPr>
            <p:ph idx="3" type="body"/>
          </p:nvPr>
        </p:nvSpPr>
        <p:spPr>
          <a:xfrm>
            <a:off x="2684423" y="369175"/>
            <a:ext cx="1676100" cy="22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</a:pPr>
            <a:r>
              <a:rPr lang="ru"/>
              <a:t>Департамент государственного администрирования</a:t>
            </a:r>
            <a:endParaRPr/>
          </a:p>
        </p:txBody>
      </p:sp>
      <p:sp>
        <p:nvSpPr>
          <p:cNvPr id="259" name="Google Shape;259;p29"/>
          <p:cNvSpPr txBox="1"/>
          <p:nvPr>
            <p:ph idx="5" type="body"/>
          </p:nvPr>
        </p:nvSpPr>
        <p:spPr>
          <a:xfrm>
            <a:off x="4828864" y="369180"/>
            <a:ext cx="1164300" cy="22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900"/>
              <a:buNone/>
            </a:pPr>
            <a:r>
              <a:rPr lang="ru">
                <a:solidFill>
                  <a:schemeClr val="dk1"/>
                </a:solidFill>
              </a:rPr>
              <a:t>Научно-учебная </a:t>
            </a:r>
            <a:br>
              <a:rPr lang="ru">
                <a:solidFill>
                  <a:schemeClr val="dk1"/>
                </a:solidFill>
              </a:rPr>
            </a:br>
            <a:r>
              <a:rPr lang="ru">
                <a:solidFill>
                  <a:schemeClr val="dk1"/>
                </a:solidFill>
              </a:rPr>
              <a:t>группа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60" name="Google Shape;260;p29"/>
          <p:cNvSpPr txBox="1"/>
          <p:nvPr/>
        </p:nvSpPr>
        <p:spPr>
          <a:xfrm>
            <a:off x="439425" y="2042875"/>
            <a:ext cx="3998100" cy="27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solidFill>
                  <a:srgbClr val="0E2D69"/>
                </a:solidFill>
              </a:rPr>
              <a:t>ООО “РАЗРЕЗ КИСЕЛЕВСКИЙ”</a:t>
            </a:r>
            <a:endParaRPr sz="1300">
              <a:solidFill>
                <a:srgbClr val="0E2D69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300"/>
              <a:buChar char="-"/>
            </a:pPr>
            <a:r>
              <a:rPr lang="ru" sz="1300">
                <a:solidFill>
                  <a:srgbClr val="0E2D69"/>
                </a:solidFill>
              </a:rPr>
              <a:t>компания действующая</a:t>
            </a:r>
            <a:endParaRPr sz="1300">
              <a:solidFill>
                <a:srgbClr val="0E2D69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300"/>
              <a:buChar char="-"/>
            </a:pPr>
            <a:r>
              <a:rPr lang="ru" sz="1300">
                <a:solidFill>
                  <a:srgbClr val="0E2D69"/>
                </a:solidFill>
              </a:rPr>
              <a:t>доля госконтрактов 0,4 (2012г.)</a:t>
            </a:r>
            <a:endParaRPr sz="1300">
              <a:solidFill>
                <a:srgbClr val="0E2D69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0E2D69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solidFill>
                  <a:srgbClr val="0E2D69"/>
                </a:solidFill>
              </a:rPr>
              <a:t>АО “РАЗРЕЗ ОКТЯБРИНСКИЙ”</a:t>
            </a:r>
            <a:endParaRPr sz="1300">
              <a:solidFill>
                <a:srgbClr val="0E2D69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300"/>
              <a:buChar char="-"/>
            </a:pPr>
            <a:r>
              <a:rPr lang="ru" sz="1300">
                <a:solidFill>
                  <a:srgbClr val="0E2D69"/>
                </a:solidFill>
              </a:rPr>
              <a:t>компания действующая</a:t>
            </a:r>
            <a:endParaRPr sz="1300">
              <a:solidFill>
                <a:srgbClr val="0E2D69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300"/>
              <a:buChar char="-"/>
            </a:pPr>
            <a:r>
              <a:rPr lang="ru" sz="1300">
                <a:solidFill>
                  <a:srgbClr val="0E2D69"/>
                </a:solidFill>
              </a:rPr>
              <a:t>доля госконтрактов 0,6 (2016г.)</a:t>
            </a:r>
            <a:endParaRPr sz="1300">
              <a:solidFill>
                <a:srgbClr val="0E2D69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0E2D69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solidFill>
                  <a:srgbClr val="0E2D69"/>
                </a:solidFill>
              </a:rPr>
              <a:t>ООО “УЧАСТОК “КОКСОВЫЙ”</a:t>
            </a:r>
            <a:endParaRPr sz="1300">
              <a:solidFill>
                <a:srgbClr val="0E2D69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300"/>
              <a:buChar char="-"/>
            </a:pPr>
            <a:r>
              <a:rPr lang="ru" sz="1300">
                <a:solidFill>
                  <a:srgbClr val="0E2D69"/>
                </a:solidFill>
              </a:rPr>
              <a:t>компания действующая</a:t>
            </a:r>
            <a:endParaRPr sz="1300">
              <a:solidFill>
                <a:srgbClr val="0E2D69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0E2D69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solidFill>
                  <a:srgbClr val="0E2D69"/>
                </a:solidFill>
              </a:rPr>
              <a:t>ООО “ШАХТА №12”</a:t>
            </a:r>
            <a:endParaRPr sz="1300">
              <a:solidFill>
                <a:srgbClr val="0E2D69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300"/>
              <a:buChar char="-"/>
            </a:pPr>
            <a:r>
              <a:rPr lang="ru" sz="1300">
                <a:solidFill>
                  <a:srgbClr val="0E2D69"/>
                </a:solidFill>
              </a:rPr>
              <a:t>компания действующая</a:t>
            </a:r>
            <a:endParaRPr sz="1000"/>
          </a:p>
        </p:txBody>
      </p:sp>
      <p:pic>
        <p:nvPicPr>
          <p:cNvPr id="261" name="Google Shape;261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85175" y="1718513"/>
            <a:ext cx="5044747" cy="2937125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29"/>
          <p:cNvSpPr txBox="1"/>
          <p:nvPr/>
        </p:nvSpPr>
        <p:spPr>
          <a:xfrm>
            <a:off x="4437537" y="4465050"/>
            <a:ext cx="3672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600">
                <a:solidFill>
                  <a:srgbClr val="000000"/>
                </a:solidFill>
              </a:rPr>
              <a:t>Источник: </a:t>
            </a:r>
            <a:r>
              <a:rPr lang="ru" sz="600"/>
              <a:t>составлено авторами</a:t>
            </a:r>
            <a:endParaRPr sz="600"/>
          </a:p>
        </p:txBody>
      </p:sp>
      <p:sp>
        <p:nvSpPr>
          <p:cNvPr id="263" name="Google Shape;263;p29"/>
          <p:cNvSpPr txBox="1"/>
          <p:nvPr/>
        </p:nvSpPr>
        <p:spPr>
          <a:xfrm>
            <a:off x="4506674" y="2002630"/>
            <a:ext cx="3801600" cy="24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600">
                <a:solidFill>
                  <a:srgbClr val="000000"/>
                </a:solidFill>
              </a:rPr>
              <a:t>Рисунок </a:t>
            </a:r>
            <a:r>
              <a:rPr lang="ru" sz="600"/>
              <a:t>1</a:t>
            </a:r>
            <a:r>
              <a:rPr lang="ru" sz="600">
                <a:solidFill>
                  <a:srgbClr val="000000"/>
                </a:solidFill>
              </a:rPr>
              <a:t> – Госконтракты градообразующих предприятий в г. </a:t>
            </a:r>
            <a:r>
              <a:rPr lang="ru" sz="600"/>
              <a:t>Киселевск</a:t>
            </a:r>
            <a:endParaRPr sz="6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30"/>
          <p:cNvSpPr txBox="1"/>
          <p:nvPr>
            <p:ph type="title"/>
          </p:nvPr>
        </p:nvSpPr>
        <p:spPr>
          <a:xfrm>
            <a:off x="439418" y="916232"/>
            <a:ext cx="2950800" cy="43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600">
                <a:solidFill>
                  <a:srgbClr val="0E2D69"/>
                </a:solidFill>
              </a:rPr>
              <a:t>Киселёвск</a:t>
            </a:r>
            <a:endParaRPr sz="2100"/>
          </a:p>
        </p:txBody>
      </p:sp>
      <p:sp>
        <p:nvSpPr>
          <p:cNvPr id="269" name="Google Shape;269;p30"/>
          <p:cNvSpPr txBox="1"/>
          <p:nvPr>
            <p:ph idx="1" type="body"/>
          </p:nvPr>
        </p:nvSpPr>
        <p:spPr>
          <a:xfrm>
            <a:off x="439425" y="1668625"/>
            <a:ext cx="3161400" cy="303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0" wrap="square" tIns="0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500"/>
              <a:t> Анализ бюджетов</a:t>
            </a:r>
            <a:endParaRPr b="1" sz="15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>
                <a:solidFill>
                  <a:schemeClr val="dk2"/>
                </a:solidFill>
              </a:rPr>
              <a:t>Красный — значение сильно отклоняется от нормы</a:t>
            </a:r>
            <a:endParaRPr sz="15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>
                <a:solidFill>
                  <a:schemeClr val="dk2"/>
                </a:solidFill>
              </a:rPr>
              <a:t>Жёлтый — значение отклоняется от нормы не очень значительно</a:t>
            </a:r>
            <a:endParaRPr sz="15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>
                <a:solidFill>
                  <a:schemeClr val="dk2"/>
                </a:solidFill>
              </a:rPr>
              <a:t>Зелёный — значение в пределах нормы</a:t>
            </a:r>
            <a:endParaRPr sz="1500">
              <a:solidFill>
                <a:schemeClr val="dk2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</a:pPr>
            <a:r>
              <a:t/>
            </a:r>
            <a:endParaRPr b="1" sz="1500"/>
          </a:p>
        </p:txBody>
      </p:sp>
      <p:sp>
        <p:nvSpPr>
          <p:cNvPr id="270" name="Google Shape;270;p30"/>
          <p:cNvSpPr txBox="1"/>
          <p:nvPr>
            <p:ph idx="1" type="body"/>
          </p:nvPr>
        </p:nvSpPr>
        <p:spPr>
          <a:xfrm>
            <a:off x="829475" y="366925"/>
            <a:ext cx="1386600" cy="23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ru" sz="900"/>
              <a:t>Санкт-Петербургская </a:t>
            </a:r>
            <a:br>
              <a:rPr lang="ru" sz="900"/>
            </a:br>
            <a:r>
              <a:rPr lang="ru" sz="900"/>
              <a:t>школа социальных наук 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271" name="Google Shape;271;p30"/>
          <p:cNvSpPr txBox="1"/>
          <p:nvPr>
            <p:ph idx="3" type="body"/>
          </p:nvPr>
        </p:nvSpPr>
        <p:spPr>
          <a:xfrm>
            <a:off x="2684423" y="369175"/>
            <a:ext cx="1676100" cy="22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</a:pPr>
            <a:r>
              <a:rPr lang="ru"/>
              <a:t>Департамент государственного администрирования</a:t>
            </a:r>
            <a:endParaRPr/>
          </a:p>
        </p:txBody>
      </p:sp>
      <p:sp>
        <p:nvSpPr>
          <p:cNvPr id="272" name="Google Shape;272;p30"/>
          <p:cNvSpPr txBox="1"/>
          <p:nvPr>
            <p:ph idx="5" type="body"/>
          </p:nvPr>
        </p:nvSpPr>
        <p:spPr>
          <a:xfrm>
            <a:off x="4828864" y="369180"/>
            <a:ext cx="1164300" cy="22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900"/>
              <a:buNone/>
            </a:pPr>
            <a:r>
              <a:rPr lang="ru">
                <a:solidFill>
                  <a:schemeClr val="dk1"/>
                </a:solidFill>
              </a:rPr>
              <a:t>Научно-учебная </a:t>
            </a:r>
            <a:br>
              <a:rPr lang="ru">
                <a:solidFill>
                  <a:schemeClr val="dk1"/>
                </a:solidFill>
              </a:rPr>
            </a:br>
            <a:r>
              <a:rPr lang="ru">
                <a:solidFill>
                  <a:schemeClr val="dk1"/>
                </a:solidFill>
              </a:rPr>
              <a:t>группа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graphicFrame>
        <p:nvGraphicFramePr>
          <p:cNvPr id="273" name="Google Shape;273;p30"/>
          <p:cNvGraphicFramePr/>
          <p:nvPr/>
        </p:nvGraphicFramePr>
        <p:xfrm>
          <a:off x="4698900" y="16686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{605036F4-97CF-45C4-96E8-FC4FF79946E3}</a:tableStyleId>
              </a:tblPr>
              <a:tblGrid>
                <a:gridCol w="1608375"/>
                <a:gridCol w="1608375"/>
              </a:tblGrid>
              <a:tr h="333800">
                <a:tc gridSpan="2"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 sz="1200"/>
                        <a:t>Киселевск</a:t>
                      </a:r>
                      <a:endParaRPr b="1" sz="1200"/>
                    </a:p>
                  </a:txBody>
                  <a:tcPr marT="19050" marB="19050" marR="28575" marL="28575" anchor="b">
                    <a:lnL cap="flat" cmpd="sng" w="5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33380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 sz="1200"/>
                        <a:t>Кфу</a:t>
                      </a:r>
                      <a:endParaRPr b="1" sz="1200"/>
                    </a:p>
                  </a:txBody>
                  <a:tcPr marT="19050" marB="19050" marR="28575" marL="28575" anchor="b">
                    <a:lnL cap="flat" cmpd="sng" w="5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/>
                        <a:t>0,291</a:t>
                      </a:r>
                      <a:endParaRPr sz="1200"/>
                    </a:p>
                  </a:txBody>
                  <a:tcPr marT="19050" marB="19050" marR="28575" marL="28575" anchor="b">
                    <a:lnL cap="flat" cmpd="sng" w="5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CCCC"/>
                    </a:solidFill>
                  </a:tcPr>
                </a:tc>
              </a:tr>
              <a:tr h="33380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 sz="1200"/>
                        <a:t>Кдз</a:t>
                      </a:r>
                      <a:endParaRPr b="1" sz="1200"/>
                    </a:p>
                  </a:txBody>
                  <a:tcPr marT="19050" marB="19050" marR="28575" marL="28575" anchor="b">
                    <a:lnL cap="flat" cmpd="sng" w="5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/>
                        <a:t>0,001</a:t>
                      </a:r>
                      <a:endParaRPr sz="1200"/>
                    </a:p>
                  </a:txBody>
                  <a:tcPr marT="19050" marB="19050" marR="28575" marL="28575" anchor="b">
                    <a:lnL cap="flat" cmpd="sng" w="5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EAD3"/>
                    </a:solidFill>
                  </a:tcPr>
                </a:tc>
              </a:tr>
              <a:tr h="33380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 sz="1200"/>
                        <a:t>Кпр</a:t>
                      </a:r>
                      <a:endParaRPr b="1" sz="1200"/>
                    </a:p>
                  </a:txBody>
                  <a:tcPr marT="19050" marB="19050" marR="28575" marL="28575" anchor="b">
                    <a:lnL cap="flat" cmpd="sng" w="5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/>
                        <a:t>1,035</a:t>
                      </a:r>
                      <a:endParaRPr sz="1200"/>
                    </a:p>
                  </a:txBody>
                  <a:tcPr marT="19050" marB="19050" marR="28575" marL="28575" anchor="b">
                    <a:lnL cap="flat" cmpd="sng" w="5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EAD3"/>
                    </a:solidFill>
                  </a:tcPr>
                </a:tc>
              </a:tr>
              <a:tr h="33380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 sz="1200"/>
                        <a:t>Кпд</a:t>
                      </a:r>
                      <a:endParaRPr b="1" sz="1200"/>
                    </a:p>
                  </a:txBody>
                  <a:tcPr marT="19050" marB="19050" marR="28575" marL="28575" anchor="b">
                    <a:lnL cap="flat" cmpd="sng" w="5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/>
                        <a:t>0,249</a:t>
                      </a:r>
                      <a:endParaRPr sz="1200"/>
                    </a:p>
                  </a:txBody>
                  <a:tcPr marT="19050" marB="19050" marR="28575" marL="28575" anchor="b">
                    <a:lnL cap="flat" cmpd="sng" w="5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</a:tr>
              <a:tr h="33380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 sz="1200"/>
                        <a:t>Ксб</a:t>
                      </a:r>
                      <a:endParaRPr b="1" sz="1200"/>
                    </a:p>
                  </a:txBody>
                  <a:tcPr marT="19050" marB="19050" marR="28575" marL="28575" anchor="b">
                    <a:lnL cap="flat" cmpd="sng" w="5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/>
                        <a:t>0,379</a:t>
                      </a:r>
                      <a:endParaRPr sz="1200"/>
                    </a:p>
                  </a:txBody>
                  <a:tcPr marT="19050" marB="19050" marR="28575" marL="28575" anchor="b">
                    <a:lnL cap="flat" cmpd="sng" w="5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CCCC"/>
                    </a:solidFill>
                  </a:tcPr>
                </a:tc>
              </a:tr>
              <a:tr h="33380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 sz="1200"/>
                        <a:t>Кфн</a:t>
                      </a:r>
                      <a:endParaRPr b="1" sz="1200"/>
                    </a:p>
                  </a:txBody>
                  <a:tcPr marT="19050" marB="19050" marR="28575" marL="28575" anchor="b">
                    <a:lnL cap="flat" cmpd="sng" w="5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/>
                        <a:t>0,282</a:t>
                      </a:r>
                      <a:endParaRPr sz="1200"/>
                    </a:p>
                  </a:txBody>
                  <a:tcPr marT="19050" marB="19050" marR="28575" marL="28575" anchor="b">
                    <a:lnL cap="flat" cmpd="sng" w="5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CCCC"/>
                    </a:solidFill>
                  </a:tcPr>
                </a:tc>
              </a:tr>
              <a:tr h="33380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 sz="1200"/>
                        <a:t>Кфз</a:t>
                      </a:r>
                      <a:endParaRPr b="1" sz="1200"/>
                    </a:p>
                  </a:txBody>
                  <a:tcPr marT="19050" marB="19050" marR="28575" marL="28575" anchor="b">
                    <a:lnL cap="flat" cmpd="sng" w="5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/>
                        <a:t>0,718</a:t>
                      </a:r>
                      <a:endParaRPr sz="1200"/>
                    </a:p>
                  </a:txBody>
                  <a:tcPr marT="19050" marB="19050" marR="28575" marL="28575" anchor="b">
                    <a:lnL cap="flat" cmpd="sng" w="5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CCCC"/>
                    </a:solidFill>
                  </a:tcPr>
                </a:tc>
              </a:tr>
            </a:tbl>
          </a:graphicData>
        </a:graphic>
      </p:graphicFrame>
      <p:sp>
        <p:nvSpPr>
          <p:cNvPr id="274" name="Google Shape;274;p30"/>
          <p:cNvSpPr txBox="1"/>
          <p:nvPr/>
        </p:nvSpPr>
        <p:spPr>
          <a:xfrm>
            <a:off x="4698900" y="1247200"/>
            <a:ext cx="2827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600"/>
              <a:t>Таблица 1</a:t>
            </a:r>
            <a:r>
              <a:rPr lang="ru" sz="600"/>
              <a:t> – </a:t>
            </a:r>
            <a:r>
              <a:rPr lang="ru" sz="600"/>
              <a:t>Показатели финансовой устойчивости муниципального бюджета г. Киселевска</a:t>
            </a:r>
            <a:endParaRPr sz="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/>
          </a:p>
        </p:txBody>
      </p:sp>
      <p:sp>
        <p:nvSpPr>
          <p:cNvPr id="275" name="Google Shape;275;p30"/>
          <p:cNvSpPr txBox="1"/>
          <p:nvPr/>
        </p:nvSpPr>
        <p:spPr>
          <a:xfrm>
            <a:off x="4698901" y="4465050"/>
            <a:ext cx="34113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600">
                <a:solidFill>
                  <a:srgbClr val="000000"/>
                </a:solidFill>
              </a:rPr>
              <a:t>Источник: </a:t>
            </a:r>
            <a:r>
              <a:rPr lang="ru" sz="600"/>
              <a:t>составлено авторами</a:t>
            </a:r>
            <a:endParaRPr sz="6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31"/>
          <p:cNvSpPr txBox="1"/>
          <p:nvPr>
            <p:ph type="title"/>
          </p:nvPr>
        </p:nvSpPr>
        <p:spPr>
          <a:xfrm>
            <a:off x="439418" y="916232"/>
            <a:ext cx="2950800" cy="43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600">
                <a:solidFill>
                  <a:srgbClr val="0E2D69"/>
                </a:solidFill>
              </a:rPr>
              <a:t>Киселёвск</a:t>
            </a:r>
            <a:endParaRPr sz="2100"/>
          </a:p>
        </p:txBody>
      </p:sp>
      <p:sp>
        <p:nvSpPr>
          <p:cNvPr id="281" name="Google Shape;281;p31"/>
          <p:cNvSpPr txBox="1"/>
          <p:nvPr>
            <p:ph idx="1" type="body"/>
          </p:nvPr>
        </p:nvSpPr>
        <p:spPr>
          <a:xfrm>
            <a:off x="439425" y="1668625"/>
            <a:ext cx="5365200" cy="303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0" wrap="square" tIns="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500"/>
              <a:t>С</a:t>
            </a:r>
            <a:r>
              <a:rPr b="1" lang="ru" sz="1500"/>
              <a:t>оциальные проекты, инициативы градообразующих предприятий, проекты по благоустройству </a:t>
            </a:r>
            <a:endParaRPr b="1" sz="15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/>
          </a:p>
          <a:p>
            <a:pPr indent="-3238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-"/>
            </a:pPr>
            <a:r>
              <a:rPr lang="ru" sz="1500"/>
              <a:t>инициативный проект по благоустройству территории детского сада</a:t>
            </a:r>
            <a:endParaRPr sz="1500"/>
          </a:p>
          <a:p>
            <a:pPr indent="-3238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-"/>
            </a:pPr>
            <a:r>
              <a:rPr lang="ru" sz="1500"/>
              <a:t>Киселевск при поддержке СУЭК готовится принять участие во Всероссийском конкурсе лучших проектов создания комфортной городской среды</a:t>
            </a:r>
            <a:endParaRPr sz="1500"/>
          </a:p>
          <a:p>
            <a:pPr indent="-3238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-"/>
            </a:pPr>
            <a:r>
              <a:rPr lang="ru" sz="1500"/>
              <a:t>программа «Формирование комфортной городской среды»</a:t>
            </a:r>
            <a:endParaRPr sz="1500"/>
          </a:p>
          <a:p>
            <a:pPr indent="-3238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-"/>
            </a:pPr>
            <a:r>
              <a:rPr lang="ru" sz="1500"/>
              <a:t>программа переселения жителей Киселевска в комфортное жилье (2018 г)</a:t>
            </a:r>
            <a:endParaRPr sz="1500"/>
          </a:p>
        </p:txBody>
      </p:sp>
      <p:sp>
        <p:nvSpPr>
          <p:cNvPr id="282" name="Google Shape;282;p31"/>
          <p:cNvSpPr txBox="1"/>
          <p:nvPr>
            <p:ph idx="1" type="body"/>
          </p:nvPr>
        </p:nvSpPr>
        <p:spPr>
          <a:xfrm>
            <a:off x="829475" y="366925"/>
            <a:ext cx="1386600" cy="23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ru" sz="900"/>
              <a:t>Санкт-Петербургская </a:t>
            </a:r>
            <a:br>
              <a:rPr lang="ru" sz="900"/>
            </a:br>
            <a:r>
              <a:rPr lang="ru" sz="900"/>
              <a:t>школа социальных наук 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283" name="Google Shape;283;p31"/>
          <p:cNvSpPr txBox="1"/>
          <p:nvPr>
            <p:ph idx="3" type="body"/>
          </p:nvPr>
        </p:nvSpPr>
        <p:spPr>
          <a:xfrm>
            <a:off x="2684423" y="369175"/>
            <a:ext cx="1676100" cy="22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</a:pPr>
            <a:r>
              <a:rPr lang="ru"/>
              <a:t>Департамент государственного администрирования</a:t>
            </a:r>
            <a:endParaRPr/>
          </a:p>
        </p:txBody>
      </p:sp>
      <p:sp>
        <p:nvSpPr>
          <p:cNvPr id="284" name="Google Shape;284;p31"/>
          <p:cNvSpPr txBox="1"/>
          <p:nvPr>
            <p:ph idx="5" type="body"/>
          </p:nvPr>
        </p:nvSpPr>
        <p:spPr>
          <a:xfrm>
            <a:off x="4828864" y="369180"/>
            <a:ext cx="1164300" cy="22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900"/>
              <a:buNone/>
            </a:pPr>
            <a:r>
              <a:rPr lang="ru">
                <a:solidFill>
                  <a:schemeClr val="dk1"/>
                </a:solidFill>
              </a:rPr>
              <a:t>Научно-учебная </a:t>
            </a:r>
            <a:br>
              <a:rPr lang="ru">
                <a:solidFill>
                  <a:schemeClr val="dk1"/>
                </a:solidFill>
              </a:rPr>
            </a:br>
            <a:r>
              <a:rPr lang="ru">
                <a:solidFill>
                  <a:schemeClr val="dk1"/>
                </a:solidFill>
              </a:rPr>
              <a:t>группа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285" name="Google Shape;285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67075" y="2722075"/>
            <a:ext cx="3081802" cy="1983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32"/>
          <p:cNvSpPr txBox="1"/>
          <p:nvPr>
            <p:ph type="title"/>
          </p:nvPr>
        </p:nvSpPr>
        <p:spPr>
          <a:xfrm>
            <a:off x="439418" y="916232"/>
            <a:ext cx="2950800" cy="43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600">
                <a:solidFill>
                  <a:srgbClr val="0E2D69"/>
                </a:solidFill>
              </a:rPr>
              <a:t>Киселёвск</a:t>
            </a:r>
            <a:endParaRPr sz="2100"/>
          </a:p>
        </p:txBody>
      </p:sp>
      <p:sp>
        <p:nvSpPr>
          <p:cNvPr id="291" name="Google Shape;291;p32"/>
          <p:cNvSpPr txBox="1"/>
          <p:nvPr>
            <p:ph idx="1" type="body"/>
          </p:nvPr>
        </p:nvSpPr>
        <p:spPr>
          <a:xfrm>
            <a:off x="439425" y="1668625"/>
            <a:ext cx="5143200" cy="303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0" wrap="square" tIns="0">
            <a:normAutofit lnSpcReduction="1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500"/>
              <a:t>С</a:t>
            </a:r>
            <a:r>
              <a:rPr b="1" lang="ru" sz="1500"/>
              <a:t>тейкхолдеры</a:t>
            </a:r>
            <a:endParaRPr sz="90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u="sng">
                <a:solidFill>
                  <a:schemeClr val="hlink"/>
                </a:solidFill>
                <a:hlinkClick r:id="rId3"/>
              </a:rPr>
              <a:t>Страница Кирилла Балаганского, главы Киселевского городского округа</a:t>
            </a:r>
            <a:endParaRPr sz="11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ru" sz="1100">
                <a:solidFill>
                  <a:srgbClr val="000000"/>
                </a:solidFill>
              </a:rPr>
              <a:t>Страница ведется активно, на обращения граждан под постами главы поступают ответы от лица администрации города</a:t>
            </a:r>
            <a:endParaRPr i="1" sz="11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1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 u="sng">
                <a:solidFill>
                  <a:schemeClr val="hlink"/>
                </a:solidFill>
                <a:hlinkClick r:id="rId4"/>
              </a:rPr>
              <a:t>ООО "ВЗРЫВ ГРУПП" и ООО "ВЗРЫВ-РЕСУРС"</a:t>
            </a:r>
            <a:endParaRPr sz="1100" u="sng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 u="sng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ru" sz="1100">
                <a:solidFill>
                  <a:srgbClr val="000000"/>
                </a:solidFill>
              </a:rPr>
              <a:t>Группа инновационных предприятий, создано для решения задач любой сложности в сфере производства буровзрывных работ. Эффективное взаимодействие между предприятиями позволяет осуществлять контроль качества на всех этапах производственного процесса, от изготовления взрывчатых веществ до производства массовых взрывов.</a:t>
            </a:r>
            <a:endParaRPr i="1" sz="11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</a:pPr>
            <a:r>
              <a:t/>
            </a:r>
            <a:endParaRPr b="1" sz="1500"/>
          </a:p>
        </p:txBody>
      </p:sp>
      <p:sp>
        <p:nvSpPr>
          <p:cNvPr id="292" name="Google Shape;292;p32"/>
          <p:cNvSpPr txBox="1"/>
          <p:nvPr>
            <p:ph idx="1" type="body"/>
          </p:nvPr>
        </p:nvSpPr>
        <p:spPr>
          <a:xfrm>
            <a:off x="829475" y="366925"/>
            <a:ext cx="1386600" cy="23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ru" sz="900"/>
              <a:t>Санкт-Петербургская </a:t>
            </a:r>
            <a:br>
              <a:rPr lang="ru" sz="900"/>
            </a:br>
            <a:r>
              <a:rPr lang="ru" sz="900"/>
              <a:t>школа социальных наук 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293" name="Google Shape;293;p32"/>
          <p:cNvSpPr txBox="1"/>
          <p:nvPr>
            <p:ph idx="3" type="body"/>
          </p:nvPr>
        </p:nvSpPr>
        <p:spPr>
          <a:xfrm>
            <a:off x="2684423" y="369175"/>
            <a:ext cx="1676100" cy="22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</a:pPr>
            <a:r>
              <a:rPr lang="ru"/>
              <a:t>Департамент государственного администрирования</a:t>
            </a:r>
            <a:endParaRPr/>
          </a:p>
        </p:txBody>
      </p:sp>
      <p:sp>
        <p:nvSpPr>
          <p:cNvPr id="294" name="Google Shape;294;p32"/>
          <p:cNvSpPr txBox="1"/>
          <p:nvPr>
            <p:ph idx="5" type="body"/>
          </p:nvPr>
        </p:nvSpPr>
        <p:spPr>
          <a:xfrm>
            <a:off x="4828864" y="369180"/>
            <a:ext cx="1164300" cy="22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900"/>
              <a:buNone/>
            </a:pPr>
            <a:r>
              <a:rPr lang="ru">
                <a:solidFill>
                  <a:schemeClr val="dk1"/>
                </a:solidFill>
              </a:rPr>
              <a:t>Научно-учебная </a:t>
            </a:r>
            <a:br>
              <a:rPr lang="ru">
                <a:solidFill>
                  <a:schemeClr val="dk1"/>
                </a:solidFill>
              </a:rPr>
            </a:br>
            <a:r>
              <a:rPr lang="ru">
                <a:solidFill>
                  <a:schemeClr val="dk1"/>
                </a:solidFill>
              </a:rPr>
              <a:t>группа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295" name="Google Shape;295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01100" y="1256348"/>
            <a:ext cx="2285750" cy="17538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01091" y="3215100"/>
            <a:ext cx="2861885" cy="1558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Google Shape;301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1449541"/>
            <a:ext cx="4289599" cy="3301760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p33"/>
          <p:cNvSpPr txBox="1"/>
          <p:nvPr>
            <p:ph type="title"/>
          </p:nvPr>
        </p:nvSpPr>
        <p:spPr>
          <a:xfrm>
            <a:off x="439418" y="916232"/>
            <a:ext cx="2950800" cy="43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600">
                <a:solidFill>
                  <a:srgbClr val="0E2D69"/>
                </a:solidFill>
              </a:rPr>
              <a:t>Анжеро-Судженск</a:t>
            </a:r>
            <a:endParaRPr sz="2100"/>
          </a:p>
        </p:txBody>
      </p:sp>
      <p:sp>
        <p:nvSpPr>
          <p:cNvPr id="303" name="Google Shape;303;p33"/>
          <p:cNvSpPr txBox="1"/>
          <p:nvPr>
            <p:ph idx="1" type="body"/>
          </p:nvPr>
        </p:nvSpPr>
        <p:spPr>
          <a:xfrm>
            <a:off x="439425" y="1668625"/>
            <a:ext cx="4485900" cy="303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0" wrap="square" tIns="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</a:pPr>
            <a:r>
              <a:rPr b="1" lang="ru" sz="1500"/>
              <a:t>Кемеровская область </a:t>
            </a:r>
            <a:endParaRPr b="1" sz="15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</a:pPr>
            <a:r>
              <a:t/>
            </a:r>
            <a:endParaRPr b="1" sz="15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</a:pPr>
            <a:r>
              <a:rPr b="1" lang="ru" sz="1500"/>
              <a:t>Специализация: </a:t>
            </a:r>
            <a:r>
              <a:rPr lang="ru" sz="1400"/>
              <a:t>добыча полезных ископаемых,</a:t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ru" sz="1400"/>
              <a:t>обрабатывающие производства (крупная техника) </a:t>
            </a:r>
            <a:endParaRPr sz="24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</a:pPr>
            <a:r>
              <a:rPr lang="ru" sz="1400"/>
              <a:t> </a:t>
            </a:r>
            <a:endParaRPr b="1" sz="15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</a:pPr>
            <a:r>
              <a:rPr b="1" lang="ru" sz="1500"/>
              <a:t>Индекс качества городской среды:</a:t>
            </a:r>
            <a:r>
              <a:rPr lang="ru" sz="1500"/>
              <a:t> 165 баллов</a:t>
            </a:r>
            <a:endParaRPr sz="15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</a:pPr>
            <a:r>
              <a:rPr lang="ru" sz="1500"/>
              <a:t>город с неблагоприятной городской средой</a:t>
            </a:r>
            <a:endParaRPr sz="105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000000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</a:pPr>
            <a:r>
              <a:t/>
            </a:r>
            <a:endParaRPr sz="1500"/>
          </a:p>
        </p:txBody>
      </p:sp>
      <p:sp>
        <p:nvSpPr>
          <p:cNvPr id="304" name="Google Shape;304;p33"/>
          <p:cNvSpPr txBox="1"/>
          <p:nvPr>
            <p:ph idx="1" type="body"/>
          </p:nvPr>
        </p:nvSpPr>
        <p:spPr>
          <a:xfrm>
            <a:off x="829475" y="366925"/>
            <a:ext cx="1386600" cy="23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ru" sz="900"/>
              <a:t>Санкт-Петербургская </a:t>
            </a:r>
            <a:br>
              <a:rPr lang="ru" sz="900"/>
            </a:br>
            <a:r>
              <a:rPr lang="ru" sz="900"/>
              <a:t>школа социальных наук 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305" name="Google Shape;305;p33"/>
          <p:cNvSpPr txBox="1"/>
          <p:nvPr>
            <p:ph idx="3" type="body"/>
          </p:nvPr>
        </p:nvSpPr>
        <p:spPr>
          <a:xfrm>
            <a:off x="2684423" y="369175"/>
            <a:ext cx="1676100" cy="22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</a:pPr>
            <a:r>
              <a:rPr lang="ru"/>
              <a:t>Департамент государственного администрирования</a:t>
            </a:r>
            <a:endParaRPr/>
          </a:p>
        </p:txBody>
      </p:sp>
      <p:sp>
        <p:nvSpPr>
          <p:cNvPr id="306" name="Google Shape;306;p33"/>
          <p:cNvSpPr txBox="1"/>
          <p:nvPr>
            <p:ph idx="5" type="body"/>
          </p:nvPr>
        </p:nvSpPr>
        <p:spPr>
          <a:xfrm>
            <a:off x="4828864" y="369180"/>
            <a:ext cx="1164300" cy="22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900"/>
              <a:buNone/>
            </a:pPr>
            <a:r>
              <a:rPr lang="ru">
                <a:solidFill>
                  <a:schemeClr val="dk1"/>
                </a:solidFill>
              </a:rPr>
              <a:t>Научно-учебная </a:t>
            </a:r>
            <a:br>
              <a:rPr lang="ru">
                <a:solidFill>
                  <a:schemeClr val="dk1"/>
                </a:solidFill>
              </a:rPr>
            </a:br>
            <a:r>
              <a:rPr lang="ru">
                <a:solidFill>
                  <a:schemeClr val="dk1"/>
                </a:solidFill>
              </a:rPr>
              <a:t>группа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34"/>
          <p:cNvSpPr txBox="1"/>
          <p:nvPr>
            <p:ph idx="1" type="body"/>
          </p:nvPr>
        </p:nvSpPr>
        <p:spPr>
          <a:xfrm>
            <a:off x="439425" y="1668625"/>
            <a:ext cx="4132500" cy="303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0" wrap="square" tIns="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</a:pPr>
            <a:r>
              <a:rPr b="1" lang="ru" sz="1500"/>
              <a:t>Численность населения:</a:t>
            </a:r>
            <a:endParaRPr b="1" sz="15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</a:pPr>
            <a:r>
              <a:rPr lang="ru" sz="1500"/>
              <a:t> </a:t>
            </a:r>
            <a:endParaRPr/>
          </a:p>
        </p:txBody>
      </p:sp>
      <p:sp>
        <p:nvSpPr>
          <p:cNvPr id="312" name="Google Shape;312;p34"/>
          <p:cNvSpPr txBox="1"/>
          <p:nvPr>
            <p:ph idx="1" type="body"/>
          </p:nvPr>
        </p:nvSpPr>
        <p:spPr>
          <a:xfrm>
            <a:off x="829475" y="366925"/>
            <a:ext cx="1386600" cy="23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ru" sz="900"/>
              <a:t>Санкт-Петербургская </a:t>
            </a:r>
            <a:br>
              <a:rPr lang="ru" sz="900"/>
            </a:br>
            <a:r>
              <a:rPr lang="ru" sz="900"/>
              <a:t>школа социальных наук 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313" name="Google Shape;313;p34"/>
          <p:cNvSpPr txBox="1"/>
          <p:nvPr>
            <p:ph idx="3" type="body"/>
          </p:nvPr>
        </p:nvSpPr>
        <p:spPr>
          <a:xfrm>
            <a:off x="2684423" y="369175"/>
            <a:ext cx="1676100" cy="22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</a:pPr>
            <a:r>
              <a:rPr lang="ru"/>
              <a:t>Департамент государственного администрирования</a:t>
            </a:r>
            <a:endParaRPr/>
          </a:p>
        </p:txBody>
      </p:sp>
      <p:sp>
        <p:nvSpPr>
          <p:cNvPr id="314" name="Google Shape;314;p34"/>
          <p:cNvSpPr txBox="1"/>
          <p:nvPr>
            <p:ph idx="5" type="body"/>
          </p:nvPr>
        </p:nvSpPr>
        <p:spPr>
          <a:xfrm>
            <a:off x="4828864" y="369180"/>
            <a:ext cx="1164300" cy="22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900"/>
              <a:buNone/>
            </a:pPr>
            <a:r>
              <a:rPr lang="ru">
                <a:solidFill>
                  <a:schemeClr val="dk1"/>
                </a:solidFill>
              </a:rPr>
              <a:t>Научно-учебная </a:t>
            </a:r>
            <a:br>
              <a:rPr lang="ru">
                <a:solidFill>
                  <a:schemeClr val="dk1"/>
                </a:solidFill>
              </a:rPr>
            </a:br>
            <a:r>
              <a:rPr lang="ru">
                <a:solidFill>
                  <a:schemeClr val="dk1"/>
                </a:solidFill>
              </a:rPr>
              <a:t>группа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315" name="Google Shape;315;p34"/>
          <p:cNvSpPr txBox="1"/>
          <p:nvPr>
            <p:ph idx="1" type="body"/>
          </p:nvPr>
        </p:nvSpPr>
        <p:spPr>
          <a:xfrm>
            <a:off x="4572000" y="1668625"/>
            <a:ext cx="4132500" cy="303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0" wrap="square" tIns="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</a:pPr>
            <a:r>
              <a:rPr b="1" lang="ru" sz="1500"/>
              <a:t>Миграция:</a:t>
            </a:r>
            <a:endParaRPr b="1" sz="15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</a:pPr>
            <a:r>
              <a:rPr lang="ru" sz="1500"/>
              <a:t> </a:t>
            </a:r>
            <a:endParaRPr/>
          </a:p>
        </p:txBody>
      </p:sp>
      <p:sp>
        <p:nvSpPr>
          <p:cNvPr id="316" name="Google Shape;316;p34"/>
          <p:cNvSpPr txBox="1"/>
          <p:nvPr>
            <p:ph type="title"/>
          </p:nvPr>
        </p:nvSpPr>
        <p:spPr>
          <a:xfrm>
            <a:off x="439418" y="916232"/>
            <a:ext cx="2950800" cy="43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600">
                <a:solidFill>
                  <a:srgbClr val="0E2D69"/>
                </a:solidFill>
              </a:rPr>
              <a:t>Анжеро-Судженск</a:t>
            </a:r>
            <a:endParaRPr sz="2100"/>
          </a:p>
        </p:txBody>
      </p:sp>
      <p:pic>
        <p:nvPicPr>
          <p:cNvPr id="317" name="Google Shape;317;p34" title="Диаграмма"/>
          <p:cNvPicPr preferRelativeResize="0"/>
          <p:nvPr/>
        </p:nvPicPr>
        <p:blipFill rotWithShape="1">
          <a:blip r:embed="rId3">
            <a:alphaModFix/>
          </a:blip>
          <a:srcRect b="0" l="2714" r="0" t="0"/>
          <a:stretch/>
        </p:blipFill>
        <p:spPr>
          <a:xfrm>
            <a:off x="4571988" y="2204725"/>
            <a:ext cx="3934776" cy="250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34" title="Диаграмма"/>
          <p:cNvPicPr preferRelativeResize="0"/>
          <p:nvPr/>
        </p:nvPicPr>
        <p:blipFill rotWithShape="1">
          <a:blip r:embed="rId4">
            <a:alphaModFix/>
          </a:blip>
          <a:srcRect b="0" l="2714" r="0" t="0"/>
          <a:stretch/>
        </p:blipFill>
        <p:spPr>
          <a:xfrm>
            <a:off x="439425" y="2249550"/>
            <a:ext cx="3934776" cy="2500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Пользовательские 1">
      <a:dk1>
        <a:srgbClr val="0F2C68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