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sldIdLst>
    <p:sldId id="271" r:id="rId5"/>
    <p:sldId id="272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85" r:id="rId19"/>
  </p:sldIdLst>
  <p:sldSz cx="12192000" cy="6858000"/>
  <p:notesSz cx="6797675" cy="9928225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4" pos="1209" userDrawn="1">
          <p15:clr>
            <a:srgbClr val="A4A3A4"/>
          </p15:clr>
        </p15:guide>
        <p15:guide id="5" pos="2955" userDrawn="1">
          <p15:clr>
            <a:srgbClr val="A4A3A4"/>
          </p15:clr>
        </p15:guide>
        <p15:guide id="6" pos="2071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4702" userDrawn="1">
          <p15:clr>
            <a:srgbClr val="A4A3A4"/>
          </p15:clr>
        </p15:guide>
        <p15:guide id="11" pos="5586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5" pos="6471" userDrawn="1">
          <p15:clr>
            <a:srgbClr val="A4A3A4"/>
          </p15:clr>
        </p15:guide>
        <p15:guide id="1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C63"/>
    <a:srgbClr val="96628C"/>
    <a:srgbClr val="11A0D7"/>
    <a:srgbClr val="E61F3D"/>
    <a:srgbClr val="CD5A5A"/>
    <a:srgbClr val="FFD746"/>
    <a:srgbClr val="0E2D69"/>
    <a:srgbClr val="D9D9D9"/>
    <a:srgbClr val="EB681F"/>
    <a:srgbClr val="234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21501-8AC7-D24B-9BD4-4AB280FA19DE}" v="6" dt="2021-11-26T18:08:21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954" y="108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34" d="100"/>
          <a:sy n="134" d="100"/>
        </p:scale>
        <p:origin x="3648" y="184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6"/>
          </a:xfrm>
          <a:prstGeom prst="rect">
            <a:avLst/>
          </a:prstGeom>
        </p:spPr>
        <p:txBody>
          <a:bodyPr vert="horz" lIns="92421" tIns="46210" rIns="92421" bIns="4621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6"/>
          </a:xfrm>
          <a:prstGeom prst="rect">
            <a:avLst/>
          </a:prstGeom>
        </p:spPr>
        <p:txBody>
          <a:bodyPr vert="horz" lIns="92421" tIns="46210" rIns="92421" bIns="4621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02/26/2024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53125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1" tIns="46210" rIns="92421" bIns="4621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8"/>
          </a:xfrm>
          <a:prstGeom prst="rect">
            <a:avLst/>
          </a:prstGeom>
        </p:spPr>
        <p:txBody>
          <a:bodyPr vert="horz" lIns="92421" tIns="46210" rIns="92421" bIns="4621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5"/>
          </a:xfrm>
          <a:prstGeom prst="rect">
            <a:avLst/>
          </a:prstGeom>
        </p:spPr>
        <p:txBody>
          <a:bodyPr vert="horz" lIns="92421" tIns="46210" rIns="92421" bIns="4621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5"/>
          </a:xfrm>
          <a:prstGeom prst="rect">
            <a:avLst/>
          </a:prstGeom>
        </p:spPr>
        <p:txBody>
          <a:bodyPr vert="horz" lIns="92421" tIns="46210" rIns="92421" bIns="4621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328428E-0D3D-6E4B-BAC0-3F63BAF7DB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39D099-B515-F343-BF7A-A95468DA3860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9C21DFE9-C3B2-C54E-9275-7776355F73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:a16="http://schemas.microsoft.com/office/drawing/2014/main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6" name="Oval 29">
            <a:extLst>
              <a:ext uri="{FF2B5EF4-FFF2-40B4-BE49-F238E27FC236}">
                <a16:creationId xmlns:a16="http://schemas.microsoft.com/office/drawing/2014/main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8" name="Oval 34">
            <a:extLst>
              <a:ext uri="{FF2B5EF4-FFF2-40B4-BE49-F238E27FC236}">
                <a16:creationId xmlns:a16="http://schemas.microsoft.com/office/drawing/2014/main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9" name="Oval 35">
            <a:extLst>
              <a:ext uri="{FF2B5EF4-FFF2-40B4-BE49-F238E27FC236}">
                <a16:creationId xmlns:a16="http://schemas.microsoft.com/office/drawing/2014/main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0" name="Oval 36">
            <a:extLst>
              <a:ext uri="{FF2B5EF4-FFF2-40B4-BE49-F238E27FC236}">
                <a16:creationId xmlns:a16="http://schemas.microsoft.com/office/drawing/2014/main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3" name="Oval 39">
            <a:extLst>
              <a:ext uri="{FF2B5EF4-FFF2-40B4-BE49-F238E27FC236}">
                <a16:creationId xmlns:a16="http://schemas.microsoft.com/office/drawing/2014/main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7" name="Oval 43">
            <a:extLst>
              <a:ext uri="{FF2B5EF4-FFF2-40B4-BE49-F238E27FC236}">
                <a16:creationId xmlns:a16="http://schemas.microsoft.com/office/drawing/2014/main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8" name="Oval 44">
            <a:extLst>
              <a:ext uri="{FF2B5EF4-FFF2-40B4-BE49-F238E27FC236}">
                <a16:creationId xmlns:a16="http://schemas.microsoft.com/office/drawing/2014/main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9" name="Oval 45">
            <a:extLst>
              <a:ext uri="{FF2B5EF4-FFF2-40B4-BE49-F238E27FC236}">
                <a16:creationId xmlns:a16="http://schemas.microsoft.com/office/drawing/2014/main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0" name="Oval 46">
            <a:extLst>
              <a:ext uri="{FF2B5EF4-FFF2-40B4-BE49-F238E27FC236}">
                <a16:creationId xmlns:a16="http://schemas.microsoft.com/office/drawing/2014/main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A7FA04E4-3213-8F41-B068-4DC281441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938052A0-3DF0-DC47-B7E0-C20EF981C230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8C6147F0-3CA1-264C-B2B2-F88597196943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2171D1-2A5B-7A4A-9760-17CCE51B980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9856D01B-EC9A-6047-B7FB-D47084AB3F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83E23342-AC91-354A-9A28-A14FF7BADC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BB1CCE68-8F57-1A41-BC43-633D2EFC80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5234703-C735-5D41-99C2-019C7EBECCF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2F59B5-E815-AE43-BAE2-FA594BB42C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310809" y="2643809"/>
            <a:ext cx="1570383" cy="157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id="{68E8C250-D449-A743-8975-B5BFB04D9744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D3A12E-0E10-C441-81D2-C3C1EB6A053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en-RU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38" name="Текст 37">
            <a:extLst>
              <a:ext uri="{FF2B5EF4-FFF2-40B4-BE49-F238E27FC236}">
                <a16:creationId xmlns:a16="http://schemas.microsoft.com/office/drawing/2014/main" id="{7FB4A275-856E-364D-8AA4-2071AADC6A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Текст 39">
            <a:extLst>
              <a:ext uri="{FF2B5EF4-FFF2-40B4-BE49-F238E27FC236}">
                <a16:creationId xmlns:a16="http://schemas.microsoft.com/office/drawing/2014/main" id="{58FBA0EA-8BE0-A643-B258-4E5C3446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Текст 39">
            <a:extLst>
              <a:ext uri="{FF2B5EF4-FFF2-40B4-BE49-F238E27FC236}">
                <a16:creationId xmlns:a16="http://schemas.microsoft.com/office/drawing/2014/main" id="{0BEC062F-1BEB-DE4C-B7EE-C552C9D45F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FDC66DB8-29BC-5940-A721-40F100214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DE27C859-478F-3648-8A9D-2C85DBDCAC0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58EA1144-CFD8-1D47-B430-7014F576043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96EDC73C-5A3C-014E-8E52-04CAFCA9B20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E88681-53A8-3B45-B80A-372EDFB53883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EDA7D8BF-DF37-704F-B77F-7E40752ACE25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5026DBD8-54A3-1446-9D3B-BA2B3846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E8AA3569-5054-7D47-AB14-BCFB0440D0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sp>
        <p:nvSpPr>
          <p:cNvPr id="18" name="Текст 39">
            <a:extLst>
              <a:ext uri="{FF2B5EF4-FFF2-40B4-BE49-F238E27FC236}">
                <a16:creationId xmlns:a16="http://schemas.microsoft.com/office/drawing/2014/main" id="{8A048480-30C9-044E-8C2E-0F67398FEE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0E78CA68-7A0C-CF41-9AC6-A547FB9E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45DC512A-A23B-B24D-A1F6-6793976867CF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21F91649-DF0F-5F45-A43B-2CED9ACDD04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ECCF8F-5855-7943-B503-5573887A534D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C2D710AE-3CBE-5940-A7EB-F96132E65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FCC5A33D-0A3C-F140-B745-367744A5F3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4" name="Текст 39">
            <a:extLst>
              <a:ext uri="{FF2B5EF4-FFF2-40B4-BE49-F238E27FC236}">
                <a16:creationId xmlns:a16="http://schemas.microsoft.com/office/drawing/2014/main" id="{3BE4279A-8109-B244-B721-18F10C696B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E89D752-CAC6-0943-9A3D-4C52DBF50C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64D89E64-93BB-044D-B3D4-8F2679C5CA4C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D0C3B169-866D-C645-AF76-00F8C2A97E9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6DF89EC-1E7C-3B40-85F4-6D19A7D29AC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A9BD5ADD-B3F2-C342-82F7-83683F040D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4F15CBC0-FC8B-744E-95A7-C9863CDC31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BC3B54AA-A0BD-E646-B3B7-C0E724D26D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:a16="http://schemas.microsoft.com/office/drawing/2014/main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11D7C3EB-CCEB-E142-9753-8B2D75A0A8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527C9F89-51CC-D243-9351-73AB081DB944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F09EE119-6C80-E846-95F9-BB3907664128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5A5D7C-EB12-9D4D-A99A-4B26C81B738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3E0AB43B-5E98-6042-A282-C61E0C5A3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7388A8DF-D130-5445-A3F8-F96E1202BA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02CBC466-1703-7541-94E4-AC76F4E6D9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:a16="http://schemas.microsoft.com/office/drawing/2014/main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con&#10;&#10;Description automatically generated">
            <a:extLst>
              <a:ext uri="{FF2B5EF4-FFF2-40B4-BE49-F238E27FC236}">
                <a16:creationId xmlns:a16="http://schemas.microsoft.com/office/drawing/2014/main" id="{E9A64721-E55E-8749-B29E-51DD895593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7" name="Straight Connector 19">
            <a:extLst>
              <a:ext uri="{FF2B5EF4-FFF2-40B4-BE49-F238E27FC236}">
                <a16:creationId xmlns:a16="http://schemas.microsoft.com/office/drawing/2014/main" id="{B0C162B7-B84F-874A-960E-31F512518C6E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id="{1CB321BB-9FE3-294F-85D8-AA7DC75CA4AF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460EF6-ECAD-8941-8132-1B3E005D606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7">
            <a:extLst>
              <a:ext uri="{FF2B5EF4-FFF2-40B4-BE49-F238E27FC236}">
                <a16:creationId xmlns:a16="http://schemas.microsoft.com/office/drawing/2014/main" id="{D9986185-6D5E-FD48-A5CA-AF2D5B58A3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Текст 39">
            <a:extLst>
              <a:ext uri="{FF2B5EF4-FFF2-40B4-BE49-F238E27FC236}">
                <a16:creationId xmlns:a16="http://schemas.microsoft.com/office/drawing/2014/main" id="{5DBFD327-E3A8-944A-AABF-7D813AD0F1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D206FCE0-05C3-2C45-A7D6-1FC287C017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:a16="http://schemas.microsoft.com/office/drawing/2014/main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:a16="http://schemas.microsoft.com/office/drawing/2014/main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:a16="http://schemas.microsoft.com/office/drawing/2014/main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5425806-16DD-844E-927C-26E7143A9E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6" name="Straight Connector 19">
            <a:extLst>
              <a:ext uri="{FF2B5EF4-FFF2-40B4-BE49-F238E27FC236}">
                <a16:creationId xmlns:a16="http://schemas.microsoft.com/office/drawing/2014/main" id="{479746FF-3282-DF46-9D7C-D80431604A55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1">
            <a:extLst>
              <a:ext uri="{FF2B5EF4-FFF2-40B4-BE49-F238E27FC236}">
                <a16:creationId xmlns:a16="http://schemas.microsoft.com/office/drawing/2014/main" id="{51B44297-B0E7-D74D-B291-D39A0D468B42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64502F5-56EE-354B-A3B1-E79F8B00517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0" name="Straight Connector 59">
            <a:extLst>
              <a:ext uri="{FF2B5EF4-FFF2-40B4-BE49-F238E27FC236}">
                <a16:creationId xmlns:a16="http://schemas.microsoft.com/office/drawing/2014/main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37">
            <a:extLst>
              <a:ext uri="{FF2B5EF4-FFF2-40B4-BE49-F238E27FC236}">
                <a16:creationId xmlns:a16="http://schemas.microsoft.com/office/drawing/2014/main" id="{6EC59AAD-5962-8D49-BF4D-7DA5D5730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2" name="Текст 39">
            <a:extLst>
              <a:ext uri="{FF2B5EF4-FFF2-40B4-BE49-F238E27FC236}">
                <a16:creationId xmlns:a16="http://schemas.microsoft.com/office/drawing/2014/main" id="{49041ACC-EEF4-D34B-A7DE-87B1AF2ED3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BF93B2CC-81A4-0943-AF6C-C86576792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22">
            <a:extLst>
              <a:ext uri="{FF2B5EF4-FFF2-40B4-BE49-F238E27FC236}">
                <a16:creationId xmlns:a16="http://schemas.microsoft.com/office/drawing/2014/main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:a16="http://schemas.microsoft.com/office/drawing/2014/main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259ABC72-D738-1143-BF2A-D85AE9A4F7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237A1E42-2FC3-8841-8C41-992C5BC2368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47503EA0-3883-E24D-9EB8-7B617518292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3F65D6-1072-F140-B6A5-758D7B595A9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44D0326E-FD7A-3541-A998-62A1C30E27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279CCCA0-F959-5245-8321-106D3C5E83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8B839C6B-8494-8841-9714-4C8F710F84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8" name="Текст 22">
            <a:extLst>
              <a:ext uri="{FF2B5EF4-FFF2-40B4-BE49-F238E27FC236}">
                <a16:creationId xmlns:a16="http://schemas.microsoft.com/office/drawing/2014/main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:a16="http://schemas.microsoft.com/office/drawing/2014/main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35">
            <a:extLst>
              <a:ext uri="{FF2B5EF4-FFF2-40B4-BE49-F238E27FC236}">
                <a16:creationId xmlns:a16="http://schemas.microsoft.com/office/drawing/2014/main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en-RU" smtClean="0"/>
              <a:t>02/26/2024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bbasova@hse.ru" TargetMode="External"/><Relationship Id="rId2" Type="http://schemas.openxmlformats.org/officeDocument/2006/relationships/hyperlink" Target="mailto:vglinin@hse.r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HSE Sans Black" panose="02000000000000000000" pitchFamily="50" charset="0"/>
              </a:rPr>
              <a:t>ВОПРОСЫ ВОЕННОЙ ПОДГОТОВКИ.</a:t>
            </a:r>
            <a:br>
              <a:rPr lang="ru-RU" sz="4000" dirty="0">
                <a:latin typeface="HSE Sans Black" panose="02000000000000000000" pitchFamily="50" charset="0"/>
              </a:rPr>
            </a:br>
            <a:r>
              <a:rPr lang="ru-RU" sz="4000" dirty="0">
                <a:latin typeface="HSE Sans Black" panose="02000000000000000000" pitchFamily="50" charset="0"/>
              </a:rPr>
              <a:t>КОНКУРСНЫЙ ОТБОР.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Военный учебный центр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ru-RU" dirty="0"/>
              <a:t>Санкт-Петербург 2024</a:t>
            </a:r>
          </a:p>
        </p:txBody>
      </p:sp>
    </p:spTree>
    <p:extLst>
      <p:ext uri="{BB962C8B-B14F-4D97-AF65-F5344CB8AC3E}">
        <p14:creationId xmlns:p14="http://schemas.microsoft.com/office/powerpoint/2010/main" val="982325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7445739" cy="777025"/>
          </a:xfrm>
        </p:spPr>
        <p:txBody>
          <a:bodyPr/>
          <a:lstStyle/>
          <a:p>
            <a:r>
              <a:rPr lang="ru-RU" dirty="0"/>
              <a:t>КОНКУРСНЫЙ ОТБОР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102177"/>
            <a:ext cx="11020205" cy="4053526"/>
          </a:xfrm>
        </p:spPr>
        <p:txBody>
          <a:bodyPr numCol="2">
            <a:noAutofit/>
          </a:bodyPr>
          <a:lstStyle/>
          <a:p>
            <a:r>
              <a:rPr lang="ru-RU" sz="1400" dirty="0" smtClean="0"/>
              <a:t>      Целью </a:t>
            </a:r>
            <a:r>
              <a:rPr lang="ru-RU" sz="1400" dirty="0"/>
              <a:t>конкурсного отбора является определение соответствия кандидатов из числа студентов требованиям предъявляемым к гражданам, привлекаемым к военной подготовке по военно- учетной специальности </a:t>
            </a:r>
            <a:r>
              <a:rPr lang="ru-RU" sz="1400" dirty="0" smtClean="0"/>
              <a:t>100 </a:t>
            </a:r>
            <a:r>
              <a:rPr lang="ru-RU" sz="1400" dirty="0"/>
              <a:t>код 182 – командир стрелкового </a:t>
            </a:r>
            <a:r>
              <a:rPr lang="ru-RU" sz="1400" dirty="0" smtClean="0"/>
              <a:t>отделения.</a:t>
            </a:r>
            <a:endParaRPr lang="ru-RU" sz="1400" dirty="0"/>
          </a:p>
          <a:p>
            <a:r>
              <a:rPr lang="ru-RU" sz="1400" dirty="0" smtClean="0"/>
              <a:t>     Граждане</a:t>
            </a:r>
            <a:r>
              <a:rPr lang="ru-RU" sz="1400" dirty="0"/>
              <a:t>, изъявившие желание пройти военную подготовку в ВУЦ подают заявление на имя ректора в учебную </a:t>
            </a:r>
            <a:r>
              <a:rPr lang="ru-RU" sz="1400" dirty="0" smtClean="0"/>
              <a:t>часть </a:t>
            </a:r>
            <a:r>
              <a:rPr lang="ru-RU" sz="1400" dirty="0"/>
              <a:t>начальнику цикла.</a:t>
            </a:r>
          </a:p>
          <a:p>
            <a:r>
              <a:rPr lang="ru-RU" sz="1400" dirty="0" smtClean="0"/>
              <a:t>     На </a:t>
            </a:r>
            <a:r>
              <a:rPr lang="ru-RU" sz="1400" dirty="0"/>
              <a:t>основании поданных заявлений в Центре составляется список граждан из числа студентов, который утверждается ректором.</a:t>
            </a:r>
          </a:p>
          <a:p>
            <a:r>
              <a:rPr lang="ru-RU" sz="1400" dirty="0" smtClean="0"/>
              <a:t>     Граждане</a:t>
            </a:r>
            <a:r>
              <a:rPr lang="ru-RU" sz="1400" dirty="0"/>
              <a:t>, внесенные в указанный список, проходят конкурсный отбор, который состоит из предварительного и основного отбора.</a:t>
            </a:r>
          </a:p>
          <a:p>
            <a:r>
              <a:rPr lang="ru-RU" sz="1400" dirty="0" smtClean="0"/>
              <a:t>     Для </a:t>
            </a:r>
            <a:r>
              <a:rPr lang="ru-RU" sz="1400" dirty="0"/>
              <a:t>прохождения </a:t>
            </a:r>
            <a:r>
              <a:rPr lang="ru-RU" sz="1400" b="1" dirty="0"/>
              <a:t>предварительного отбора</a:t>
            </a:r>
            <a:r>
              <a:rPr lang="ru-RU" sz="1400" dirty="0"/>
              <a:t> гражданину начальником </a:t>
            </a:r>
            <a:r>
              <a:rPr lang="ru-RU" sz="1400" dirty="0" smtClean="0"/>
              <a:t>цикла </a:t>
            </a:r>
            <a:r>
              <a:rPr lang="ru-RU" sz="1400" dirty="0"/>
              <a:t>выдается направление в военный комиссариат по месту воинского учета.</a:t>
            </a:r>
          </a:p>
          <a:p>
            <a:endParaRPr lang="ru-RU" sz="1400" dirty="0"/>
          </a:p>
          <a:p>
            <a:endParaRPr lang="ru-RU" sz="1400" dirty="0"/>
          </a:p>
          <a:p>
            <a:r>
              <a:rPr lang="ru-RU" sz="1400" dirty="0" smtClean="0"/>
              <a:t>    Результаты </a:t>
            </a:r>
            <a:r>
              <a:rPr lang="ru-RU" sz="1400" dirty="0"/>
              <a:t>предварительного отбора, а также характеристику, подписанную деканом факультета и заместителем директора НИУ ВШЭ СПБ студент представляет в делопроизводство цикла ВУЦ </a:t>
            </a:r>
            <a:r>
              <a:rPr lang="ru-RU" sz="1400" dirty="0" smtClean="0"/>
              <a:t>(ул. Седова д.55 к.2каб.117</a:t>
            </a:r>
            <a:r>
              <a:rPr lang="ru-RU" sz="1400" dirty="0"/>
              <a:t>)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Для </a:t>
            </a:r>
            <a:r>
              <a:rPr lang="ru-RU" sz="1400" dirty="0"/>
              <a:t>оценки результатов предварительного отбора и проведения основного отбора граждан для допуска к военной подготовке создается конкурсная комиссия.</a:t>
            </a:r>
          </a:p>
          <a:p>
            <a:endParaRPr lang="ru-RU" sz="1400" dirty="0"/>
          </a:p>
          <a:p>
            <a:endParaRPr lang="ru-RU" sz="1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Цикл военного учебного центра в Санкт-Петербурге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Вопросы военной подготовки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2" y="548720"/>
            <a:ext cx="2459902" cy="408109"/>
          </a:xfrm>
        </p:spPr>
        <p:txBody>
          <a:bodyPr/>
          <a:lstStyle/>
          <a:p>
            <a:r>
              <a:rPr lang="ru-RU" dirty="0"/>
              <a:t>КОНКУРСНЫЙ ОТБОР</a:t>
            </a:r>
          </a:p>
        </p:txBody>
      </p:sp>
    </p:spTree>
    <p:extLst>
      <p:ext uri="{BB962C8B-B14F-4D97-AF65-F5344CB8AC3E}">
        <p14:creationId xmlns:p14="http://schemas.microsoft.com/office/powerpoint/2010/main" val="1684860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7445739" cy="777025"/>
          </a:xfrm>
        </p:spPr>
        <p:txBody>
          <a:bodyPr/>
          <a:lstStyle/>
          <a:p>
            <a:r>
              <a:rPr lang="ru-RU" dirty="0"/>
              <a:t>Основной отбор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102177"/>
            <a:ext cx="11020205" cy="4053526"/>
          </a:xfrm>
        </p:spPr>
        <p:txBody>
          <a:bodyPr numCol="2">
            <a:noAutofit/>
          </a:bodyPr>
          <a:lstStyle/>
          <a:p>
            <a:r>
              <a:rPr lang="ru-RU" sz="1400" b="1" dirty="0" smtClean="0"/>
              <a:t>     Основной </a:t>
            </a:r>
            <a:r>
              <a:rPr lang="ru-RU" sz="1400" b="1" dirty="0"/>
              <a:t>отбор </a:t>
            </a:r>
            <a:r>
              <a:rPr lang="ru-RU" sz="1400" dirty="0"/>
              <a:t>проводится конкурсной комиссией на </a:t>
            </a:r>
            <a:r>
              <a:rPr lang="ru-RU" sz="1400" dirty="0" smtClean="0"/>
              <a:t>основании </a:t>
            </a:r>
            <a:r>
              <a:rPr lang="ru-RU" sz="1400" dirty="0"/>
              <a:t>настоящей методики среди граждан, успешно прошедших предварительный отбор.</a:t>
            </a:r>
          </a:p>
          <a:p>
            <a:r>
              <a:rPr lang="ru-RU" sz="1400" dirty="0" smtClean="0"/>
              <a:t>     Граждане</a:t>
            </a:r>
            <a:r>
              <a:rPr lang="ru-RU" sz="1400" dirty="0"/>
              <a:t>, уклонившиеся от медицинского освидетельствования и (или) профессионального психологического отбора или признанные по их результатам не годными к военной службе, а также своевременно не представившие </a:t>
            </a:r>
            <a:r>
              <a:rPr lang="ru-RU" sz="1400" dirty="0" smtClean="0"/>
              <a:t>результаты </a:t>
            </a:r>
            <a:r>
              <a:rPr lang="ru-RU" sz="1400" dirty="0"/>
              <a:t>медицинского освидетельствования и профессионального психологического отбора и имеющие академическую задолженность к основному отбору не допускаются.</a:t>
            </a:r>
          </a:p>
          <a:p>
            <a:r>
              <a:rPr lang="ru-RU" sz="1400" dirty="0" smtClean="0"/>
              <a:t>      Комиссия </a:t>
            </a:r>
            <a:r>
              <a:rPr lang="ru-RU" sz="1400" dirty="0"/>
              <a:t>при изучении результатов предварительного отбора, в первую очередь, рассматривает для допуска к военной подготовке кандидатов не имеющих ограничений по состоянию здоровья, имеющих заключение о профессиональной пригодности «рекомендуется в первую очередь «рекомендуется во вторую </a:t>
            </a:r>
            <a:r>
              <a:rPr lang="ru-RU" sz="1400" dirty="0" smtClean="0"/>
              <a:t>очередь «первая </a:t>
            </a:r>
            <a:r>
              <a:rPr lang="ru-RU" sz="1400" dirty="0"/>
              <a:t>категория», вторая категория».</a:t>
            </a:r>
          </a:p>
          <a:p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В </a:t>
            </a:r>
            <a:r>
              <a:rPr lang="ru-RU" sz="1400" dirty="0"/>
              <a:t>июне студенты проходят проверку уровня физической подготовленности. Нормативы по физической подготовке соответствуют нормативам для кандидатов, поступающих в высшие военные учебные заведения. </a:t>
            </a:r>
          </a:p>
          <a:p>
            <a:r>
              <a:rPr lang="ru-RU" sz="1400" dirty="0" smtClean="0"/>
              <a:t>      Проверяет </a:t>
            </a:r>
            <a:r>
              <a:rPr lang="ru-RU" sz="1400" dirty="0"/>
              <a:t>студентов по физической подготовке </a:t>
            </a:r>
            <a:r>
              <a:rPr lang="ru-RU" sz="1400" dirty="0" smtClean="0"/>
              <a:t>комиссия кафедры </a:t>
            </a:r>
            <a:r>
              <a:rPr lang="ru-RU" sz="1400" dirty="0"/>
              <a:t>физического воспитания НИУ ВШЭ.</a:t>
            </a:r>
          </a:p>
          <a:p>
            <a:r>
              <a:rPr lang="ru-RU" sz="1400" dirty="0" smtClean="0"/>
              <a:t>      По </a:t>
            </a:r>
            <a:r>
              <a:rPr lang="ru-RU" sz="1400" dirty="0"/>
              <a:t>результатам выставляется общая оценка в порядке, установленном </a:t>
            </a:r>
            <a:r>
              <a:rPr lang="ru-RU" sz="1400" dirty="0" smtClean="0"/>
              <a:t> Министерством </a:t>
            </a:r>
            <a:r>
              <a:rPr lang="ru-RU" sz="1400" dirty="0"/>
              <a:t>обороны.</a:t>
            </a:r>
          </a:p>
          <a:p>
            <a:r>
              <a:rPr lang="ru-RU" sz="1400" dirty="0" smtClean="0"/>
              <a:t>       Преимущественным </a:t>
            </a:r>
            <a:r>
              <a:rPr lang="ru-RU" sz="1400" dirty="0"/>
              <a:t>(равнозначным) правом при проведении основного отбора пользуются кандидаты из числа:</a:t>
            </a:r>
          </a:p>
          <a:p>
            <a:r>
              <a:rPr lang="ru-RU" sz="1400" dirty="0"/>
              <a:t>- детей-сирот и детей, оставшиеся без попечения родителей;</a:t>
            </a:r>
          </a:p>
          <a:p>
            <a:r>
              <a:rPr lang="ru-RU" sz="1400" dirty="0" smtClean="0"/>
              <a:t>- членов </a:t>
            </a:r>
            <a:r>
              <a:rPr lang="ru-RU" sz="1400" dirty="0"/>
              <a:t>семей военнослужащих;</a:t>
            </a:r>
          </a:p>
          <a:p>
            <a:r>
              <a:rPr lang="ru-RU" sz="1400" dirty="0"/>
              <a:t>- граждан, прошедших военную службу по призыву.</a:t>
            </a:r>
          </a:p>
          <a:p>
            <a:r>
              <a:rPr lang="ru-RU" sz="1100" u="sng" dirty="0"/>
              <a:t>Граждане, имеющие IV категорию профпригодности для допуска к военной подготовке, не рассматриваются.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Цикл военного учебного центра в Санкт-Петербурге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Вопросы военной подготовки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2" y="548720"/>
            <a:ext cx="2459902" cy="408109"/>
          </a:xfrm>
        </p:spPr>
        <p:txBody>
          <a:bodyPr/>
          <a:lstStyle/>
          <a:p>
            <a:r>
              <a:rPr lang="ru-RU" dirty="0"/>
              <a:t>Основной отбор</a:t>
            </a:r>
          </a:p>
        </p:txBody>
      </p:sp>
    </p:spTree>
    <p:extLst>
      <p:ext uri="{BB962C8B-B14F-4D97-AF65-F5344CB8AC3E}">
        <p14:creationId xmlns:p14="http://schemas.microsoft.com/office/powerpoint/2010/main" val="4178649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7445739" cy="777025"/>
          </a:xfrm>
        </p:spPr>
        <p:txBody>
          <a:bodyPr/>
          <a:lstStyle/>
          <a:p>
            <a:r>
              <a:rPr lang="ru-RU" dirty="0" smtClean="0"/>
              <a:t>Результаты </a:t>
            </a:r>
            <a:r>
              <a:rPr lang="ru-RU" dirty="0"/>
              <a:t>конкурсного отбора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102177"/>
            <a:ext cx="11020205" cy="4053526"/>
          </a:xfrm>
        </p:spPr>
        <p:txBody>
          <a:bodyPr numCol="2">
            <a:noAutofit/>
          </a:bodyPr>
          <a:lstStyle/>
          <a:p>
            <a:r>
              <a:rPr lang="ru-RU" sz="1400" dirty="0" smtClean="0"/>
              <a:t>     По </a:t>
            </a:r>
            <a:r>
              <a:rPr lang="ru-RU" sz="1400" dirty="0"/>
              <a:t>результатам основного отбора на цикле формируются </a:t>
            </a:r>
            <a:r>
              <a:rPr lang="ru-RU" sz="1400" dirty="0" smtClean="0"/>
              <a:t> </a:t>
            </a:r>
            <a:r>
              <a:rPr lang="ru-RU" sz="1400" dirty="0" smtClean="0"/>
              <a:t>протокол </a:t>
            </a:r>
            <a:r>
              <a:rPr lang="ru-RU" sz="1400" dirty="0"/>
              <a:t>результатов конкурсного отбора </a:t>
            </a:r>
            <a:r>
              <a:rPr lang="ru-RU" sz="1400" dirty="0" smtClean="0"/>
              <a:t>граждан, </a:t>
            </a:r>
            <a:r>
              <a:rPr lang="ru-RU" sz="1400" dirty="0"/>
              <a:t>изъявивших </a:t>
            </a:r>
            <a:r>
              <a:rPr lang="ru-RU" sz="1400" dirty="0" smtClean="0"/>
              <a:t>желание </a:t>
            </a:r>
            <a:r>
              <a:rPr lang="ru-RU" sz="1400" dirty="0" smtClean="0"/>
              <a:t>пройти </a:t>
            </a:r>
            <a:r>
              <a:rPr lang="ru-RU" sz="1400" dirty="0"/>
              <a:t>военную подготовку в военном учебном центре.</a:t>
            </a:r>
            <a:endParaRPr lang="ru-RU" sz="1400" u="sng" dirty="0"/>
          </a:p>
          <a:p>
            <a:r>
              <a:rPr lang="ru-RU" sz="1400" dirty="0" smtClean="0"/>
              <a:t>     По </a:t>
            </a:r>
            <a:r>
              <a:rPr lang="ru-RU" sz="1400" dirty="0"/>
              <a:t>результатам конкурсного отбора конкурсной комиссией принимается решение рекомендовать граждан, прошедших конкурсный отбор для допуска обучению по программам подготовки </a:t>
            </a:r>
            <a:r>
              <a:rPr lang="ru-RU" sz="1400" dirty="0" smtClean="0"/>
              <a:t>сержантов запаса</a:t>
            </a:r>
            <a:r>
              <a:rPr lang="ru-RU" sz="1400" dirty="0"/>
              <a:t>, в количестве установленном Минобороны. </a:t>
            </a:r>
          </a:p>
          <a:p>
            <a:r>
              <a:rPr lang="ru-RU" sz="1400" dirty="0" smtClean="0"/>
              <a:t>     Затем </a:t>
            </a:r>
            <a:r>
              <a:rPr lang="ru-RU" sz="1400" dirty="0"/>
              <a:t>инициируется приказ ректора о допуске граждан к военной подготовке.</a:t>
            </a:r>
          </a:p>
          <a:p>
            <a:r>
              <a:rPr lang="ru-RU" sz="1400" dirty="0" smtClean="0"/>
              <a:t>     Студенты</a:t>
            </a:r>
            <a:r>
              <a:rPr lang="ru-RU" sz="1400" dirty="0"/>
              <a:t>, рекомендованные конкурсной комиссией для допуска к </a:t>
            </a:r>
            <a:r>
              <a:rPr lang="ru-RU" sz="1400" dirty="0" smtClean="0"/>
              <a:t>военной подготовке, </a:t>
            </a:r>
            <a:r>
              <a:rPr lang="ru-RU" sz="1400" dirty="0"/>
              <a:t>заключают с Минобороны договор об обучении в военном учебном центре при университете. (сентябрь-октябрь).</a:t>
            </a:r>
          </a:p>
          <a:p>
            <a:endParaRPr lang="ru-RU" sz="1400" dirty="0"/>
          </a:p>
          <a:p>
            <a:endParaRPr lang="ru-RU" sz="1400" dirty="0"/>
          </a:p>
          <a:p>
            <a:r>
              <a:rPr lang="ru-RU" sz="2800" dirty="0" smtClean="0"/>
              <a:t>    Решение </a:t>
            </a:r>
            <a:r>
              <a:rPr lang="ru-RU" sz="2800" dirty="0"/>
              <a:t>конкурсной комиссии         обжалованию не подлежит.</a:t>
            </a:r>
          </a:p>
          <a:p>
            <a:endParaRPr lang="ru-RU" sz="2800" dirty="0"/>
          </a:p>
          <a:p>
            <a:r>
              <a:rPr lang="ru-RU" sz="2800" dirty="0" smtClean="0"/>
              <a:t>    Студент</a:t>
            </a:r>
            <a:r>
              <a:rPr lang="ru-RU" sz="2800" dirty="0"/>
              <a:t>, допущенный к военной подготовке на цикле ВУЦ не    имеет ограничений на выезд за границу.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Цикл военного учебного центра в Санкт-Петербурге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Вопросы военной подготовки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2" y="548720"/>
            <a:ext cx="2459902" cy="408109"/>
          </a:xfrm>
        </p:spPr>
        <p:txBody>
          <a:bodyPr/>
          <a:lstStyle/>
          <a:p>
            <a:r>
              <a:rPr lang="ru-RU" dirty="0" smtClean="0"/>
              <a:t>Результаты </a:t>
            </a:r>
            <a:r>
              <a:rPr lang="ru-RU" dirty="0"/>
              <a:t>конкурсного отбора</a:t>
            </a:r>
          </a:p>
        </p:txBody>
      </p:sp>
    </p:spTree>
    <p:extLst>
      <p:ext uri="{BB962C8B-B14F-4D97-AF65-F5344CB8AC3E}">
        <p14:creationId xmlns:p14="http://schemas.microsoft.com/office/powerpoint/2010/main" val="1166426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7445739" cy="777025"/>
          </a:xfrm>
        </p:spPr>
        <p:txBody>
          <a:bodyPr/>
          <a:lstStyle/>
          <a:p>
            <a:r>
              <a:rPr lang="ru-RU" dirty="0"/>
              <a:t>Перечень документов при подаче заявления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102176"/>
            <a:ext cx="11020205" cy="4345757"/>
          </a:xfrm>
        </p:spPr>
        <p:txBody>
          <a:bodyPr numCol="2">
            <a:noAutofit/>
          </a:bodyPr>
          <a:lstStyle/>
          <a:p>
            <a:r>
              <a:rPr lang="ru-RU" sz="1400" b="1" dirty="0"/>
              <a:t>Паспорт гражданина РФ.</a:t>
            </a:r>
          </a:p>
          <a:p>
            <a:r>
              <a:rPr lang="ru-RU" sz="1400" dirty="0"/>
              <a:t>Ксерокопии 1-ой страницы паспорта и страницы с регистрацией (на одном листе формата А-4).</a:t>
            </a:r>
          </a:p>
          <a:p>
            <a:r>
              <a:rPr lang="ru-RU" sz="1400" b="1" dirty="0"/>
              <a:t>Приписное удостоверение.</a:t>
            </a:r>
          </a:p>
          <a:p>
            <a:r>
              <a:rPr lang="ru-RU" sz="1400" dirty="0"/>
              <a:t>Ксерокопию 1-ого и 2-ого разворота приписного удостоверения (на одном листе формата А-4).</a:t>
            </a:r>
          </a:p>
          <a:p>
            <a:r>
              <a:rPr lang="ru-RU" sz="1400" b="1" dirty="0"/>
              <a:t>Студенческий билет, надлежаще оформленный подписями и печатями в учебном офисе факультета.</a:t>
            </a:r>
          </a:p>
          <a:p>
            <a:r>
              <a:rPr lang="ru-RU" sz="1400" dirty="0"/>
              <a:t>Ксерокопию разворота студенческого билета.</a:t>
            </a:r>
          </a:p>
          <a:p>
            <a:r>
              <a:rPr lang="ru-RU" sz="1400" b="1" dirty="0"/>
              <a:t>Характеристику</a:t>
            </a:r>
            <a:r>
              <a:rPr lang="ru-RU" sz="1400" dirty="0"/>
              <a:t> из деканата, заверенную деканом, либо заместителем декана, либо начальником учебной части факультета и печатью факультета подписанную директором (зам. директором) НИУ ВШЭ СПБ.</a:t>
            </a:r>
          </a:p>
          <a:p>
            <a:endParaRPr lang="ru-RU" sz="1400" b="1" dirty="0"/>
          </a:p>
          <a:p>
            <a:endParaRPr lang="ru-RU" sz="1400" b="1" dirty="0"/>
          </a:p>
          <a:p>
            <a:r>
              <a:rPr lang="ru-RU" sz="1400" b="1" dirty="0"/>
              <a:t>Заявление на имя ректора установленного образца с подписью и контактными телефонами.</a:t>
            </a:r>
          </a:p>
          <a:p>
            <a:r>
              <a:rPr lang="ru-RU" sz="1400" b="1" dirty="0"/>
              <a:t>Справка об отсутствии судимости</a:t>
            </a:r>
          </a:p>
          <a:p>
            <a:endParaRPr lang="ru-RU" sz="1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Цикл военного учебного центра в Санкт-Петербурге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Вопросы военной подготовки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2" y="548720"/>
            <a:ext cx="3072644" cy="408109"/>
          </a:xfrm>
        </p:spPr>
        <p:txBody>
          <a:bodyPr/>
          <a:lstStyle/>
          <a:p>
            <a:r>
              <a:rPr lang="ru-RU" dirty="0"/>
              <a:t>Перечень </a:t>
            </a:r>
            <a:r>
              <a:rPr lang="ru-RU" dirty="0" smtClean="0"/>
              <a:t>документов, представляемых на цикл ВУЦ  при поступлении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891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11131621" cy="777025"/>
          </a:xfrm>
        </p:spPr>
        <p:txBody>
          <a:bodyPr>
            <a:normAutofit/>
          </a:bodyPr>
          <a:lstStyle/>
          <a:p>
            <a:r>
              <a:rPr lang="ru-RU" dirty="0"/>
              <a:t>Организация приёма граждан в военный учебный центр для обучения по программам подготовки запаса.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413262"/>
            <a:ext cx="11020205" cy="4034671"/>
          </a:xfrm>
        </p:spPr>
        <p:txBody>
          <a:bodyPr numCol="2">
            <a:noAutofit/>
          </a:bodyPr>
          <a:lstStyle/>
          <a:p>
            <a:r>
              <a:rPr lang="ru-RU" sz="1400" dirty="0"/>
              <a:t>Вся актуальная информация опубликована на странице цикла ВУЦ в СПБ и ВУЦ НИУ ВШЭ.</a:t>
            </a:r>
          </a:p>
          <a:p>
            <a:r>
              <a:rPr lang="ru-RU" sz="1400" dirty="0"/>
              <a:t>Начальник цикла – старший преподаватель – </a:t>
            </a:r>
            <a:r>
              <a:rPr lang="ru-RU" sz="1400" dirty="0" err="1"/>
              <a:t>Глинин</a:t>
            </a:r>
            <a:r>
              <a:rPr lang="ru-RU" sz="1400" dirty="0"/>
              <a:t> Владимир Николаевич.</a:t>
            </a:r>
          </a:p>
          <a:p>
            <a:r>
              <a:rPr lang="ru-RU" sz="1400" dirty="0"/>
              <a:t>доб. </a:t>
            </a:r>
            <a:r>
              <a:rPr lang="ru-RU" sz="1400" dirty="0" smtClean="0"/>
              <a:t>61309    </a:t>
            </a:r>
            <a:endParaRPr lang="ru-RU" sz="1400" dirty="0"/>
          </a:p>
          <a:p>
            <a:r>
              <a:rPr lang="ru-RU" sz="1400" dirty="0"/>
              <a:t>8(812) 644 59 10</a:t>
            </a:r>
          </a:p>
          <a:p>
            <a:r>
              <a:rPr lang="en-US" sz="1400" dirty="0"/>
              <a:t>Email: </a:t>
            </a:r>
            <a:r>
              <a:rPr lang="en-US" sz="1400" dirty="0">
                <a:hlinkClick r:id="rId2"/>
              </a:rPr>
              <a:t>vglinin@hse.ru</a:t>
            </a:r>
            <a:endParaRPr lang="ru-RU" sz="1400" dirty="0"/>
          </a:p>
          <a:p>
            <a:endParaRPr lang="en-US" sz="1400" dirty="0"/>
          </a:p>
          <a:p>
            <a:r>
              <a:rPr lang="ru-RU" sz="1400" dirty="0"/>
              <a:t>Делопроизводитель – </a:t>
            </a:r>
            <a:r>
              <a:rPr lang="ru-RU" sz="1400" dirty="0" err="1"/>
              <a:t>Аббасова</a:t>
            </a:r>
            <a:r>
              <a:rPr lang="ru-RU" sz="1400" dirty="0"/>
              <a:t> Альбина </a:t>
            </a:r>
            <a:r>
              <a:rPr lang="ru-RU" sz="1400" dirty="0" err="1"/>
              <a:t>Камиловна</a:t>
            </a:r>
            <a:r>
              <a:rPr lang="ru-RU" sz="1400" dirty="0"/>
              <a:t>.</a:t>
            </a:r>
          </a:p>
          <a:p>
            <a:r>
              <a:rPr lang="ru-RU" sz="1400" dirty="0"/>
              <a:t>доб. 61308 </a:t>
            </a:r>
          </a:p>
          <a:p>
            <a:r>
              <a:rPr lang="ru-RU" sz="1400" dirty="0"/>
              <a:t>8(812) 644 59 10 </a:t>
            </a:r>
          </a:p>
          <a:p>
            <a:r>
              <a:rPr lang="en-US" sz="1400" dirty="0"/>
              <a:t>Email: </a:t>
            </a:r>
            <a:r>
              <a:rPr lang="en-US" sz="1400" dirty="0">
                <a:hlinkClick r:id="rId3"/>
              </a:rPr>
              <a:t>abbasova@hse.ru</a:t>
            </a:r>
            <a:endParaRPr lang="en-US" sz="1400" dirty="0"/>
          </a:p>
          <a:p>
            <a:r>
              <a:rPr lang="ru-RU" sz="1400" dirty="0" smtClean="0"/>
              <a:t>    Возникающие </a:t>
            </a:r>
            <a:r>
              <a:rPr lang="ru-RU" sz="1400" dirty="0"/>
              <a:t>вопросы по прохождению медкомиссии в комиссариате, задавайте в комиссариате </a:t>
            </a:r>
          </a:p>
          <a:p>
            <a:endParaRPr lang="ru-RU" sz="1400" dirty="0"/>
          </a:p>
          <a:p>
            <a:r>
              <a:rPr lang="ru-RU" sz="1400" dirty="0" smtClean="0"/>
              <a:t>     По вопросам проверки </a:t>
            </a:r>
            <a:r>
              <a:rPr lang="ru-RU" sz="1400" dirty="0"/>
              <a:t>физической подготовленности консультирует кафедра физического воспитания. 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Цикл военного учебного центра в Санкт-Петербурге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Вопросы военной подготовки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1" y="548720"/>
            <a:ext cx="3836215" cy="408109"/>
          </a:xfrm>
        </p:spPr>
        <p:txBody>
          <a:bodyPr/>
          <a:lstStyle/>
          <a:p>
            <a:r>
              <a:rPr lang="ru-RU" dirty="0"/>
              <a:t>Организация приёма граждан в военный учебный центр для обучения по программам подготовки запаса.</a:t>
            </a:r>
          </a:p>
        </p:txBody>
      </p:sp>
    </p:spTree>
    <p:extLst>
      <p:ext uri="{BB962C8B-B14F-4D97-AF65-F5344CB8AC3E}">
        <p14:creationId xmlns:p14="http://schemas.microsoft.com/office/powerpoint/2010/main" val="2356566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16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447790"/>
            <a:ext cx="5880890" cy="777025"/>
          </a:xfrm>
        </p:spPr>
        <p:txBody>
          <a:bodyPr/>
          <a:lstStyle/>
          <a:p>
            <a:r>
              <a:rPr lang="ru-RU" dirty="0"/>
              <a:t>ЧТО ТАКОЕ ВОЕННЫЙ УЧЕБНЫЙ ЦЕНТР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2319495"/>
            <a:ext cx="10295543" cy="3393234"/>
          </a:xfrm>
        </p:spPr>
        <p:txBody>
          <a:bodyPr>
            <a:noAutofit/>
          </a:bodyPr>
          <a:lstStyle/>
          <a:p>
            <a:r>
              <a:rPr lang="ru-RU" sz="1400" dirty="0"/>
              <a:t>Военный учебный центр (ВУЦ) это </a:t>
            </a:r>
            <a:r>
              <a:rPr lang="ru-RU" sz="1400" dirty="0" smtClean="0"/>
              <a:t>структурное </a:t>
            </a:r>
            <a:r>
              <a:rPr lang="ru-RU" sz="1400" dirty="0"/>
              <a:t>подразделение ВШЭ, где реализуются программы военной подготовки.</a:t>
            </a:r>
          </a:p>
          <a:p>
            <a:endParaRPr lang="ru-RU" sz="1400" dirty="0"/>
          </a:p>
          <a:p>
            <a:r>
              <a:rPr lang="ru-RU" sz="1400" dirty="0"/>
              <a:t>Это возможность отслужить в армии и быть зачисленным в запас за время обучения в университете.</a:t>
            </a:r>
          </a:p>
          <a:p>
            <a:endParaRPr lang="ru-RU" sz="1400" dirty="0"/>
          </a:p>
          <a:p>
            <a:r>
              <a:rPr lang="ru-RU" sz="1400" dirty="0"/>
              <a:t>Каждый студент университета имеет право за время основного обучения параллельно получить военное образование. Обучение в ВУЦ завершается учебным сбором в частях и соединениях Вооруженных сил Российской федерации (1 месяц по окончании третьего курса университета).</a:t>
            </a:r>
          </a:p>
          <a:p>
            <a:endParaRPr lang="ru-RU" sz="1400" dirty="0"/>
          </a:p>
          <a:p>
            <a:r>
              <a:rPr lang="ru-RU" sz="1400" dirty="0"/>
              <a:t>Обучение в военном учебном центре не является обязательным для всех студентов это личный выбор и решение каждого студента.</a:t>
            </a:r>
          </a:p>
          <a:p>
            <a:endParaRPr lang="ru-RU" sz="1400" dirty="0"/>
          </a:p>
          <a:p>
            <a:r>
              <a:rPr lang="ru-RU" sz="1400" dirty="0"/>
              <a:t>Военный учебный центр работает в соответствии с законодательством РФ.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Цикл военного учебного центра в Санкт-Петербурге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Вопросы военной подготовки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2" y="548720"/>
            <a:ext cx="2459902" cy="408109"/>
          </a:xfrm>
        </p:spPr>
        <p:txBody>
          <a:bodyPr/>
          <a:lstStyle/>
          <a:p>
            <a:r>
              <a:rPr lang="ru-RU" dirty="0"/>
              <a:t>ЧТО ТАКОЕ ВОЕННЫЙ УЧЕБНЫЙ ЦЕНТР</a:t>
            </a:r>
          </a:p>
        </p:txBody>
      </p:sp>
    </p:spTree>
    <p:extLst>
      <p:ext uri="{BB962C8B-B14F-4D97-AF65-F5344CB8AC3E}">
        <p14:creationId xmlns:p14="http://schemas.microsoft.com/office/powerpoint/2010/main" val="84357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7445739" cy="777025"/>
          </a:xfrm>
        </p:spPr>
        <p:txBody>
          <a:bodyPr/>
          <a:lstStyle/>
          <a:p>
            <a:r>
              <a:rPr lang="ru-RU" dirty="0"/>
              <a:t>Цикл военного учебного центра – часть НИУ ВШЭ</a:t>
            </a:r>
            <a:r>
              <a:rPr lang="en-US" dirty="0"/>
              <a:t>?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2319495"/>
            <a:ext cx="10811108" cy="3393234"/>
          </a:xfrm>
        </p:spPr>
        <p:txBody>
          <a:bodyPr numCol="3">
            <a:noAutofit/>
          </a:bodyPr>
          <a:lstStyle/>
          <a:p>
            <a:r>
              <a:rPr lang="ru-RU" sz="1400" dirty="0" smtClean="0"/>
              <a:t>    Цикл </a:t>
            </a:r>
            <a:r>
              <a:rPr lang="ru-RU" sz="1400" dirty="0"/>
              <a:t>военного учебного</a:t>
            </a:r>
            <a:r>
              <a:rPr lang="en-US" sz="1400" dirty="0"/>
              <a:t> </a:t>
            </a:r>
            <a:r>
              <a:rPr lang="ru-RU" sz="1400" dirty="0"/>
              <a:t>центра </a:t>
            </a:r>
            <a:r>
              <a:rPr lang="ru-RU" sz="1400" dirty="0" smtClean="0"/>
              <a:t>является </a:t>
            </a:r>
            <a:r>
              <a:rPr lang="ru-RU" sz="1400" dirty="0"/>
              <a:t>структурным подразделением </a:t>
            </a:r>
            <a:r>
              <a:rPr lang="ru-RU" sz="1400" dirty="0" smtClean="0"/>
              <a:t>филиала НИУ ВШЭ в СПб, </a:t>
            </a:r>
            <a:r>
              <a:rPr lang="ru-RU" sz="1400" dirty="0"/>
              <a:t>он размещается в учебном корпусе на ул. Седова, </a:t>
            </a:r>
            <a:r>
              <a:rPr lang="ru-RU" sz="1400" dirty="0" smtClean="0"/>
              <a:t>д.55 к.2</a:t>
            </a:r>
            <a:r>
              <a:rPr lang="ru-RU" sz="1400" dirty="0"/>
              <a:t>. Правила поведения и его жизненный уклад отличаются от </a:t>
            </a:r>
            <a:r>
              <a:rPr lang="ru-RU" sz="1400" dirty="0" smtClean="0"/>
              <a:t>привычных в университете. </a:t>
            </a:r>
            <a:endParaRPr lang="ru-RU" sz="1400" dirty="0"/>
          </a:p>
          <a:p>
            <a:r>
              <a:rPr lang="ru-RU" sz="1400" dirty="0" smtClean="0"/>
              <a:t>    Учебный процесс </a:t>
            </a:r>
            <a:r>
              <a:rPr lang="ru-RU" sz="1400" dirty="0"/>
              <a:t>и повседневная деятельность студентов </a:t>
            </a:r>
            <a:r>
              <a:rPr lang="ru-RU" sz="1400" dirty="0" smtClean="0"/>
              <a:t>организованы </a:t>
            </a:r>
            <a:r>
              <a:rPr lang="ru-RU" sz="1400" dirty="0"/>
              <a:t>в соответствии с требованиями Общевоинских уставов ВС РФ и других нормативных актов Министерства обороны </a:t>
            </a:r>
            <a:r>
              <a:rPr lang="ru-RU" sz="1400" dirty="0" smtClean="0"/>
              <a:t>РФ, регулирующих </a:t>
            </a:r>
            <a:r>
              <a:rPr lang="ru-RU" sz="1400" dirty="0"/>
              <a:t>данный вид деятельности. Это значит, что студенты добровольно соглашаются с правилами и определенными ограничениями в дни военной подготовки.</a:t>
            </a:r>
          </a:p>
          <a:p>
            <a:r>
              <a:rPr lang="ru-RU" sz="1400" dirty="0" smtClean="0"/>
              <a:t>    Так</a:t>
            </a:r>
            <a:r>
              <a:rPr lang="ru-RU" sz="1400" dirty="0"/>
              <a:t>, например, на занятиях в </a:t>
            </a:r>
            <a:r>
              <a:rPr lang="ru-RU" sz="1400" dirty="0" smtClean="0"/>
              <a:t>Военном учебном центре </a:t>
            </a:r>
            <a:r>
              <a:rPr lang="ru-RU" sz="1400" dirty="0"/>
              <a:t>студенты должны быть аккуратно одеты, выглядеть опрятно, носить аккуратную прическу. Кроме того, на территории цикла ВУЦ студентам запрещается использовать сотовые телефоны, другие </a:t>
            </a:r>
            <a:r>
              <a:rPr lang="ru-RU" sz="1400" dirty="0" smtClean="0"/>
              <a:t>радиопередающие и </a:t>
            </a:r>
            <a:r>
              <a:rPr lang="ru-RU" sz="1400" dirty="0" err="1"/>
              <a:t>радиопринимающие</a:t>
            </a:r>
            <a:r>
              <a:rPr lang="ru-RU" sz="1400" dirty="0"/>
              <a:t> устройства, а также иметь при себе электронные изделия (приборы, технические средства), в которых могут храниться или которые позволяют распространять или предоставлять аудио-, фото-, видеоматериалы и данные геолокации с использованием Интернета.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Цикл военного учебного центра в Санкт-Петербурге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Вопросы военной подготовки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2" y="548720"/>
            <a:ext cx="3449716" cy="408109"/>
          </a:xfrm>
        </p:spPr>
        <p:txBody>
          <a:bodyPr/>
          <a:lstStyle/>
          <a:p>
            <a:r>
              <a:rPr lang="ru-RU" dirty="0"/>
              <a:t>Цикл военного учебного центра – часть НИУ ВШЭ</a:t>
            </a:r>
            <a:r>
              <a:rPr lang="en-US" dirty="0"/>
              <a:t>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1116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7445739" cy="777025"/>
          </a:xfrm>
        </p:spPr>
        <p:txBody>
          <a:bodyPr/>
          <a:lstStyle/>
          <a:p>
            <a:r>
              <a:rPr lang="ru-RU" dirty="0"/>
              <a:t>Что даёт обучение в ВУЦ</a:t>
            </a:r>
            <a:r>
              <a:rPr lang="en-US" dirty="0"/>
              <a:t>?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055044"/>
            <a:ext cx="11020205" cy="4034672"/>
          </a:xfrm>
        </p:spPr>
        <p:txBody>
          <a:bodyPr numCol="2">
            <a:noAutofit/>
          </a:bodyPr>
          <a:lstStyle/>
          <a:p>
            <a:r>
              <a:rPr lang="ru-RU" sz="1400" dirty="0"/>
              <a:t>Обучение по программе военной подготовки дает студентам ряд преимуществ:</a:t>
            </a:r>
          </a:p>
          <a:p>
            <a:r>
              <a:rPr lang="ru-RU" sz="1400" dirty="0"/>
              <a:t>1. Возможность выполнить конституционный долг и обязанность гражданина Российской Федерации по защите Отечества.</a:t>
            </a:r>
          </a:p>
          <a:p>
            <a:r>
              <a:rPr lang="ru-RU" sz="1400" dirty="0"/>
              <a:t>2. Получить военную специальность в дополнение к основной профессии.</a:t>
            </a:r>
          </a:p>
          <a:p>
            <a:r>
              <a:rPr lang="ru-RU" sz="1400" dirty="0"/>
              <a:t>3. Получить воинское звание соответствующее военно-учетной специальности: сержант запаса.</a:t>
            </a:r>
          </a:p>
          <a:p>
            <a:endParaRPr lang="ru-RU" sz="1400" dirty="0"/>
          </a:p>
          <a:p>
            <a:r>
              <a:rPr lang="ru-RU" sz="1000" dirty="0"/>
              <a:t>После окончания университета успешно закончившим военное обучение присваивается воинское звание «сержант» и они зачисляются в запас, составляя основу мобилизационного резерва страны на случай войны. п.4, ст. 20, Ф3-53 </a:t>
            </a:r>
          </a:p>
          <a:p>
            <a:r>
              <a:rPr lang="ru-RU" sz="1000" dirty="0"/>
              <a:t>В мирное время </a:t>
            </a:r>
            <a:r>
              <a:rPr lang="ru-RU" sz="1000" dirty="0" smtClean="0"/>
              <a:t> </a:t>
            </a:r>
            <a:r>
              <a:rPr lang="ru-RU" sz="1000" dirty="0"/>
              <a:t>выпускники </a:t>
            </a:r>
            <a:r>
              <a:rPr lang="ru-RU" sz="1000" dirty="0" smtClean="0"/>
              <a:t>ВУЦ призыву </a:t>
            </a:r>
            <a:r>
              <a:rPr lang="ru-RU" sz="1000" dirty="0"/>
              <a:t>на военную </a:t>
            </a:r>
            <a:r>
              <a:rPr lang="ru-RU" sz="1000" dirty="0" smtClean="0"/>
              <a:t>службу не </a:t>
            </a:r>
            <a:r>
              <a:rPr lang="ru-RU" sz="1000" dirty="0" smtClean="0"/>
              <a:t>подлежат.</a:t>
            </a:r>
            <a:endParaRPr lang="ru-RU" sz="1000" dirty="0"/>
          </a:p>
          <a:p>
            <a:endParaRPr lang="ru-RU" sz="1000" dirty="0"/>
          </a:p>
          <a:p>
            <a:endParaRPr lang="ru-RU" sz="1400" dirty="0"/>
          </a:p>
          <a:p>
            <a:r>
              <a:rPr lang="ru-RU" sz="1400" dirty="0"/>
              <a:t>Военная подготовка положительно влияет на формирование современных специалистов, подготовку которых осуществляет ВШЭ.</a:t>
            </a:r>
          </a:p>
          <a:p>
            <a:r>
              <a:rPr lang="ru-RU" sz="1400" dirty="0"/>
              <a:t>Студенты, прошедшие подготовку в военном учебном центре, становятся более организованными, ответственными, дисциплинированными и целеустремленными.</a:t>
            </a:r>
          </a:p>
          <a:p>
            <a:r>
              <a:rPr lang="ru-RU" sz="1400" dirty="0"/>
              <a:t>В ходе обучения они приобретают опыт работы с людьми, им прививаются навыки руководителей.</a:t>
            </a:r>
          </a:p>
          <a:p>
            <a:r>
              <a:rPr lang="ru-RU" sz="1400" dirty="0"/>
              <a:t>Занятия по программе военного обучения повышают профессиональный уровень, расширяют кругозор обучаемых, воспитывают патриотизм, а также развивают способность в любых, в том числе и экстремальных условиях принимать грамотные, обоснованные решения.</a:t>
            </a:r>
          </a:p>
          <a:p>
            <a:r>
              <a:rPr lang="ru-RU" sz="1400" dirty="0" smtClean="0"/>
              <a:t>Цикл  </a:t>
            </a:r>
            <a:r>
              <a:rPr lang="ru-RU" sz="1400" dirty="0"/>
              <a:t>имеет свою учебно-материальную базу, которая позволяет организовать </a:t>
            </a:r>
            <a:r>
              <a:rPr lang="ru-RU" sz="1400" dirty="0" smtClean="0"/>
              <a:t>военную подготовку по военно- учетной специальности  </a:t>
            </a:r>
            <a:r>
              <a:rPr lang="ru-RU" sz="1400" dirty="0"/>
              <a:t>в </a:t>
            </a:r>
            <a:r>
              <a:rPr lang="ru-RU" sz="1400" dirty="0" smtClean="0"/>
              <a:t>полном </a:t>
            </a:r>
            <a:r>
              <a:rPr lang="ru-RU" sz="1400" dirty="0"/>
              <a:t>объёме.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Цикл военного учебного центра в Санкт-Петербурге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Вопросы военной подготовки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2" y="548720"/>
            <a:ext cx="2459902" cy="408109"/>
          </a:xfrm>
        </p:spPr>
        <p:txBody>
          <a:bodyPr/>
          <a:lstStyle/>
          <a:p>
            <a:r>
              <a:rPr lang="ru-RU" dirty="0"/>
              <a:t>Что даёт обучение в ВУЦ</a:t>
            </a:r>
            <a:r>
              <a:rPr lang="en-US" dirty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236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7445739" cy="777025"/>
          </a:xfrm>
        </p:spPr>
        <p:txBody>
          <a:bodyPr/>
          <a:lstStyle/>
          <a:p>
            <a:r>
              <a:rPr lang="ru-RU" dirty="0"/>
              <a:t>Сколько студентов могут допустить к подготовке</a:t>
            </a:r>
            <a:r>
              <a:rPr lang="en-US" dirty="0"/>
              <a:t>?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2055044"/>
            <a:ext cx="11020205" cy="4034672"/>
          </a:xfrm>
        </p:spPr>
        <p:txBody>
          <a:bodyPr numCol="1">
            <a:noAutofit/>
          </a:bodyPr>
          <a:lstStyle/>
          <a:p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Количество </a:t>
            </a:r>
            <a:r>
              <a:rPr lang="ru-RU" sz="1400" dirty="0"/>
              <a:t>мест для обучения и численность ежегодного набора студентов в ВУЦ НИУ ВШЭ рассчитывается Министерством обороны Российской Федерации исходя из потребностей Вооруженных Сил в специалистах. Она согласовывается с Министерством науки и высшего образования РФ и утверждается учредителем университета - Правительством Российской Федерации.</a:t>
            </a:r>
          </a:p>
          <a:p>
            <a:endParaRPr lang="ru-RU" sz="1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Цикл военного учебного центра в Санкт-Петербурге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Вопросы военной подготовки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2" y="548720"/>
            <a:ext cx="2912388" cy="408109"/>
          </a:xfrm>
        </p:spPr>
        <p:txBody>
          <a:bodyPr/>
          <a:lstStyle/>
          <a:p>
            <a:r>
              <a:rPr lang="ru-RU" dirty="0"/>
              <a:t>Сколько студентов могут допустить к подготовке</a:t>
            </a:r>
            <a:r>
              <a:rPr lang="en-US" dirty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94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7445739" cy="777025"/>
          </a:xfrm>
        </p:spPr>
        <p:txBody>
          <a:bodyPr/>
          <a:lstStyle/>
          <a:p>
            <a:r>
              <a:rPr lang="ru-RU" dirty="0"/>
              <a:t>Кто имеет право поступить в военный учебный центр</a:t>
            </a:r>
            <a:r>
              <a:rPr lang="en-US" dirty="0"/>
              <a:t>?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055044"/>
            <a:ext cx="11020205" cy="4254236"/>
          </a:xfrm>
        </p:spPr>
        <p:txBody>
          <a:bodyPr numCol="2">
            <a:noAutofit/>
          </a:bodyPr>
          <a:lstStyle/>
          <a:p>
            <a:r>
              <a:rPr lang="ru-RU" sz="1400" dirty="0"/>
              <a:t>Право поступить в военный учебный центр имеют все студенты, обучающиеся на первом курсе по основной образовательной программе.</a:t>
            </a:r>
          </a:p>
          <a:p>
            <a:r>
              <a:rPr lang="ru-RU" sz="1400" dirty="0"/>
              <a:t>Для этого они должны быть:</a:t>
            </a:r>
          </a:p>
          <a:p>
            <a:r>
              <a:rPr lang="ru-RU" sz="1400" dirty="0"/>
              <a:t>1. гражданином РФ младше 30 лет;</a:t>
            </a:r>
          </a:p>
          <a:p>
            <a:r>
              <a:rPr lang="ru-RU" sz="1100" u="sng" dirty="0"/>
              <a:t>на момент подписания приказа о допуске студенту должно быть полных 18 лет</a:t>
            </a:r>
          </a:p>
          <a:p>
            <a:r>
              <a:rPr lang="ru-RU" sz="1400" dirty="0"/>
              <a:t>2. иметь документ государственного образца о среднем (полном) общем, среднем профессиональном образовании;</a:t>
            </a:r>
          </a:p>
          <a:p>
            <a:r>
              <a:rPr lang="ru-RU" sz="1400" dirty="0"/>
              <a:t>3. по медицинским показаниям быть годны к военной службе «А» или годны с незначительными ограничениями «Б»;</a:t>
            </a:r>
          </a:p>
          <a:p>
            <a:r>
              <a:rPr lang="ru-RU" sz="1400" dirty="0"/>
              <a:t>4. иметь первую І или вторую ІІ категорию профессионально- психологического отбора (третья категория допускается, но рассматривается к отбору только при наличии свободных мест).</a:t>
            </a:r>
          </a:p>
          <a:p>
            <a:r>
              <a:rPr lang="ru-RU" sz="1400" dirty="0"/>
              <a:t>Ежегодный конкурс в военный учебный центр превышает 3 человека на место.</a:t>
            </a:r>
            <a:endParaRPr lang="en-US" sz="1400" dirty="0"/>
          </a:p>
          <a:p>
            <a:endParaRPr lang="en-US" sz="1400" dirty="0"/>
          </a:p>
          <a:p>
            <a:r>
              <a:rPr lang="ru-RU" sz="1400" dirty="0"/>
              <a:t>Не могут участвовать в конкурсном отборе студенты:</a:t>
            </a:r>
          </a:p>
          <a:p>
            <a:r>
              <a:rPr lang="ru-RU" sz="1400" dirty="0"/>
              <a:t>1. из других ВУЗов</a:t>
            </a:r>
          </a:p>
          <a:p>
            <a:r>
              <a:rPr lang="ru-RU" sz="1400" dirty="0"/>
              <a:t>2. обучающиеся на втором и последующих курсах ВШЭ</a:t>
            </a:r>
          </a:p>
          <a:p>
            <a:r>
              <a:rPr lang="ru-RU" sz="1400" dirty="0"/>
              <a:t>3. которые не соответствуют требованиям, предъявляемым к гражданам, поступающим на военную службу по контракту;</a:t>
            </a:r>
          </a:p>
          <a:p>
            <a:r>
              <a:rPr lang="ru-RU" sz="1400" dirty="0"/>
              <a:t>4. в отношении которых вынесен обвинительный приговор и которым назначено наказание;</a:t>
            </a:r>
          </a:p>
          <a:p>
            <a:r>
              <a:rPr lang="ru-RU" sz="1400" dirty="0"/>
              <a:t>5. в отношении которых ведется дознание, либо предварительное следствие, или уголовное дело в отношении которых передано в суд;</a:t>
            </a:r>
          </a:p>
          <a:p>
            <a:r>
              <a:rPr lang="ru-RU" sz="1400" dirty="0"/>
              <a:t>6. имеющие неснятую или непогашенную судимость за</a:t>
            </a:r>
            <a:r>
              <a:rPr lang="en-US" sz="1400" dirty="0"/>
              <a:t> </a:t>
            </a:r>
            <a:r>
              <a:rPr lang="ru-RU" sz="1400" dirty="0"/>
              <a:t>совершение преступления;</a:t>
            </a:r>
          </a:p>
          <a:p>
            <a:r>
              <a:rPr lang="ru-RU" sz="1400" dirty="0"/>
              <a:t>7. отбывающие наказание в виде лишения свободы.</a:t>
            </a:r>
          </a:p>
          <a:p>
            <a:r>
              <a:rPr lang="ru-RU" sz="1100" u="sng" dirty="0"/>
              <a:t>Не иметь гражданство иностранного государства (двойное гражданство).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Цикл военного учебного центра в Санкт-Петербурге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Вопросы военной подготовки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1" y="548720"/>
            <a:ext cx="3176339" cy="408109"/>
          </a:xfrm>
        </p:spPr>
        <p:txBody>
          <a:bodyPr/>
          <a:lstStyle/>
          <a:p>
            <a:r>
              <a:rPr lang="ru-RU" dirty="0"/>
              <a:t>Кто имеет право поступить в военный учебный центр</a:t>
            </a:r>
            <a:r>
              <a:rPr lang="en-US" dirty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611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7445739" cy="777025"/>
          </a:xfrm>
        </p:spPr>
        <p:txBody>
          <a:bodyPr/>
          <a:lstStyle/>
          <a:p>
            <a:r>
              <a:rPr lang="ru-RU" dirty="0"/>
              <a:t>Как организована военная подготовка студентов?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2007910"/>
            <a:ext cx="10811108" cy="4309186"/>
          </a:xfrm>
        </p:spPr>
        <p:txBody>
          <a:bodyPr numCol="3">
            <a:noAutofit/>
          </a:bodyPr>
          <a:lstStyle/>
          <a:p>
            <a:r>
              <a:rPr lang="ru-RU" sz="1400" dirty="0" smtClean="0"/>
              <a:t>    Срок </a:t>
            </a:r>
            <a:r>
              <a:rPr lang="ru-RU" sz="1400" dirty="0"/>
              <a:t>обучения по программе подготовки </a:t>
            </a:r>
            <a:r>
              <a:rPr lang="ru-RU" sz="1400" dirty="0" smtClean="0"/>
              <a:t>сержантов </a:t>
            </a:r>
            <a:r>
              <a:rPr lang="ru-RU" sz="1400" dirty="0"/>
              <a:t>запаса не менее 2-х лет (360 часов</a:t>
            </a:r>
            <a:r>
              <a:rPr lang="en-US" sz="1400" dirty="0"/>
              <a:t>).</a:t>
            </a:r>
            <a:endParaRPr lang="ru-RU" sz="1400" dirty="0"/>
          </a:p>
          <a:p>
            <a:r>
              <a:rPr lang="ru-RU" sz="1400" dirty="0" smtClean="0"/>
              <a:t>     После </a:t>
            </a:r>
            <a:r>
              <a:rPr lang="ru-RU" sz="1400" dirty="0"/>
              <a:t>зачисления в военный учебный центр студенты заключают договор об обучении в </a:t>
            </a:r>
            <a:r>
              <a:rPr lang="ru-RU" sz="1400" dirty="0" smtClean="0"/>
              <a:t> ВУЦ </a:t>
            </a:r>
            <a:r>
              <a:rPr lang="ru-RU" sz="1400" dirty="0"/>
              <a:t>НИУ ВШЭ. Они распределяются на цикле по учебным взводам в соответствии с направлениями подготовки и военно-учетными специальностями.</a:t>
            </a:r>
          </a:p>
          <a:p>
            <a:r>
              <a:rPr lang="ru-RU" sz="1400" dirty="0" smtClean="0"/>
              <a:t>      Каждый </a:t>
            </a:r>
            <a:r>
              <a:rPr lang="ru-RU" sz="1400" dirty="0"/>
              <a:t>взвод делится на отделения. Занятия проводятся обычно в составе взводов (полувзводов), в лекции в составе двух взводов. Из числа студентов в каждом взводе приказом начальника военного учебного центра назначается командир взвода, заместитель командира взвода и командиры отделений.</a:t>
            </a:r>
          </a:p>
          <a:p>
            <a:r>
              <a:rPr lang="ru-RU" sz="1100" u="sng" dirty="0" smtClean="0"/>
              <a:t>      Реализация </a:t>
            </a:r>
            <a:r>
              <a:rPr lang="ru-RU" sz="1100" u="sng" dirty="0"/>
              <a:t>военной подготовки осуществляется за счет и в пределах бюджетных средств Минобороны.</a:t>
            </a:r>
          </a:p>
          <a:p>
            <a:r>
              <a:rPr lang="ru-RU" sz="1100" u="sng" dirty="0" smtClean="0"/>
              <a:t>    Военная </a:t>
            </a:r>
            <a:r>
              <a:rPr lang="ru-RU" sz="1100" u="sng" dirty="0"/>
              <a:t>форма на период подготовки в ВУЦ  приобретается за счет студента</a:t>
            </a:r>
          </a:p>
          <a:p>
            <a:endParaRPr lang="ru-RU" sz="1100" dirty="0"/>
          </a:p>
          <a:p>
            <a:r>
              <a:rPr lang="ru-RU" sz="1400" dirty="0" smtClean="0"/>
              <a:t>    Занятия проводятся методом </a:t>
            </a:r>
            <a:r>
              <a:rPr lang="ru-RU" sz="1400" dirty="0"/>
              <a:t>«военного дня» (один день в неделю). Для каждого года обучения устанавливается свой день</a:t>
            </a:r>
            <a:r>
              <a:rPr lang="ru-RU" sz="1400" dirty="0" smtClean="0"/>
              <a:t>: на цикле  </a:t>
            </a:r>
            <a:r>
              <a:rPr lang="ru-RU" sz="1400" dirty="0"/>
              <a:t>второй курс – суббота , третий курс - среда.</a:t>
            </a:r>
          </a:p>
          <a:p>
            <a:r>
              <a:rPr lang="ru-RU" sz="1400" dirty="0" smtClean="0"/>
              <a:t>     В </a:t>
            </a:r>
            <a:r>
              <a:rPr lang="ru-RU" sz="1400" dirty="0"/>
              <a:t>конце обучения по программам военной подготовки проводится учебный сбор на базе </a:t>
            </a:r>
            <a:r>
              <a:rPr lang="ru-RU" sz="1400" dirty="0" smtClean="0"/>
              <a:t>одной из воинских </a:t>
            </a:r>
            <a:r>
              <a:rPr lang="ru-RU" sz="1400" dirty="0"/>
              <a:t>частей Министерства </a:t>
            </a:r>
            <a:r>
              <a:rPr lang="ru-RU" sz="1400" dirty="0" smtClean="0"/>
              <a:t>обороны,  </a:t>
            </a:r>
            <a:r>
              <a:rPr lang="ru-RU" sz="1400" dirty="0"/>
              <a:t>продолжительностью 33-34 дня и итоговая аттестация.</a:t>
            </a:r>
          </a:p>
          <a:p>
            <a:r>
              <a:rPr lang="ru-RU" sz="1400" dirty="0" smtClean="0"/>
              <a:t>     Студентам</a:t>
            </a:r>
            <a:r>
              <a:rPr lang="ru-RU" sz="1400" dirty="0"/>
              <a:t>, которые завершили обучение в университете и на учебном сборе, а также успешно прошли итоговую аттестацию, присваивается воинское </a:t>
            </a:r>
            <a:r>
              <a:rPr lang="ru-RU" sz="1400" dirty="0" smtClean="0"/>
              <a:t>звание </a:t>
            </a:r>
            <a:r>
              <a:rPr lang="ru-RU" sz="1400" dirty="0"/>
              <a:t>с одновременным зачислением в запас.</a:t>
            </a:r>
          </a:p>
          <a:p>
            <a:r>
              <a:rPr lang="ru-RU" sz="1400" dirty="0" smtClean="0"/>
              <a:t>    Студентам</a:t>
            </a:r>
            <a:r>
              <a:rPr lang="ru-RU" sz="1400" dirty="0"/>
              <a:t>, которые не прошли итоговую аттестацию по основной образовательной программе высшего образования (по гражданской специальности) и не получили диплом о высшем образовании, воинские звания не присваиваются.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Цикл военного учебного центра в Санкт-Петербурге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Вопросы военной подготовки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2" y="548720"/>
            <a:ext cx="3138632" cy="408109"/>
          </a:xfrm>
        </p:spPr>
        <p:txBody>
          <a:bodyPr/>
          <a:lstStyle/>
          <a:p>
            <a:r>
              <a:rPr lang="ru-RU" dirty="0"/>
              <a:t>Как организована военная подготовка студентов?</a:t>
            </a:r>
          </a:p>
        </p:txBody>
      </p:sp>
    </p:spTree>
    <p:extLst>
      <p:ext uri="{BB962C8B-B14F-4D97-AF65-F5344CB8AC3E}">
        <p14:creationId xmlns:p14="http://schemas.microsoft.com/office/powerpoint/2010/main" val="185515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7445739" cy="777025"/>
          </a:xfrm>
        </p:spPr>
        <p:txBody>
          <a:bodyPr/>
          <a:lstStyle/>
          <a:p>
            <a:r>
              <a:rPr lang="ru-RU" dirty="0"/>
              <a:t>Учебный день студента ВУЦ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055044"/>
            <a:ext cx="11020205" cy="4254236"/>
          </a:xfrm>
        </p:spPr>
        <p:txBody>
          <a:bodyPr numCol="2">
            <a:noAutofit/>
          </a:bodyPr>
          <a:lstStyle/>
          <a:p>
            <a:r>
              <a:rPr lang="ru-RU" sz="1400" dirty="0" smtClean="0"/>
              <a:t>    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Учебный </a:t>
            </a:r>
            <a:r>
              <a:rPr lang="ru-RU" sz="1400" dirty="0"/>
              <a:t>день студентов в военном учебном центре («военный день») длится девять академических часов. Он состоит из аудиторных занятий (шесть часов в день), самостоятельной подготовки студентов под контролем преподавателей (два часа), а также тренировок, ухода за вооружением и военной техникой, организационно-воспитательной работы (один час</a:t>
            </a:r>
            <a:r>
              <a:rPr lang="ru-RU" sz="1400" dirty="0" smtClean="0"/>
              <a:t>).</a:t>
            </a:r>
          </a:p>
          <a:p>
            <a:r>
              <a:rPr lang="ru-RU" sz="1400" dirty="0" smtClean="0"/>
              <a:t>  </a:t>
            </a:r>
            <a:endParaRPr lang="ru-RU" sz="1400" dirty="0"/>
          </a:p>
          <a:p>
            <a:r>
              <a:rPr lang="ru-RU" sz="1400" dirty="0" smtClean="0"/>
              <a:t>     Обычный </a:t>
            </a:r>
            <a:r>
              <a:rPr lang="ru-RU" sz="1400" dirty="0"/>
              <a:t>учебный день в ВУЦ начинается с построения студентов для подъема флага России </a:t>
            </a:r>
            <a:r>
              <a:rPr lang="ru-RU" sz="1400" dirty="0" smtClean="0"/>
              <a:t>и </a:t>
            </a:r>
            <a:r>
              <a:rPr lang="ru-RU" sz="1400" dirty="0"/>
              <a:t>исполнения Государственного гимна страны, утреннего осмотра и развода на занятия. Завершается военный День построением и проверкой личного состава, подведением итогов и уточнением </a:t>
            </a:r>
            <a:r>
              <a:rPr lang="ru-RU" sz="1400" dirty="0" smtClean="0"/>
              <a:t>задач на следующий военный день.</a:t>
            </a:r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r>
              <a:rPr lang="ru-RU" sz="1400" dirty="0" smtClean="0"/>
              <a:t>    В </a:t>
            </a:r>
            <a:r>
              <a:rPr lang="ru-RU" sz="1400" dirty="0"/>
              <a:t>рамках «военного дня» проводится организационно-воспитательная работа: беседы, вечера вопросов и ответов. Накануне праздничных дат и Дней воинской славы проходят тематические вечера и круглые столы по наиболее актуальным темам, студенты готовят номера художественной самодеятельности.</a:t>
            </a:r>
          </a:p>
          <a:p>
            <a:r>
              <a:rPr lang="ru-RU" sz="1400" dirty="0" smtClean="0"/>
              <a:t>     Ежегодно </a:t>
            </a:r>
            <a:r>
              <a:rPr lang="ru-RU" sz="1400" dirty="0"/>
              <a:t>проходят спортивные соревнования и военно-прикладные состязания, в том числе и между ВУЦ университетов Санкт-Петербурга.</a:t>
            </a:r>
            <a:endParaRPr lang="en-US" sz="1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Цикл военного учебного центра в Санкт-Петербурге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Вопросы военной подготовки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2" y="548720"/>
            <a:ext cx="2459902" cy="408109"/>
          </a:xfrm>
        </p:spPr>
        <p:txBody>
          <a:bodyPr/>
          <a:lstStyle/>
          <a:p>
            <a:r>
              <a:rPr lang="ru-RU" dirty="0"/>
              <a:t>Учебный день студента ВУЦ</a:t>
            </a:r>
          </a:p>
        </p:txBody>
      </p:sp>
    </p:spTree>
    <p:extLst>
      <p:ext uri="{BB962C8B-B14F-4D97-AF65-F5344CB8AC3E}">
        <p14:creationId xmlns:p14="http://schemas.microsoft.com/office/powerpoint/2010/main" val="2452943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7445739" cy="777025"/>
          </a:xfrm>
        </p:spPr>
        <p:txBody>
          <a:bodyPr/>
          <a:lstStyle/>
          <a:p>
            <a:r>
              <a:rPr lang="ru-RU" dirty="0"/>
              <a:t>Учебный сбор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1904215"/>
            <a:ext cx="11020205" cy="4581426"/>
          </a:xfrm>
        </p:spPr>
        <p:txBody>
          <a:bodyPr numCol="2">
            <a:noAutofit/>
          </a:bodyPr>
          <a:lstStyle/>
          <a:p>
            <a:r>
              <a:rPr lang="ru-RU" sz="1400" dirty="0" smtClean="0"/>
              <a:t>     Учебный </a:t>
            </a:r>
            <a:r>
              <a:rPr lang="ru-RU" sz="1400" dirty="0"/>
              <a:t>сбор - это часть подготовки студентов в военном учебном центре в конце обучения. Он проводится на базе воинских частей и соединений (учреждений) Министерства обороны. В конце сбора студенты проходят итоговую аттестацию.</a:t>
            </a:r>
          </a:p>
          <a:p>
            <a:r>
              <a:rPr lang="ru-RU" sz="1400" dirty="0" smtClean="0"/>
              <a:t>      На </a:t>
            </a:r>
            <a:r>
              <a:rPr lang="ru-RU" sz="1400" dirty="0"/>
              <a:t>учебный сбор направляются студенты, которые успешно сдали все зачеты и экзамены, а также прошли медицинское освидетельствование и признаны годными по состоянию здоровья.</a:t>
            </a:r>
          </a:p>
          <a:p>
            <a:r>
              <a:rPr lang="ru-RU" sz="1400" dirty="0" smtClean="0"/>
              <a:t>       На </a:t>
            </a:r>
            <a:r>
              <a:rPr lang="ru-RU" sz="1400" dirty="0"/>
              <a:t>сборе студенты получают возможность на практике отработать полученные знания </a:t>
            </a:r>
            <a:r>
              <a:rPr lang="ru-RU" sz="1400" dirty="0" smtClean="0"/>
              <a:t>по </a:t>
            </a:r>
            <a:r>
              <a:rPr lang="ru-RU" sz="1400" dirty="0" err="1"/>
              <a:t>общевоенной</a:t>
            </a:r>
            <a:r>
              <a:rPr lang="ru-RU" sz="1400" dirty="0"/>
              <a:t> и физической </a:t>
            </a:r>
            <a:r>
              <a:rPr lang="ru-RU" sz="1400" dirty="0" smtClean="0"/>
              <a:t>подготовке </a:t>
            </a:r>
            <a:r>
              <a:rPr lang="ru-RU" sz="1400" dirty="0"/>
              <a:t>до боевого применения вооружения и эксплуатации военной техники.</a:t>
            </a:r>
          </a:p>
          <a:p>
            <a:r>
              <a:rPr lang="ru-RU" sz="1400" dirty="0" smtClean="0"/>
              <a:t>       Учебный </a:t>
            </a:r>
            <a:r>
              <a:rPr lang="ru-RU" sz="1400" dirty="0"/>
              <a:t>сбор проводится в воинских частях и соединениях </a:t>
            </a:r>
            <a:r>
              <a:rPr lang="ru-RU" sz="1400" dirty="0" smtClean="0"/>
              <a:t> (</a:t>
            </a:r>
            <a:r>
              <a:rPr lang="ru-RU" sz="1400" dirty="0"/>
              <a:t>учреждениях), определенных ежегодным приказом Командующего войсками Западного военного округа. Во время сборов студенты живут отдельно от военнослужащих воинской части, в </a:t>
            </a:r>
            <a:r>
              <a:rPr lang="ru-RU" sz="1400" dirty="0" smtClean="0"/>
              <a:t>отдельном    расположении</a:t>
            </a:r>
            <a:r>
              <a:rPr lang="ru-RU" sz="1400" dirty="0"/>
              <a:t>. Их распределяют по отделениям и взводам, из которых формируют учебные роты. Сформированные из студентов подразделения составляют учебный сбор.</a:t>
            </a:r>
          </a:p>
          <a:p>
            <a:r>
              <a:rPr lang="ru-RU" sz="1400" dirty="0" smtClean="0"/>
              <a:t>      Студенты </a:t>
            </a:r>
            <a:r>
              <a:rPr lang="ru-RU" sz="1400" dirty="0"/>
              <a:t>на все время проведения учебного сбора являются </a:t>
            </a:r>
            <a:r>
              <a:rPr lang="ru-RU" sz="1400" dirty="0" smtClean="0"/>
              <a:t>курсантами   </a:t>
            </a:r>
            <a:endParaRPr lang="ru-RU" sz="1400" dirty="0"/>
          </a:p>
          <a:p>
            <a:r>
              <a:rPr lang="ru-RU" sz="1400" dirty="0" smtClean="0"/>
              <a:t>       Во </a:t>
            </a:r>
            <a:r>
              <a:rPr lang="ru-RU" sz="1400" dirty="0"/>
              <a:t>время сбора у студентов 6 дней в неделю проходят учебные </a:t>
            </a:r>
            <a:r>
              <a:rPr lang="ru-RU" sz="1400" dirty="0" smtClean="0"/>
              <a:t>занятия по </a:t>
            </a:r>
            <a:r>
              <a:rPr lang="ru-RU" sz="1400" dirty="0"/>
              <a:t>6 учебных часов. Занятия проходят на </a:t>
            </a:r>
            <a:r>
              <a:rPr lang="ru-RU" sz="1400" dirty="0" smtClean="0"/>
              <a:t>полигонах </a:t>
            </a:r>
            <a:r>
              <a:rPr lang="ru-RU" sz="1400" dirty="0"/>
              <a:t>с использованием учебно-тренировочных средств, боевого оружия и военной техники. Во время учебного сбора на студентов распространяются такие же права и обязанности, как и на призванных из запаса на военные сборы граждан.</a:t>
            </a:r>
          </a:p>
          <a:p>
            <a:r>
              <a:rPr lang="ru-RU" sz="1400" dirty="0" smtClean="0"/>
              <a:t>        При </a:t>
            </a:r>
            <a:r>
              <a:rPr lang="ru-RU" sz="1400" dirty="0"/>
              <a:t>проведении сбора учебное время распределяется следующим образом:</a:t>
            </a:r>
          </a:p>
          <a:p>
            <a:r>
              <a:rPr lang="ru-RU" sz="1400" dirty="0" smtClean="0"/>
              <a:t>        один </a:t>
            </a:r>
            <a:r>
              <a:rPr lang="ru-RU" sz="1400" dirty="0"/>
              <a:t>день на размещение и организацию внутренней службы по прибытию в воинскую часть;</a:t>
            </a:r>
          </a:p>
          <a:p>
            <a:r>
              <a:rPr lang="ru-RU" sz="1400" dirty="0" smtClean="0"/>
              <a:t>        один </a:t>
            </a:r>
            <a:r>
              <a:rPr lang="ru-RU" sz="1400" dirty="0"/>
              <a:t>день - на обслуживание и сдачу вооружения, военной техники, имущества перед убытием из воинской части;</a:t>
            </a:r>
          </a:p>
          <a:p>
            <a:r>
              <a:rPr lang="ru-RU" sz="1400" dirty="0" smtClean="0"/>
              <a:t>        остальные </a:t>
            </a:r>
            <a:r>
              <a:rPr lang="ru-RU" sz="1400" dirty="0"/>
              <a:t>дни на проведение занятий.</a:t>
            </a:r>
          </a:p>
          <a:p>
            <a:r>
              <a:rPr lang="ru-RU" sz="1400" dirty="0" smtClean="0"/>
              <a:t>        Во </a:t>
            </a:r>
            <a:r>
              <a:rPr lang="ru-RU" sz="1400" dirty="0"/>
              <a:t>время учебного сбора студенты в торжественной обстановке принимают Военную присягу. Приведение к Военной присяге производится не позднее пяти дней с момента прибытия в воинскую часть.</a:t>
            </a:r>
          </a:p>
          <a:p>
            <a:r>
              <a:rPr lang="ru-RU" sz="1100" dirty="0" smtClean="0"/>
              <a:t>            Студенты </a:t>
            </a:r>
            <a:r>
              <a:rPr lang="ru-RU" sz="1100" dirty="0"/>
              <a:t>во время учебных сборов несут службу в суточном наряде</a:t>
            </a:r>
            <a:endParaRPr lang="en-US" sz="11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Цикл военного учебного центра в Санкт-Петербурге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Вопросы военной подготовки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2" y="548720"/>
            <a:ext cx="2459902" cy="408109"/>
          </a:xfrm>
        </p:spPr>
        <p:txBody>
          <a:bodyPr/>
          <a:lstStyle/>
          <a:p>
            <a:r>
              <a:rPr lang="ru-RU" dirty="0"/>
              <a:t>Учебный сбор</a:t>
            </a:r>
          </a:p>
        </p:txBody>
      </p:sp>
    </p:spTree>
    <p:extLst>
      <p:ext uri="{BB962C8B-B14F-4D97-AF65-F5344CB8AC3E}">
        <p14:creationId xmlns:p14="http://schemas.microsoft.com/office/powerpoint/2010/main" val="1186604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3DAF31-D8A6-49A0-9A5D-8B2EA5B1C511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9875bd71-cde8-496c-a136-433f55d5e6d0"/>
    <ds:schemaRef ds:uri="http://schemas.microsoft.com/office/2006/metadata/properties"/>
    <ds:schemaRef ds:uri="http://purl.org/dc/dcmitype/"/>
    <ds:schemaRef ds:uri="e96afe77-3acb-4328-97fc-408e1bde3ecd"/>
    <ds:schemaRef ds:uri="http://schemas.openxmlformats.org/package/2006/metadata/core-propertie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4651DD-DCCC-4759-B2F6-7F520BDCC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5bd71-cde8-496c-a136-433f55d5e6d0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2393</Words>
  <Application>Microsoft Office PowerPoint</Application>
  <PresentationFormat>Широкоэкранный</PresentationFormat>
  <Paragraphs>187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HSE Sans</vt:lpstr>
      <vt:lpstr>HSE Sans Black</vt:lpstr>
      <vt:lpstr>Office Theme</vt:lpstr>
      <vt:lpstr>ВОПРОСЫ ВОЕННОЙ ПОДГОТОВКИ. КОНКУРСНЫЙ ОТБОР.</vt:lpstr>
      <vt:lpstr>ЧТО ТАКОЕ ВОЕННЫЙ УЧЕБНЫЙ ЦЕНТР</vt:lpstr>
      <vt:lpstr>Цикл военного учебного центра – часть НИУ ВШЭ?</vt:lpstr>
      <vt:lpstr>Что даёт обучение в ВУЦ?</vt:lpstr>
      <vt:lpstr>Сколько студентов могут допустить к подготовке?</vt:lpstr>
      <vt:lpstr>Кто имеет право поступить в военный учебный центр?</vt:lpstr>
      <vt:lpstr>Как организована военная подготовка студентов?</vt:lpstr>
      <vt:lpstr>Учебный день студента ВУЦ</vt:lpstr>
      <vt:lpstr>Учебный сбор</vt:lpstr>
      <vt:lpstr>КОНКУРСНЫЙ ОТБОР</vt:lpstr>
      <vt:lpstr>Основной отбор</vt:lpstr>
      <vt:lpstr>Результаты конкурсного отбора</vt:lpstr>
      <vt:lpstr>Перечень документов при подаче заявления</vt:lpstr>
      <vt:lpstr>Организация приёма граждан в военный учебный центр для обучения по программам подготовки запаса.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Глинин Владимир Николаевич</cp:lastModifiedBy>
  <cp:revision>49</cp:revision>
  <cp:lastPrinted>2024-02-26T06:08:04Z</cp:lastPrinted>
  <dcterms:created xsi:type="dcterms:W3CDTF">2021-11-11T08:52:47Z</dcterms:created>
  <dcterms:modified xsi:type="dcterms:W3CDTF">2024-02-26T10:19:42Z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