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42"/>
  </p:notesMasterIdLst>
  <p:handoutMasterIdLst>
    <p:handoutMasterId r:id="rId43"/>
  </p:handoutMasterIdLst>
  <p:sldIdLst>
    <p:sldId id="351" r:id="rId2"/>
    <p:sldId id="341" r:id="rId3"/>
    <p:sldId id="345" r:id="rId4"/>
    <p:sldId id="358" r:id="rId5"/>
    <p:sldId id="257" r:id="rId6"/>
    <p:sldId id="350" r:id="rId7"/>
    <p:sldId id="258" r:id="rId8"/>
    <p:sldId id="347" r:id="rId9"/>
    <p:sldId id="349" r:id="rId10"/>
    <p:sldId id="323" r:id="rId11"/>
    <p:sldId id="319" r:id="rId12"/>
    <p:sldId id="321" r:id="rId13"/>
    <p:sldId id="329" r:id="rId14"/>
    <p:sldId id="322" r:id="rId15"/>
    <p:sldId id="365" r:id="rId16"/>
    <p:sldId id="330" r:id="rId17"/>
    <p:sldId id="355" r:id="rId18"/>
    <p:sldId id="360" r:id="rId19"/>
    <p:sldId id="326" r:id="rId20"/>
    <p:sldId id="327" r:id="rId21"/>
    <p:sldId id="325" r:id="rId22"/>
    <p:sldId id="328" r:id="rId23"/>
    <p:sldId id="356" r:id="rId24"/>
    <p:sldId id="361" r:id="rId25"/>
    <p:sldId id="354" r:id="rId26"/>
    <p:sldId id="368" r:id="rId27"/>
    <p:sldId id="371" r:id="rId28"/>
    <p:sldId id="367" r:id="rId29"/>
    <p:sldId id="370" r:id="rId30"/>
    <p:sldId id="377" r:id="rId31"/>
    <p:sldId id="378" r:id="rId32"/>
    <p:sldId id="380" r:id="rId33"/>
    <p:sldId id="338" r:id="rId34"/>
    <p:sldId id="337" r:id="rId35"/>
    <p:sldId id="334" r:id="rId36"/>
    <p:sldId id="340" r:id="rId37"/>
    <p:sldId id="352" r:id="rId38"/>
    <p:sldId id="357" r:id="rId39"/>
    <p:sldId id="324" r:id="rId40"/>
    <p:sldId id="35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A04AC2B-D4DE-F04F-90C6-FD42F55FBCD6}">
          <p14:sldIdLst>
            <p14:sldId id="351"/>
            <p14:sldId id="341"/>
            <p14:sldId id="345"/>
            <p14:sldId id="358"/>
            <p14:sldId id="257"/>
            <p14:sldId id="350"/>
            <p14:sldId id="258"/>
            <p14:sldId id="347"/>
            <p14:sldId id="349"/>
            <p14:sldId id="323"/>
          </p14:sldIdLst>
        </p14:section>
        <p14:section name="Untitled Section" id="{0145084F-CF36-B34F-9760-BF773AC784AC}">
          <p14:sldIdLst>
            <p14:sldId id="319"/>
            <p14:sldId id="321"/>
            <p14:sldId id="329"/>
            <p14:sldId id="322"/>
            <p14:sldId id="365"/>
            <p14:sldId id="330"/>
            <p14:sldId id="355"/>
            <p14:sldId id="360"/>
            <p14:sldId id="326"/>
            <p14:sldId id="327"/>
            <p14:sldId id="325"/>
            <p14:sldId id="328"/>
            <p14:sldId id="356"/>
            <p14:sldId id="361"/>
            <p14:sldId id="354"/>
            <p14:sldId id="368"/>
            <p14:sldId id="371"/>
            <p14:sldId id="367"/>
            <p14:sldId id="370"/>
            <p14:sldId id="377"/>
            <p14:sldId id="378"/>
            <p14:sldId id="380"/>
            <p14:sldId id="338"/>
            <p14:sldId id="337"/>
            <p14:sldId id="334"/>
            <p14:sldId id="340"/>
            <p14:sldId id="352"/>
            <p14:sldId id="357"/>
            <p14:sldId id="324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83D"/>
    <a:srgbClr val="009999"/>
    <a:srgbClr val="008080"/>
    <a:srgbClr val="47300D"/>
    <a:srgbClr val="3D290B"/>
    <a:srgbClr val="A36D1D"/>
    <a:srgbClr val="FF0000"/>
    <a:srgbClr val="003399"/>
    <a:srgbClr val="3366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90" autoAdjust="0"/>
    <p:restoredTop sz="94643" autoAdjust="0"/>
  </p:normalViewPr>
  <p:slideViewPr>
    <p:cSldViewPr>
      <p:cViewPr>
        <p:scale>
          <a:sx n="120" d="100"/>
          <a:sy n="120" d="100"/>
        </p:scale>
        <p:origin x="-8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>
        <p:scale>
          <a:sx n="75" d="100"/>
          <a:sy n="75" d="100"/>
        </p:scale>
        <p:origin x="-26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4D9A050-4A40-49D0-8B8B-8F89B0FF9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4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E1865AAB-F8A6-4EC3-BAAA-653A07F2E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D123-7C0E-4327-8FC1-C43B3812F60B}" type="slidenum">
              <a:rPr lang="en-US"/>
              <a:pPr/>
              <a:t>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conference is on </a:t>
            </a:r>
            <a:r>
              <a:rPr lang="en-GB" dirty="0" err="1"/>
              <a:t>keyness</a:t>
            </a:r>
            <a:r>
              <a:rPr lang="en-GB" dirty="0"/>
              <a:t> in </a:t>
            </a:r>
            <a:r>
              <a:rPr lang="en-GB" i="1" dirty="0"/>
              <a:t>text</a:t>
            </a:r>
            <a:r>
              <a:rPr lang="en-GB" dirty="0"/>
              <a:t> (as opposed to language)</a:t>
            </a:r>
          </a:p>
          <a:p>
            <a:r>
              <a:rPr lang="en-GB" dirty="0"/>
              <a:t>both </a:t>
            </a:r>
            <a:r>
              <a:rPr lang="en-GB" dirty="0" err="1"/>
              <a:t>keyness</a:t>
            </a:r>
            <a:r>
              <a:rPr lang="en-GB" dirty="0"/>
              <a:t> and </a:t>
            </a:r>
            <a:r>
              <a:rPr lang="en-GB" dirty="0" err="1"/>
              <a:t>keywordness</a:t>
            </a:r>
            <a:r>
              <a:rPr lang="en-GB" dirty="0"/>
              <a:t> in </a:t>
            </a:r>
            <a:r>
              <a:rPr lang="en-GB" dirty="0" err="1"/>
              <a:t>Jukka</a:t>
            </a:r>
            <a:r>
              <a:rPr lang="en-GB" dirty="0"/>
              <a:t> </a:t>
            </a:r>
            <a:r>
              <a:rPr lang="en-GB" dirty="0" err="1"/>
              <a:t>Trkko’s</a:t>
            </a:r>
            <a:r>
              <a:rPr lang="en-GB" dirty="0"/>
              <a:t> terms</a:t>
            </a:r>
          </a:p>
          <a:p>
            <a:r>
              <a:rPr lang="en-GB" dirty="0"/>
              <a:t>will touch on some issues mentioned by Marina </a:t>
            </a:r>
            <a:r>
              <a:rPr lang="en-GB" dirty="0" err="1"/>
              <a:t>Bondi</a:t>
            </a:r>
            <a:r>
              <a:rPr lang="en-GB" dirty="0"/>
              <a:t>, Francois </a:t>
            </a:r>
            <a:r>
              <a:rPr lang="en-GB" dirty="0" err="1"/>
              <a:t>Rastier</a:t>
            </a:r>
            <a:r>
              <a:rPr lang="en-GB" dirty="0"/>
              <a:t>, Mike Stubbs, Nick Groom, </a:t>
            </a:r>
            <a:r>
              <a:rPr lang="en-GB" dirty="0" err="1"/>
              <a:t>Jukka</a:t>
            </a:r>
            <a:r>
              <a:rPr lang="en-GB" dirty="0"/>
              <a:t> </a:t>
            </a:r>
            <a:r>
              <a:rPr lang="en-GB" dirty="0" err="1"/>
              <a:t>Tyrkko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65AAB-F8A6-4EC3-BAAA-653A07F2E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604AA-293C-44E2-9C6C-D8F7BE09CD71}" type="slidenum">
              <a:rPr lang="en-US"/>
              <a:pPr/>
              <a:t>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i.e. using </a:t>
            </a:r>
            <a:r>
              <a:rPr lang="en-GB" dirty="0" err="1"/>
              <a:t>WordSmith’s</a:t>
            </a:r>
            <a:r>
              <a:rPr lang="en-GB" dirty="0"/>
              <a:t> definition and procedure, KWs which are machine-identified and discovered by verbatim comparison with no regard for any mark-up e.g. of part of speech, meaning etc. </a:t>
            </a:r>
          </a:p>
          <a:p>
            <a:r>
              <a:rPr lang="en-GB" dirty="0"/>
              <a:t>No attempt here to claim anything about </a:t>
            </a:r>
            <a:r>
              <a:rPr lang="en-GB" dirty="0" err="1"/>
              <a:t>keyness</a:t>
            </a:r>
            <a:r>
              <a:rPr lang="en-GB" dirty="0"/>
              <a:t> as a reflection of social structures, unlike Mike Stubbs’ talk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F2A2F-25D1-404A-B2A1-DF409510A119}" type="slidenum">
              <a:rPr lang="en-US"/>
              <a:pPr/>
              <a:t>7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65AAB-F8A6-4EC3-BAAA-653A07F2E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AFE-792B-43A1-8248-517AC13163D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7" name="Picture 4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441325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504D-B66E-4FD8-9623-B14D53AF294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C48-22DD-459B-91AF-0EF75E52AF3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25425"/>
            <a:ext cx="72009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27200" y="1719263"/>
            <a:ext cx="3217863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7463" y="1719263"/>
            <a:ext cx="321945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64275" y="6237288"/>
            <a:ext cx="828675" cy="457200"/>
          </a:xfrm>
        </p:spPr>
        <p:txBody>
          <a:bodyPr/>
          <a:lstStyle>
            <a:lvl1pPr>
              <a:defRPr/>
            </a:lvl1pPr>
          </a:lstStyle>
          <a:p>
            <a:fld id="{DCE5E7C4-541A-4F82-A74B-C5A00ABD8B8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998A-73D4-4275-9B72-99E2A260B8C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F9D6-5FF4-4D4F-B218-67D9397B904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2FC3-FA28-4AE2-B4AD-1FD80B4A78A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B71-6772-46A9-A9D9-BDD9C1B311D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D95F-A830-48C2-82EC-3706BA56BE6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F74-6332-4BB8-88D6-611D2C261D9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028E-BE71-4CD7-9DE3-4A58AC3ABCA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altLang="en-US" smtClean="0"/>
              <a:t>Горина О.Г. </a:t>
            </a:r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40FD-BD8C-42D7-B40E-743D7913828F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650" y="5949950"/>
            <a:ext cx="10763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Olga\Margaret%20Thatcher%20'the%20Lady's%20not%20for%20turning'.avi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dirty="0" smtClean="0">
                <a:solidFill>
                  <a:srgbClr val="47300D"/>
                </a:solidFill>
              </a:rPr>
              <a:t> </a:t>
            </a:r>
            <a:endParaRPr lang="en-US" sz="6000" dirty="0">
              <a:solidFill>
                <a:srgbClr val="47300D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НУГ </a:t>
            </a:r>
          </a:p>
          <a:p>
            <a:pPr marL="0" indent="0" algn="ct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МАТЕМАТИКА И ЛИНГВИСТИКА КОРПУСА </a:t>
            </a:r>
          </a:p>
          <a:p>
            <a:pPr marL="0" indent="0" algn="ct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ПРЕДМЕТНОЙ ОБЛАСТИ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dirty="0" smtClean="0"/>
              <a:t>НУГ ЛИНГВИСТИКА ВШЭ 2023</a:t>
            </a:r>
            <a:endParaRPr lang="en-GB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6267" y="6021423"/>
            <a:ext cx="2133600" cy="365125"/>
          </a:xfrm>
        </p:spPr>
        <p:txBody>
          <a:bodyPr/>
          <a:lstStyle/>
          <a:p>
            <a:fld id="{60E3F68E-CD04-459B-87F3-E49A6A6D3867}" type="slidenum">
              <a:rPr lang="en-GB" altLang="en-US"/>
              <a:pPr/>
              <a:t>1</a:t>
            </a:fld>
            <a:endParaRPr lang="en-GB" altLang="en-US" dirty="0"/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468395" y="1530324"/>
            <a:ext cx="6321481" cy="29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120000"/>
              </a:lnSpc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</a:pPr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5123" name="Rectangle 1027"/>
          <p:cNvSpPr>
            <a:spLocks noChangeArrowheads="1"/>
          </p:cNvSpPr>
          <p:nvPr/>
        </p:nvSpPr>
        <p:spPr bwMode="auto">
          <a:xfrm>
            <a:off x="3024188" y="4833938"/>
            <a:ext cx="464343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25426"/>
            <a:ext cx="7200900" cy="538125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дает обычная частотность слова?</a:t>
            </a:r>
            <a:endParaRPr lang="ru-RU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52" y="873090"/>
            <a:ext cx="6499313" cy="54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gist-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основная идея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23" y="1457298"/>
            <a:ext cx="7923320" cy="463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51313" cy="746092"/>
          </a:xfrm>
        </p:spPr>
        <p:txBody>
          <a:bodyPr/>
          <a:lstStyle/>
          <a:p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Проблема обучения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6" y="507960"/>
            <a:ext cx="4333877" cy="292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туденту все 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представляется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одинаково</a:t>
            </a: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важным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запутанным…</a:t>
            </a:r>
          </a:p>
          <a:p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(из презентации </a:t>
            </a:r>
            <a:r>
              <a:rPr lang="ru-RU" sz="1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М.Скотта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о ключевых словах) 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479" y="3538539"/>
            <a:ext cx="4929255" cy="295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М.Скотт объясняет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11246"/>
            <a:ext cx="4038600" cy="481491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aboutness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80000"/>
              </a:lnSpc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importance </a:t>
            </a:r>
            <a:endParaRPr lang="en-GB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80000"/>
              </a:lnSpc>
              <a:buNone/>
            </a:pPr>
            <a:endParaRPr lang="en-GB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80000"/>
              </a:lnSpc>
            </a:pP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</a:t>
            </a: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text is about</a:t>
            </a:r>
          </a:p>
          <a:p>
            <a:pPr>
              <a:lnSpc>
                <a:spcPct val="80000"/>
              </a:lnSpc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the message is</a:t>
            </a:r>
          </a:p>
          <a:p>
            <a:pPr>
              <a:lnSpc>
                <a:spcPct val="80000"/>
              </a:lnSpc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it all </a:t>
            </a: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means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80000"/>
              </a:lnSpc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80000"/>
              </a:lnSpc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(из презентации </a:t>
            </a:r>
            <a:r>
              <a:rPr lang="ru-RU" sz="1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М.Скотта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 ключевых словах) </a:t>
            </a:r>
            <a:endParaRPr lang="ru-RU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80000"/>
              </a:lnSpc>
            </a:pP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47" y="1493812"/>
            <a:ext cx="2848014" cy="463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КС в обучении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32" y="1719263"/>
            <a:ext cx="7870882" cy="441166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Сконцентрироваться на главной мысли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(gist)</a:t>
            </a: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Обратить внимание обучающегося на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самые важные слова</a:t>
            </a: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произношение</a:t>
            </a: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значение</a:t>
            </a: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коллокации</a:t>
            </a: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коллигации</a:t>
            </a:r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Словарный запас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Джорджа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Зипфа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американский лингвист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/>
              <a:t> </a:t>
            </a:r>
            <a:r>
              <a:rPr lang="ru-RU" dirty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БНК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40 % слов относятся к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га́паксам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(от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hapax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legomena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«только раз названное»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2000 - 80%-вся работа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2000 - 5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%,3%,2%,1%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5-6000 тысяч слов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понимать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90%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усвоение 2000 слов на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Elementary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  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  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словарный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запасу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 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6000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еще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4000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-на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3%, с 10 000 -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16 000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–2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%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онимание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90% 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каждое 10 слово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незнакомо, текст в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500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слов-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обращений к словарю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98%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F9D6-5FF4-4D4F-B218-67D9397B9040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24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Корпус «Экономика Материальных и Нематериальных Активов» (ЭМНА)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84272"/>
            <a:ext cx="8229600" cy="47418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2млн.700тыс.слов?</a:t>
            </a:r>
          </a:p>
          <a:p>
            <a:r>
              <a:rPr lang="ru-RU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??? текстов </a:t>
            </a:r>
          </a:p>
          <a:p>
            <a:r>
              <a:rPr lang="ru-RU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 (?)  жанров</a:t>
            </a:r>
          </a:p>
          <a:p>
            <a:r>
              <a:rPr lang="ru-RU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11 </a:t>
            </a:r>
            <a:r>
              <a:rPr lang="ru-RU" sz="43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поджанров</a:t>
            </a:r>
            <a:r>
              <a:rPr lang="ru-RU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(рубрик)</a:t>
            </a:r>
          </a:p>
          <a:p>
            <a:r>
              <a:rPr lang="ru-RU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Коллекция организована в корпус с помощью программного инструмента </a:t>
            </a:r>
            <a:r>
              <a:rPr lang="en-US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</a:t>
            </a:r>
            <a:r>
              <a:rPr lang="ru-RU" sz="43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ord</a:t>
            </a:r>
            <a:r>
              <a:rPr lang="en-US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</a:t>
            </a:r>
            <a:r>
              <a:rPr lang="ru-RU" sz="43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mith</a:t>
            </a:r>
            <a:r>
              <a:rPr lang="ru-RU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6.0</a:t>
            </a:r>
            <a:endParaRPr lang="ru-RU" sz="43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4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Работаем над собственным корпус менеджером ( возможно, для теоретической части проекта касающейся частотности)</a:t>
            </a:r>
            <a:endParaRPr lang="ru-RU" sz="4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043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Тексты, темы,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источники(1)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194"/>
            <a:ext cx="8229600" cy="4960969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Tangible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Intangible Resources. Types of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resources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Статьи   / Книги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Sharing and Digital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Economy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тексты на темы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Sustainable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Economy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sz="2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выдержки из книги </a:t>
            </a:r>
            <a:r>
              <a:rPr lang="ru-RU" sz="2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?/статьи н темы </a:t>
            </a:r>
            <a:endParaRPr lang="ru-RU" sz="20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Behavioural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Economics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Experimental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Economics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Public Economics and the Role of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Government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Public Sector. Taxation and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Spending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Economics of Inequality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Economics of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Education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Economics of Health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Future of the World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Economy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BOOKS?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0"/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Тексты, темы,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источники(2)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Экономика изучаемого региона, Евросоюза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статьи из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Financ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ial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lvl="0" indent="0">
              <a:buNone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imes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публикации на сайте Евросоюза, канала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BBC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EURONEWS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0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Экология: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тексты освещающие международные форумы и встречи на высшем уровне по вопросам окружающей среды, такие как Климатический саммит ООН в Копенгагене( так называемые “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посткиотские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“ переговоры), саммит ООН в ЮАР по проблемам изменения глобального климата, опубликованные результаты  экологических исследований ,отчеты, прогнозы 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Тексты о России: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особенностях российской общественно-политической и экономической жизни культуры, истории, реалиях (такие как «Доктрина развития Российской Федерации в области международных отношений на ближайшие 10 лет»,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Russia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for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beginers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–серия статей о России написанных известными бизнесменами и журналистами, такими как Владимир Познер, Мишель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Берди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makes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Кussians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Russian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,статья посла Новой Зеландии в России Стюарта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Прайора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Negotiations in Russia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69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Ключевые слова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тексту </a:t>
            </a:r>
            <a:r>
              <a:rPr lang="en-US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Negotiations in Russia (Russia for Beginners) by Stuart Prior, </a:t>
            </a:r>
            <a:br>
              <a:rPr lang="en-US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New Zealand Ambassador</a:t>
            </a:r>
            <a:r>
              <a:rPr lang="en-US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to Russia</a:t>
            </a:r>
            <a:endParaRPr lang="ru-RU" sz="1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12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0700" y="1420786"/>
            <a:ext cx="7521678" cy="507530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Коммуникативный метод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Экономические основы </a:t>
            </a:r>
          </a:p>
          <a:p>
            <a:pPr marL="0" indent="0">
              <a:buNone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AutoNum type="arabicPlain" startAt="1971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Совет Европы – новый подход- основа преподавания языков в любой стране –участнице Совета Европы (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Вилкинс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Д.А.)- достижение многоязычия в условиях единого экономического европейского рынка- 2 титульных европейских языка, не считая родного.</a:t>
            </a:r>
          </a:p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 мы в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првом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приближении работаем в рамках этого подхода</a:t>
            </a:r>
          </a:p>
          <a:p>
            <a:pPr marL="0" indent="0">
              <a:buNone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         Лингвистические и психологические основы</a:t>
            </a:r>
          </a:p>
          <a:p>
            <a:pPr marL="0" indent="0">
              <a:buNone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Colorless </a:t>
            </a:r>
            <a:r>
              <a:rPr lang="en-US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green ideas sleep furiously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Хомский Н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.) 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Бесцветные зеленые идеи яростно спят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(лингвистическая компетенция)  - 1957 г. 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"Синтаксические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структуры" - примера предложения, которое грамматически правильно сформировано, но семантически бессмысленно.</a:t>
            </a:r>
          </a:p>
          <a:p>
            <a:pPr marL="0" indent="0">
              <a:buNone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         Под влиянием социолингвистики -  Понятия : 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Контекст ситуации / Социальный контекст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Дж.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Ферс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Д.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Хаймс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</a:p>
          <a:p>
            <a:pPr marL="0" indent="0">
              <a:buNone/>
            </a:pP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Лингвистическая компетенция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пересматривается , возникают 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коммуникативная эффективность и др.</a:t>
            </a:r>
          </a:p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Пересмотр основных постулатов лингвистического анализа, следовательно 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чему учить?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учить ?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Примат речи над языком (не структура языка /структура речи, не языковой код, а речевой коллектив /социальный контекст,  примат функции над структурой, контекста над сообщением ) т.е. корпусные исследования как раз в этом русле)</a:t>
            </a:r>
          </a:p>
          <a:p>
            <a:pPr marL="0" indent="0">
              <a:buNone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      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ESP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«English for Specific Purposes»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возникновение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термина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ESP, профессионально-ориентированный английский)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Уотерс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Т.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Хатчинсон (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Hutchinson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Waters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1991).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три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основных фактора, благодаря которым произошло выделение языка для специальных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целей: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Во-первых, в результате расширения коммерческих и производственных международных связей впервые образовалась категория таких обучающихся, которые четко представляли, с какой целью они изучают английский язык. Как следствие, возникла необходимость в создании сжатых по времени, высокоэффективных курсов обучения с четко определенными целями.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Во-вторых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произошел сдвиг направления исследований в самой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лингвистике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изучения черт языковой системы к изучению употребления языка в аутентичной коммуникации. 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Также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обнаружились существенные расхождения в письменной и устной языковой норме и влияние контекста, что привело к мысли о том, что и язык разных профессий может существенно варьировать.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лежало в области выделения лингвистических особенностей ситуаций профессионального общения и построения специализированных курсов с учетом этих особенностей.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В-третьих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развитие педагогической психологии привело к осознанию необходимости сдвига фокуса внимания на обучающегося и его интересы, что усилило осознание необходимости профессиональной направленности учебных материалов, которые должны были отражать сферу интересов обучающихся, т.е. профессиональную сферу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4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Ключевые слова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тексту 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Negotiations in Russia (Russia for Beginners) by Stuart Prior, </a:t>
            </a:r>
            <a:b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New Zealand Ambassador   to Russia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123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3726" y="1603350"/>
            <a:ext cx="7120035" cy="478320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Concordance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031" y="982629"/>
            <a:ext cx="8288451" cy="533089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2369"/>
            <a:ext cx="8229600" cy="13509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Makes the Russians so Russian?               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 Michele </a:t>
            </a:r>
            <a:r>
              <a:rPr lang="en-US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Berdy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Java Prin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84272"/>
            <a:ext cx="9143999" cy="547372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рассмотрение текстов во времени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23</a:t>
            </a:fld>
            <a:endParaRPr lang="en-GB" altLang="en-US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66" y="1603350"/>
            <a:ext cx="8880534" cy="489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Словарный запас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Джорджа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Зипфа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американский лингвист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/>
              <a:t> </a:t>
            </a:r>
            <a:r>
              <a:rPr lang="ru-RU" dirty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БНК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40 % слов относятся к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га́паксам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(от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hapax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legomena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«только раз названное»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2000 - 80%-вся работа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2000 - 5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%,3%,2%,1%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5-6000 тысяч слов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понимать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90%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усвоение 2000 слов на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Elementary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  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  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словарный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запасу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 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6000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еще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4000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-на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3%, с 10 000 -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16 000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–2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%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онимание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90% 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каждое 10 слово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незнакомо, текст в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500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слов-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обращений к словарю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98%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F9D6-5FF4-4D4F-B218-67D9397B9040}" type="slidenum">
              <a:rPr lang="en-GB" altLang="en-US" smtClean="0"/>
              <a:pPr/>
              <a:t>24</a:t>
            </a:fld>
            <a:endParaRPr lang="en-GB" alt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24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справочном корпусе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Если исследователь поставил задачу определить ключевые слова в пьесе Шекспира “Ромео и Джульетта”, то справочный корпус в несколько десятков тысяч слов, репрезентирующий английский периода королевы Елизаветы будет найти сложно.</a:t>
            </a:r>
          </a:p>
          <a:p>
            <a:r>
              <a:rPr lang="en-US" dirty="0" smtClean="0"/>
              <a:t> </a:t>
            </a:r>
            <a:r>
              <a:rPr lang="ru-RU" dirty="0" smtClean="0"/>
              <a:t>Поэтому , на практике , исследователь пользуется  достаточно  большим корпусом  и адекватным корпусом ,который он смог составить самостоятельно или найти. Задачу немного упрощает то обстоятельство, что в </a:t>
            </a:r>
            <a:r>
              <a:rPr lang="ru-RU" dirty="0" err="1" smtClean="0"/>
              <a:t>пр</a:t>
            </a:r>
            <a:r>
              <a:rPr lang="en-US" dirty="0" smtClean="0"/>
              <a:t>o</a:t>
            </a:r>
            <a:r>
              <a:rPr lang="ru-RU" dirty="0" err="1" smtClean="0"/>
              <a:t>цедуре</a:t>
            </a:r>
            <a:r>
              <a:rPr lang="ru-RU" dirty="0" smtClean="0"/>
              <a:t> подсчета участвует не </a:t>
            </a:r>
            <a:r>
              <a:rPr lang="ru-RU" dirty="0" err="1" smtClean="0"/>
              <a:t>текст,а</a:t>
            </a:r>
            <a:r>
              <a:rPr lang="ru-RU" dirty="0" smtClean="0"/>
              <a:t> список слов -</a:t>
            </a:r>
            <a:r>
              <a:rPr lang="ru-RU" dirty="0" err="1" smtClean="0"/>
              <a:t>wordlist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Некоторые большие корпусы позволяют , такие как </a:t>
            </a:r>
            <a:r>
              <a:rPr lang="en-US" dirty="0" smtClean="0"/>
              <a:t>BNC</a:t>
            </a:r>
            <a:r>
              <a:rPr lang="ru-RU" dirty="0" smtClean="0"/>
              <a:t>(</a:t>
            </a:r>
            <a:r>
              <a:rPr lang="en-US" dirty="0" smtClean="0"/>
              <a:t>The British National Corpus</a:t>
            </a:r>
            <a:r>
              <a:rPr lang="ru-RU" dirty="0" smtClean="0"/>
              <a:t>,БНК Британский национальный корпус) или  </a:t>
            </a:r>
            <a:r>
              <a:rPr lang="en-US" dirty="0" smtClean="0"/>
              <a:t>COCA</a:t>
            </a:r>
            <a:r>
              <a:rPr lang="ru-RU" dirty="0" smtClean="0"/>
              <a:t>(</a:t>
            </a:r>
            <a:r>
              <a:rPr lang="en-US" dirty="0" smtClean="0"/>
              <a:t>The Corpus of Contemporary American English</a:t>
            </a:r>
            <a:r>
              <a:rPr lang="ru-RU" dirty="0" smtClean="0"/>
              <a:t>, Корпус современного американского английского языка) разрешают воспользоваться  5-60 тысячными списками слов.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</a:t>
            </a: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опорном 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корпусе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в </a:t>
            </a:r>
            <a:r>
              <a:rPr lang="ru-RU" sz="1400" dirty="0"/>
              <a:t>компиляции корпуса существуют две полярные тенденции, в зависимости от того, насколько важны ошибки в выборке, какие ресурсы есть в распоряжении составителей в отношении времени, доступности текстового материала и затрат.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составителям корпуса необходимо учесть ряд конкурирующих факторов и найти ответ на ряд вопросов: каким образом отбирать образцы текстов, сколько образцов включать в корпус, какой длины должны быть тексты, насколько большим должен быть сам корпус, разбивать ли корпус на жанры / регистры, и если да, то какие жанры должны быть включены, должны ли в корпусе быть представлены устный и письменный дискурс равномерно, насколько важны ошибки в выборке и др.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Одни </a:t>
            </a:r>
            <a:r>
              <a:rPr lang="ru-RU" sz="1200" dirty="0"/>
              <a:t>корпусы репрезентируют много жанров, их тексты тщательно редактируются, большое внимание придается рандомизации выбора в рамках жанра, длине абзацев. Составление таких корпусов, обычно небольших, содержащих от 50  до 200 тыс. словоформ, является очень трудоемким процессом, в результате которого получается так называемый «чистый» корпус. Примером «чистого» корпуса </a:t>
            </a:r>
            <a:r>
              <a:rPr lang="ru-RU" sz="1200" dirty="0" smtClean="0"/>
              <a:t>может </a:t>
            </a:r>
            <a:r>
              <a:rPr lang="ru-RU" sz="1200" dirty="0"/>
              <a:t>служить БНК — очень аккуратный по выборке, сбалансированный корпус. Вместе с тем БНК относится к большим корпусам. 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Противоположная </a:t>
            </a:r>
            <a:r>
              <a:rPr lang="ru-RU" sz="1200" dirty="0"/>
              <a:t>тенденция состоит в том, что собираются очень большие корпусы текстов, более 100 млн словоупотреблений, в которых нет системы в репрезентации жанров, тексты не редактируются (например, текст может попадаться дважды или из текста не извлечены какие-то спецсимволы, таблицы, номера страниц и другая информация) и не </a:t>
            </a:r>
            <a:r>
              <a:rPr lang="ru-RU" sz="1200" dirty="0" err="1"/>
              <a:t>рандомизируются</a:t>
            </a:r>
            <a:r>
              <a:rPr lang="ru-RU" sz="1200" dirty="0"/>
              <a:t> специально, так как </a:t>
            </a:r>
            <a:r>
              <a:rPr lang="ru-RU" sz="1200" dirty="0" smtClean="0"/>
              <a:t>составители </a:t>
            </a:r>
            <a:r>
              <a:rPr lang="ru-RU" sz="1200" dirty="0"/>
              <a:t>исходят из предположения о том, что чем больше выборка, тем меньше погрешность. Таким образом, идея отбора такого корпуса текстов заключается в том, что если собирается достаточно много текстов, то они репрезентируют данный жанр достаточно полно и достоверно за счет их количества. </a:t>
            </a:r>
            <a:r>
              <a:rPr lang="ru-RU" sz="1200" dirty="0" smtClean="0"/>
              <a:t>Тексты </a:t>
            </a:r>
            <a:r>
              <a:rPr lang="ru-RU" sz="1200" dirty="0"/>
              <a:t>в корпус отбираются оппортунистически, из имеющихся в наличии: новости, книги крупных издательств и т.д. Этот способ является эффективным и быстрым.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26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89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D95F-A830-48C2-82EC-3706BA56BE66}" type="slidenum">
              <a:rPr lang="en-GB" altLang="en-US" smtClean="0"/>
              <a:pPr/>
              <a:t>27</a:t>
            </a:fld>
            <a:endParaRPr lang="en-GB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54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Способы предъявления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(исследовательские задачки)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материалы 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BBC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перевод цитаты глагол «</a:t>
            </a: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exclude</a:t>
            </a:r>
            <a: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  <a:t>»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приводится в кавычках как несоответствующий 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контексту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;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аутентичных источниках использовался исключительно глагол</a:t>
            </a:r>
            <a:r>
              <a:rPr lang="ru-RU" sz="2000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rule out</a:t>
            </a:r>
            <a:r>
              <a:rPr lang="ru-RU" sz="2000" i="1" dirty="0" smtClean="0">
                <a:solidFill>
                  <a:prstClr val="black"/>
                </a:solidFill>
                <a:ea typeface="+mn-ea"/>
                <a:cs typeface="+mn-cs"/>
              </a:rPr>
              <a:t>. Вопрос – почему? </a:t>
            </a:r>
            <a:r>
              <a:rPr lang="ru-RU" sz="11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100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F9D6-5FF4-4D4F-B218-67D9397B9040}" type="slidenum">
              <a:rPr lang="en-GB" altLang="en-US" smtClean="0"/>
              <a:pPr/>
              <a:t>28</a:t>
            </a:fld>
            <a:endParaRPr lang="en-GB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9685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71574"/>
              </p:ext>
            </p:extLst>
          </p:nvPr>
        </p:nvGraphicFramePr>
        <p:xfrm>
          <a:off x="5148064" y="2132856"/>
          <a:ext cx="4266674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6674"/>
              </a:tblGrid>
              <a:tr h="2418478">
                <a:tc>
                  <a:txBody>
                    <a:bodyPr/>
                    <a:lstStyle/>
                    <a:p>
                      <a:pPr marL="342900" marR="12636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kern="1400" dirty="0">
                          <a:effectLst/>
                        </a:rPr>
                        <a:t>But President Putin did leave open the slight chance of a Russian change of position. He said he did not “exclude”</a:t>
                      </a:r>
                      <a:r>
                        <a:rPr lang="en-US" sz="1600" kern="1400" dirty="0">
                          <a:effectLst/>
                        </a:rPr>
                        <a:t> </a:t>
                      </a:r>
                      <a:r>
                        <a:rPr lang="en-US" sz="1400" kern="1400" dirty="0">
                          <a:effectLst/>
                        </a:rPr>
                        <a:t>the possibility of Russia supporting a UN Security Council resolution </a:t>
                      </a:r>
                      <a:r>
                        <a:rPr lang="en-US" sz="1400" kern="1400" dirty="0" err="1">
                          <a:effectLst/>
                        </a:rPr>
                        <a:t>authorising</a:t>
                      </a:r>
                      <a:r>
                        <a:rPr lang="en-US" sz="1400" kern="1400" dirty="0">
                          <a:effectLst/>
                        </a:rPr>
                        <a:t> force, if it was proved "beyond doubt" that President Assad used chemical weapons against his own people.</a:t>
                      </a:r>
                      <a:endParaRPr lang="ru-RU" sz="1400" kern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975" marR="53975" marT="0" marB="0"/>
                </a:tc>
              </a:tr>
              <a:tr h="1829994">
                <a:tc>
                  <a:txBody>
                    <a:bodyPr/>
                    <a:lstStyle/>
                    <a:p>
                      <a:pPr marL="342900" marR="126365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400" kern="1400" dirty="0" err="1">
                          <a:effectLst/>
                        </a:rPr>
                        <a:t>Mr</a:t>
                      </a:r>
                      <a:r>
                        <a:rPr lang="en-US" sz="1400" kern="1400" dirty="0">
                          <a:effectLst/>
                        </a:rPr>
                        <a:t> Putin said Russia did not rule out supporting a UN Security Council resolution </a:t>
                      </a:r>
                      <a:r>
                        <a:rPr lang="en-US" sz="1400" kern="1400" dirty="0" err="1">
                          <a:effectLst/>
                        </a:rPr>
                        <a:t>authorising</a:t>
                      </a:r>
                      <a:r>
                        <a:rPr lang="en-US" sz="1400" kern="1400" dirty="0">
                          <a:effectLst/>
                        </a:rPr>
                        <a:t> force, if it was proved "beyond doubt" that the Syrian government had used chemical weapons. </a:t>
                      </a:r>
                      <a:endParaRPr lang="ru-RU" sz="1400" kern="14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3975" marR="53975" marT="0" marB="0"/>
                </a:tc>
              </a:tr>
            </a:tbl>
          </a:graphicData>
        </a:graphic>
      </p:graphicFrame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30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D95F-A830-48C2-82EC-3706BA56BE66}" type="slidenum">
              <a:rPr lang="en-GB" altLang="en-US" smtClean="0"/>
              <a:pPr/>
              <a:t>29</a:t>
            </a:fld>
            <a:endParaRPr lang="en-GB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858838"/>
            <a:ext cx="6002337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Корпусный подход в лингвистике (1999, Новая грамматика английского языка) 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Американского и Британского варианта английского языка (1200страниц)</a:t>
            </a: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Douglas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Biber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Stig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Johansson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Ceoffrey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Leech, Susan Conrad, Edward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Finegan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LSWE Corpus- 37,244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текстов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40,026,000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F9D6-5FF4-4D4F-B218-67D9397B9040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7" name="Picture 2" descr="C:\Users\Mamatches\Desktop\1000897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79" y="1019142"/>
            <a:ext cx="4128005" cy="569602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D95F-A830-48C2-82EC-3706BA56BE66}" type="slidenum">
              <a:rPr lang="en-GB" altLang="en-US" smtClean="0"/>
              <a:pPr/>
              <a:t>30</a:t>
            </a:fld>
            <a:endParaRPr lang="en-GB" alt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36355"/>
              </p:ext>
            </p:extLst>
          </p:nvPr>
        </p:nvGraphicFramePr>
        <p:xfrm>
          <a:off x="1187624" y="1196752"/>
          <a:ext cx="669674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Документ" r:id="rId3" imgW="4066920" imgH="1852199" progId="Word.Document.12">
                  <p:embed/>
                </p:oleObj>
              </mc:Choice>
              <mc:Fallback>
                <p:oleObj name="Документ" r:id="rId3" imgW="4066920" imgH="18521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196752"/>
                        <a:ext cx="6696744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53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D95F-A830-48C2-82EC-3706BA56BE66}" type="slidenum">
              <a:rPr lang="en-GB" altLang="en-US" smtClean="0"/>
              <a:pPr/>
              <a:t>31</a:t>
            </a:fld>
            <a:endParaRPr lang="en-GB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8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94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D95F-A830-48C2-82EC-3706BA56BE66}" type="slidenum">
              <a:rPr lang="en-GB" altLang="en-US" smtClean="0"/>
              <a:pPr/>
              <a:t>32</a:t>
            </a:fld>
            <a:endParaRPr lang="en-GB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617538"/>
            <a:ext cx="42100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2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Rudyard Kipling   </a:t>
            </a:r>
            <a:r>
              <a:rPr lang="en-US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Danegeld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для экономистов </a:t>
            </a:r>
            <a:r>
              <a:rPr lang="en-US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conspicuous consumption </a:t>
            </a:r>
            <a:endParaRPr lang="ru-RU" sz="2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74733"/>
            <a:ext cx="4260852" cy="48514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It is always a temptation to a rich and lazy nation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To puff and look important and to say: —</a:t>
            </a:r>
            <a:endParaRPr lang="ru-RU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"Though we know we should defeat you,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we have not the time to meet you. </a:t>
            </a:r>
            <a:br>
              <a:rPr lang="en-US" sz="1800" dirty="0" smtClean="0"/>
            </a:b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 We will therefore pay you cash to go away". </a:t>
            </a:r>
            <a:br>
              <a:rPr lang="en-US" sz="1800" dirty="0" smtClean="0"/>
            </a:b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 And that is called paying the </a:t>
            </a:r>
            <a:r>
              <a:rPr lang="en-US" sz="1800" dirty="0" err="1" smtClean="0"/>
              <a:t>Danegeld</a:t>
            </a:r>
            <a:r>
              <a:rPr lang="en-US" sz="1800" dirty="0" smtClean="0"/>
              <a:t>; </a:t>
            </a:r>
            <a:br>
              <a:rPr lang="en-US" sz="1800" dirty="0" smtClean="0"/>
            </a:br>
            <a:r>
              <a:rPr lang="en-US" sz="1800" dirty="0" smtClean="0"/>
              <a:t> But we've proved it again and again, </a:t>
            </a:r>
            <a:br>
              <a:rPr lang="en-US" sz="1800" dirty="0" smtClean="0"/>
            </a:b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THAT IF ONCE YOU HAVE PAID HIM </a:t>
            </a:r>
            <a:endParaRPr lang="ru-RU" sz="1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</a:t>
            </a:r>
            <a: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DANEGELD </a:t>
            </a:r>
            <a:b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YOU NEVER GET RID OF THE DANE.</a:t>
            </a:r>
            <a:b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1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74733"/>
            <a:ext cx="4038600" cy="4965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Соблазнительно для нации 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обленившейся формации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Мошну свою похлопать и сказать: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"Мы могли бы и сразиться - только некогда возиться!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Мы предпочитаем откуп 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дать".</a:t>
            </a:r>
            <a:endParaRPr lang="en-US" sz="180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 это зовется "Дань Дании":</a:t>
            </a:r>
            <a:br>
              <a:rPr lang="ru-RU" sz="1800" dirty="0" smtClean="0"/>
            </a:br>
            <a:r>
              <a:rPr lang="ru-RU" sz="1800" dirty="0" smtClean="0"/>
              <a:t>Но, право, пора и понять,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r>
              <a:rPr lang="en-US" sz="2100" b="1" dirty="0" smtClean="0">
                <a:solidFill>
                  <a:srgbClr val="008080"/>
                </a:solidFill>
              </a:rPr>
              <a:t>   </a:t>
            </a: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СТОИТ ХОТЬ РАЗ ДАТЬ </a:t>
            </a:r>
          </a:p>
          <a:p>
            <a:pPr>
              <a:buNone/>
            </a:pP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"ДАНЬ ДАНИИ" –</a:t>
            </a:r>
            <a:b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ЗАХВАТЧИК ВОРВЁТСЯ ОПЯТЬ.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F9D6-5FF4-4D4F-B218-67D9397B9040}" type="slidenum">
              <a:rPr lang="en-GB" altLang="en-US" smtClean="0"/>
              <a:pPr/>
              <a:t>33</a:t>
            </a:fld>
            <a:endParaRPr lang="en-GB" alt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8080"/>
                </a:solidFill>
              </a:rPr>
              <a:t/>
            </a:r>
            <a:br>
              <a:rPr lang="en-US" sz="2400" b="1" dirty="0" smtClean="0">
                <a:solidFill>
                  <a:srgbClr val="008080"/>
                </a:solidFill>
              </a:rPr>
            </a:b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“That if once you have paid him the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Danegeld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 never get rid of the Dane”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38220"/>
            <a:ext cx="8229600" cy="48879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r>
              <a:rPr lang="en-US" i="1" dirty="0" smtClean="0"/>
              <a:t>"There are many examples of appeasement in history, whether it </a:t>
            </a:r>
            <a:r>
              <a:rPr lang="en-US" sz="4000" b="1" i="1" dirty="0" smtClean="0">
                <a:solidFill>
                  <a:srgbClr val="008080"/>
                </a:solidFill>
              </a:rPr>
              <a:t>be the </a:t>
            </a:r>
            <a:r>
              <a:rPr lang="en-US" sz="4000" b="1" i="1" dirty="0" err="1" smtClean="0">
                <a:solidFill>
                  <a:srgbClr val="008080"/>
                </a:solidFill>
              </a:rPr>
              <a:t>danegeld</a:t>
            </a:r>
            <a:r>
              <a:rPr lang="en-US" sz="4000" i="1" dirty="0" smtClean="0">
                <a:solidFill>
                  <a:srgbClr val="008080"/>
                </a:solidFill>
              </a:rPr>
              <a:t> </a:t>
            </a:r>
            <a:r>
              <a:rPr lang="en-US" i="1" dirty="0" smtClean="0"/>
              <a:t>or more recently, and we know that </a:t>
            </a:r>
            <a:r>
              <a:rPr lang="en-US" b="1" i="1" dirty="0" smtClean="0"/>
              <a:t>appeasement</a:t>
            </a:r>
            <a:r>
              <a:rPr lang="en-US" i="1" dirty="0" smtClean="0"/>
              <a:t> does not work.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sz="2900" i="1" dirty="0" err="1" smtClean="0"/>
              <a:t>Mr</a:t>
            </a:r>
            <a:r>
              <a:rPr lang="en-US" sz="2900" i="1" dirty="0" smtClean="0"/>
              <a:t> Brady House of Commons </a:t>
            </a:r>
            <a:r>
              <a:rPr lang="en-US" sz="2900" i="1" dirty="0" err="1" smtClean="0"/>
              <a:t>Hansard</a:t>
            </a:r>
            <a:r>
              <a:rPr lang="en-US" sz="2900" i="1" dirty="0" smtClean="0"/>
              <a:t> Debates for 25 Jan 2000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en-US" i="1" dirty="0" smtClean="0"/>
              <a:t>Libya is learning the hard way Kipling's old warning that </a:t>
            </a:r>
            <a:r>
              <a:rPr lang="en-US" b="1" i="1" dirty="0" smtClean="0"/>
              <a:t>if you keep </a:t>
            </a:r>
            <a:r>
              <a:rPr lang="en-US" sz="4000" b="1" i="1" dirty="0" smtClean="0">
                <a:solidFill>
                  <a:srgbClr val="008080"/>
                </a:solidFill>
              </a:rPr>
              <a:t>paying the  </a:t>
            </a:r>
            <a:r>
              <a:rPr lang="en-US" sz="4000" b="1" i="1" dirty="0" err="1" smtClean="0">
                <a:solidFill>
                  <a:srgbClr val="008080"/>
                </a:solidFill>
              </a:rPr>
              <a:t>Danegeld</a:t>
            </a:r>
            <a:r>
              <a:rPr lang="en-US" sz="4000" i="1" dirty="0" smtClean="0">
                <a:solidFill>
                  <a:srgbClr val="008080"/>
                </a:solidFill>
              </a:rPr>
              <a:t> </a:t>
            </a:r>
            <a:r>
              <a:rPr lang="en-US" i="1" dirty="0" smtClean="0"/>
              <a:t>, </a:t>
            </a:r>
            <a:r>
              <a:rPr lang="en-US" b="1" i="1" dirty="0" smtClean="0"/>
              <a:t>you'll never </a:t>
            </a:r>
            <a:r>
              <a:rPr lang="en-US" sz="4000" b="1" i="1" dirty="0" smtClean="0">
                <a:solidFill>
                  <a:srgbClr val="008080"/>
                </a:solidFill>
              </a:rPr>
              <a:t>be rid of the Dane</a:t>
            </a:r>
            <a:r>
              <a:rPr lang="en-US" i="1" dirty="0" smtClean="0"/>
              <a:t>.</a:t>
            </a:r>
            <a:endParaRPr lang="ru-RU" i="1" dirty="0" smtClean="0"/>
          </a:p>
          <a:p>
            <a:pPr lvl="0"/>
            <a:endParaRPr lang="ru-RU" dirty="0" smtClean="0"/>
          </a:p>
          <a:p>
            <a:pPr lvl="0"/>
            <a:r>
              <a:rPr lang="ru-RU" i="1" dirty="0" smtClean="0"/>
              <a:t>..</a:t>
            </a:r>
            <a:r>
              <a:rPr lang="en-US" i="1" dirty="0" smtClean="0"/>
              <a:t>nothing can really be done about piracy except to avoid it if possible and </a:t>
            </a:r>
            <a:r>
              <a:rPr lang="en-US" sz="4000" b="1" i="1" dirty="0" smtClean="0">
                <a:solidFill>
                  <a:srgbClr val="008080"/>
                </a:solidFill>
              </a:rPr>
              <a:t>to pay the  </a:t>
            </a:r>
            <a:r>
              <a:rPr lang="en-US" sz="4000" b="1" i="1" dirty="0" err="1" smtClean="0">
                <a:solidFill>
                  <a:srgbClr val="008080"/>
                </a:solidFill>
              </a:rPr>
              <a:t>Danegeld</a:t>
            </a:r>
            <a:r>
              <a:rPr lang="en-US" sz="4000" i="1" dirty="0" smtClean="0">
                <a:solidFill>
                  <a:srgbClr val="008080"/>
                </a:solidFill>
              </a:rPr>
              <a:t>  </a:t>
            </a:r>
            <a:r>
              <a:rPr lang="en-US" i="1" dirty="0" smtClean="0"/>
              <a:t>if not--or, just possibly, to bore the pirates to death with endless seminars on the new international law.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34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9603"/>
            <a:ext cx="8229600" cy="40164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Margaret Thatcher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‘The Lady's not for turning‘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https</a:t>
            </a:r>
            <a:r>
              <a:rPr lang="en-US" sz="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://www.yandex.ru/video/preview/9804231087116292531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35</a:t>
            </a:fld>
            <a:endParaRPr lang="en-GB" altLang="en-US"/>
          </a:p>
        </p:txBody>
      </p:sp>
      <p:pic>
        <p:nvPicPr>
          <p:cNvPr id="8" name="Margaret Thatcher 'the Lady's not for turning'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884187" y="1603350"/>
            <a:ext cx="7120035" cy="478316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U-turn</a:t>
            </a:r>
            <a:endParaRPr lang="ru-RU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36</a:t>
            </a:fld>
            <a:endParaRPr lang="en-GB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Stigma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… " People I know think </a:t>
            </a:r>
            <a:r>
              <a:rPr lang="en-US" u="sng" dirty="0" smtClean="0"/>
              <a:t>there is a </a:t>
            </a:r>
            <a:r>
              <a:rPr lang="en-US" b="1" u="sng" dirty="0" smtClean="0"/>
              <a:t>stigma attached </a:t>
            </a:r>
            <a:r>
              <a:rPr lang="en-US" u="sng" dirty="0" smtClean="0"/>
              <a:t>to saying</a:t>
            </a:r>
            <a:r>
              <a:rPr lang="en-US" dirty="0" smtClean="0"/>
              <a:t> you agree with the Conservatives. "…</a:t>
            </a:r>
            <a:endParaRPr lang="ru-RU" dirty="0" smtClean="0"/>
          </a:p>
          <a:p>
            <a:pPr lvl="0"/>
            <a:r>
              <a:rPr lang="en-US" dirty="0" smtClean="0"/>
              <a:t>…legislation suggested that this should imply greater tolerance of, or </a:t>
            </a:r>
            <a:r>
              <a:rPr lang="en-US" u="sng" dirty="0" smtClean="0"/>
              <a:t>a lessening of the </a:t>
            </a:r>
            <a:r>
              <a:rPr lang="en-US" b="1" u="sng" dirty="0" smtClean="0"/>
              <a:t>stigma attached </a:t>
            </a:r>
            <a:r>
              <a:rPr lang="en-US" u="sng" dirty="0" smtClean="0"/>
              <a:t>to</a:t>
            </a:r>
            <a:r>
              <a:rPr lang="en-US" dirty="0" smtClean="0"/>
              <a:t>, homosexuality…</a:t>
            </a:r>
            <a:endParaRPr lang="ru-RU" dirty="0" smtClean="0"/>
          </a:p>
          <a:p>
            <a:pPr lvl="0"/>
            <a:r>
              <a:rPr lang="en-US" dirty="0" smtClean="0"/>
              <a:t>….</a:t>
            </a:r>
            <a:r>
              <a:rPr lang="en-US" u="sng" dirty="0" smtClean="0"/>
              <a:t>there is no </a:t>
            </a:r>
            <a:r>
              <a:rPr lang="en-US" b="1" u="sng" dirty="0" smtClean="0"/>
              <a:t>stigma attached </a:t>
            </a:r>
            <a:r>
              <a:rPr lang="en-US" dirty="0" smtClean="0"/>
              <a:t>to being sensible and having an orange juice. ….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37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Sinclair (1991)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Thirty years ago, ... it was considered impossible to process texts of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several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million words in length. 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Twenty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years ago it was considered </a:t>
            </a:r>
          </a:p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quite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possible but lunatic. 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Ten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years ago it was considered quite </a:t>
            </a:r>
          </a:p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possible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 still lunatic. 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Today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 is very popular. (p.1)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38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61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Michael McCarthy.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Accessing and interpreting corpus information in the teacher education context. - Language Teaching. 2008, 41. Cambridge University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Press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492" y="1376772"/>
            <a:ext cx="8397990" cy="4754153"/>
          </a:xfrm>
        </p:spPr>
        <p:txBody>
          <a:bodyPr/>
          <a:lstStyle/>
          <a:p>
            <a:pPr marL="0" indent="0">
              <a:buNone/>
            </a:pPr>
            <a:endParaRPr lang="ru-RU" sz="1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Ситуация</a:t>
            </a:r>
            <a:r>
              <a:rPr lang="ru-R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при которой корпуса и корпусные материалы создаются без участия </a:t>
            </a:r>
            <a:r>
              <a:rPr lang="ru-R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преподавателей , </a:t>
            </a:r>
            <a:r>
              <a:rPr lang="ru-R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 неприемлема. На настоящем этапе необходим диалог между разработчиками корпусов и преподавателями. </a:t>
            </a:r>
            <a:r>
              <a:rPr lang="ru-R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Преподаватель  </a:t>
            </a:r>
            <a:r>
              <a:rPr lang="ru-R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должен формулировать свои пожелания к корпусам и ресурсам, перестать быть немым, пассивным адресатом основанных на корпусе образовательных ресурсов. Пока что такой диалог совершенно не развит; но уже сейчас можно отметить, что преподаватели, если они получают право голоса, говорят о необходимости создания специализированных, тематических корпусов. Обычные диверсифицированные корпуса оказываются недостаточными для педагогической деятельности: даже крупный, многомиллионный корпус содержит недостаточно текстов по сельскохозяйственной тематике для того, чтобы студент смог работать со специфической для этой области лексикой.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39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en-US" sz="6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C883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WORDSMITH</a:t>
            </a:r>
            <a:r>
              <a:rPr lang="en-US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6.0</a:t>
            </a:r>
            <a:r>
              <a:rPr lang="ru-RU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GB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en-US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endParaRPr lang="en-US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ключевых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 с использованием опорного корпуса (предметной области)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36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17"/>
          </a:xfrm>
        </p:spPr>
        <p:txBody>
          <a:bodyPr/>
          <a:lstStyle/>
          <a:p>
            <a:r>
              <a:rPr lang="ru-RU" dirty="0" smtClean="0"/>
              <a:t>Вопросы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38220"/>
            <a:ext cx="8229600" cy="488794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Какие именно источники включены в корпус и как их ранжировать?</a:t>
            </a:r>
          </a:p>
          <a:p>
            <a:r>
              <a:rPr lang="ru-RU" dirty="0" smtClean="0"/>
              <a:t> Например, если вы хотите создать по-настоящему всесторонний корпус британских газет, надо ли учитывать, что таблоиды занимают 78% рынка, тогда как серьезные издания лишь 22%? </a:t>
            </a:r>
          </a:p>
          <a:p>
            <a:r>
              <a:rPr lang="ru-RU" dirty="0" smtClean="0"/>
              <a:t>Нужно ли при составлении корпуса сохранять эту пропорцию, чтобы было в три раза больше примеров из желтой прессы, чем из </a:t>
            </a:r>
            <a:r>
              <a:rPr lang="ru-RU" i="1" dirty="0" err="1" smtClean="0"/>
              <a:t>Observer</a:t>
            </a:r>
            <a:r>
              <a:rPr lang="ru-RU" i="1" dirty="0" smtClean="0"/>
              <a:t>, </a:t>
            </a:r>
            <a:r>
              <a:rPr lang="ru-RU" i="1" dirty="0" err="1" smtClean="0"/>
              <a:t>Guardian</a:t>
            </a:r>
            <a:r>
              <a:rPr lang="ru-RU" i="1" dirty="0" smtClean="0"/>
              <a:t> или </a:t>
            </a:r>
            <a:r>
              <a:rPr lang="ru-RU" i="1" dirty="0" err="1" smtClean="0"/>
              <a:t>Independent</a:t>
            </a:r>
            <a:r>
              <a:rPr lang="ru-RU" i="1" dirty="0" smtClean="0"/>
              <a:t> – то есть стремиться к тому, чтобы отразить реальный газетный язык, с которым каждый день 3 </a:t>
            </a:r>
            <a:r>
              <a:rPr lang="ru-RU" dirty="0" smtClean="0"/>
              <a:t>сталкивается британское общество? Это вопрос баланса, актуальный для любого корпуса. Стоит ли снисходить до масс? У нас по-прежнему сильно предубеждение против использования данных, полученных от людей с более низким образовательным цензом.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40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799" y="225425"/>
            <a:ext cx="8193143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Mike Scott 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Oxford University Press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226953" y="1822429"/>
            <a:ext cx="8580555" cy="3979916"/>
          </a:xfrm>
        </p:spPr>
        <p:txBody>
          <a:bodyPr/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M. Scott &amp; C.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Tribble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(2006) Textual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Patterns:Key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words and corpus analysis in language education. Studies in Corpus Linguistics.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John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Benjamins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Amsterdam</a:t>
            </a: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M. Scott. (2006) The Importance of Key Words for LSP. In: E.A. Arno, A.S.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Cervera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C.R. Ramos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ed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(s). </a:t>
            </a:r>
            <a:r>
              <a:rPr lang="en-US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 Technology in Languages for Specific Purposes. 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York,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Springer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D2A9-1891-4D07-AF99-51FECFDD6847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означает?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9058" y="1719263"/>
            <a:ext cx="4637150" cy="379097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лово обладает</a:t>
            </a:r>
          </a:p>
          <a:p>
            <a:pPr marL="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войством быть ключевым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keyness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lvl="0" indent="0">
              <a:buNone/>
            </a:pP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(из презентации </a:t>
            </a:r>
            <a:r>
              <a:rPr lang="ru-RU" sz="15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М.Скотта</a:t>
            </a:r>
            <a:r>
              <a:rPr lang="ru-RU" sz="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 </a:t>
            </a:r>
          </a:p>
          <a:p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761593">
            <a:off x="4724676" y="1611952"/>
            <a:ext cx="3071541" cy="44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E7C4-541A-4F82-A74B-C5A00ABD8B8B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Понятие «ключевые слова»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701622" y="1384271"/>
            <a:ext cx="7615291" cy="63532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термин означает, что свойством « быть ключевым» могут обладать слова в тексте и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указывает на то, что эти слова важны и отражают главную идею текста,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ключ-суть в нескольких словах- то что осталось когда мы просеяли текст ,исключив тривиальности , незначительные детали,  пустые слова , украшения  и бессмыслицу </a:t>
            </a:r>
          </a:p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 Scott &amp; C.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Tribble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(2006) 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Textual Patterns: key words and corpus analysis in language education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Studies in Corpus Linguistics. John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Benjamins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Amsterdam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sz="2000" dirty="0" smtClean="0"/>
          </a:p>
          <a:p>
            <a:endParaRPr lang="en-US" sz="2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D766-B80E-492A-AD24-44FF704802A9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методом сравнения частотности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определение ключевых слов в тексте реализуется с помощью  двух коллекций текстов: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большой(справочной) 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малой (изучаемой)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(пакет программ, набор инструментов для анализа корпуса в лексикографических исследованиях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Oxford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University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Press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tax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income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systems 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average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basic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rate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supply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poor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thousand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impact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equity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under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both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Figures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higher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percent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rates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ordinary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sixty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marginal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Scheme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labour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terms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cost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characterized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workers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systems</a:t>
            </a: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negative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(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R. CARTER)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Ключевые слова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лекция по экономике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en-US" smtClean="0"/>
              <a:t>НУГ ЛИНГВИСТИКА ВШЭ 2023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F9D6-5FF4-4D4F-B218-67D9397B9040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 smtClean="0"/>
              <a:t>Горина О.Г.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9475</TotalTime>
  <Words>2609</Words>
  <Application>Microsoft Office PowerPoint</Application>
  <PresentationFormat>Экран (4:3)</PresentationFormat>
  <Paragraphs>364</Paragraphs>
  <Slides>40</Slides>
  <Notes>5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Документ</vt:lpstr>
      <vt:lpstr> </vt:lpstr>
      <vt:lpstr>Коммуникативный метод</vt:lpstr>
      <vt:lpstr>Корпусный подход в лингвистике (1999, Новая грамматика английского языка) </vt:lpstr>
      <vt:lpstr>  WORDSMITH 6.0   </vt:lpstr>
      <vt:lpstr>Mike Scott  Oxford University Press</vt:lpstr>
      <vt:lpstr>Что означает?  </vt:lpstr>
      <vt:lpstr>Понятие «ключевые слова»</vt:lpstr>
      <vt:lpstr>методом сравнения частотности</vt:lpstr>
      <vt:lpstr>Ключевые слова  лекция по экономике</vt:lpstr>
      <vt:lpstr>Что дает обычная частотность слова?</vt:lpstr>
      <vt:lpstr>The gist-основная идея </vt:lpstr>
      <vt:lpstr>Проблема обучения</vt:lpstr>
      <vt:lpstr>М.Скотт объясняет</vt:lpstr>
      <vt:lpstr>Использование КС в обучении</vt:lpstr>
      <vt:lpstr>Словарный запас</vt:lpstr>
      <vt:lpstr>Корпус «Экономика Материальных и Нематериальных Активов» (ЭМНА)</vt:lpstr>
      <vt:lpstr>Тексты, темы, источники(1)</vt:lpstr>
      <vt:lpstr>Тексты, темы, источники(2)</vt:lpstr>
      <vt:lpstr>Ключевые слова 1 по тексту Negotiations in Russia (Russia for Beginners) by Stuart Prior,  the New Zealand Ambassador  to Russia</vt:lpstr>
      <vt:lpstr>Ключевые слова 2 по тексту Negotiations in Russia (Russia for Beginners) by Stuart Prior,  the New Zealand Ambassador   to Russia</vt:lpstr>
      <vt:lpstr> Concordance</vt:lpstr>
      <vt:lpstr>What Makes the Russians so Russian?               by Michele Berdy </vt:lpstr>
      <vt:lpstr>рассмотрение текстов во времени</vt:lpstr>
      <vt:lpstr>Словарный запас</vt:lpstr>
      <vt:lpstr>О справочном корпусе </vt:lpstr>
      <vt:lpstr>Об опорном корпусе </vt:lpstr>
      <vt:lpstr>Презентация PowerPoint</vt:lpstr>
      <vt:lpstr> Способы предъявления  (исследовательские задачки) материалы BBC перевод цитаты глагол «exclude» приводится в кавычках как несоответствующий контексту; в аутентичных источниках использовался исключительно глагол rule out. Вопрос – почему?  </vt:lpstr>
      <vt:lpstr>Презентация PowerPoint</vt:lpstr>
      <vt:lpstr>Презентация PowerPoint</vt:lpstr>
      <vt:lpstr>Презентация PowerPoint</vt:lpstr>
      <vt:lpstr>Презентация PowerPoint</vt:lpstr>
      <vt:lpstr>Rudyard Kipling   Danegeld  для экономистов conspicuous consumption </vt:lpstr>
      <vt:lpstr> “That if once you have paid him the Danegeld   You never get rid of the Dane”</vt:lpstr>
      <vt:lpstr>Margaret Thatcher  ‘The Lady's not for turning‘ https://www.yandex.ru/video/preview/9804231087116292531 </vt:lpstr>
      <vt:lpstr>U-turn</vt:lpstr>
      <vt:lpstr>Stigma </vt:lpstr>
      <vt:lpstr>Sinclair (1991)</vt:lpstr>
      <vt:lpstr>Michael McCarthy. Accessing and interpreting corpus information in the teacher education context. - Language Teaching. 2008, 41. Cambridge University Press</vt:lpstr>
      <vt:lpstr>Вопросы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Father</dc:creator>
  <cp:lastModifiedBy>Mamatches</cp:lastModifiedBy>
  <cp:revision>296</cp:revision>
  <cp:lastPrinted>1601-01-01T00:00:00Z</cp:lastPrinted>
  <dcterms:created xsi:type="dcterms:W3CDTF">1601-01-01T00:00:00Z</dcterms:created>
  <dcterms:modified xsi:type="dcterms:W3CDTF">2023-03-01T18:23:57Z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