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71" r:id="rId5"/>
    <p:sldId id="272" r:id="rId6"/>
    <p:sldId id="273" r:id="rId7"/>
    <p:sldId id="275" r:id="rId8"/>
    <p:sldId id="276" r:id="rId9"/>
    <p:sldId id="293" r:id="rId10"/>
    <p:sldId id="277" r:id="rId11"/>
    <p:sldId id="286" r:id="rId12"/>
    <p:sldId id="288" r:id="rId13"/>
    <p:sldId id="289" r:id="rId14"/>
    <p:sldId id="290" r:id="rId15"/>
    <p:sldId id="291" r:id="rId16"/>
    <p:sldId id="292" r:id="rId17"/>
    <p:sldId id="285" r:id="rId18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5"/>
    <p:restoredTop sz="94719"/>
  </p:normalViewPr>
  <p:slideViewPr>
    <p:cSldViewPr snapToGrid="0" snapToObjects="1">
      <p:cViewPr varScale="1">
        <p:scale>
          <a:sx n="93" d="100"/>
          <a:sy n="93" d="100"/>
        </p:scale>
        <p:origin x="533" y="67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02/02/2023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02/02/2023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Семинар НУГ по исследованию частотных характеристик языка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Школа экономики</a:t>
            </a:r>
          </a:p>
          <a:p>
            <a:r>
              <a:rPr lang="ru-RU" dirty="0"/>
              <a:t>и менеджмента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</a:p>
          <a:p>
            <a:r>
              <a:rPr lang="ru-RU" dirty="0"/>
              <a:t>2023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b="1" dirty="0"/>
              <a:t>Корпусные процедуры анализа частотности лексики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3CD81CA-2715-AB4B-A575-27FBCE550D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9260" y="674372"/>
            <a:ext cx="3234982" cy="408109"/>
          </a:xfrm>
        </p:spPr>
        <p:txBody>
          <a:bodyPr/>
          <a:lstStyle/>
          <a:p>
            <a:r>
              <a:rPr lang="ru-RU" sz="1200" b="1" dirty="0"/>
              <a:t>Дополнительные функции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759A9C6-69C4-5447-8A46-A98387532C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1843" y="1435949"/>
            <a:ext cx="10559897" cy="4638975"/>
          </a:xfrm>
        </p:spPr>
        <p:txBody>
          <a:bodyPr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дата текста и координата времени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" sz="1600" b="1" dirty="0" err="1"/>
              <a:t>Webgetter</a:t>
            </a:r>
            <a:endParaRPr lang="ru-RU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b="1" dirty="0"/>
              <a:t>функция «</a:t>
            </a:r>
            <a:r>
              <a:rPr lang="ru-RU" sz="1600" b="1" dirty="0" err="1"/>
              <a:t>конграмма</a:t>
            </a:r>
            <a:r>
              <a:rPr lang="ru-RU" sz="1600" b="1" dirty="0"/>
              <a:t>»</a:t>
            </a: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660611A8-5C8D-03BA-14AA-85F18223BF6A}"/>
              </a:ext>
            </a:extLst>
          </p:cNvPr>
          <p:cNvSpPr txBox="1">
            <a:spLocks/>
          </p:cNvSpPr>
          <p:nvPr/>
        </p:nvSpPr>
        <p:spPr>
          <a:xfrm>
            <a:off x="3382013" y="674371"/>
            <a:ext cx="2153814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1200" b="1" dirty="0"/>
              <a:t>WordSmith </a:t>
            </a:r>
            <a:r>
              <a:rPr lang="ru-RU" sz="1200" b="1" dirty="0"/>
              <a:t>функции и ключевые слова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B8CEA4-74E2-CDB8-6D0B-74A19BC3A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201" y="2705943"/>
            <a:ext cx="7113934" cy="28229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5DDDD3-D61B-A3E0-F4B7-B328ADB265EC}"/>
              </a:ext>
            </a:extLst>
          </p:cNvPr>
          <p:cNvSpPr txBox="1"/>
          <p:nvPr/>
        </p:nvSpPr>
        <p:spPr>
          <a:xfrm>
            <a:off x="2614267" y="5732362"/>
            <a:ext cx="5252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000" dirty="0">
                <a:latin typeface="HSE Sans" panose="02000000000000000000" pitchFamily="2" charset="0"/>
              </a:rPr>
              <a:t>Рис. Хронология развития частотности слов </a:t>
            </a:r>
            <a:r>
              <a:rPr lang="en-US" sz="1000" dirty="0">
                <a:latin typeface="HSE Sans" panose="02000000000000000000" pitchFamily="2" charset="0"/>
              </a:rPr>
              <a:t>energy/emission/carbon</a:t>
            </a:r>
            <a:r>
              <a:rPr lang="ru-RU" sz="1000" dirty="0">
                <a:latin typeface="HSE Sans" panose="02000000000000000000" pitchFamily="2" charset="0"/>
              </a:rPr>
              <a:t> на материалах газетных текстов о теме «Климатические изменения»</a:t>
            </a:r>
            <a:endParaRPr lang="ru-RU" sz="1000" i="1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5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2CC9B4C-151F-204A-9B26-BE1838EFB2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200" b="1" dirty="0"/>
              <a:t>Корпусные процедуры анализа частотности лексики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CD81CA-2715-AB4B-A575-27FBCE550D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9260" y="674372"/>
            <a:ext cx="3234982" cy="408109"/>
          </a:xfrm>
        </p:spPr>
        <p:txBody>
          <a:bodyPr/>
          <a:lstStyle/>
          <a:p>
            <a:r>
              <a:rPr lang="ru-RU" sz="1200" b="1" dirty="0"/>
              <a:t>Ключевые слова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759A9C6-69C4-5447-8A46-A98387532C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1843" y="1765562"/>
            <a:ext cx="10559897" cy="4638975"/>
          </a:xfrm>
        </p:spPr>
        <p:txBody>
          <a:bodyPr>
            <a:normAutofit/>
          </a:bodyPr>
          <a:lstStyle/>
          <a:p>
            <a:r>
              <a:rPr lang="ru-RU" sz="1800" b="1" i="1" dirty="0"/>
              <a:t>Ключевое слово </a:t>
            </a:r>
            <a:r>
              <a:rPr lang="ru-RU" sz="1800" dirty="0"/>
              <a:t>- это </a:t>
            </a:r>
            <a:r>
              <a:rPr lang="ru-RU" sz="1800" dirty="0" err="1"/>
              <a:t>текстоформа</a:t>
            </a:r>
            <a:r>
              <a:rPr lang="ru-RU" sz="1800" dirty="0"/>
              <a:t>, которая встречается в исследуемых текстах чаще или реже, чем в других текстах, и эта разница является статистически значимой. </a:t>
            </a:r>
          </a:p>
          <a:p>
            <a:endParaRPr lang="ru-RU" sz="1800" dirty="0"/>
          </a:p>
          <a:p>
            <a:r>
              <a:rPr lang="ru-RU" sz="1600" dirty="0"/>
              <a:t>Для поиска ключевых слов нужны два текстовых массива: экспериментальный (ЭМ), то есть тексты, являющиеся </a:t>
            </a:r>
            <a:r>
              <a:rPr lang="ru-RU" sz="1600" i="1" dirty="0"/>
              <a:t>объектом</a:t>
            </a:r>
            <a:r>
              <a:rPr lang="ru-RU" sz="1600" dirty="0"/>
              <a:t> исследования, и контрольный (КМ), то есть тексты, представляющие некую «</a:t>
            </a:r>
            <a:r>
              <a:rPr lang="ru-RU" sz="1600" i="1" dirty="0"/>
              <a:t>норму</a:t>
            </a:r>
            <a:r>
              <a:rPr lang="ru-RU" sz="1600" dirty="0"/>
              <a:t>».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Выбор КМ может довольно сильно повлиять на результаты исследования. </a:t>
            </a:r>
          </a:p>
          <a:p>
            <a:endParaRPr lang="ru-RU" sz="1600" dirty="0"/>
          </a:p>
          <a:p>
            <a:r>
              <a:rPr lang="ru-RU" sz="1600" dirty="0"/>
              <a:t>Возможен и другой формат проведения исследования, когда объектом сравнения оказывается не экспериментальный и контрольный массивы, а </a:t>
            </a:r>
            <a:r>
              <a:rPr lang="ru-RU" sz="1600" i="1" dirty="0"/>
              <a:t>два экспериментальных массива</a:t>
            </a:r>
            <a:r>
              <a:rPr lang="ru-RU" sz="1600" dirty="0"/>
              <a:t>, то есть ни один из них не принимается в качестве представителя "усредненного стандарта".</a:t>
            </a:r>
          </a:p>
        </p:txBody>
      </p:sp>
    </p:spTree>
    <p:extLst>
      <p:ext uri="{BB962C8B-B14F-4D97-AF65-F5344CB8AC3E}">
        <p14:creationId xmlns:p14="http://schemas.microsoft.com/office/powerpoint/2010/main" val="249104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2CC9B4C-151F-204A-9B26-BE1838EFB2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200" b="1" dirty="0"/>
              <a:t>Корпусные процедуры анализа частотности лексики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CD81CA-2715-AB4B-A575-27FBCE550D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9260" y="674372"/>
            <a:ext cx="3234982" cy="408109"/>
          </a:xfrm>
        </p:spPr>
        <p:txBody>
          <a:bodyPr/>
          <a:lstStyle/>
          <a:p>
            <a:r>
              <a:rPr lang="ru-RU" sz="1200" b="1" dirty="0"/>
              <a:t>Ключевые слова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759A9C6-69C4-5447-8A46-A98387532C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1843" y="1765562"/>
            <a:ext cx="10559897" cy="4638975"/>
          </a:xfrm>
        </p:spPr>
        <p:txBody>
          <a:bodyPr>
            <a:normAutofit/>
          </a:bodyPr>
          <a:lstStyle/>
          <a:p>
            <a:r>
              <a:rPr lang="ru-RU" sz="1800" dirty="0"/>
              <a:t>Недостатки метода анализа ключевых слов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неэффективен для небольших массивов данных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контрольный массив должен быть существенно больше по объему,  чем экспериментальный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выбор контрольного массива сильно влияет на результаты исследования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lvl="1"/>
            <a:r>
              <a:rPr lang="ru-RU" sz="1800" dirty="0"/>
              <a:t>-</a:t>
            </a:r>
            <a:r>
              <a:rPr lang="en-US" sz="1800" dirty="0"/>
              <a:t>&gt; </a:t>
            </a:r>
            <a:r>
              <a:rPr lang="ru-RU" sz="1800" dirty="0"/>
              <a:t>Возникает необходимость справочного корпуса</a:t>
            </a:r>
          </a:p>
          <a:p>
            <a:pPr lvl="1"/>
            <a:endParaRPr lang="ru-RU" sz="1800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Чтобы за словом признать статус ключевого, оно должно</a:t>
            </a: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встретиться чаще, чем пороговое значение</a:t>
            </a: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быть более частотным в исследуемом тексте, чем в текстах справочного корпуса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428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2CC9B4C-151F-204A-9B26-BE1838EFB2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200" b="1" dirty="0"/>
              <a:t>Корпусные процедуры анализа частотности лексики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CD81CA-2715-AB4B-A575-27FBCE550D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9260" y="674372"/>
            <a:ext cx="3234982" cy="408109"/>
          </a:xfrm>
        </p:spPr>
        <p:txBody>
          <a:bodyPr/>
          <a:lstStyle/>
          <a:p>
            <a:r>
              <a:rPr lang="ru-RU" sz="1200" b="1" dirty="0"/>
              <a:t>Ключевые слова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759A9C6-69C4-5447-8A46-A98387532C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1843" y="1765562"/>
            <a:ext cx="10559897" cy="4638975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1800" dirty="0"/>
              <a:t>Чтобы вычислить "ключевой характер" языковой единицы (англ. "</a:t>
            </a:r>
            <a:r>
              <a:rPr lang="en" sz="1800" dirty="0" err="1"/>
              <a:t>keyness</a:t>
            </a:r>
            <a:r>
              <a:rPr lang="en" sz="1800" dirty="0"/>
              <a:t>"), </a:t>
            </a:r>
            <a:r>
              <a:rPr lang="ru-RU" sz="1800" dirty="0"/>
              <a:t>программа обрабатывает 4 значения: </a:t>
            </a:r>
          </a:p>
          <a:p>
            <a:pPr indent="457200">
              <a:spcAft>
                <a:spcPts val="0"/>
              </a:spcAft>
            </a:pPr>
            <a:r>
              <a:rPr lang="ru-RU" sz="1800" dirty="0"/>
              <a:t>• ее частота в экспериментальном массиве</a:t>
            </a:r>
          </a:p>
          <a:p>
            <a:pPr indent="457200">
              <a:spcAft>
                <a:spcPts val="0"/>
              </a:spcAft>
            </a:pPr>
            <a:r>
              <a:rPr lang="ru-RU" sz="1800" dirty="0"/>
              <a:t>• размер экспериментального массива в словоупотреблениях</a:t>
            </a:r>
          </a:p>
          <a:p>
            <a:pPr indent="457200">
              <a:spcAft>
                <a:spcPts val="0"/>
              </a:spcAft>
            </a:pPr>
            <a:r>
              <a:rPr lang="ru-RU" sz="1800" dirty="0"/>
              <a:t>• частота единицы в контрольном массиве</a:t>
            </a:r>
          </a:p>
          <a:p>
            <a:pPr indent="457200">
              <a:spcAft>
                <a:spcPts val="0"/>
              </a:spcAft>
            </a:pPr>
            <a:r>
              <a:rPr lang="ru-RU" sz="1800" dirty="0"/>
              <a:t>• размер контрольного массива в словоупотреблениях</a:t>
            </a:r>
          </a:p>
          <a:p>
            <a:pPr indent="457200">
              <a:spcAft>
                <a:spcPts val="0"/>
              </a:spcAft>
            </a:pPr>
            <a:endParaRPr lang="ru-RU" sz="1800" dirty="0"/>
          </a:p>
          <a:p>
            <a:pPr indent="457200">
              <a:spcAft>
                <a:spcPts val="0"/>
              </a:spcAft>
            </a:pPr>
            <a:endParaRPr lang="ru-RU" sz="1800" dirty="0"/>
          </a:p>
          <a:p>
            <a:r>
              <a:rPr lang="ru-RU" sz="1800" dirty="0"/>
              <a:t>Для вычисления значения  </a:t>
            </a:r>
            <a:r>
              <a:rPr lang="en" sz="1800" dirty="0"/>
              <a:t>K</a:t>
            </a:r>
            <a:r>
              <a:rPr lang="ru-RU" sz="1800" dirty="0" err="1"/>
              <a:t>лючевого</a:t>
            </a:r>
            <a:r>
              <a:rPr lang="ru-RU" sz="1800" dirty="0"/>
              <a:t> характера  могут применяться разные статистические тесты, например, хи-квадрат или тест логарифмической функции правдоподобия.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726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Лингвистический корпус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9315984" cy="3393234"/>
          </a:xfrm>
        </p:spPr>
        <p:txBody>
          <a:bodyPr>
            <a:normAutofit fontScale="92500"/>
          </a:bodyPr>
          <a:lstStyle/>
          <a:p>
            <a:r>
              <a:rPr lang="ru-RU" dirty="0"/>
              <a:t>Под лингвистическим корпусом </a:t>
            </a:r>
            <a:r>
              <a:rPr lang="ru-RU" dirty="0" smtClean="0"/>
              <a:t>понимаем – некоторый </a:t>
            </a:r>
            <a:r>
              <a:rPr lang="ru-RU" dirty="0"/>
              <a:t>филологически-компетентный массив языковых данных</a:t>
            </a:r>
          </a:p>
          <a:p>
            <a:r>
              <a:rPr lang="ru-RU" dirty="0"/>
              <a:t>1. отобранных в соответствии с некоторой исследовательской</a:t>
            </a:r>
          </a:p>
          <a:p>
            <a:r>
              <a:rPr lang="ru-RU" dirty="0"/>
              <a:t>2. </a:t>
            </a:r>
            <a:r>
              <a:rPr lang="ru-RU" dirty="0" smtClean="0"/>
              <a:t>специально </a:t>
            </a:r>
            <a:r>
              <a:rPr lang="ru-RU" dirty="0"/>
              <a:t>подготовленных, размеченных,</a:t>
            </a:r>
          </a:p>
          <a:p>
            <a:r>
              <a:rPr lang="ru-RU" dirty="0"/>
              <a:t>3. структурированных, представленных в унифицированном виде, на электронном носителе;</a:t>
            </a:r>
          </a:p>
          <a:p>
            <a:r>
              <a:rPr lang="ru-RU" dirty="0"/>
              <a:t>4. снабжен специальным поисковым интерфейсом</a:t>
            </a:r>
          </a:p>
          <a:p>
            <a:r>
              <a:rPr lang="ru-RU" dirty="0"/>
              <a:t>5. два очень важных признака , то что делает коллекцию текстов корпусом,- репрезентация и возможность осуществления подсчетов по стандартному набору корпусных процедур)</a:t>
            </a:r>
          </a:p>
          <a:p>
            <a:endParaRPr lang="ru-RU" dirty="0"/>
          </a:p>
          <a:p>
            <a:r>
              <a:rPr lang="ru-RU" dirty="0"/>
              <a:t>Корпус – это такая коллекция текстов, которая </a:t>
            </a:r>
            <a:r>
              <a:rPr lang="ru-RU" dirty="0" err="1"/>
              <a:t>категоризована</a:t>
            </a:r>
            <a:r>
              <a:rPr lang="ru-RU" dirty="0"/>
              <a:t> по интегральным характеристикам каждого текста (например, жанровым), так и по специфическим характеристикам  (лексемы, словоформы, морфемы и т.п.). Подобные характеристики коллекции позволяют вести развернутый анализ различного рода зависимостей в текстах некоторой области. Организация коллекции текстов  в виде некоторой базы данных обеспечивает  практическое использование и научный анализ корпуса.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1" dirty="0"/>
              <a:t>Корпусные процедуры анализа частотности лексики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Понятие “корпус” в лингводидактике</a:t>
            </a:r>
          </a:p>
        </p:txBody>
      </p:sp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576F3CC-3C73-F441-AAE6-50AF712EAC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1" dirty="0"/>
              <a:t>Корпусные процедуры анализа частотности лексики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7D49100-ECF5-A24F-9537-3BD16DFC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Понятие “корпус” в лингводидактике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7E5D6A-C1E4-8943-BE6A-9D9537FCC2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091338"/>
            <a:ext cx="10156244" cy="3745092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Именно корпусные инструменты, как инструменты управления большим объемом данных, разными способами сво­дят хаотическое разнообразие языка к более организованному, упорядоченному набору слов (</a:t>
            </a:r>
            <a:r>
              <a:rPr lang="ru-RU" dirty="0" err="1"/>
              <a:t>Scott</a:t>
            </a:r>
            <a:r>
              <a:rPr lang="ru-RU" dirty="0"/>
              <a:t>, </a:t>
            </a:r>
            <a:r>
              <a:rPr lang="ru-RU" dirty="0" err="1"/>
              <a:t>Tribble</a:t>
            </a:r>
            <a:r>
              <a:rPr lang="ru-RU" dirty="0"/>
              <a:t> 2006).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В отечественной методике круг вопросов, связанных с применением компьютерных технологий, принято обозначать термином «компьютерная лингводидактика». Термин был предложен К.Р. Пиотровской в 1991 году.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F4B1D31-3576-0740-BA52-B317564F66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Понятие “корпус” в лингводидактике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15762" y="2206643"/>
            <a:ext cx="3279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Конкорданс - перечень всех слов текста с указанием контекстов их употребления.</a:t>
            </a:r>
          </a:p>
          <a:p>
            <a:endParaRPr lang="ru-RU" sz="1600" dirty="0"/>
          </a:p>
          <a:p>
            <a:pPr algn="l"/>
            <a:endParaRPr lang="ru-RU" sz="1600" dirty="0">
              <a:latin typeface="HSE Sans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844" y="1700637"/>
            <a:ext cx="2267909" cy="14631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524" y="3163804"/>
            <a:ext cx="3359187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3A1EC68-7619-8F49-AEC3-176ECF1F6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1" dirty="0"/>
              <a:t>Корпусные процедуры анализа частотности лексики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23B065-0902-0141-A245-63D5DCF436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351631"/>
            <a:ext cx="2070100" cy="802285"/>
          </a:xfrm>
        </p:spPr>
        <p:txBody>
          <a:bodyPr/>
          <a:lstStyle/>
          <a:p>
            <a:r>
              <a:rPr lang="ru-RU" b="1" dirty="0"/>
              <a:t>Психолого-педагогический потенциалом обучения с опорой на корпус и формированием лексического минимума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7F297E4-9695-684A-A8A3-54FEC94600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893" y="2099577"/>
            <a:ext cx="10238621" cy="4161180"/>
          </a:xfrm>
        </p:spPr>
        <p:txBody>
          <a:bodyPr>
            <a:normAutofit/>
          </a:bodyPr>
          <a:lstStyle/>
          <a:p>
            <a:r>
              <a:rPr lang="ru-RU" dirty="0"/>
              <a:t>Несомненным достоинством применения корпуса при обучении является возможность использования нескольких современных под­ходов к обучению: гуманистический и индуктивный.</a:t>
            </a:r>
          </a:p>
          <a:p>
            <a:endParaRPr lang="ru-RU" dirty="0"/>
          </a:p>
          <a:p>
            <a:r>
              <a:rPr lang="ru-RU" dirty="0"/>
              <a:t>Т. Джонс, стоявший у истоков корпусного обучения, отмечал, что задачей обучаемого является «совершать открытия» (</a:t>
            </a:r>
            <a:r>
              <a:rPr lang="ru-RU" dirty="0" err="1"/>
              <a:t>discovery</a:t>
            </a:r>
            <a:r>
              <a:rPr lang="ru-RU" dirty="0"/>
              <a:t> </a:t>
            </a:r>
            <a:r>
              <a:rPr lang="ru-RU" dirty="0" err="1"/>
              <a:t>learning</a:t>
            </a:r>
            <a:r>
              <a:rPr lang="ru-RU" dirty="0"/>
              <a:t> — эвристический метод) в иностранном языке, а задачей преподавателя — обес­пе­чить контекст, в котором эти стратегии могут развиться. С их помощью обучаемый сможет «научиться учиться» (</a:t>
            </a:r>
            <a:r>
              <a:rPr lang="ru-RU" dirty="0" err="1"/>
              <a:t>learn</a:t>
            </a:r>
            <a:r>
              <a:rPr lang="ru-RU" dirty="0"/>
              <a:t> </a:t>
            </a:r>
            <a:r>
              <a:rPr lang="ru-RU" dirty="0" err="1"/>
              <a:t>how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learn</a:t>
            </a:r>
            <a:r>
              <a:rPr lang="ru-RU" dirty="0"/>
              <a:t>).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/>
              <a:t>В случае если преподаватель </a:t>
            </a:r>
            <a:r>
              <a:rPr lang="ru-RU" dirty="0" smtClean="0"/>
              <a:t>– руководитель, </a:t>
            </a:r>
            <a:r>
              <a:rPr lang="ru-RU" dirty="0"/>
              <a:t>р</a:t>
            </a:r>
            <a:r>
              <a:rPr lang="ru-RU" dirty="0" smtClean="0"/>
              <a:t>аботает </a:t>
            </a:r>
            <a:r>
              <a:rPr lang="ru-RU" dirty="0"/>
              <a:t>схема: Инициация — Ответ — Реакция (преподавателя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В </a:t>
            </a:r>
            <a:r>
              <a:rPr lang="ru-RU" dirty="0"/>
              <a:t>случае если преподаватель </a:t>
            </a:r>
            <a:r>
              <a:rPr lang="ru-RU" dirty="0" smtClean="0"/>
              <a:t>- информатор, </a:t>
            </a:r>
            <a:r>
              <a:rPr lang="ru-RU" dirty="0"/>
              <a:t>он пассивен и сохраняет молчание до тех пор, пока вопрос не последует от обучаемого.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1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B0430D-2AAB-034E-ACD0-CF459E67A8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1" dirty="0"/>
              <a:t>Корпусные процедуры анализа частотности лексики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FAF764-99F8-D24D-8800-048869E594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3989" y="363988"/>
            <a:ext cx="2070100" cy="777572"/>
          </a:xfrm>
        </p:spPr>
        <p:txBody>
          <a:bodyPr/>
          <a:lstStyle/>
          <a:p>
            <a:r>
              <a:rPr lang="ru-RU" b="1" dirty="0"/>
              <a:t>Психолого-педагогический потенциалом обучения с опорой на корпус и формированием лексического минимума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8320C78-70B9-FB4C-A8E5-E019F0B0F7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054" y="1854754"/>
            <a:ext cx="9774417" cy="4241247"/>
          </a:xfrm>
        </p:spPr>
        <p:txBody>
          <a:bodyPr>
            <a:no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когнитивной теории личности Дж. Келли исходил из представления о человеке как об ученом, который исследует реальность, сопоставляя ее с системой собственных конструктов (идей, концептов, схем), внутри которой факты приобретают смысл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sz="1400" dirty="0" smtClean="0"/>
          </a:p>
          <a:p>
            <a:r>
              <a:rPr lang="ru-RU" dirty="0"/>
              <a:t>Корпусные задания позволяют обучаемому примерить на себя роль экспериментатора, который про­водит свое уникальное исследование, а не компилирует чужие </a:t>
            </a:r>
            <a:r>
              <a:rPr lang="ru-RU" dirty="0" smtClean="0"/>
              <a:t>идеи.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Психологическое обоснование приемов работы с конкордансами также связывают с понятием схемы, введенным в когнитивную психологию Ф. </a:t>
            </a:r>
            <a:r>
              <a:rPr lang="ru-RU" dirty="0" err="1"/>
              <a:t>Барт­леттом</a:t>
            </a:r>
            <a:r>
              <a:rPr lang="ru-RU" dirty="0"/>
              <a:t> (</a:t>
            </a:r>
            <a:r>
              <a:rPr lang="ru-RU" dirty="0" err="1"/>
              <a:t>Bartlett</a:t>
            </a:r>
            <a:r>
              <a:rPr lang="ru-RU" dirty="0"/>
              <a:t> 1932). Концепт схемы был предложен ученым как компонент памяти, который формируется в результате взаимодействия с внешней средой и помогает организовать входящую информацию соответствующим образом.</a:t>
            </a:r>
            <a:endParaRPr lang="ru-RU" sz="1400" dirty="0"/>
          </a:p>
          <a:p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2589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B0430D-2AAB-034E-ACD0-CF459E67A8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1" dirty="0"/>
              <a:t>Корпусные процедуры анализа частотности лексики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FAF764-99F8-D24D-8800-048869E594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3989" y="363988"/>
            <a:ext cx="2070100" cy="777572"/>
          </a:xfrm>
        </p:spPr>
        <p:txBody>
          <a:bodyPr/>
          <a:lstStyle/>
          <a:p>
            <a:r>
              <a:rPr lang="ru-RU" b="1" dirty="0"/>
              <a:t>Психолого-педагогический потенциалом обучения с опорой на корпус и формированием лексического минимума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8320C78-70B9-FB4C-A8E5-E019F0B0F7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7957" y="752775"/>
            <a:ext cx="9774417" cy="4530811"/>
          </a:xfrm>
        </p:spPr>
        <p:txBody>
          <a:bodyPr>
            <a:noAutofit/>
          </a:bodyPr>
          <a:lstStyle/>
          <a:p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/>
              <a:t>М</a:t>
            </a:r>
            <a:r>
              <a:rPr lang="ru-RU" sz="1400" dirty="0"/>
              <a:t>. </a:t>
            </a:r>
            <a:r>
              <a:rPr lang="ru-RU" sz="1400" dirty="0" err="1"/>
              <a:t>Барлоу</a:t>
            </a:r>
            <a:r>
              <a:rPr lang="ru-RU" sz="1400" dirty="0"/>
              <a:t> утверждает, что схема значение - форма выстраивается на основе многочисленных примеров употреблений в речи. Корпус помогает </a:t>
            </a:r>
            <a:r>
              <a:rPr lang="ru-RU" sz="1400" dirty="0" smtClean="0"/>
              <a:t>сократить </a:t>
            </a:r>
            <a:r>
              <a:rPr lang="ru-RU" sz="1400" dirty="0"/>
              <a:t>этот продолжительный процесс, так как концентрирует случаи упо­требления языковых явлений, позволяет четко увидеть закономерность (</a:t>
            </a:r>
            <a:r>
              <a:rPr lang="ru-RU" sz="1400" dirty="0" err="1"/>
              <a:t>Barlow</a:t>
            </a:r>
            <a:r>
              <a:rPr lang="ru-RU" sz="1400" dirty="0"/>
              <a:t> 1996).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3761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2CC9B4C-151F-204A-9B26-BE1838EFB2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1" dirty="0"/>
              <a:t>Корпусные процедуры анализа частотности лексики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CD81CA-2715-AB4B-A575-27FBCE550D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363988"/>
            <a:ext cx="2070100" cy="777572"/>
          </a:xfrm>
        </p:spPr>
        <p:txBody>
          <a:bodyPr/>
          <a:lstStyle/>
          <a:p>
            <a:r>
              <a:rPr lang="ru-RU" b="1" dirty="0"/>
              <a:t>Психолого-педагогический потенциалом обучения с опорой на корпус и формированием лексического минимума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759A9C6-69C4-5447-8A46-A98387532C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1843" y="1712398"/>
            <a:ext cx="10559897" cy="4638975"/>
          </a:xfrm>
        </p:spPr>
        <p:txBody>
          <a:bodyPr>
            <a:normAutofit/>
          </a:bodyPr>
          <a:lstStyle/>
          <a:p>
            <a:r>
              <a:rPr lang="ru-RU" dirty="0"/>
              <a:t>С помощью корпуса можно также развивать профессионально релевантные аспекты владения </a:t>
            </a:r>
            <a:r>
              <a:rPr lang="ru-RU" dirty="0" smtClean="0"/>
              <a:t>языком. </a:t>
            </a:r>
            <a:r>
              <a:rPr lang="ru-RU" dirty="0"/>
              <a:t>Для развития дискурсивной компетенции студентов-</a:t>
            </a:r>
            <a:r>
              <a:rPr lang="ru-RU" dirty="0" err="1"/>
              <a:t>регионоведов</a:t>
            </a:r>
            <a:r>
              <a:rPr lang="ru-RU" dirty="0"/>
              <a:t>, корпус позволяет привлечь внимание обучаемых к средствам связи, регистровым различиям текстов. Таким образом, кор­пус позволяет применить дифференцированный подход к преподаванию языка. Именно на этом делается акцент в рамках профессионально-ориентированного обучения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Дискурсивная компетенция - это </a:t>
            </a:r>
            <a:r>
              <a:rPr lang="ru-RU" dirty="0"/>
              <a:t>способность человека производить связное устное или письменное </a:t>
            </a:r>
            <a:r>
              <a:rPr lang="ru-RU" dirty="0" smtClean="0"/>
              <a:t>высказывание, </a:t>
            </a:r>
            <a:r>
              <a:rPr lang="ru-RU" dirty="0"/>
              <a:t>а также адекватно интерпретировать иноязычное высказывание при чтении или </a:t>
            </a:r>
            <a:r>
              <a:rPr lang="ru-RU" dirty="0" err="1" smtClean="0"/>
              <a:t>аудировании</a:t>
            </a:r>
            <a:r>
              <a:rPr lang="ru-RU" dirty="0"/>
              <a:t>.</a:t>
            </a:r>
            <a:endParaRPr lang="ru-RU" b="1" dirty="0"/>
          </a:p>
          <a:p>
            <a:r>
              <a:rPr lang="ru-RU" dirty="0"/>
              <a:t> </a:t>
            </a:r>
          </a:p>
          <a:p>
            <a:r>
              <a:rPr lang="ru-RU" dirty="0" smtClean="0"/>
              <a:t>М</a:t>
            </a:r>
            <a:r>
              <a:rPr lang="ru-RU" dirty="0"/>
              <a:t>. Льюис считает, что в идее последовательного введения и овладения материалом есть определенная доля заблуждения. Автор объясняет это тем, что в каждый момент времени лексикон обучаемого состоит из:</a:t>
            </a:r>
          </a:p>
          <a:p>
            <a:r>
              <a:rPr lang="ru-RU" dirty="0"/>
              <a:t>·     единиц, полностью доступных как для рецепции, так и для продукции обучаемого, т.е. единиц, которые обучаемый способен как распознавать, так и продуцировать;</a:t>
            </a:r>
          </a:p>
          <a:p>
            <a:r>
              <a:rPr lang="ru-RU" dirty="0"/>
              <a:t>·     единиц, понимаемых в контексте, но не усвоенных полностью</a:t>
            </a:r>
          </a:p>
          <a:p>
            <a:r>
              <a:rPr lang="ru-RU" dirty="0"/>
              <a:t>·     единиц, известных обучаемому, но которые при этом поняты лишь частично или поняты неправильно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6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2CC9B4C-151F-204A-9B26-BE1838EFB2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200" b="1" dirty="0"/>
              <a:t>Корпусные процедуры анализа частотности лексики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CD81CA-2715-AB4B-A575-27FBCE550D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9260" y="674372"/>
            <a:ext cx="3234982" cy="408109"/>
          </a:xfrm>
        </p:spPr>
        <p:txBody>
          <a:bodyPr/>
          <a:lstStyle/>
          <a:p>
            <a:r>
              <a:rPr lang="en" sz="1200" b="1" dirty="0" err="1"/>
              <a:t>WordSmith</a:t>
            </a:r>
            <a:r>
              <a:rPr lang="en" sz="1200" b="1" dirty="0"/>
              <a:t> </a:t>
            </a:r>
            <a:r>
              <a:rPr lang="ru-RU" sz="1200" b="1" dirty="0"/>
              <a:t>функции и ключевые слова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759A9C6-69C4-5447-8A46-A98387532C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1843" y="1712398"/>
            <a:ext cx="10559897" cy="4638975"/>
          </a:xfrm>
        </p:spPr>
        <p:txBody>
          <a:bodyPr>
            <a:normAutofit/>
          </a:bodyPr>
          <a:lstStyle/>
          <a:p>
            <a:r>
              <a:rPr lang="en" sz="1800" b="1" i="1" dirty="0" err="1"/>
              <a:t>WordSmith</a:t>
            </a:r>
            <a:r>
              <a:rPr lang="en" sz="1800" b="1" i="1" dirty="0"/>
              <a:t> Tools </a:t>
            </a:r>
            <a:r>
              <a:rPr lang="en" sz="1800" dirty="0"/>
              <a:t>— </a:t>
            </a:r>
            <a:r>
              <a:rPr lang="ru-RU" sz="1800" dirty="0"/>
              <a:t>это интегрированный набор программ для наблюдения за тем, как слова ведут себя в текстах.</a:t>
            </a:r>
          </a:p>
          <a:p>
            <a:endParaRPr lang="ru-RU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" sz="1800" b="1" dirty="0" err="1"/>
              <a:t>WordList</a:t>
            </a:r>
            <a:endParaRPr lang="ru-RU" sz="1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" sz="1800" b="1" dirty="0"/>
              <a:t>Concord</a:t>
            </a:r>
            <a:endParaRPr lang="ru-RU" sz="1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" sz="1800" b="1" dirty="0" err="1"/>
              <a:t>KeyWords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r>
              <a:rPr lang="ru-RU" sz="1800" dirty="0"/>
              <a:t>Эти инструменты использовались издательством </a:t>
            </a:r>
            <a:r>
              <a:rPr lang="en" sz="1800" dirty="0"/>
              <a:t>Oxford University Press </a:t>
            </a:r>
            <a:r>
              <a:rPr lang="ru-RU" sz="1800" dirty="0"/>
              <a:t>для собственной лексикографической работы при подготовке словарей преподавателями языков и студентами, а также исследователями, изучающими языковые модели на множестве разных языков во многих странах мира.</a:t>
            </a:r>
          </a:p>
        </p:txBody>
      </p:sp>
    </p:spTree>
    <p:extLst>
      <p:ext uri="{BB962C8B-B14F-4D97-AF65-F5344CB8AC3E}">
        <p14:creationId xmlns:p14="http://schemas.microsoft.com/office/powerpoint/2010/main" val="2565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3CD81CA-2715-AB4B-A575-27FBCE550D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9260" y="674372"/>
            <a:ext cx="3234982" cy="408109"/>
          </a:xfrm>
        </p:spPr>
        <p:txBody>
          <a:bodyPr/>
          <a:lstStyle/>
          <a:p>
            <a:r>
              <a:rPr lang="ru-RU" sz="1200" b="1" dirty="0"/>
              <a:t>Дополнительные функции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759A9C6-69C4-5447-8A46-A98387532C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1843" y="1287089"/>
            <a:ext cx="10559897" cy="4638975"/>
          </a:xfrm>
        </p:spPr>
        <p:txBody>
          <a:bodyPr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возможность перемещать наборы файлов в подходящие подпапки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выбор цветов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/>
              <a:t>функция облака слов</a:t>
            </a:r>
          </a:p>
          <a:p>
            <a:pPr lvl="1"/>
            <a:r>
              <a:rPr lang="ru-RU" sz="1400" dirty="0"/>
              <a:t>Идея состоит в том, чтобы сделать инструмент методически-ориентированным, визуализировать паттерны, закономерности, распределения, то есть помочь исследователю не только провести расчеты, но и представить их в доступном для восприятия формате. </a:t>
            </a: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660611A8-5C8D-03BA-14AA-85F18223BF6A}"/>
              </a:ext>
            </a:extLst>
          </p:cNvPr>
          <p:cNvSpPr txBox="1">
            <a:spLocks/>
          </p:cNvSpPr>
          <p:nvPr/>
        </p:nvSpPr>
        <p:spPr>
          <a:xfrm>
            <a:off x="3382013" y="674371"/>
            <a:ext cx="2425663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1200" b="1" dirty="0"/>
              <a:t>WordSmith </a:t>
            </a:r>
            <a:r>
              <a:rPr lang="ru-RU" sz="1200" b="1" dirty="0"/>
              <a:t>функции и ключевые слова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95A7586-58BE-2FA9-5DB8-6E91CB951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42" y="3050521"/>
            <a:ext cx="6017141" cy="33715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73B994-32F9-8109-EA31-99944D05C4FB}"/>
              </a:ext>
            </a:extLst>
          </p:cNvPr>
          <p:cNvSpPr txBox="1"/>
          <p:nvPr/>
        </p:nvSpPr>
        <p:spPr>
          <a:xfrm>
            <a:off x="1097354" y="6422030"/>
            <a:ext cx="36150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000" dirty="0">
                <a:latin typeface="HSE Sans" panose="02000000000000000000" pitchFamily="2" charset="0"/>
              </a:rPr>
              <a:t>Рис. Пример облака слов на основе коллокаций слова </a:t>
            </a:r>
            <a:r>
              <a:rPr lang="en-US" sz="1000" i="1" dirty="0">
                <a:latin typeface="HSE Sans" panose="02000000000000000000" pitchFamily="2" charset="0"/>
              </a:rPr>
              <a:t>cash</a:t>
            </a:r>
            <a:endParaRPr lang="ru-RU" sz="1000" i="1" dirty="0">
              <a:latin typeface="HSE Sans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81EC18-6E14-1CEE-ED42-AEE3D878A925}"/>
              </a:ext>
            </a:extLst>
          </p:cNvPr>
          <p:cNvSpPr txBox="1"/>
          <p:nvPr/>
        </p:nvSpPr>
        <p:spPr>
          <a:xfrm>
            <a:off x="7459182" y="6308611"/>
            <a:ext cx="3635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000" dirty="0">
                <a:latin typeface="HSE Sans" panose="02000000000000000000" pitchFamily="2" charset="0"/>
              </a:rPr>
              <a:t>Рис. Пример облака слов на основе КС по статье «</a:t>
            </a:r>
            <a:r>
              <a:rPr lang="en-US" sz="1000" dirty="0">
                <a:latin typeface="HSE Sans" panose="02000000000000000000" pitchFamily="2" charset="0"/>
              </a:rPr>
              <a:t>What makes the Russians so Russian</a:t>
            </a:r>
            <a:r>
              <a:rPr lang="ru-RU" sz="1000" dirty="0">
                <a:latin typeface="HSE Sans" panose="02000000000000000000" pitchFamily="2" charset="0"/>
              </a:rPr>
              <a:t>»</a:t>
            </a:r>
            <a:endParaRPr lang="ru-RU" sz="1000" i="1" dirty="0">
              <a:latin typeface="HSE Sans" panose="02000000000000000000" pitchFamily="2" charset="0"/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8C0F984-9BB8-E8E8-67D8-D45C0F61F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562" y="3382405"/>
            <a:ext cx="5363426" cy="272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3DAF31-D8A6-49A0-9A5D-8B2EA5B1C51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875bd71-cde8-496c-a136-433f55d5e6d0"/>
    <ds:schemaRef ds:uri="http://purl.org/dc/terms/"/>
    <ds:schemaRef ds:uri="e96afe77-3acb-4328-97fc-408e1bde3ecd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733</Words>
  <Application>Microsoft Office PowerPoint</Application>
  <PresentationFormat>Широкоэкранный</PresentationFormat>
  <Paragraphs>137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HSE Sans</vt:lpstr>
      <vt:lpstr>Office Theme</vt:lpstr>
      <vt:lpstr>Семинар НУГ по исследованию частотных характеристик языка</vt:lpstr>
      <vt:lpstr>Лингвистический корпус</vt:lpstr>
      <vt:lpstr>Понятие “корпус” в лингводидактике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User0001</cp:lastModifiedBy>
  <cp:revision>27</cp:revision>
  <cp:lastPrinted>2021-11-11T13:08:42Z</cp:lastPrinted>
  <dcterms:created xsi:type="dcterms:W3CDTF">2021-11-11T08:52:47Z</dcterms:created>
  <dcterms:modified xsi:type="dcterms:W3CDTF">2023-02-02T15:52:06Z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