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5" r:id="rId6"/>
    <p:sldId id="276" r:id="rId7"/>
    <p:sldId id="277" r:id="rId8"/>
    <p:sldId id="278" r:id="rId9"/>
    <p:sldId id="281" r:id="rId10"/>
    <p:sldId id="279" r:id="rId11"/>
    <p:sldId id="280" r:id="rId12"/>
    <p:sldId id="262" r:id="rId13"/>
    <p:sldId id="259" r:id="rId14"/>
    <p:sldId id="271" r:id="rId15"/>
    <p:sldId id="282" r:id="rId16"/>
    <p:sldId id="263" r:id="rId17"/>
    <p:sldId id="260" r:id="rId18"/>
    <p:sldId id="272" r:id="rId19"/>
    <p:sldId id="284" r:id="rId20"/>
    <p:sldId id="283" r:id="rId21"/>
    <p:sldId id="264" r:id="rId22"/>
    <p:sldId id="261" r:id="rId23"/>
    <p:sldId id="273" r:id="rId24"/>
    <p:sldId id="285" r:id="rId25"/>
    <p:sldId id="286" r:id="rId26"/>
    <p:sldId id="287" r:id="rId27"/>
    <p:sldId id="265" r:id="rId28"/>
    <p:sldId id="27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2B99E-69D8-405F-81B6-C470882C2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A98AC8-91CD-4B16-A6BD-97407B8EE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8835A-61B9-47AE-9EED-8B5326DF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AA06-3B7A-429C-9F22-5CEF391DB3C3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C6C85B-5844-4332-B966-B07546EB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744255-FBA2-4617-9249-4CFC9399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BA3D-9F0F-4874-B79E-A64BDF339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1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19E81-35C4-42BC-A4D1-88181E73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11A0A9-FF10-49AF-BD1C-DB5E74583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7ABE34-538C-49B8-8051-82B3A553C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AA06-3B7A-429C-9F22-5CEF391DB3C3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3E1F47-6768-4B1C-AE63-79291741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FEF8B0-531C-42C9-8632-C080D9A6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BA3D-9F0F-4874-B79E-A64BDF339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0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EBF9A7-7848-44FF-96DA-47EC3DE7B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24B3D7-44DC-4543-BAF1-833C2B2AD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23F8F3-3D49-49CB-8F7B-2FC489FF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AA06-3B7A-429C-9F22-5CEF391DB3C3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468DF-8B46-485A-953D-D4D96044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C189E4-0DCA-4F99-8B42-472364DD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BA3D-9F0F-4874-B79E-A64BDF339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42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5CA52-FACA-4148-87E1-3E2E2C4E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CF64E8-942F-4DBE-B77A-CDA249B3F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8D0AE-616D-4556-BBAD-DE5259B1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AA06-3B7A-429C-9F22-5CEF391DB3C3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F5EB66-4EEA-4F01-B1AD-D7BDA622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87E5A-23C4-4C2E-A697-589F611E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BA3D-9F0F-4874-B79E-A64BDF339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9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0B59F-1824-451C-B027-EB3D665D8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B7877B-5646-43B6-B304-B0D7973CA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3F6759-3ACA-4B4C-BC92-BBDBED5A2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AA06-3B7A-429C-9F22-5CEF391DB3C3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702B9D-C1A1-4787-9CB5-756C1171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FCC03-B72A-4432-B382-63FA9903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BA3D-9F0F-4874-B79E-A64BDF339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92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D23C6-1C03-4A64-9DE3-2ADD96CC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2837EB-D2E5-48DB-8201-EA6785EE2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4611AF-537F-4894-90C9-7249BF9FC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C0C7C-CF45-44E7-88A3-0D4A11029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AA06-3B7A-429C-9F22-5CEF391DB3C3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91703B-FE6F-4399-AB65-04836132F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E534C4-A8C4-49BD-89D9-AA95FC2C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BA3D-9F0F-4874-B79E-A64BDF339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60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68079-4131-455F-B0E3-3EE533FAD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BC91CB-580E-4A24-BE61-3F8D5E5D9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8BFBE9-884D-4AAE-9867-11355A7AF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1B22BB-15DD-42CA-9209-6695769085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C3E179D-D610-47EA-8529-97D20B93F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E779DC-976E-4A6A-8B74-7A2EF3A00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AA06-3B7A-429C-9F22-5CEF391DB3C3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CF854E-1EA4-4031-A14E-1A9AB9D18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107241-E2B6-4149-B9E5-E7ACE065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BA3D-9F0F-4874-B79E-A64BDF339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6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22245-5D9E-44AD-9E7A-D2B91CB3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215CF2-3D93-48A4-8256-269B91E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AA06-3B7A-429C-9F22-5CEF391DB3C3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2ADB75-1AC5-4B54-96B6-E960F2B1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3E468A-CD37-4B99-AF1D-86D3FA75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BA3D-9F0F-4874-B79E-A64BDF339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3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010037-DF1B-46F3-A114-BCBDB4999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AA06-3B7A-429C-9F22-5CEF391DB3C3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7B0AE2-E23F-45F2-B833-0BE7A7691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AF9FC7-A0EC-4AB4-B659-98AAD384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BA3D-9F0F-4874-B79E-A64BDF339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88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4FE68-FC48-41AF-91C4-F09B401D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0B4EFF-C5D6-491B-9BAE-576D1EC7B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175A56-2A89-4453-9502-86BE67420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7E2317-CF56-44D1-B954-6B5696BCD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AA06-3B7A-429C-9F22-5CEF391DB3C3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C2A44-A452-4E89-8376-B7F8EC99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9C0E84-AE6F-4A5A-BE55-B72CB16E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BA3D-9F0F-4874-B79E-A64BDF339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2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642F9-B296-469B-AAEC-79B80301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BA0F48-F6E4-4DFA-BEA7-F68D3C423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B2061C-BFF1-412E-9116-A47E71499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0B00ED-B03A-480F-BE47-69B4B2A78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AA06-3B7A-429C-9F22-5CEF391DB3C3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6D1E4A-8E4C-4B40-AC28-B47C5780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CC3C8E-A375-4069-B80B-0CA32FEF5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BA3D-9F0F-4874-B79E-A64BDF339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9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5EAA8-20D1-4300-9043-63A74B7A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58A7D5-DDEF-4189-8AF5-93BCEA917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8B04F2-16B7-4586-8F87-2FB64D77A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DAA06-3B7A-429C-9F22-5CEF391DB3C3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2754C2-BC5E-4DB1-8549-40582CC3E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D99A70-BC8A-4C15-AA0F-04C9F329C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5BA3D-9F0F-4874-B79E-A64BDF339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4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6CE8-E394-4CEE-8BBB-071FF31C8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Нейронные сети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C869F4-4442-4CC4-9FFD-C6DF5045CC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Введение. Лингвистические особенности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067C28-57EA-4177-8940-3A08DA682249}"/>
              </a:ext>
            </a:extLst>
          </p:cNvPr>
          <p:cNvSpPr txBox="1"/>
          <p:nvPr/>
        </p:nvSpPr>
        <p:spPr>
          <a:xfrm>
            <a:off x="7967133" y="6457890"/>
            <a:ext cx="4224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Научно-учебная группа по исследованию частотных характеристик языка, НИУ ВШЭ –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285906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753534" y="510142"/>
            <a:ext cx="8813799" cy="874716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D342A-A08B-4271-8B30-6C11796F0F1A}"/>
              </a:ext>
            </a:extLst>
          </p:cNvPr>
          <p:cNvSpPr txBox="1"/>
          <p:nvPr/>
        </p:nvSpPr>
        <p:spPr>
          <a:xfrm>
            <a:off x="778933" y="615417"/>
            <a:ext cx="10515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</a:rPr>
              <a:t>Введение в нейронные сети.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99DBE-C8AC-487C-9BDE-4DF7AD1B4D72}"/>
              </a:ext>
            </a:extLst>
          </p:cNvPr>
          <p:cNvSpPr txBox="1"/>
          <p:nvPr/>
        </p:nvSpPr>
        <p:spPr>
          <a:xfrm>
            <a:off x="1021775" y="1583267"/>
            <a:ext cx="485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Примеры.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51E11-1E74-44CA-8F60-832AE8EA6C04}"/>
              </a:ext>
            </a:extLst>
          </p:cNvPr>
          <p:cNvSpPr txBox="1"/>
          <p:nvPr/>
        </p:nvSpPr>
        <p:spPr>
          <a:xfrm>
            <a:off x="1248833" y="2274838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Настоящее.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C24115-544B-4D18-81FA-1CBDD9AC1B80}"/>
              </a:ext>
            </a:extLst>
          </p:cNvPr>
          <p:cNvSpPr txBox="1"/>
          <p:nvPr/>
        </p:nvSpPr>
        <p:spPr>
          <a:xfrm>
            <a:off x="1634067" y="2836333"/>
            <a:ext cx="4244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 последний год из-за развития технологий появилось множество новых, а главное, доступных нейронных сетей.</a:t>
            </a:r>
          </a:p>
          <a:p>
            <a:endParaRPr lang="ru-RU" dirty="0"/>
          </a:p>
          <a:p>
            <a:r>
              <a:rPr lang="ru-RU" dirty="0"/>
              <a:t>Среди них: сети генерации и работы с изображениями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279F8E-4813-4F26-BF14-5F0842C6C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67" y="1757922"/>
            <a:ext cx="2493433" cy="2493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88D964-32F3-44AA-B45D-B2238DF14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959" y="3004638"/>
            <a:ext cx="2681520" cy="1972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77D7FA-A081-48A1-BD02-ED4E36E5C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77" y="4085630"/>
            <a:ext cx="3453342" cy="2511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450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753534" y="510142"/>
            <a:ext cx="8813799" cy="874716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D342A-A08B-4271-8B30-6C11796F0F1A}"/>
              </a:ext>
            </a:extLst>
          </p:cNvPr>
          <p:cNvSpPr txBox="1"/>
          <p:nvPr/>
        </p:nvSpPr>
        <p:spPr>
          <a:xfrm>
            <a:off x="778933" y="615417"/>
            <a:ext cx="10515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</a:rPr>
              <a:t>Введение в нейронные сети.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99DBE-C8AC-487C-9BDE-4DF7AD1B4D72}"/>
              </a:ext>
            </a:extLst>
          </p:cNvPr>
          <p:cNvSpPr txBox="1"/>
          <p:nvPr/>
        </p:nvSpPr>
        <p:spPr>
          <a:xfrm>
            <a:off x="1021775" y="1583267"/>
            <a:ext cx="485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Примеры.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51E11-1E74-44CA-8F60-832AE8EA6C04}"/>
              </a:ext>
            </a:extLst>
          </p:cNvPr>
          <p:cNvSpPr txBox="1"/>
          <p:nvPr/>
        </p:nvSpPr>
        <p:spPr>
          <a:xfrm>
            <a:off x="1248833" y="2274838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Настоящее.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C24115-544B-4D18-81FA-1CBDD9AC1B80}"/>
              </a:ext>
            </a:extLst>
          </p:cNvPr>
          <p:cNvSpPr txBox="1"/>
          <p:nvPr/>
        </p:nvSpPr>
        <p:spPr>
          <a:xfrm>
            <a:off x="1634067" y="2836333"/>
            <a:ext cx="4244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 последний год из-за развития технологий появилось множество новых, а главное, доступных нейронных сетей.</a:t>
            </a:r>
          </a:p>
          <a:p>
            <a:endParaRPr lang="ru-RU" dirty="0"/>
          </a:p>
          <a:p>
            <a:r>
              <a:rPr lang="ru-RU" dirty="0"/>
              <a:t>Среди них: генерация текстов различной сложности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60928A-AC8F-4740-B43C-92E609AD2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467" y="2663915"/>
            <a:ext cx="3158065" cy="39146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C123AA-F925-48A2-B8F3-1B617EC04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42" y="1783322"/>
            <a:ext cx="1393825" cy="13938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8AD0DA-024D-41DD-812F-ABF452A604AC}"/>
              </a:ext>
            </a:extLst>
          </p:cNvPr>
          <p:cNvSpPr txBox="1"/>
          <p:nvPr/>
        </p:nvSpPr>
        <p:spPr>
          <a:xfrm>
            <a:off x="1634067" y="4953000"/>
            <a:ext cx="440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связи с развитием и активным распространением нейронные сети начинают более активно использовать и в науке. </a:t>
            </a:r>
          </a:p>
        </p:txBody>
      </p:sp>
    </p:spTree>
    <p:extLst>
      <p:ext uri="{BB962C8B-B14F-4D97-AF65-F5344CB8AC3E}">
        <p14:creationId xmlns:p14="http://schemas.microsoft.com/office/powerpoint/2010/main" val="89344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762001" y="2638734"/>
            <a:ext cx="2463800" cy="2610598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11488-4999-4CFB-B7B9-06B193F0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D342A-A08B-4271-8B30-6C11796F0F1A}"/>
              </a:ext>
            </a:extLst>
          </p:cNvPr>
          <p:cNvSpPr txBox="1"/>
          <p:nvPr/>
        </p:nvSpPr>
        <p:spPr>
          <a:xfrm>
            <a:off x="9228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Введение в нейронные сети.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AF136-8859-4226-9592-FDDFB8B0C286}"/>
              </a:ext>
            </a:extLst>
          </p:cNvPr>
          <p:cNvSpPr txBox="1"/>
          <p:nvPr/>
        </p:nvSpPr>
        <p:spPr>
          <a:xfrm>
            <a:off x="922867" y="3429000"/>
            <a:ext cx="246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Что это?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работает?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Примеры.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Для чего используются?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A8F95-F198-47CC-A0CB-84EE583DEC80}"/>
              </a:ext>
            </a:extLst>
          </p:cNvPr>
          <p:cNvSpPr txBox="1"/>
          <p:nvPr/>
        </p:nvSpPr>
        <p:spPr>
          <a:xfrm>
            <a:off x="33866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Нейронные сети в науке.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F3DDF-11EC-4F9D-945F-3D31C066722B}"/>
              </a:ext>
            </a:extLst>
          </p:cNvPr>
          <p:cNvSpPr txBox="1"/>
          <p:nvPr/>
        </p:nvSpPr>
        <p:spPr>
          <a:xfrm>
            <a:off x="3386667" y="3429000"/>
            <a:ext cx="246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 каких сферах применяются?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Какие задачи решают?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Лингвистика.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505D8-8CC7-436E-B1C3-6EFAD28E1574}"/>
              </a:ext>
            </a:extLst>
          </p:cNvPr>
          <p:cNvSpPr txBox="1"/>
          <p:nvPr/>
        </p:nvSpPr>
        <p:spPr>
          <a:xfrm>
            <a:off x="58504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Изучение ответов нейронных сетей.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F14E2-A41C-4392-8A98-8E3C6E4BBEF9}"/>
              </a:ext>
            </a:extLst>
          </p:cNvPr>
          <p:cNvSpPr txBox="1"/>
          <p:nvPr/>
        </p:nvSpPr>
        <p:spPr>
          <a:xfrm>
            <a:off x="83142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Определение авторства.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32DE1D-3BE5-4C0E-A68D-390B5CE52090}"/>
              </a:ext>
            </a:extLst>
          </p:cNvPr>
          <p:cNvSpPr txBox="1"/>
          <p:nvPr/>
        </p:nvSpPr>
        <p:spPr>
          <a:xfrm>
            <a:off x="8314266" y="3429000"/>
            <a:ext cx="2861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определяли раньше?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определяют сейчас?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Дискуссия.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BC14C1-E458-40E2-B088-F83B5B48B8EC}"/>
              </a:ext>
            </a:extLst>
          </p:cNvPr>
          <p:cNvSpPr txBox="1"/>
          <p:nvPr/>
        </p:nvSpPr>
        <p:spPr>
          <a:xfrm>
            <a:off x="5850467" y="3429000"/>
            <a:ext cx="246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Особенности генерации ответов.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Особенности работы на русском языке.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Авторство.</a:t>
            </a:r>
          </a:p>
        </p:txBody>
      </p:sp>
    </p:spTree>
    <p:extLst>
      <p:ext uri="{BB962C8B-B14F-4D97-AF65-F5344CB8AC3E}">
        <p14:creationId xmlns:p14="http://schemas.microsoft.com/office/powerpoint/2010/main" val="25726796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3259668" y="2638734"/>
            <a:ext cx="2463800" cy="2610598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11488-4999-4CFB-B7B9-06B193F0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D342A-A08B-4271-8B30-6C11796F0F1A}"/>
              </a:ext>
            </a:extLst>
          </p:cNvPr>
          <p:cNvSpPr txBox="1"/>
          <p:nvPr/>
        </p:nvSpPr>
        <p:spPr>
          <a:xfrm>
            <a:off x="9228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Введение в нейронные сети.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AF136-8859-4226-9592-FDDFB8B0C286}"/>
              </a:ext>
            </a:extLst>
          </p:cNvPr>
          <p:cNvSpPr txBox="1"/>
          <p:nvPr/>
        </p:nvSpPr>
        <p:spPr>
          <a:xfrm>
            <a:off x="922867" y="3429000"/>
            <a:ext cx="246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Что это?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работает?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Примеры.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Для чего используются?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A8F95-F198-47CC-A0CB-84EE583DEC80}"/>
              </a:ext>
            </a:extLst>
          </p:cNvPr>
          <p:cNvSpPr txBox="1"/>
          <p:nvPr/>
        </p:nvSpPr>
        <p:spPr>
          <a:xfrm>
            <a:off x="33866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Нейронные сети в науке.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F3DDF-11EC-4F9D-945F-3D31C066722B}"/>
              </a:ext>
            </a:extLst>
          </p:cNvPr>
          <p:cNvSpPr txBox="1"/>
          <p:nvPr/>
        </p:nvSpPr>
        <p:spPr>
          <a:xfrm>
            <a:off x="3386667" y="3429000"/>
            <a:ext cx="246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 каких сферах применяются?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Какие задачи решают?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Лингвистика.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505D8-8CC7-436E-B1C3-6EFAD28E1574}"/>
              </a:ext>
            </a:extLst>
          </p:cNvPr>
          <p:cNvSpPr txBox="1"/>
          <p:nvPr/>
        </p:nvSpPr>
        <p:spPr>
          <a:xfrm>
            <a:off x="58504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Изучение ответов нейронных сетей.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F14E2-A41C-4392-8A98-8E3C6E4BBEF9}"/>
              </a:ext>
            </a:extLst>
          </p:cNvPr>
          <p:cNvSpPr txBox="1"/>
          <p:nvPr/>
        </p:nvSpPr>
        <p:spPr>
          <a:xfrm>
            <a:off x="83142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Определение авторства.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32DE1D-3BE5-4C0E-A68D-390B5CE52090}"/>
              </a:ext>
            </a:extLst>
          </p:cNvPr>
          <p:cNvSpPr txBox="1"/>
          <p:nvPr/>
        </p:nvSpPr>
        <p:spPr>
          <a:xfrm>
            <a:off x="8314266" y="3429000"/>
            <a:ext cx="2861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определяли раньше?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определяют сейчас?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Дискуссия.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B40B4D-B470-411E-BDB4-F33FE3FF9324}"/>
              </a:ext>
            </a:extLst>
          </p:cNvPr>
          <p:cNvSpPr txBox="1"/>
          <p:nvPr/>
        </p:nvSpPr>
        <p:spPr>
          <a:xfrm>
            <a:off x="5850467" y="3429000"/>
            <a:ext cx="246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Особенности генерации ответов.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Особенности работы на русском языке.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Авторство.</a:t>
            </a:r>
          </a:p>
        </p:txBody>
      </p:sp>
    </p:spTree>
    <p:extLst>
      <p:ext uri="{BB962C8B-B14F-4D97-AF65-F5344CB8AC3E}">
        <p14:creationId xmlns:p14="http://schemas.microsoft.com/office/powerpoint/2010/main" val="10316915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838200" y="598267"/>
            <a:ext cx="7747000" cy="832601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A8F95-F198-47CC-A0CB-84EE583DEC80}"/>
              </a:ext>
            </a:extLst>
          </p:cNvPr>
          <p:cNvSpPr txBox="1"/>
          <p:nvPr/>
        </p:nvSpPr>
        <p:spPr>
          <a:xfrm>
            <a:off x="838200" y="661427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</a:rPr>
              <a:t>Нейронные сети в науке.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009E44-9481-485B-B817-72196B0231EE}"/>
              </a:ext>
            </a:extLst>
          </p:cNvPr>
          <p:cNvSpPr txBox="1"/>
          <p:nvPr/>
        </p:nvSpPr>
        <p:spPr>
          <a:xfrm>
            <a:off x="1021775" y="1583267"/>
            <a:ext cx="485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Сферы.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CEF8C4-B792-4DE1-85A7-4D87030F7F2F}"/>
              </a:ext>
            </a:extLst>
          </p:cNvPr>
          <p:cNvSpPr txBox="1"/>
          <p:nvPr/>
        </p:nvSpPr>
        <p:spPr>
          <a:xfrm>
            <a:off x="1418165" y="2135776"/>
            <a:ext cx="58293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науке нейронные сети применяются во многих сферах. </a:t>
            </a:r>
          </a:p>
          <a:p>
            <a:endParaRPr lang="ru-RU" dirty="0"/>
          </a:p>
          <a:p>
            <a:r>
              <a:rPr lang="ru-RU" dirty="0"/>
              <a:t>Так, в естественных науках их можно использовать для моделирования новых соединений, сложных процессов, проверки гипотез.</a:t>
            </a:r>
          </a:p>
          <a:p>
            <a:endParaRPr lang="ru-RU" dirty="0"/>
          </a:p>
          <a:p>
            <a:r>
              <a:rPr lang="ru-RU" dirty="0"/>
              <a:t>Полезны для изучения космоса.</a:t>
            </a:r>
          </a:p>
          <a:p>
            <a:endParaRPr lang="ru-RU" dirty="0"/>
          </a:p>
          <a:p>
            <a:r>
              <a:rPr lang="ru-RU" dirty="0"/>
              <a:t>Могут использоваться для преподавания.</a:t>
            </a:r>
          </a:p>
        </p:txBody>
      </p:sp>
    </p:spTree>
    <p:extLst>
      <p:ext uri="{BB962C8B-B14F-4D97-AF65-F5344CB8AC3E}">
        <p14:creationId xmlns:p14="http://schemas.microsoft.com/office/powerpoint/2010/main" val="41376360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838200" y="598267"/>
            <a:ext cx="7747000" cy="832601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A8F95-F198-47CC-A0CB-84EE583DEC80}"/>
              </a:ext>
            </a:extLst>
          </p:cNvPr>
          <p:cNvSpPr txBox="1"/>
          <p:nvPr/>
        </p:nvSpPr>
        <p:spPr>
          <a:xfrm>
            <a:off x="838200" y="661427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</a:rPr>
              <a:t>Нейронные сети в науке.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009E44-9481-485B-B817-72196B0231EE}"/>
              </a:ext>
            </a:extLst>
          </p:cNvPr>
          <p:cNvSpPr txBox="1"/>
          <p:nvPr/>
        </p:nvSpPr>
        <p:spPr>
          <a:xfrm>
            <a:off x="1021775" y="1583267"/>
            <a:ext cx="485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Лингвистика.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CEF8C4-B792-4DE1-85A7-4D87030F7F2F}"/>
              </a:ext>
            </a:extLst>
          </p:cNvPr>
          <p:cNvSpPr txBox="1"/>
          <p:nvPr/>
        </p:nvSpPr>
        <p:spPr>
          <a:xfrm>
            <a:off x="1418165" y="2135776"/>
            <a:ext cx="582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EF2F4-825B-4971-9109-971090546373}"/>
              </a:ext>
            </a:extLst>
          </p:cNvPr>
          <p:cNvSpPr txBox="1"/>
          <p:nvPr/>
        </p:nvSpPr>
        <p:spPr>
          <a:xfrm>
            <a:off x="1418165" y="2135776"/>
            <a:ext cx="5829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Обработка естественного языка (</a:t>
            </a:r>
            <a:r>
              <a:rPr lang="en-US" dirty="0"/>
              <a:t>NLP)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Машинный перевод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Интеллектуальные агенты, способные взаимодействовать с людьми на естественном языке.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4882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3259668" y="2638734"/>
            <a:ext cx="2463800" cy="2610598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11488-4999-4CFB-B7B9-06B193F0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D342A-A08B-4271-8B30-6C11796F0F1A}"/>
              </a:ext>
            </a:extLst>
          </p:cNvPr>
          <p:cNvSpPr txBox="1"/>
          <p:nvPr/>
        </p:nvSpPr>
        <p:spPr>
          <a:xfrm>
            <a:off x="9228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Введение в нейронные сети.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AF136-8859-4226-9592-FDDFB8B0C286}"/>
              </a:ext>
            </a:extLst>
          </p:cNvPr>
          <p:cNvSpPr txBox="1"/>
          <p:nvPr/>
        </p:nvSpPr>
        <p:spPr>
          <a:xfrm>
            <a:off x="922867" y="3429000"/>
            <a:ext cx="246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Что это?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работает?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Примеры.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Для чего используются?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A8F95-F198-47CC-A0CB-84EE583DEC80}"/>
              </a:ext>
            </a:extLst>
          </p:cNvPr>
          <p:cNvSpPr txBox="1"/>
          <p:nvPr/>
        </p:nvSpPr>
        <p:spPr>
          <a:xfrm>
            <a:off x="33866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Нейронные сети в науке.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F3DDF-11EC-4F9D-945F-3D31C066722B}"/>
              </a:ext>
            </a:extLst>
          </p:cNvPr>
          <p:cNvSpPr txBox="1"/>
          <p:nvPr/>
        </p:nvSpPr>
        <p:spPr>
          <a:xfrm>
            <a:off x="3386667" y="3429000"/>
            <a:ext cx="246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 каких сферах применяются?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Какие задачи решают?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Лингвистика.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505D8-8CC7-436E-B1C3-6EFAD28E1574}"/>
              </a:ext>
            </a:extLst>
          </p:cNvPr>
          <p:cNvSpPr txBox="1"/>
          <p:nvPr/>
        </p:nvSpPr>
        <p:spPr>
          <a:xfrm>
            <a:off x="58504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Изучение ответов нейронных сетей.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F14E2-A41C-4392-8A98-8E3C6E4BBEF9}"/>
              </a:ext>
            </a:extLst>
          </p:cNvPr>
          <p:cNvSpPr txBox="1"/>
          <p:nvPr/>
        </p:nvSpPr>
        <p:spPr>
          <a:xfrm>
            <a:off x="83142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Определение авторства.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32DE1D-3BE5-4C0E-A68D-390B5CE52090}"/>
              </a:ext>
            </a:extLst>
          </p:cNvPr>
          <p:cNvSpPr txBox="1"/>
          <p:nvPr/>
        </p:nvSpPr>
        <p:spPr>
          <a:xfrm>
            <a:off x="8314266" y="3429000"/>
            <a:ext cx="2861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определяли раньше?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определяют сейчас?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Дискуссия.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2C1540-BE72-4028-9961-38E283110EBD}"/>
              </a:ext>
            </a:extLst>
          </p:cNvPr>
          <p:cNvSpPr txBox="1"/>
          <p:nvPr/>
        </p:nvSpPr>
        <p:spPr>
          <a:xfrm>
            <a:off x="5850467" y="3429000"/>
            <a:ext cx="246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Особенности генерации ответов.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Особенности работы на русском языке.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Авторство.</a:t>
            </a:r>
          </a:p>
        </p:txBody>
      </p:sp>
    </p:spTree>
    <p:extLst>
      <p:ext uri="{BB962C8B-B14F-4D97-AF65-F5344CB8AC3E}">
        <p14:creationId xmlns:p14="http://schemas.microsoft.com/office/powerpoint/2010/main" val="2271575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5723468" y="2638734"/>
            <a:ext cx="2463800" cy="2610598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11488-4999-4CFB-B7B9-06B193F0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D342A-A08B-4271-8B30-6C11796F0F1A}"/>
              </a:ext>
            </a:extLst>
          </p:cNvPr>
          <p:cNvSpPr txBox="1"/>
          <p:nvPr/>
        </p:nvSpPr>
        <p:spPr>
          <a:xfrm>
            <a:off x="9228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Введение в нейронные сети.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AF136-8859-4226-9592-FDDFB8B0C286}"/>
              </a:ext>
            </a:extLst>
          </p:cNvPr>
          <p:cNvSpPr txBox="1"/>
          <p:nvPr/>
        </p:nvSpPr>
        <p:spPr>
          <a:xfrm>
            <a:off x="922867" y="3429000"/>
            <a:ext cx="246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Что это?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работает?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Примеры.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Для чего используются?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A8F95-F198-47CC-A0CB-84EE583DEC80}"/>
              </a:ext>
            </a:extLst>
          </p:cNvPr>
          <p:cNvSpPr txBox="1"/>
          <p:nvPr/>
        </p:nvSpPr>
        <p:spPr>
          <a:xfrm>
            <a:off x="33866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Нейронные сети в науке.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F3DDF-11EC-4F9D-945F-3D31C066722B}"/>
              </a:ext>
            </a:extLst>
          </p:cNvPr>
          <p:cNvSpPr txBox="1"/>
          <p:nvPr/>
        </p:nvSpPr>
        <p:spPr>
          <a:xfrm>
            <a:off x="3386667" y="3429000"/>
            <a:ext cx="246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 каких сферах применяются?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Какие задачи решают?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Лингвистика.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505D8-8CC7-436E-B1C3-6EFAD28E1574}"/>
              </a:ext>
            </a:extLst>
          </p:cNvPr>
          <p:cNvSpPr txBox="1"/>
          <p:nvPr/>
        </p:nvSpPr>
        <p:spPr>
          <a:xfrm>
            <a:off x="58504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Изучение ответов нейронных сетей.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EAF258-D35A-4E35-87CA-B0C0798109D5}"/>
              </a:ext>
            </a:extLst>
          </p:cNvPr>
          <p:cNvSpPr txBox="1"/>
          <p:nvPr/>
        </p:nvSpPr>
        <p:spPr>
          <a:xfrm>
            <a:off x="5850467" y="3429000"/>
            <a:ext cx="246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Особенности генерации ответов.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Особенности работы на русском языке.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Авторство.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F14E2-A41C-4392-8A98-8E3C6E4BBEF9}"/>
              </a:ext>
            </a:extLst>
          </p:cNvPr>
          <p:cNvSpPr txBox="1"/>
          <p:nvPr/>
        </p:nvSpPr>
        <p:spPr>
          <a:xfrm>
            <a:off x="83142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Определение авторства.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32DE1D-3BE5-4C0E-A68D-390B5CE52090}"/>
              </a:ext>
            </a:extLst>
          </p:cNvPr>
          <p:cNvSpPr txBox="1"/>
          <p:nvPr/>
        </p:nvSpPr>
        <p:spPr>
          <a:xfrm>
            <a:off x="8314266" y="3429000"/>
            <a:ext cx="2861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определяли раньше?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определяют сейчас?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Дискуссия.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3732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838199" y="673964"/>
            <a:ext cx="9838267" cy="707886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505D8-8CC7-436E-B1C3-6EFAD28E1574}"/>
              </a:ext>
            </a:extLst>
          </p:cNvPr>
          <p:cNvSpPr txBox="1"/>
          <p:nvPr/>
        </p:nvSpPr>
        <p:spPr>
          <a:xfrm>
            <a:off x="838200" y="673963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</a:rPr>
              <a:t>Изучение ответов нейронных сетей.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3737E8-BD86-4B80-B649-2F43C20C357B}"/>
              </a:ext>
            </a:extLst>
          </p:cNvPr>
          <p:cNvSpPr txBox="1"/>
          <p:nvPr/>
        </p:nvSpPr>
        <p:spPr>
          <a:xfrm>
            <a:off x="1021775" y="1583267"/>
            <a:ext cx="485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Особенности генерации ответов.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7D50A25-C947-4C87-A0C4-C0B180F86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642" y="1783322"/>
            <a:ext cx="1393825" cy="13938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598A892-A7F5-4941-A04A-4690789D6074}"/>
              </a:ext>
            </a:extLst>
          </p:cNvPr>
          <p:cNvSpPr txBox="1"/>
          <p:nvPr/>
        </p:nvSpPr>
        <p:spPr>
          <a:xfrm>
            <a:off x="1418165" y="2135776"/>
            <a:ext cx="58293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Получает на вход набор токенов, пропускает их через некий «черный ящик» и выдает другой набор токенов. Вероятность выбора конкретного токена для ответа зависит от набора входящих токенов и конкретных настроек. </a:t>
            </a:r>
          </a:p>
          <a:p>
            <a:endParaRPr lang="ru-RU" dirty="0"/>
          </a:p>
          <a:p>
            <a:r>
              <a:rPr lang="ru-RU" dirty="0"/>
              <a:t>Но что же такое «токен»? Интересный факт заключается в том, что для английского языка токеном обычно выступают сочетания символов, зачастую совпадающие с короткими словами или часто встречающимися частями слов. </a:t>
            </a:r>
          </a:p>
        </p:txBody>
      </p:sp>
    </p:spTree>
    <p:extLst>
      <p:ext uri="{BB962C8B-B14F-4D97-AF65-F5344CB8AC3E}">
        <p14:creationId xmlns:p14="http://schemas.microsoft.com/office/powerpoint/2010/main" val="14693649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838199" y="673964"/>
            <a:ext cx="9838267" cy="707886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505D8-8CC7-436E-B1C3-6EFAD28E1574}"/>
              </a:ext>
            </a:extLst>
          </p:cNvPr>
          <p:cNvSpPr txBox="1"/>
          <p:nvPr/>
        </p:nvSpPr>
        <p:spPr>
          <a:xfrm>
            <a:off x="838200" y="673963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</a:rPr>
              <a:t>Изучение ответов нейронных сетей.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3737E8-BD86-4B80-B649-2F43C20C357B}"/>
              </a:ext>
            </a:extLst>
          </p:cNvPr>
          <p:cNvSpPr txBox="1"/>
          <p:nvPr/>
        </p:nvSpPr>
        <p:spPr>
          <a:xfrm>
            <a:off x="1021775" y="1583267"/>
            <a:ext cx="485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Особенности генерации ответов.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98A892-A7F5-4941-A04A-4690789D6074}"/>
              </a:ext>
            </a:extLst>
          </p:cNvPr>
          <p:cNvSpPr txBox="1"/>
          <p:nvPr/>
        </p:nvSpPr>
        <p:spPr>
          <a:xfrm>
            <a:off x="1418165" y="2135776"/>
            <a:ext cx="5829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Возьмем, например, английскую </a:t>
            </a:r>
            <a:r>
              <a:rPr lang="ru-RU" dirty="0" err="1"/>
              <a:t>панграмму</a:t>
            </a:r>
            <a:r>
              <a:rPr lang="ru-RU" dirty="0"/>
              <a:t>: </a:t>
            </a:r>
          </a:p>
          <a:p>
            <a:r>
              <a:rPr lang="ru-RU" dirty="0"/>
              <a:t>“</a:t>
            </a:r>
            <a:r>
              <a:rPr lang="en-US" dirty="0"/>
              <a:t>The quick brown fox jumps over the lazy dog”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Видим, что в этом предложении всего 9 токенов, содержащих 43 символа.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C474CA-5175-4FF3-BAD4-9AD1B31A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69" y="1668328"/>
            <a:ext cx="3694331" cy="46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404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11488-4999-4CFB-B7B9-06B193F0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D342A-A08B-4271-8B30-6C11796F0F1A}"/>
              </a:ext>
            </a:extLst>
          </p:cNvPr>
          <p:cNvSpPr txBox="1"/>
          <p:nvPr/>
        </p:nvSpPr>
        <p:spPr>
          <a:xfrm>
            <a:off x="9228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Введение в нейронные сети.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AF136-8859-4226-9592-FDDFB8B0C286}"/>
              </a:ext>
            </a:extLst>
          </p:cNvPr>
          <p:cNvSpPr txBox="1"/>
          <p:nvPr/>
        </p:nvSpPr>
        <p:spPr>
          <a:xfrm>
            <a:off x="922867" y="3429000"/>
            <a:ext cx="246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Что это?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работает?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Примеры.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Для чего используются?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A8F95-F198-47CC-A0CB-84EE583DEC80}"/>
              </a:ext>
            </a:extLst>
          </p:cNvPr>
          <p:cNvSpPr txBox="1"/>
          <p:nvPr/>
        </p:nvSpPr>
        <p:spPr>
          <a:xfrm>
            <a:off x="33866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Нейронные сети в науке.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F3DDF-11EC-4F9D-945F-3D31C066722B}"/>
              </a:ext>
            </a:extLst>
          </p:cNvPr>
          <p:cNvSpPr txBox="1"/>
          <p:nvPr/>
        </p:nvSpPr>
        <p:spPr>
          <a:xfrm>
            <a:off x="3386667" y="3429000"/>
            <a:ext cx="246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 каких сферах применяются?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Какие задачи решают?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Лингвистика.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505D8-8CC7-436E-B1C3-6EFAD28E1574}"/>
              </a:ext>
            </a:extLst>
          </p:cNvPr>
          <p:cNvSpPr txBox="1"/>
          <p:nvPr/>
        </p:nvSpPr>
        <p:spPr>
          <a:xfrm>
            <a:off x="58504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Изучение ответов нейронных сетей.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F14E2-A41C-4392-8A98-8E3C6E4BBEF9}"/>
              </a:ext>
            </a:extLst>
          </p:cNvPr>
          <p:cNvSpPr txBox="1"/>
          <p:nvPr/>
        </p:nvSpPr>
        <p:spPr>
          <a:xfrm>
            <a:off x="83142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Определение авторства.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32DE1D-3BE5-4C0E-A68D-390B5CE52090}"/>
              </a:ext>
            </a:extLst>
          </p:cNvPr>
          <p:cNvSpPr txBox="1"/>
          <p:nvPr/>
        </p:nvSpPr>
        <p:spPr>
          <a:xfrm>
            <a:off x="8314266" y="3429000"/>
            <a:ext cx="2861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определяли раньше?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определяют сейчас?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Дискуссия.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2D0191-4204-4437-A8B4-DC39F0BB136E}"/>
              </a:ext>
            </a:extLst>
          </p:cNvPr>
          <p:cNvSpPr txBox="1"/>
          <p:nvPr/>
        </p:nvSpPr>
        <p:spPr>
          <a:xfrm>
            <a:off x="5850467" y="3429000"/>
            <a:ext cx="246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Особенности генерации ответов.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Особенности работы на русском языке.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Авторство.</a:t>
            </a:r>
          </a:p>
        </p:txBody>
      </p:sp>
    </p:spTree>
    <p:extLst>
      <p:ext uri="{BB962C8B-B14F-4D97-AF65-F5344CB8AC3E}">
        <p14:creationId xmlns:p14="http://schemas.microsoft.com/office/powerpoint/2010/main" val="288465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838199" y="673964"/>
            <a:ext cx="9838267" cy="707886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505D8-8CC7-436E-B1C3-6EFAD28E1574}"/>
              </a:ext>
            </a:extLst>
          </p:cNvPr>
          <p:cNvSpPr txBox="1"/>
          <p:nvPr/>
        </p:nvSpPr>
        <p:spPr>
          <a:xfrm>
            <a:off x="838200" y="673963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</a:rPr>
              <a:t>Изучение ответов нейронных сетей.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3737E8-BD86-4B80-B649-2F43C20C357B}"/>
              </a:ext>
            </a:extLst>
          </p:cNvPr>
          <p:cNvSpPr txBox="1"/>
          <p:nvPr/>
        </p:nvSpPr>
        <p:spPr>
          <a:xfrm>
            <a:off x="1021775" y="1583267"/>
            <a:ext cx="485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Особенности работы на русском языке.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F6D705-1EDA-4F63-BF47-C35D3CB66369}"/>
              </a:ext>
            </a:extLst>
          </p:cNvPr>
          <p:cNvSpPr txBox="1"/>
          <p:nvPr/>
        </p:nvSpPr>
        <p:spPr>
          <a:xfrm>
            <a:off x="1418165" y="2135776"/>
            <a:ext cx="58293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русским языком Open AI работает совершенно иначе.</a:t>
            </a:r>
          </a:p>
          <a:p>
            <a:endParaRPr lang="ru-RU" dirty="0"/>
          </a:p>
          <a:p>
            <a:r>
              <a:rPr lang="ru-RU" dirty="0"/>
              <a:t>Популярная </a:t>
            </a:r>
            <a:r>
              <a:rPr lang="ru-RU" dirty="0" err="1"/>
              <a:t>панграмма</a:t>
            </a:r>
            <a:r>
              <a:rPr lang="ru-RU" dirty="0"/>
              <a:t> русского алфавита:</a:t>
            </a:r>
          </a:p>
          <a:p>
            <a:r>
              <a:rPr lang="ru-RU" dirty="0"/>
              <a:t>«Съешь ещё этих мягких французских булок, да выпей чаю»</a:t>
            </a:r>
          </a:p>
          <a:p>
            <a:endParaRPr lang="ru-RU" dirty="0"/>
          </a:p>
          <a:p>
            <a:r>
              <a:rPr lang="ru-RU" dirty="0"/>
              <a:t>Содержит 53 символа, однако на «упаковку» этой фразы </a:t>
            </a:r>
            <a:r>
              <a:rPr lang="ru-RU" dirty="0" err="1"/>
              <a:t>токенизатору</a:t>
            </a:r>
            <a:r>
              <a:rPr lang="ru-RU" dirty="0"/>
              <a:t> Open AI требуется 70 токенов.</a:t>
            </a:r>
          </a:p>
          <a:p>
            <a:endParaRPr lang="ru-RU" dirty="0"/>
          </a:p>
          <a:p>
            <a:r>
              <a:rPr lang="ru-RU" dirty="0"/>
              <a:t>Вывод: </a:t>
            </a:r>
            <a:r>
              <a:rPr lang="ru-RU" b="1" dirty="0"/>
              <a:t>на вопросы на английском языке </a:t>
            </a:r>
            <a:r>
              <a:rPr lang="ru-RU" b="1" dirty="0" err="1"/>
              <a:t>Chat</a:t>
            </a:r>
            <a:r>
              <a:rPr lang="ru-RU" b="1" dirty="0"/>
              <a:t> GPT отвечает по словам, а на вопросы на русском языке он отвечает по буквам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AA7784-698F-4B37-B018-D4C961C57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93" y="1603569"/>
            <a:ext cx="3330907" cy="458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685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5723468" y="2638734"/>
            <a:ext cx="2463800" cy="2610598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11488-4999-4CFB-B7B9-06B193F0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D342A-A08B-4271-8B30-6C11796F0F1A}"/>
              </a:ext>
            </a:extLst>
          </p:cNvPr>
          <p:cNvSpPr txBox="1"/>
          <p:nvPr/>
        </p:nvSpPr>
        <p:spPr>
          <a:xfrm>
            <a:off x="9228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Введение в нейронные сети.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AF136-8859-4226-9592-FDDFB8B0C286}"/>
              </a:ext>
            </a:extLst>
          </p:cNvPr>
          <p:cNvSpPr txBox="1"/>
          <p:nvPr/>
        </p:nvSpPr>
        <p:spPr>
          <a:xfrm>
            <a:off x="922867" y="3429000"/>
            <a:ext cx="246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Что это?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работает?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Примеры.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Для чего используются?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A8F95-F198-47CC-A0CB-84EE583DEC80}"/>
              </a:ext>
            </a:extLst>
          </p:cNvPr>
          <p:cNvSpPr txBox="1"/>
          <p:nvPr/>
        </p:nvSpPr>
        <p:spPr>
          <a:xfrm>
            <a:off x="33866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Нейронные сети в науке.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F3DDF-11EC-4F9D-945F-3D31C066722B}"/>
              </a:ext>
            </a:extLst>
          </p:cNvPr>
          <p:cNvSpPr txBox="1"/>
          <p:nvPr/>
        </p:nvSpPr>
        <p:spPr>
          <a:xfrm>
            <a:off x="3386667" y="3429000"/>
            <a:ext cx="246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 каких сферах применяются?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Какие задачи решают?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Лингвистика.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505D8-8CC7-436E-B1C3-6EFAD28E1574}"/>
              </a:ext>
            </a:extLst>
          </p:cNvPr>
          <p:cNvSpPr txBox="1"/>
          <p:nvPr/>
        </p:nvSpPr>
        <p:spPr>
          <a:xfrm>
            <a:off x="58504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Изучение ответов нейронных сетей.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F14E2-A41C-4392-8A98-8E3C6E4BBEF9}"/>
              </a:ext>
            </a:extLst>
          </p:cNvPr>
          <p:cNvSpPr txBox="1"/>
          <p:nvPr/>
        </p:nvSpPr>
        <p:spPr>
          <a:xfrm>
            <a:off x="83142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Определение авторства.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32DE1D-3BE5-4C0E-A68D-390B5CE52090}"/>
              </a:ext>
            </a:extLst>
          </p:cNvPr>
          <p:cNvSpPr txBox="1"/>
          <p:nvPr/>
        </p:nvSpPr>
        <p:spPr>
          <a:xfrm>
            <a:off x="8314266" y="3429000"/>
            <a:ext cx="2861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определяли раньше?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определяют сейчас?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Дискуссия.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DC6AF6-3D77-47F2-A4C4-09378127DCF4}"/>
              </a:ext>
            </a:extLst>
          </p:cNvPr>
          <p:cNvSpPr txBox="1"/>
          <p:nvPr/>
        </p:nvSpPr>
        <p:spPr>
          <a:xfrm>
            <a:off x="5850467" y="3429000"/>
            <a:ext cx="246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Особенности генерации ответов.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Особенности работы на русском языке.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Авторство.</a:t>
            </a:r>
          </a:p>
        </p:txBody>
      </p:sp>
    </p:spTree>
    <p:extLst>
      <p:ext uri="{BB962C8B-B14F-4D97-AF65-F5344CB8AC3E}">
        <p14:creationId xmlns:p14="http://schemas.microsoft.com/office/powerpoint/2010/main" val="912432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8204200" y="2638734"/>
            <a:ext cx="2971799" cy="2610598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11488-4999-4CFB-B7B9-06B193F0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D342A-A08B-4271-8B30-6C11796F0F1A}"/>
              </a:ext>
            </a:extLst>
          </p:cNvPr>
          <p:cNvSpPr txBox="1"/>
          <p:nvPr/>
        </p:nvSpPr>
        <p:spPr>
          <a:xfrm>
            <a:off x="9228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Введение в нейронные сети.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AF136-8859-4226-9592-FDDFB8B0C286}"/>
              </a:ext>
            </a:extLst>
          </p:cNvPr>
          <p:cNvSpPr txBox="1"/>
          <p:nvPr/>
        </p:nvSpPr>
        <p:spPr>
          <a:xfrm>
            <a:off x="922867" y="3429000"/>
            <a:ext cx="246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Что это?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работает?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Примеры.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Для чего используются?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A8F95-F198-47CC-A0CB-84EE583DEC80}"/>
              </a:ext>
            </a:extLst>
          </p:cNvPr>
          <p:cNvSpPr txBox="1"/>
          <p:nvPr/>
        </p:nvSpPr>
        <p:spPr>
          <a:xfrm>
            <a:off x="33866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Нейронные сети в науке.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F3DDF-11EC-4F9D-945F-3D31C066722B}"/>
              </a:ext>
            </a:extLst>
          </p:cNvPr>
          <p:cNvSpPr txBox="1"/>
          <p:nvPr/>
        </p:nvSpPr>
        <p:spPr>
          <a:xfrm>
            <a:off x="3386667" y="3429000"/>
            <a:ext cx="246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 каких сферах применяются?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Какие задачи решают?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Лингвистика.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505D8-8CC7-436E-B1C3-6EFAD28E1574}"/>
              </a:ext>
            </a:extLst>
          </p:cNvPr>
          <p:cNvSpPr txBox="1"/>
          <p:nvPr/>
        </p:nvSpPr>
        <p:spPr>
          <a:xfrm>
            <a:off x="58504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Изучение ответов нейронных сетей.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F14E2-A41C-4392-8A98-8E3C6E4BBEF9}"/>
              </a:ext>
            </a:extLst>
          </p:cNvPr>
          <p:cNvSpPr txBox="1"/>
          <p:nvPr/>
        </p:nvSpPr>
        <p:spPr>
          <a:xfrm>
            <a:off x="83142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Определение авторства.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32DE1D-3BE5-4C0E-A68D-390B5CE52090}"/>
              </a:ext>
            </a:extLst>
          </p:cNvPr>
          <p:cNvSpPr txBox="1"/>
          <p:nvPr/>
        </p:nvSpPr>
        <p:spPr>
          <a:xfrm>
            <a:off x="8314266" y="3429000"/>
            <a:ext cx="2861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определяли раньше?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определяют сейчас?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Дискуссия.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635C0A-81F7-4C49-AED1-1CEFF0429AC0}"/>
              </a:ext>
            </a:extLst>
          </p:cNvPr>
          <p:cNvSpPr txBox="1"/>
          <p:nvPr/>
        </p:nvSpPr>
        <p:spPr>
          <a:xfrm>
            <a:off x="5850467" y="3429000"/>
            <a:ext cx="246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Особенности генерации ответов.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Особенности работы на русском языке.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Авторство.</a:t>
            </a:r>
          </a:p>
        </p:txBody>
      </p:sp>
    </p:spTree>
    <p:extLst>
      <p:ext uri="{BB962C8B-B14F-4D97-AF65-F5344CB8AC3E}">
        <p14:creationId xmlns:p14="http://schemas.microsoft.com/office/powerpoint/2010/main" val="31021874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838200" y="643185"/>
            <a:ext cx="7306733" cy="769441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F14E2-A41C-4392-8A98-8E3C6E4BBEF9}"/>
              </a:ext>
            </a:extLst>
          </p:cNvPr>
          <p:cNvSpPr txBox="1"/>
          <p:nvPr/>
        </p:nvSpPr>
        <p:spPr>
          <a:xfrm>
            <a:off x="838200" y="643185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</a:rPr>
              <a:t>Определение авторства.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27DA98-9DD9-47E9-9A97-C42F86B1E179}"/>
              </a:ext>
            </a:extLst>
          </p:cNvPr>
          <p:cNvSpPr txBox="1"/>
          <p:nvPr/>
        </p:nvSpPr>
        <p:spPr>
          <a:xfrm>
            <a:off x="1021775" y="1583267"/>
            <a:ext cx="485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Раньше. Тест </a:t>
            </a:r>
            <a:r>
              <a:rPr lang="ru-RU" sz="2000" dirty="0" err="1"/>
              <a:t>тьюринга</a:t>
            </a:r>
            <a:r>
              <a:rPr lang="ru-RU" sz="2000" dirty="0"/>
              <a:t>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D943E0-45DD-4C65-BB9C-C52FD0137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80" y="2154018"/>
            <a:ext cx="5733520" cy="383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972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838200" y="643185"/>
            <a:ext cx="7306733" cy="769441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F14E2-A41C-4392-8A98-8E3C6E4BBEF9}"/>
              </a:ext>
            </a:extLst>
          </p:cNvPr>
          <p:cNvSpPr txBox="1"/>
          <p:nvPr/>
        </p:nvSpPr>
        <p:spPr>
          <a:xfrm>
            <a:off x="838200" y="643185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</a:rPr>
              <a:t>Определение авторства.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27DA98-9DD9-47E9-9A97-C42F86B1E179}"/>
              </a:ext>
            </a:extLst>
          </p:cNvPr>
          <p:cNvSpPr txBox="1"/>
          <p:nvPr/>
        </p:nvSpPr>
        <p:spPr>
          <a:xfrm>
            <a:off x="1021775" y="1583267"/>
            <a:ext cx="485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Сейчас.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E10E92-E5BA-4ED5-B5CC-370F27CDE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578" y="4395286"/>
            <a:ext cx="7678222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351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838200" y="643185"/>
            <a:ext cx="7306733" cy="769441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F14E2-A41C-4392-8A98-8E3C6E4BBEF9}"/>
              </a:ext>
            </a:extLst>
          </p:cNvPr>
          <p:cNvSpPr txBox="1"/>
          <p:nvPr/>
        </p:nvSpPr>
        <p:spPr>
          <a:xfrm>
            <a:off x="838200" y="643185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</a:rPr>
              <a:t>Определение авторства.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27DA98-9DD9-47E9-9A97-C42F86B1E179}"/>
              </a:ext>
            </a:extLst>
          </p:cNvPr>
          <p:cNvSpPr txBox="1"/>
          <p:nvPr/>
        </p:nvSpPr>
        <p:spPr>
          <a:xfrm>
            <a:off x="1021775" y="1583267"/>
            <a:ext cx="485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Сейчас. </a:t>
            </a:r>
            <a:r>
              <a:rPr lang="en-US" sz="2000" dirty="0"/>
              <a:t>AI Text Classifier</a:t>
            </a:r>
            <a:r>
              <a:rPr lang="ru-RU" sz="2000" dirty="0"/>
              <a:t>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87E94-7212-4D80-BFAF-42F01921B02F}"/>
              </a:ext>
            </a:extLst>
          </p:cNvPr>
          <p:cNvSpPr txBox="1"/>
          <p:nvPr/>
        </p:nvSpPr>
        <p:spPr>
          <a:xfrm>
            <a:off x="1418165" y="2135776"/>
            <a:ext cx="58293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Работает так: анализирует образцы текста, сравнивает их с образцами баз данных, написанными как нейросетью, так и людьми.</a:t>
            </a:r>
          </a:p>
          <a:p>
            <a:endParaRPr lang="ru-RU" dirty="0"/>
          </a:p>
          <a:p>
            <a:r>
              <a:rPr lang="ru-RU" dirty="0"/>
              <a:t>Гарантий нет, есть вероятность.</a:t>
            </a:r>
          </a:p>
          <a:p>
            <a:endParaRPr lang="ru-RU" dirty="0"/>
          </a:p>
          <a:p>
            <a:r>
              <a:rPr lang="ru-RU" dirty="0"/>
              <a:t>На веб-сайте говорится: «В нашей тестовой оценке английских текстов классификатор правильно определяет 26% действительно написанных нейросетью текстов как «вероятно сгенерированные ИИ». В то же время в 9% случаев они относят написанные человеком тексты к «вероятно сгенерированным ИИ». Немного редактуры — и этот инструмент можно обмануть.</a:t>
            </a:r>
          </a:p>
        </p:txBody>
      </p:sp>
    </p:spTree>
    <p:extLst>
      <p:ext uri="{BB962C8B-B14F-4D97-AF65-F5344CB8AC3E}">
        <p14:creationId xmlns:p14="http://schemas.microsoft.com/office/powerpoint/2010/main" val="29510468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838200" y="643185"/>
            <a:ext cx="7306733" cy="769441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F14E2-A41C-4392-8A98-8E3C6E4BBEF9}"/>
              </a:ext>
            </a:extLst>
          </p:cNvPr>
          <p:cNvSpPr txBox="1"/>
          <p:nvPr/>
        </p:nvSpPr>
        <p:spPr>
          <a:xfrm>
            <a:off x="838200" y="643185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</a:rPr>
              <a:t>Определение авторства.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27DA98-9DD9-47E9-9A97-C42F86B1E179}"/>
              </a:ext>
            </a:extLst>
          </p:cNvPr>
          <p:cNvSpPr txBox="1"/>
          <p:nvPr/>
        </p:nvSpPr>
        <p:spPr>
          <a:xfrm>
            <a:off x="1021775" y="1583267"/>
            <a:ext cx="485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Сейчас. Контекст.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87E94-7212-4D80-BFAF-42F01921B02F}"/>
              </a:ext>
            </a:extLst>
          </p:cNvPr>
          <p:cNvSpPr txBox="1"/>
          <p:nvPr/>
        </p:nvSpPr>
        <p:spPr>
          <a:xfrm>
            <a:off x="1418165" y="2135776"/>
            <a:ext cx="5829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Языковые несоответствия и некорректный язык написания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Повторяющиеся </a:t>
            </a:r>
            <a:r>
              <a:rPr lang="ru-RU" dirty="0"/>
              <a:t>конструкций и шаблонов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1465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8204200" y="2638734"/>
            <a:ext cx="2971799" cy="2610598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11488-4999-4CFB-B7B9-06B193F0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D342A-A08B-4271-8B30-6C11796F0F1A}"/>
              </a:ext>
            </a:extLst>
          </p:cNvPr>
          <p:cNvSpPr txBox="1"/>
          <p:nvPr/>
        </p:nvSpPr>
        <p:spPr>
          <a:xfrm>
            <a:off x="9228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Введение в нейронные сети.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AF136-8859-4226-9592-FDDFB8B0C286}"/>
              </a:ext>
            </a:extLst>
          </p:cNvPr>
          <p:cNvSpPr txBox="1"/>
          <p:nvPr/>
        </p:nvSpPr>
        <p:spPr>
          <a:xfrm>
            <a:off x="922867" y="3429000"/>
            <a:ext cx="246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Что это?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работает?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Примеры.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Для чего используются?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A8F95-F198-47CC-A0CB-84EE583DEC80}"/>
              </a:ext>
            </a:extLst>
          </p:cNvPr>
          <p:cNvSpPr txBox="1"/>
          <p:nvPr/>
        </p:nvSpPr>
        <p:spPr>
          <a:xfrm>
            <a:off x="33866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Нейронные сети в науке.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F3DDF-11EC-4F9D-945F-3D31C066722B}"/>
              </a:ext>
            </a:extLst>
          </p:cNvPr>
          <p:cNvSpPr txBox="1"/>
          <p:nvPr/>
        </p:nvSpPr>
        <p:spPr>
          <a:xfrm>
            <a:off x="3386667" y="3429000"/>
            <a:ext cx="246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 каких сферах применяются?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Какие задачи решают?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Лингвистика.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505D8-8CC7-436E-B1C3-6EFAD28E1574}"/>
              </a:ext>
            </a:extLst>
          </p:cNvPr>
          <p:cNvSpPr txBox="1"/>
          <p:nvPr/>
        </p:nvSpPr>
        <p:spPr>
          <a:xfrm>
            <a:off x="58504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Изучение ответов нейронных сетей.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F14E2-A41C-4392-8A98-8E3C6E4BBEF9}"/>
              </a:ext>
            </a:extLst>
          </p:cNvPr>
          <p:cNvSpPr txBox="1"/>
          <p:nvPr/>
        </p:nvSpPr>
        <p:spPr>
          <a:xfrm>
            <a:off x="83142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Определение авторства.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32DE1D-3BE5-4C0E-A68D-390B5CE52090}"/>
              </a:ext>
            </a:extLst>
          </p:cNvPr>
          <p:cNvSpPr txBox="1"/>
          <p:nvPr/>
        </p:nvSpPr>
        <p:spPr>
          <a:xfrm>
            <a:off x="8314266" y="3429000"/>
            <a:ext cx="2861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определяли раньше?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определяют сейчас?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Дискуссия.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87CFA8-6FC2-4CB2-A212-4B83C7529FD9}"/>
              </a:ext>
            </a:extLst>
          </p:cNvPr>
          <p:cNvSpPr txBox="1"/>
          <p:nvPr/>
        </p:nvSpPr>
        <p:spPr>
          <a:xfrm>
            <a:off x="5850467" y="3429000"/>
            <a:ext cx="246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Особенности генерации ответов.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Особенности работы на русском языке.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Авторство.</a:t>
            </a:r>
          </a:p>
        </p:txBody>
      </p:sp>
    </p:spTree>
    <p:extLst>
      <p:ext uri="{BB962C8B-B14F-4D97-AF65-F5344CB8AC3E}">
        <p14:creationId xmlns:p14="http://schemas.microsoft.com/office/powerpoint/2010/main" val="31271823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B2C731E-CF04-46CE-9E08-F527B1134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Благодарю за внимание!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84478D-AE6B-47CA-9E0C-4CD264DC2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 ответить на ваши вопросы.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3D43B-39AA-4642-9B62-7375C9D4EEA6}"/>
              </a:ext>
            </a:extLst>
          </p:cNvPr>
          <p:cNvSpPr txBox="1"/>
          <p:nvPr/>
        </p:nvSpPr>
        <p:spPr>
          <a:xfrm>
            <a:off x="7967133" y="6457890"/>
            <a:ext cx="4224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Научно-учебная группа по исследованию частотных характеристик языка, НИУ ВШЭ –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112889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762001" y="2638734"/>
            <a:ext cx="2463800" cy="2610598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11488-4999-4CFB-B7B9-06B193F0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D342A-A08B-4271-8B30-6C11796F0F1A}"/>
              </a:ext>
            </a:extLst>
          </p:cNvPr>
          <p:cNvSpPr txBox="1"/>
          <p:nvPr/>
        </p:nvSpPr>
        <p:spPr>
          <a:xfrm>
            <a:off x="9228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Введение в нейронные сети.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AF136-8859-4226-9592-FDDFB8B0C286}"/>
              </a:ext>
            </a:extLst>
          </p:cNvPr>
          <p:cNvSpPr txBox="1"/>
          <p:nvPr/>
        </p:nvSpPr>
        <p:spPr>
          <a:xfrm>
            <a:off x="922867" y="3429000"/>
            <a:ext cx="246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Что это?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работает?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Примеры.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Для чего используются?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A8F95-F198-47CC-A0CB-84EE583DEC80}"/>
              </a:ext>
            </a:extLst>
          </p:cNvPr>
          <p:cNvSpPr txBox="1"/>
          <p:nvPr/>
        </p:nvSpPr>
        <p:spPr>
          <a:xfrm>
            <a:off x="33866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Нейронные сети в науке.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F3DDF-11EC-4F9D-945F-3D31C066722B}"/>
              </a:ext>
            </a:extLst>
          </p:cNvPr>
          <p:cNvSpPr txBox="1"/>
          <p:nvPr/>
        </p:nvSpPr>
        <p:spPr>
          <a:xfrm>
            <a:off x="3386667" y="3429000"/>
            <a:ext cx="246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 каких сферах применяются?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Какие задачи решают?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Лингвистика.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505D8-8CC7-436E-B1C3-6EFAD28E1574}"/>
              </a:ext>
            </a:extLst>
          </p:cNvPr>
          <p:cNvSpPr txBox="1"/>
          <p:nvPr/>
        </p:nvSpPr>
        <p:spPr>
          <a:xfrm>
            <a:off x="58504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Изучение ответов нейронных сетей.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F14E2-A41C-4392-8A98-8E3C6E4BBEF9}"/>
              </a:ext>
            </a:extLst>
          </p:cNvPr>
          <p:cNvSpPr txBox="1"/>
          <p:nvPr/>
        </p:nvSpPr>
        <p:spPr>
          <a:xfrm>
            <a:off x="8314267" y="2782669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Определение авторства.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32DE1D-3BE5-4C0E-A68D-390B5CE52090}"/>
              </a:ext>
            </a:extLst>
          </p:cNvPr>
          <p:cNvSpPr txBox="1"/>
          <p:nvPr/>
        </p:nvSpPr>
        <p:spPr>
          <a:xfrm>
            <a:off x="8314266" y="3429000"/>
            <a:ext cx="2861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определяли раньше?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Как определяют сейчас?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Дискуссия.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39C273-E298-48F7-9BAF-5734F480AF54}"/>
              </a:ext>
            </a:extLst>
          </p:cNvPr>
          <p:cNvSpPr txBox="1"/>
          <p:nvPr/>
        </p:nvSpPr>
        <p:spPr>
          <a:xfrm>
            <a:off x="5850467" y="3429000"/>
            <a:ext cx="246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Особенности генерации ответов.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Особенности работы на русском языке.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Авторство.</a:t>
            </a:r>
          </a:p>
        </p:txBody>
      </p:sp>
    </p:spTree>
    <p:extLst>
      <p:ext uri="{BB962C8B-B14F-4D97-AF65-F5344CB8AC3E}">
        <p14:creationId xmlns:p14="http://schemas.microsoft.com/office/powerpoint/2010/main" val="361917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753534" y="510142"/>
            <a:ext cx="8813799" cy="874716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D342A-A08B-4271-8B30-6C11796F0F1A}"/>
              </a:ext>
            </a:extLst>
          </p:cNvPr>
          <p:cNvSpPr txBox="1"/>
          <p:nvPr/>
        </p:nvSpPr>
        <p:spPr>
          <a:xfrm>
            <a:off x="778933" y="615417"/>
            <a:ext cx="10515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</a:rPr>
              <a:t>Введение в нейронные сети.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99DBE-C8AC-487C-9BDE-4DF7AD1B4D72}"/>
              </a:ext>
            </a:extLst>
          </p:cNvPr>
          <p:cNvSpPr txBox="1"/>
          <p:nvPr/>
        </p:nvSpPr>
        <p:spPr>
          <a:xfrm>
            <a:off x="1021775" y="1583267"/>
            <a:ext cx="485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Искусственный интеллект. Терминология.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C73CCA-D0F2-4059-8AAC-39ABD18BCBB9}"/>
              </a:ext>
            </a:extLst>
          </p:cNvPr>
          <p:cNvSpPr txBox="1"/>
          <p:nvPr/>
        </p:nvSpPr>
        <p:spPr>
          <a:xfrm>
            <a:off x="1248833" y="2274838"/>
            <a:ext cx="391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Искусственный</a:t>
            </a:r>
            <a:r>
              <a:rPr lang="ru-RU" dirty="0"/>
              <a:t> </a:t>
            </a:r>
            <a:r>
              <a:rPr lang="ru-RU" b="1" dirty="0"/>
              <a:t>интеллект</a:t>
            </a:r>
            <a:r>
              <a:rPr lang="ru-RU" dirty="0"/>
              <a:t> (</a:t>
            </a:r>
            <a:r>
              <a:rPr lang="ru-RU" b="1" dirty="0"/>
              <a:t>ИИ/</a:t>
            </a:r>
            <a:r>
              <a:rPr lang="en-US" b="1" dirty="0"/>
              <a:t>AI</a:t>
            </a:r>
            <a:r>
              <a:rPr lang="ru-RU" dirty="0"/>
              <a:t>) - это система или машина, которая может имитировать поведение человека для выполнения различных задач и улучшения своей работы за счет обработки собираемой информации.</a:t>
            </a:r>
          </a:p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82D9B2-AA33-4787-9F8D-3D07D73160B7}"/>
              </a:ext>
            </a:extLst>
          </p:cNvPr>
          <p:cNvSpPr txBox="1"/>
          <p:nvPr/>
        </p:nvSpPr>
        <p:spPr>
          <a:xfrm>
            <a:off x="5878562" y="2274838"/>
            <a:ext cx="391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Нейронная сеть </a:t>
            </a:r>
            <a:r>
              <a:rPr lang="ru-RU" dirty="0"/>
              <a:t>— это метод в искусственном интеллекте, который учит компьютеры обрабатывать данные таким же способом, как и человеческий мозг.</a:t>
            </a:r>
          </a:p>
        </p:txBody>
      </p:sp>
    </p:spTree>
    <p:extLst>
      <p:ext uri="{BB962C8B-B14F-4D97-AF65-F5344CB8AC3E}">
        <p14:creationId xmlns:p14="http://schemas.microsoft.com/office/powerpoint/2010/main" val="18160170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753534" y="510142"/>
            <a:ext cx="8813799" cy="874716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D342A-A08B-4271-8B30-6C11796F0F1A}"/>
              </a:ext>
            </a:extLst>
          </p:cNvPr>
          <p:cNvSpPr txBox="1"/>
          <p:nvPr/>
        </p:nvSpPr>
        <p:spPr>
          <a:xfrm>
            <a:off x="778933" y="615417"/>
            <a:ext cx="10515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</a:rPr>
              <a:t>Введение в нейронные сети.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99DBE-C8AC-487C-9BDE-4DF7AD1B4D72}"/>
              </a:ext>
            </a:extLst>
          </p:cNvPr>
          <p:cNvSpPr txBox="1"/>
          <p:nvPr/>
        </p:nvSpPr>
        <p:spPr>
          <a:xfrm>
            <a:off x="1021775" y="1583267"/>
            <a:ext cx="485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Нейронная сеть.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82D9B2-AA33-4787-9F8D-3D07D73160B7}"/>
              </a:ext>
            </a:extLst>
          </p:cNvPr>
          <p:cNvSpPr txBox="1"/>
          <p:nvPr/>
        </p:nvSpPr>
        <p:spPr>
          <a:xfrm>
            <a:off x="5878562" y="2274838"/>
            <a:ext cx="391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Нейронная сеть </a:t>
            </a:r>
            <a:r>
              <a:rPr lang="ru-RU" dirty="0"/>
              <a:t>— это метод в искусственном интеллекте, который учит компьютеры обрабатывать данные таким же способом, как и человеческий мозг.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5C503A-C232-4075-9BB9-5D10B3F48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7" y="2274838"/>
            <a:ext cx="5412895" cy="2733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AB40D6-371F-44C5-8B27-1AD39DF87936}"/>
              </a:ext>
            </a:extLst>
          </p:cNvPr>
          <p:cNvSpPr txBox="1"/>
          <p:nvPr/>
        </p:nvSpPr>
        <p:spPr>
          <a:xfrm>
            <a:off x="465667" y="5096933"/>
            <a:ext cx="2726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Архитектура базовой нейронной сети.</a:t>
            </a:r>
          </a:p>
        </p:txBody>
      </p:sp>
    </p:spTree>
    <p:extLst>
      <p:ext uri="{BB962C8B-B14F-4D97-AF65-F5344CB8AC3E}">
        <p14:creationId xmlns:p14="http://schemas.microsoft.com/office/powerpoint/2010/main" val="349909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753534" y="510142"/>
            <a:ext cx="8813799" cy="874716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D342A-A08B-4271-8B30-6C11796F0F1A}"/>
              </a:ext>
            </a:extLst>
          </p:cNvPr>
          <p:cNvSpPr txBox="1"/>
          <p:nvPr/>
        </p:nvSpPr>
        <p:spPr>
          <a:xfrm>
            <a:off x="778933" y="615417"/>
            <a:ext cx="10515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</a:rPr>
              <a:t>Введение в нейронные сети.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99DBE-C8AC-487C-9BDE-4DF7AD1B4D72}"/>
              </a:ext>
            </a:extLst>
          </p:cNvPr>
          <p:cNvSpPr txBox="1"/>
          <p:nvPr/>
        </p:nvSpPr>
        <p:spPr>
          <a:xfrm>
            <a:off x="1021775" y="1583267"/>
            <a:ext cx="485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Обучение.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51E11-1E74-44CA-8F60-832AE8EA6C04}"/>
              </a:ext>
            </a:extLst>
          </p:cNvPr>
          <p:cNvSpPr txBox="1"/>
          <p:nvPr/>
        </p:nvSpPr>
        <p:spPr>
          <a:xfrm>
            <a:off x="1248833" y="2274838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 учителем.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9213F-8B5A-40E6-97EB-4950E7DA834A}"/>
              </a:ext>
            </a:extLst>
          </p:cNvPr>
          <p:cNvSpPr txBox="1"/>
          <p:nvPr/>
        </p:nvSpPr>
        <p:spPr>
          <a:xfrm>
            <a:off x="5878562" y="2274838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Без учителя.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F981AA-2C5E-48E9-945F-8B7D27A70C0F}"/>
              </a:ext>
            </a:extLst>
          </p:cNvPr>
          <p:cNvSpPr txBox="1"/>
          <p:nvPr/>
        </p:nvSpPr>
        <p:spPr>
          <a:xfrm>
            <a:off x="1418165" y="2932039"/>
            <a:ext cx="36660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Данные подают в сеть, ожидая получить правильный результат. Его сравнивают с эталонным, т.е. правильным ответом. </a:t>
            </a:r>
          </a:p>
          <a:p>
            <a:r>
              <a:rPr lang="ru-RU" dirty="0"/>
              <a:t>Если НС выдает неверное решение, то «программу обучения» меняют и запускают процесс заново, тем самым добиваясь снижения процента ошибочных ответов.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A5DA61-889A-42F5-8C3D-189ABE4498DD}"/>
              </a:ext>
            </a:extLst>
          </p:cNvPr>
          <p:cNvSpPr txBox="1"/>
          <p:nvPr/>
        </p:nvSpPr>
        <p:spPr>
          <a:xfrm>
            <a:off x="6001329" y="2932039"/>
            <a:ext cx="36660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Тут процесс обучения имеет только вводные данные. Алгоритмы корректируют «программу обучения» таким образом, чтобы сеть могла из схожих по некоему принципу данных на «входе» выдать результат, обнаруживающий другие взаимосвязи и закономерности между этими данными.</a:t>
            </a:r>
          </a:p>
        </p:txBody>
      </p:sp>
    </p:spTree>
    <p:extLst>
      <p:ext uri="{BB962C8B-B14F-4D97-AF65-F5344CB8AC3E}">
        <p14:creationId xmlns:p14="http://schemas.microsoft.com/office/powerpoint/2010/main" val="353693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753534" y="510142"/>
            <a:ext cx="8813799" cy="874716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D342A-A08B-4271-8B30-6C11796F0F1A}"/>
              </a:ext>
            </a:extLst>
          </p:cNvPr>
          <p:cNvSpPr txBox="1"/>
          <p:nvPr/>
        </p:nvSpPr>
        <p:spPr>
          <a:xfrm>
            <a:off x="778933" y="615417"/>
            <a:ext cx="10515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</a:rPr>
              <a:t>Введение в нейронные сети.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99DBE-C8AC-487C-9BDE-4DF7AD1B4D72}"/>
              </a:ext>
            </a:extLst>
          </p:cNvPr>
          <p:cNvSpPr txBox="1"/>
          <p:nvPr/>
        </p:nvSpPr>
        <p:spPr>
          <a:xfrm>
            <a:off x="1021775" y="1583267"/>
            <a:ext cx="485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Обучение. Применение.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51E11-1E74-44CA-8F60-832AE8EA6C04}"/>
              </a:ext>
            </a:extLst>
          </p:cNvPr>
          <p:cNvSpPr txBox="1"/>
          <p:nvPr/>
        </p:nvSpPr>
        <p:spPr>
          <a:xfrm>
            <a:off x="1248833" y="2274838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 учителем.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9213F-8B5A-40E6-97EB-4950E7DA834A}"/>
              </a:ext>
            </a:extLst>
          </p:cNvPr>
          <p:cNvSpPr txBox="1"/>
          <p:nvPr/>
        </p:nvSpPr>
        <p:spPr>
          <a:xfrm>
            <a:off x="5878562" y="2274838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Без учителя.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F981AA-2C5E-48E9-945F-8B7D27A70C0F}"/>
              </a:ext>
            </a:extLst>
          </p:cNvPr>
          <p:cNvSpPr txBox="1"/>
          <p:nvPr/>
        </p:nvSpPr>
        <p:spPr>
          <a:xfrm>
            <a:off x="1418165" y="2932039"/>
            <a:ext cx="36660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Подходит для решения вопросов, в которых известен требуемый результат. </a:t>
            </a:r>
          </a:p>
          <a:p>
            <a:r>
              <a:rPr lang="ru-RU" dirty="0"/>
              <a:t>Например: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Классификация изображений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Распознавание звуков или голоса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Прогнозирование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210CC4-B7B7-487F-82BC-5631EA53D06E}"/>
              </a:ext>
            </a:extLst>
          </p:cNvPr>
          <p:cNvSpPr txBox="1"/>
          <p:nvPr/>
        </p:nvSpPr>
        <p:spPr>
          <a:xfrm>
            <a:off x="6001329" y="2932039"/>
            <a:ext cx="3666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Применяют для кластеризации, языковых моделей, обнаружения аномалий, статистических моделей.</a:t>
            </a:r>
          </a:p>
        </p:txBody>
      </p:sp>
    </p:spTree>
    <p:extLst>
      <p:ext uri="{BB962C8B-B14F-4D97-AF65-F5344CB8AC3E}">
        <p14:creationId xmlns:p14="http://schemas.microsoft.com/office/powerpoint/2010/main" val="57500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753534" y="510142"/>
            <a:ext cx="8813799" cy="874716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D342A-A08B-4271-8B30-6C11796F0F1A}"/>
              </a:ext>
            </a:extLst>
          </p:cNvPr>
          <p:cNvSpPr txBox="1"/>
          <p:nvPr/>
        </p:nvSpPr>
        <p:spPr>
          <a:xfrm>
            <a:off x="778933" y="615417"/>
            <a:ext cx="10515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</a:rPr>
              <a:t>Введение в нейронные сети.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99DBE-C8AC-487C-9BDE-4DF7AD1B4D72}"/>
              </a:ext>
            </a:extLst>
          </p:cNvPr>
          <p:cNvSpPr txBox="1"/>
          <p:nvPr/>
        </p:nvSpPr>
        <p:spPr>
          <a:xfrm>
            <a:off x="1021775" y="1583267"/>
            <a:ext cx="485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Примеры.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51E11-1E74-44CA-8F60-832AE8EA6C04}"/>
              </a:ext>
            </a:extLst>
          </p:cNvPr>
          <p:cNvSpPr txBox="1"/>
          <p:nvPr/>
        </p:nvSpPr>
        <p:spPr>
          <a:xfrm>
            <a:off x="1248833" y="2274838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 чего все начиналось?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C24115-544B-4D18-81FA-1CBDD9AC1B80}"/>
              </a:ext>
            </a:extLst>
          </p:cNvPr>
          <p:cNvSpPr txBox="1"/>
          <p:nvPr/>
        </p:nvSpPr>
        <p:spPr>
          <a:xfrm>
            <a:off x="1634067" y="2836333"/>
            <a:ext cx="4244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Первые нейронные сети были предназначены для моделирования деятельности мозга человека при обработке визуальных данных и при обучении распознаванию объектов.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A01A2B-95A5-4260-97E5-116416DBC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40" y="2037738"/>
            <a:ext cx="5197756" cy="278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5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79AC64-17C0-492A-BB45-E0FC3F7D2214}"/>
              </a:ext>
            </a:extLst>
          </p:cNvPr>
          <p:cNvSpPr/>
          <p:nvPr/>
        </p:nvSpPr>
        <p:spPr>
          <a:xfrm>
            <a:off x="753534" y="510142"/>
            <a:ext cx="8813799" cy="874716"/>
          </a:xfrm>
          <a:prstGeom prst="roundRect">
            <a:avLst>
              <a:gd name="adj" fmla="val 77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D342A-A08B-4271-8B30-6C11796F0F1A}"/>
              </a:ext>
            </a:extLst>
          </p:cNvPr>
          <p:cNvSpPr txBox="1"/>
          <p:nvPr/>
        </p:nvSpPr>
        <p:spPr>
          <a:xfrm>
            <a:off x="778933" y="615417"/>
            <a:ext cx="10515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</a:rPr>
              <a:t>Введение в нейронные сети.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99DBE-C8AC-487C-9BDE-4DF7AD1B4D72}"/>
              </a:ext>
            </a:extLst>
          </p:cNvPr>
          <p:cNvSpPr txBox="1"/>
          <p:nvPr/>
        </p:nvSpPr>
        <p:spPr>
          <a:xfrm>
            <a:off x="1021775" y="1583267"/>
            <a:ext cx="485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Примеры.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51E11-1E74-44CA-8F60-832AE8EA6C04}"/>
              </a:ext>
            </a:extLst>
          </p:cNvPr>
          <p:cNvSpPr txBox="1"/>
          <p:nvPr/>
        </p:nvSpPr>
        <p:spPr>
          <a:xfrm>
            <a:off x="1248833" y="2274838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Настоящее.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C24115-544B-4D18-81FA-1CBDD9AC1B80}"/>
              </a:ext>
            </a:extLst>
          </p:cNvPr>
          <p:cNvSpPr txBox="1"/>
          <p:nvPr/>
        </p:nvSpPr>
        <p:spPr>
          <a:xfrm>
            <a:off x="1634067" y="2836333"/>
            <a:ext cx="424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Нейронные сети активно используются для распознавания лиц, голоса.</a:t>
            </a:r>
            <a:endParaRPr lang="en-US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1E205A-B220-4CB3-963A-FB70C2E80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83" y="1884581"/>
            <a:ext cx="4794249" cy="3196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888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1394</Words>
  <Application>Microsoft Office PowerPoint</Application>
  <PresentationFormat>Широкоэкранный</PresentationFormat>
  <Paragraphs>265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Verdana</vt:lpstr>
      <vt:lpstr>Wingdings</vt:lpstr>
      <vt:lpstr>Тема Office</vt:lpstr>
      <vt:lpstr>Нейронные сети</vt:lpstr>
      <vt:lpstr>Agenda</vt:lpstr>
      <vt:lpstr>Agenda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Agenda</vt:lpstr>
      <vt:lpstr>Agenda</vt:lpstr>
      <vt:lpstr>Презентация PowerPoint</vt:lpstr>
      <vt:lpstr>Презентация PowerPoint</vt:lpstr>
      <vt:lpstr>Agenda</vt:lpstr>
      <vt:lpstr>Agenda</vt:lpstr>
      <vt:lpstr>Презентация PowerPoint</vt:lpstr>
      <vt:lpstr>Презентация PowerPoint</vt:lpstr>
      <vt:lpstr>Презентация PowerPoint</vt:lpstr>
      <vt:lpstr>Agenda</vt:lpstr>
      <vt:lpstr>Agenda</vt:lpstr>
      <vt:lpstr>Презентация PowerPoint</vt:lpstr>
      <vt:lpstr>Презентация PowerPoint</vt:lpstr>
      <vt:lpstr>Презентация PowerPoint</vt:lpstr>
      <vt:lpstr>Презентация PowerPoint</vt:lpstr>
      <vt:lpstr>Agenda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Богданов</dc:creator>
  <cp:lastModifiedBy>Александр Богданов</cp:lastModifiedBy>
  <cp:revision>14</cp:revision>
  <dcterms:created xsi:type="dcterms:W3CDTF">2023-05-26T10:08:11Z</dcterms:created>
  <dcterms:modified xsi:type="dcterms:W3CDTF">2023-05-26T12:13:04Z</dcterms:modified>
</cp:coreProperties>
</file>